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8288000" cy="10287000"/>
  <p:notesSz cx="6858000" cy="9144000"/>
  <p:embeddedFontLst>
    <p:embeddedFont>
      <p:font typeface="Arimo" panose="020B0604020202020204" charset="0"/>
      <p:regular r:id="rId39"/>
    </p:embeddedFont>
    <p:embeddedFont>
      <p:font typeface="Arimo Bold" panose="020B0604020202020204" charset="0"/>
      <p:regular r:id="rId40"/>
    </p:embeddedFont>
    <p:embeddedFont>
      <p:font typeface="Calibri" panose="020F0502020204030204" pitchFamily="34" charset="0"/>
      <p:regular r:id="rId41"/>
      <p:bold r:id="rId42"/>
      <p:italic r:id="rId43"/>
      <p:boldItalic r:id="rId44"/>
    </p:embeddedFont>
    <p:embeddedFont>
      <p:font typeface="Montserrat Classic" panose="020B0604020202020204" charset="0"/>
      <p:regular r:id="rId45"/>
    </p:embeddedFont>
    <p:embeddedFont>
      <p:font typeface="Montserrat Classic Bold" panose="020B0604020202020204" charset="0"/>
      <p:regular r:id="rId46"/>
    </p:embeddedFont>
    <p:embeddedFont>
      <p:font typeface="Montserrat Light" panose="00000400000000000000" pitchFamily="2" charset="0"/>
      <p:regular r:id="rId47"/>
      <p:italic r:id="rId48"/>
    </p:embeddedFont>
    <p:embeddedFont>
      <p:font typeface="Montserrat Light Bold" panose="020B0604020202020204" charset="0"/>
      <p:regular r:id="rId49"/>
    </p:embeddedFont>
    <p:embeddedFont>
      <p:font typeface="Montserrat Light Italics"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0" d="100"/>
          <a:sy n="40" d="100"/>
        </p:scale>
        <p:origin x="1116"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6097250" y="0"/>
            <a:ext cx="2190750" cy="8191500"/>
          </a:xfrm>
          <a:prstGeom prst="rect">
            <a:avLst/>
          </a:prstGeom>
          <a:solidFill>
            <a:srgbClr val="FF4343"/>
          </a:solidFill>
        </p:spPr>
      </p:sp>
      <p:sp>
        <p:nvSpPr>
          <p:cNvPr id="3" name="AutoShape 3"/>
          <p:cNvSpPr/>
          <p:nvPr/>
        </p:nvSpPr>
        <p:spPr>
          <a:xfrm>
            <a:off x="340381" y="0"/>
            <a:ext cx="154919" cy="7734300"/>
          </a:xfrm>
          <a:prstGeom prst="rect">
            <a:avLst/>
          </a:prstGeom>
          <a:solidFill>
            <a:srgbClr val="202020"/>
          </a:solidFill>
        </p:spPr>
      </p:sp>
      <p:sp>
        <p:nvSpPr>
          <p:cNvPr id="4" name="AutoShape 4"/>
          <p:cNvSpPr/>
          <p:nvPr/>
        </p:nvSpPr>
        <p:spPr>
          <a:xfrm>
            <a:off x="-57150" y="4133850"/>
            <a:ext cx="1028700" cy="6153150"/>
          </a:xfrm>
          <a:prstGeom prst="rect">
            <a:avLst/>
          </a:prstGeom>
          <a:solidFill>
            <a:srgbClr val="FF4343"/>
          </a:solidFill>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318660" y="5750485"/>
            <a:ext cx="3273906" cy="3273906"/>
          </a:xfrm>
          <a:prstGeom prst="rect">
            <a:avLst/>
          </a:prstGeom>
        </p:spPr>
      </p:pic>
      <p:grpSp>
        <p:nvGrpSpPr>
          <p:cNvPr id="6" name="Group 6"/>
          <p:cNvGrpSpPr/>
          <p:nvPr/>
        </p:nvGrpSpPr>
        <p:grpSpPr>
          <a:xfrm rot="5400000">
            <a:off x="16612927" y="580728"/>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pic>
        <p:nvPicPr>
          <p:cNvPr id="10" name="Picture 10"/>
          <p:cNvPicPr>
            <a:picLocks noChangeAspect="1"/>
          </p:cNvPicPr>
          <p:nvPr/>
        </p:nvPicPr>
        <p:blipFill>
          <a:blip r:embed="rId6"/>
          <a:srcRect/>
          <a:stretch>
            <a:fillRect/>
          </a:stretch>
        </p:blipFill>
        <p:spPr>
          <a:xfrm>
            <a:off x="971550" y="622674"/>
            <a:ext cx="1725115" cy="1858960"/>
          </a:xfrm>
          <a:prstGeom prst="rect">
            <a:avLst/>
          </a:prstGeom>
        </p:spPr>
      </p:pic>
      <p:sp>
        <p:nvSpPr>
          <p:cNvPr id="11" name="TextBox 11"/>
          <p:cNvSpPr txBox="1"/>
          <p:nvPr/>
        </p:nvSpPr>
        <p:spPr>
          <a:xfrm>
            <a:off x="6534792" y="1306420"/>
            <a:ext cx="9420820" cy="443845"/>
          </a:xfrm>
          <a:prstGeom prst="rect">
            <a:avLst/>
          </a:prstGeom>
        </p:spPr>
        <p:txBody>
          <a:bodyPr lIns="0" tIns="0" rIns="0" bIns="0" rtlCol="0" anchor="t">
            <a:spAutoFit/>
          </a:bodyPr>
          <a:lstStyle/>
          <a:p>
            <a:pPr>
              <a:lnSpc>
                <a:spcPts val="3640"/>
              </a:lnSpc>
            </a:pPr>
            <a:r>
              <a:rPr lang="en-US" sz="2600" spc="286">
                <a:solidFill>
                  <a:srgbClr val="202020"/>
                </a:solidFill>
                <a:latin typeface="Montserrat Classic Bold"/>
              </a:rPr>
              <a:t>11S4037 – PEMROSESAN BAHASA ALAMI (PBA)</a:t>
            </a:r>
          </a:p>
        </p:txBody>
      </p:sp>
      <p:grpSp>
        <p:nvGrpSpPr>
          <p:cNvPr id="12" name="Group 12"/>
          <p:cNvGrpSpPr/>
          <p:nvPr/>
        </p:nvGrpSpPr>
        <p:grpSpPr>
          <a:xfrm>
            <a:off x="1834107" y="4622293"/>
            <a:ext cx="12484552" cy="4402098"/>
            <a:chOff x="0" y="0"/>
            <a:chExt cx="16646070" cy="5869464"/>
          </a:xfrm>
        </p:grpSpPr>
        <p:sp>
          <p:nvSpPr>
            <p:cNvPr id="13" name="TextBox 13"/>
            <p:cNvSpPr txBox="1"/>
            <p:nvPr/>
          </p:nvSpPr>
          <p:spPr>
            <a:xfrm>
              <a:off x="0" y="123825"/>
              <a:ext cx="16646070" cy="4427590"/>
            </a:xfrm>
            <a:prstGeom prst="rect">
              <a:avLst/>
            </a:prstGeom>
          </p:spPr>
          <p:txBody>
            <a:bodyPr lIns="0" tIns="0" rIns="0" bIns="0" rtlCol="0" anchor="t">
              <a:spAutoFit/>
            </a:bodyPr>
            <a:lstStyle/>
            <a:p>
              <a:pPr>
                <a:lnSpc>
                  <a:spcPts val="6399"/>
                </a:lnSpc>
              </a:pPr>
              <a:r>
                <a:rPr lang="en-US" sz="6399" spc="76">
                  <a:solidFill>
                    <a:srgbClr val="202020"/>
                  </a:solidFill>
                  <a:latin typeface="Montserrat Classic Bold"/>
                </a:rPr>
                <a:t>INDONESIAN NAMED-ENTITY </a:t>
              </a:r>
            </a:p>
            <a:p>
              <a:pPr>
                <a:lnSpc>
                  <a:spcPts val="6399"/>
                </a:lnSpc>
              </a:pPr>
              <a:r>
                <a:rPr lang="en-US" sz="6399" spc="76">
                  <a:solidFill>
                    <a:srgbClr val="202020"/>
                  </a:solidFill>
                  <a:latin typeface="Arimo Bold"/>
                </a:rPr>
                <a:t>Recognition Using BiLSTM-CRF</a:t>
              </a:r>
            </a:p>
            <a:p>
              <a:pPr>
                <a:lnSpc>
                  <a:spcPts val="6399"/>
                </a:lnSpc>
              </a:pPr>
              <a:endParaRPr lang="en-US" sz="6399" spc="76">
                <a:solidFill>
                  <a:srgbClr val="202020"/>
                </a:solidFill>
                <a:latin typeface="Arimo Bold"/>
              </a:endParaRPr>
            </a:p>
          </p:txBody>
        </p:sp>
        <p:sp>
          <p:nvSpPr>
            <p:cNvPr id="14" name="TextBox 14"/>
            <p:cNvSpPr txBox="1"/>
            <p:nvPr/>
          </p:nvSpPr>
          <p:spPr>
            <a:xfrm>
              <a:off x="0" y="5243565"/>
              <a:ext cx="14202200" cy="625898"/>
            </a:xfrm>
            <a:prstGeom prst="rect">
              <a:avLst/>
            </a:prstGeom>
          </p:spPr>
          <p:txBody>
            <a:bodyPr lIns="0" tIns="0" rIns="0" bIns="0" rtlCol="0" anchor="t">
              <a:spAutoFit/>
            </a:bodyPr>
            <a:lstStyle/>
            <a:p>
              <a:pPr>
                <a:lnSpc>
                  <a:spcPts val="3919"/>
                </a:lnSpc>
              </a:pPr>
              <a:r>
                <a:rPr lang="en-US" sz="2799" spc="27">
                  <a:solidFill>
                    <a:srgbClr val="202020"/>
                  </a:solidFill>
                  <a:latin typeface="Montserrat Classic Bold"/>
                </a:rPr>
                <a:t>Oleh: Kelompok NUMPY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TextBox 4"/>
          <p:cNvSpPr txBox="1"/>
          <p:nvPr/>
        </p:nvSpPr>
        <p:spPr>
          <a:xfrm>
            <a:off x="2073449" y="1000125"/>
            <a:ext cx="12453058" cy="866676"/>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ANALISIS DATA</a:t>
            </a:r>
          </a:p>
        </p:txBody>
      </p:sp>
      <p:sp>
        <p:nvSpPr>
          <p:cNvPr id="5" name="TextBox 5"/>
          <p:cNvSpPr txBox="1"/>
          <p:nvPr/>
        </p:nvSpPr>
        <p:spPr>
          <a:xfrm>
            <a:off x="2136515" y="2678589"/>
            <a:ext cx="14927936" cy="2465317"/>
          </a:xfrm>
          <a:prstGeom prst="rect">
            <a:avLst/>
          </a:prstGeom>
        </p:spPr>
        <p:txBody>
          <a:bodyPr lIns="0" tIns="0" rIns="0" bIns="0" rtlCol="0" anchor="t">
            <a:spAutoFit/>
          </a:bodyPr>
          <a:lstStyle/>
          <a:p>
            <a:pPr marL="604519" lvl="1" indent="-302260" algn="just">
              <a:lnSpc>
                <a:spcPts val="3919"/>
              </a:lnSpc>
              <a:buFont typeface="Arial"/>
              <a:buChar char="•"/>
            </a:pPr>
            <a:r>
              <a:rPr lang="en-US" sz="2799" spc="55">
                <a:solidFill>
                  <a:srgbClr val="202020"/>
                </a:solidFill>
                <a:latin typeface="Montserrat Light"/>
              </a:rPr>
              <a:t>Dataset yang digunakan adalah SINGGALANG.tsv,</a:t>
            </a:r>
          </a:p>
          <a:p>
            <a:pPr marL="604519" lvl="1" indent="-302260" algn="just">
              <a:lnSpc>
                <a:spcPts val="3919"/>
              </a:lnSpc>
              <a:spcBef>
                <a:spcPct val="0"/>
              </a:spcBef>
              <a:buFont typeface="Arial"/>
              <a:buChar char="•"/>
            </a:pPr>
            <a:r>
              <a:rPr lang="en-US" sz="2799" spc="55">
                <a:solidFill>
                  <a:srgbClr val="202020"/>
                </a:solidFill>
                <a:latin typeface="Montserrat Light"/>
              </a:rPr>
              <a:t>Dataset terdiri dari 1478268 records,</a:t>
            </a:r>
          </a:p>
          <a:p>
            <a:pPr marL="604519" lvl="1" indent="-302260" algn="just">
              <a:lnSpc>
                <a:spcPts val="3919"/>
              </a:lnSpc>
              <a:spcBef>
                <a:spcPct val="0"/>
              </a:spcBef>
              <a:buFont typeface="Arial"/>
              <a:buChar char="•"/>
            </a:pPr>
            <a:r>
              <a:rPr lang="en-US" sz="2799" spc="55">
                <a:solidFill>
                  <a:srgbClr val="202020"/>
                </a:solidFill>
                <a:latin typeface="Montserrat Light"/>
              </a:rPr>
              <a:t>Dataset telah memiliki label yaitu keterangan entitas pada setiap kata dalam dataset tersebut. </a:t>
            </a:r>
          </a:p>
          <a:p>
            <a:pPr marL="604519" lvl="1" indent="-302260" algn="just">
              <a:lnSpc>
                <a:spcPts val="3919"/>
              </a:lnSpc>
              <a:spcBef>
                <a:spcPct val="0"/>
              </a:spcBef>
              <a:buFont typeface="Arial"/>
              <a:buChar char="•"/>
            </a:pPr>
            <a:r>
              <a:rPr lang="en-US" sz="2799" spc="55">
                <a:solidFill>
                  <a:srgbClr val="202020"/>
                </a:solidFill>
                <a:latin typeface="Montserrat Light"/>
              </a:rPr>
              <a:t>Dataset memiliki 2 atribut yaitu 0 dan 1,</a:t>
            </a:r>
          </a:p>
        </p:txBody>
      </p:sp>
      <p:sp>
        <p:nvSpPr>
          <p:cNvPr id="6" name="AutoShape 6"/>
          <p:cNvSpPr/>
          <p:nvPr/>
        </p:nvSpPr>
        <p:spPr>
          <a:xfrm rot="-2274">
            <a:off x="2287624" y="5781919"/>
            <a:ext cx="14606663" cy="0"/>
          </a:xfrm>
          <a:prstGeom prst="line">
            <a:avLst/>
          </a:prstGeom>
          <a:ln w="19050" cap="flat">
            <a:solidFill>
              <a:srgbClr val="141414"/>
            </a:solidFill>
            <a:prstDash val="solid"/>
            <a:headEnd type="none" w="sm" len="sm"/>
            <a:tailEnd type="none" w="sm" len="sm"/>
          </a:ln>
        </p:spPr>
      </p:sp>
      <p:sp>
        <p:nvSpPr>
          <p:cNvPr id="7" name="AutoShape 7"/>
          <p:cNvSpPr/>
          <p:nvPr/>
        </p:nvSpPr>
        <p:spPr>
          <a:xfrm rot="-5400000">
            <a:off x="1139865" y="6934511"/>
            <a:ext cx="2314570" cy="0"/>
          </a:xfrm>
          <a:prstGeom prst="line">
            <a:avLst/>
          </a:prstGeom>
          <a:ln w="19050" cap="flat">
            <a:solidFill>
              <a:srgbClr val="141414"/>
            </a:solidFill>
            <a:prstDash val="solid"/>
            <a:headEnd type="none" w="sm" len="sm"/>
            <a:tailEnd type="none" w="sm" len="sm"/>
          </a:ln>
        </p:spPr>
      </p:sp>
      <p:sp>
        <p:nvSpPr>
          <p:cNvPr id="8" name="AutoShape 8"/>
          <p:cNvSpPr/>
          <p:nvPr/>
        </p:nvSpPr>
        <p:spPr>
          <a:xfrm rot="-6873">
            <a:off x="2287611" y="6548752"/>
            <a:ext cx="14606689" cy="0"/>
          </a:xfrm>
          <a:prstGeom prst="line">
            <a:avLst/>
          </a:prstGeom>
          <a:ln w="19050" cap="flat">
            <a:solidFill>
              <a:srgbClr val="141414"/>
            </a:solidFill>
            <a:prstDash val="solid"/>
            <a:headEnd type="none" w="sm" len="sm"/>
            <a:tailEnd type="none" w="sm" len="sm"/>
          </a:ln>
        </p:spPr>
      </p:sp>
      <p:sp>
        <p:nvSpPr>
          <p:cNvPr id="9" name="AutoShape 9"/>
          <p:cNvSpPr/>
          <p:nvPr/>
        </p:nvSpPr>
        <p:spPr>
          <a:xfrm rot="2375">
            <a:off x="2306674" y="8106426"/>
            <a:ext cx="14587620" cy="0"/>
          </a:xfrm>
          <a:prstGeom prst="line">
            <a:avLst/>
          </a:prstGeom>
          <a:ln w="19050" cap="flat">
            <a:solidFill>
              <a:srgbClr val="141414"/>
            </a:solidFill>
            <a:prstDash val="solid"/>
            <a:headEnd type="none" w="sm" len="sm"/>
            <a:tailEnd type="none" w="sm" len="sm"/>
          </a:ln>
        </p:spPr>
      </p:sp>
      <p:sp>
        <p:nvSpPr>
          <p:cNvPr id="10" name="AutoShape 10"/>
          <p:cNvSpPr/>
          <p:nvPr/>
        </p:nvSpPr>
        <p:spPr>
          <a:xfrm rot="-19">
            <a:off x="2287625" y="7315131"/>
            <a:ext cx="14606660" cy="0"/>
          </a:xfrm>
          <a:prstGeom prst="line">
            <a:avLst/>
          </a:prstGeom>
          <a:ln w="19050" cap="flat">
            <a:solidFill>
              <a:srgbClr val="141414"/>
            </a:solidFill>
            <a:prstDash val="solid"/>
            <a:headEnd type="none" w="sm" len="sm"/>
            <a:tailEnd type="none" w="sm" len="sm"/>
          </a:ln>
        </p:spPr>
      </p:sp>
      <p:sp>
        <p:nvSpPr>
          <p:cNvPr id="11" name="AutoShape 11"/>
          <p:cNvSpPr/>
          <p:nvPr/>
        </p:nvSpPr>
        <p:spPr>
          <a:xfrm rot="-5400000">
            <a:off x="2271715" y="6934372"/>
            <a:ext cx="2314570" cy="0"/>
          </a:xfrm>
          <a:prstGeom prst="line">
            <a:avLst/>
          </a:prstGeom>
          <a:ln w="19050" cap="flat">
            <a:solidFill>
              <a:srgbClr val="141414"/>
            </a:solidFill>
            <a:prstDash val="solid"/>
            <a:headEnd type="none" w="sm" len="sm"/>
            <a:tailEnd type="none" w="sm" len="sm"/>
          </a:ln>
        </p:spPr>
      </p:sp>
      <p:sp>
        <p:nvSpPr>
          <p:cNvPr id="12" name="AutoShape 12"/>
          <p:cNvSpPr/>
          <p:nvPr/>
        </p:nvSpPr>
        <p:spPr>
          <a:xfrm rot="-5400000">
            <a:off x="5626491" y="6963706"/>
            <a:ext cx="2314570" cy="0"/>
          </a:xfrm>
          <a:prstGeom prst="line">
            <a:avLst/>
          </a:prstGeom>
          <a:ln w="19050" cap="flat">
            <a:solidFill>
              <a:srgbClr val="141414"/>
            </a:solidFill>
            <a:prstDash val="solid"/>
            <a:headEnd type="none" w="sm" len="sm"/>
            <a:tailEnd type="none" w="sm" len="sm"/>
          </a:ln>
        </p:spPr>
      </p:sp>
      <p:sp>
        <p:nvSpPr>
          <p:cNvPr id="13" name="AutoShape 13"/>
          <p:cNvSpPr/>
          <p:nvPr/>
        </p:nvSpPr>
        <p:spPr>
          <a:xfrm rot="-5400000">
            <a:off x="8705456" y="6963706"/>
            <a:ext cx="2314570" cy="0"/>
          </a:xfrm>
          <a:prstGeom prst="line">
            <a:avLst/>
          </a:prstGeom>
          <a:ln w="19050" cap="flat">
            <a:solidFill>
              <a:srgbClr val="141414"/>
            </a:solidFill>
            <a:prstDash val="solid"/>
            <a:headEnd type="none" w="sm" len="sm"/>
            <a:tailEnd type="none" w="sm" len="sm"/>
          </a:ln>
        </p:spPr>
      </p:sp>
      <p:sp>
        <p:nvSpPr>
          <p:cNvPr id="14" name="AutoShape 1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sp>
        <p:nvSpPr>
          <p:cNvPr id="15" name="TextBox 15"/>
          <p:cNvSpPr txBox="1"/>
          <p:nvPr/>
        </p:nvSpPr>
        <p:spPr>
          <a:xfrm>
            <a:off x="2481528" y="6059964"/>
            <a:ext cx="672922" cy="463781"/>
          </a:xfrm>
          <a:prstGeom prst="rect">
            <a:avLst/>
          </a:prstGeom>
        </p:spPr>
        <p:txBody>
          <a:bodyPr wrap="square" lIns="0" tIns="0" rIns="0" bIns="0" rtlCol="0" anchor="t">
            <a:spAutoFit/>
          </a:bodyPr>
          <a:lstStyle/>
          <a:p>
            <a:pPr algn="ctr">
              <a:lnSpc>
                <a:spcPts val="3919"/>
              </a:lnSpc>
              <a:spcBef>
                <a:spcPct val="0"/>
              </a:spcBef>
            </a:pPr>
            <a:r>
              <a:rPr lang="en-US" sz="2799" spc="55" dirty="0">
                <a:solidFill>
                  <a:srgbClr val="202020"/>
                </a:solidFill>
                <a:latin typeface="Montserrat Light"/>
              </a:rPr>
              <a:t>No</a:t>
            </a:r>
          </a:p>
        </p:txBody>
      </p:sp>
      <p:sp>
        <p:nvSpPr>
          <p:cNvPr id="16" name="TextBox 16"/>
          <p:cNvSpPr txBox="1"/>
          <p:nvPr/>
        </p:nvSpPr>
        <p:spPr>
          <a:xfrm>
            <a:off x="3673356" y="6108218"/>
            <a:ext cx="2672180" cy="463781"/>
          </a:xfrm>
          <a:prstGeom prst="rect">
            <a:avLst/>
          </a:prstGeom>
        </p:spPr>
        <p:txBody>
          <a:bodyPr wrap="square" lIns="0" tIns="0" rIns="0" bIns="0" rtlCol="0" anchor="t">
            <a:spAutoFit/>
          </a:bodyPr>
          <a:lstStyle/>
          <a:p>
            <a:pPr algn="ctr">
              <a:lnSpc>
                <a:spcPts val="3919"/>
              </a:lnSpc>
              <a:spcBef>
                <a:spcPct val="0"/>
              </a:spcBef>
            </a:pPr>
            <a:r>
              <a:rPr lang="en-US" sz="2799" spc="55" dirty="0">
                <a:solidFill>
                  <a:srgbClr val="202020"/>
                </a:solidFill>
                <a:latin typeface="Montserrat Light"/>
              </a:rPr>
              <a:t>Nama </a:t>
            </a:r>
            <a:r>
              <a:rPr lang="en-US" sz="2799" spc="55" dirty="0" err="1">
                <a:solidFill>
                  <a:srgbClr val="202020"/>
                </a:solidFill>
                <a:latin typeface="Montserrat Light"/>
              </a:rPr>
              <a:t>Atribut</a:t>
            </a:r>
            <a:endParaRPr lang="en-US" sz="2799" spc="55" dirty="0">
              <a:solidFill>
                <a:srgbClr val="202020"/>
              </a:solidFill>
              <a:latin typeface="Montserrat Light"/>
            </a:endParaRPr>
          </a:p>
        </p:txBody>
      </p:sp>
      <p:sp>
        <p:nvSpPr>
          <p:cNvPr id="17" name="TextBox 17"/>
          <p:cNvSpPr txBox="1"/>
          <p:nvPr/>
        </p:nvSpPr>
        <p:spPr>
          <a:xfrm>
            <a:off x="7222015" y="6059964"/>
            <a:ext cx="2308363" cy="463781"/>
          </a:xfrm>
          <a:prstGeom prst="rect">
            <a:avLst/>
          </a:prstGeom>
        </p:spPr>
        <p:txBody>
          <a:bodyPr wrap="square" lIns="0" tIns="0" rIns="0" bIns="0" rtlCol="0" anchor="t">
            <a:spAutoFit/>
          </a:bodyPr>
          <a:lstStyle/>
          <a:p>
            <a:pPr algn="ctr">
              <a:lnSpc>
                <a:spcPts val="3919"/>
              </a:lnSpc>
              <a:spcBef>
                <a:spcPct val="0"/>
              </a:spcBef>
            </a:pPr>
            <a:r>
              <a:rPr lang="en-US" sz="2799" spc="55" dirty="0" err="1">
                <a:solidFill>
                  <a:srgbClr val="202020"/>
                </a:solidFill>
                <a:latin typeface="Montserrat Light"/>
              </a:rPr>
              <a:t>Tipe</a:t>
            </a:r>
            <a:r>
              <a:rPr lang="en-US" sz="2799" spc="55" dirty="0">
                <a:solidFill>
                  <a:srgbClr val="202020"/>
                </a:solidFill>
                <a:latin typeface="Montserrat Light"/>
              </a:rPr>
              <a:t> </a:t>
            </a:r>
            <a:r>
              <a:rPr lang="en-US" sz="2799" spc="55" dirty="0" err="1">
                <a:solidFill>
                  <a:srgbClr val="202020"/>
                </a:solidFill>
                <a:latin typeface="Montserrat Light"/>
              </a:rPr>
              <a:t>Atribut</a:t>
            </a:r>
            <a:endParaRPr lang="en-US" sz="2799" spc="55" dirty="0">
              <a:solidFill>
                <a:srgbClr val="202020"/>
              </a:solidFill>
              <a:latin typeface="Montserrat Light"/>
            </a:endParaRPr>
          </a:p>
        </p:txBody>
      </p:sp>
      <p:sp>
        <p:nvSpPr>
          <p:cNvPr id="18" name="TextBox 18"/>
          <p:cNvSpPr txBox="1"/>
          <p:nvPr/>
        </p:nvSpPr>
        <p:spPr>
          <a:xfrm>
            <a:off x="12379374" y="6059963"/>
            <a:ext cx="1906148" cy="463781"/>
          </a:xfrm>
          <a:prstGeom prst="rect">
            <a:avLst/>
          </a:prstGeom>
        </p:spPr>
        <p:txBody>
          <a:bodyPr wrap="square" lIns="0" tIns="0" rIns="0" bIns="0" rtlCol="0" anchor="t">
            <a:spAutoFit/>
          </a:bodyPr>
          <a:lstStyle/>
          <a:p>
            <a:pPr algn="ctr">
              <a:lnSpc>
                <a:spcPts val="3919"/>
              </a:lnSpc>
              <a:spcBef>
                <a:spcPct val="0"/>
              </a:spcBef>
            </a:pPr>
            <a:r>
              <a:rPr lang="en-US" sz="2799" spc="55" dirty="0" err="1">
                <a:solidFill>
                  <a:srgbClr val="202020"/>
                </a:solidFill>
                <a:latin typeface="Montserrat Light"/>
              </a:rPr>
              <a:t>Deskripsi</a:t>
            </a:r>
            <a:endParaRPr lang="en-US" sz="2799" spc="55" dirty="0">
              <a:solidFill>
                <a:srgbClr val="202020"/>
              </a:solidFill>
              <a:latin typeface="Montserrat Light"/>
            </a:endParaRPr>
          </a:p>
        </p:txBody>
      </p:sp>
      <p:sp>
        <p:nvSpPr>
          <p:cNvPr id="19" name="TextBox 19"/>
          <p:cNvSpPr txBox="1"/>
          <p:nvPr/>
        </p:nvSpPr>
        <p:spPr>
          <a:xfrm>
            <a:off x="2481528" y="6673605"/>
            <a:ext cx="547006" cy="544840"/>
          </a:xfrm>
          <a:prstGeom prst="rect">
            <a:avLst/>
          </a:prstGeom>
        </p:spPr>
        <p:txBody>
          <a:bodyPr lIns="0" tIns="0" rIns="0" bIns="0" rtlCol="0" anchor="t">
            <a:spAutoFit/>
          </a:bodyPr>
          <a:lstStyle/>
          <a:p>
            <a:pPr algn="ctr">
              <a:lnSpc>
                <a:spcPts val="4480"/>
              </a:lnSpc>
              <a:spcBef>
                <a:spcPct val="0"/>
              </a:spcBef>
            </a:pPr>
            <a:r>
              <a:rPr lang="en-US" sz="3200" spc="64" dirty="0">
                <a:solidFill>
                  <a:srgbClr val="202020"/>
                </a:solidFill>
                <a:latin typeface="Montserrat Light"/>
              </a:rPr>
              <a:t>1.</a:t>
            </a:r>
          </a:p>
        </p:txBody>
      </p:sp>
      <p:sp>
        <p:nvSpPr>
          <p:cNvPr id="20" name="TextBox 20"/>
          <p:cNvSpPr txBox="1"/>
          <p:nvPr/>
        </p:nvSpPr>
        <p:spPr>
          <a:xfrm>
            <a:off x="4717311" y="6683130"/>
            <a:ext cx="250329" cy="474186"/>
          </a:xfrm>
          <a:prstGeom prst="rect">
            <a:avLst/>
          </a:prstGeom>
        </p:spPr>
        <p:txBody>
          <a:bodyPr lIns="0" tIns="0" rIns="0" bIns="0" rtlCol="0" anchor="t">
            <a:spAutoFit/>
          </a:bodyPr>
          <a:lstStyle/>
          <a:p>
            <a:pPr algn="ctr">
              <a:lnSpc>
                <a:spcPts val="3919"/>
              </a:lnSpc>
              <a:spcBef>
                <a:spcPct val="0"/>
              </a:spcBef>
            </a:pPr>
            <a:r>
              <a:rPr lang="en-US" sz="2799" spc="55">
                <a:solidFill>
                  <a:srgbClr val="202020"/>
                </a:solidFill>
                <a:latin typeface="Montserrat Light"/>
              </a:rPr>
              <a:t>0</a:t>
            </a:r>
          </a:p>
        </p:txBody>
      </p:sp>
      <p:sp>
        <p:nvSpPr>
          <p:cNvPr id="21" name="TextBox 21"/>
          <p:cNvSpPr txBox="1"/>
          <p:nvPr/>
        </p:nvSpPr>
        <p:spPr>
          <a:xfrm>
            <a:off x="4772898" y="7413854"/>
            <a:ext cx="139154" cy="474186"/>
          </a:xfrm>
          <a:prstGeom prst="rect">
            <a:avLst/>
          </a:prstGeom>
        </p:spPr>
        <p:txBody>
          <a:bodyPr lIns="0" tIns="0" rIns="0" bIns="0" rtlCol="0" anchor="t">
            <a:spAutoFit/>
          </a:bodyPr>
          <a:lstStyle/>
          <a:p>
            <a:pPr algn="ctr">
              <a:lnSpc>
                <a:spcPts val="3919"/>
              </a:lnSpc>
              <a:spcBef>
                <a:spcPct val="0"/>
              </a:spcBef>
            </a:pPr>
            <a:r>
              <a:rPr lang="en-US" sz="2799" spc="55">
                <a:solidFill>
                  <a:srgbClr val="202020"/>
                </a:solidFill>
                <a:latin typeface="Montserrat Light"/>
              </a:rPr>
              <a:t>1</a:t>
            </a:r>
          </a:p>
        </p:txBody>
      </p:sp>
      <p:sp>
        <p:nvSpPr>
          <p:cNvPr id="22" name="TextBox 22"/>
          <p:cNvSpPr txBox="1"/>
          <p:nvPr/>
        </p:nvSpPr>
        <p:spPr>
          <a:xfrm>
            <a:off x="2481528" y="7404329"/>
            <a:ext cx="547006" cy="544840"/>
          </a:xfrm>
          <a:prstGeom prst="rect">
            <a:avLst/>
          </a:prstGeom>
        </p:spPr>
        <p:txBody>
          <a:bodyPr lIns="0" tIns="0" rIns="0" bIns="0" rtlCol="0" anchor="t">
            <a:spAutoFit/>
          </a:bodyPr>
          <a:lstStyle/>
          <a:p>
            <a:pPr algn="ctr">
              <a:lnSpc>
                <a:spcPts val="4480"/>
              </a:lnSpc>
              <a:spcBef>
                <a:spcPct val="0"/>
              </a:spcBef>
            </a:pPr>
            <a:r>
              <a:rPr lang="en-US" sz="3200" spc="64">
                <a:solidFill>
                  <a:srgbClr val="202020"/>
                </a:solidFill>
                <a:latin typeface="Montserrat Light"/>
              </a:rPr>
              <a:t>2.</a:t>
            </a:r>
          </a:p>
        </p:txBody>
      </p:sp>
      <p:sp>
        <p:nvSpPr>
          <p:cNvPr id="23" name="TextBox 23"/>
          <p:cNvSpPr txBox="1"/>
          <p:nvPr/>
        </p:nvSpPr>
        <p:spPr>
          <a:xfrm>
            <a:off x="7588299" y="6744258"/>
            <a:ext cx="1730869" cy="463781"/>
          </a:xfrm>
          <a:prstGeom prst="rect">
            <a:avLst/>
          </a:prstGeom>
        </p:spPr>
        <p:txBody>
          <a:bodyPr wrap="square" lIns="0" tIns="0" rIns="0" bIns="0" rtlCol="0" anchor="t">
            <a:spAutoFit/>
          </a:bodyPr>
          <a:lstStyle/>
          <a:p>
            <a:pPr algn="ctr">
              <a:lnSpc>
                <a:spcPts val="3919"/>
              </a:lnSpc>
              <a:spcBef>
                <a:spcPct val="0"/>
              </a:spcBef>
            </a:pPr>
            <a:r>
              <a:rPr lang="en-US" sz="2799" spc="55" dirty="0">
                <a:solidFill>
                  <a:srgbClr val="202020"/>
                </a:solidFill>
                <a:latin typeface="Montserrat Light"/>
              </a:rPr>
              <a:t>Nominal</a:t>
            </a:r>
          </a:p>
        </p:txBody>
      </p:sp>
      <p:sp>
        <p:nvSpPr>
          <p:cNvPr id="24" name="TextBox 24"/>
          <p:cNvSpPr txBox="1"/>
          <p:nvPr/>
        </p:nvSpPr>
        <p:spPr>
          <a:xfrm>
            <a:off x="7588300" y="7474982"/>
            <a:ext cx="1730868" cy="463781"/>
          </a:xfrm>
          <a:prstGeom prst="rect">
            <a:avLst/>
          </a:prstGeom>
        </p:spPr>
        <p:txBody>
          <a:bodyPr wrap="square" lIns="0" tIns="0" rIns="0" bIns="0" rtlCol="0" anchor="t">
            <a:spAutoFit/>
          </a:bodyPr>
          <a:lstStyle/>
          <a:p>
            <a:pPr algn="ctr">
              <a:lnSpc>
                <a:spcPts val="3919"/>
              </a:lnSpc>
              <a:spcBef>
                <a:spcPct val="0"/>
              </a:spcBef>
            </a:pPr>
            <a:r>
              <a:rPr lang="en-US" sz="2799" spc="55" dirty="0">
                <a:solidFill>
                  <a:srgbClr val="202020"/>
                </a:solidFill>
                <a:latin typeface="Montserrat Light"/>
              </a:rPr>
              <a:t>Nominal</a:t>
            </a:r>
          </a:p>
        </p:txBody>
      </p:sp>
      <p:sp>
        <p:nvSpPr>
          <p:cNvPr id="25" name="TextBox 25"/>
          <p:cNvSpPr txBox="1"/>
          <p:nvPr/>
        </p:nvSpPr>
        <p:spPr>
          <a:xfrm>
            <a:off x="10195100" y="6759429"/>
            <a:ext cx="6699185" cy="451021"/>
          </a:xfrm>
          <a:prstGeom prst="rect">
            <a:avLst/>
          </a:prstGeom>
        </p:spPr>
        <p:txBody>
          <a:bodyPr wrap="square" lIns="0" tIns="0" rIns="0" bIns="0" rtlCol="0" anchor="t">
            <a:spAutoFit/>
          </a:bodyPr>
          <a:lstStyle/>
          <a:p>
            <a:pPr algn="ctr">
              <a:lnSpc>
                <a:spcPts val="3779"/>
              </a:lnSpc>
              <a:spcBef>
                <a:spcPct val="0"/>
              </a:spcBef>
            </a:pPr>
            <a:r>
              <a:rPr lang="en-US" sz="2700" spc="54" dirty="0" err="1">
                <a:solidFill>
                  <a:srgbClr val="202020"/>
                </a:solidFill>
                <a:latin typeface="Montserrat Light"/>
              </a:rPr>
              <a:t>Kamus</a:t>
            </a:r>
            <a:r>
              <a:rPr lang="en-US" sz="2700" spc="54" dirty="0">
                <a:solidFill>
                  <a:srgbClr val="202020"/>
                </a:solidFill>
                <a:latin typeface="Montserrat Light"/>
              </a:rPr>
              <a:t> kata </a:t>
            </a:r>
            <a:r>
              <a:rPr lang="en-US" sz="2700" spc="54" dirty="0" err="1">
                <a:solidFill>
                  <a:srgbClr val="202020"/>
                </a:solidFill>
                <a:latin typeface="Montserrat Light"/>
              </a:rPr>
              <a:t>dalam</a:t>
            </a:r>
            <a:r>
              <a:rPr lang="en-US" sz="2700" spc="54" dirty="0">
                <a:solidFill>
                  <a:srgbClr val="202020"/>
                </a:solidFill>
                <a:latin typeface="Montserrat Light"/>
              </a:rPr>
              <a:t> </a:t>
            </a:r>
            <a:r>
              <a:rPr lang="en-US" sz="2700" spc="54" dirty="0" err="1">
                <a:solidFill>
                  <a:srgbClr val="202020"/>
                </a:solidFill>
                <a:latin typeface="Montserrat Light"/>
              </a:rPr>
              <a:t>bahasa</a:t>
            </a:r>
            <a:r>
              <a:rPr lang="en-US" sz="2700" spc="54" dirty="0">
                <a:solidFill>
                  <a:srgbClr val="202020"/>
                </a:solidFill>
                <a:latin typeface="Montserrat Light"/>
              </a:rPr>
              <a:t> Indonesia</a:t>
            </a:r>
          </a:p>
        </p:txBody>
      </p:sp>
      <p:sp>
        <p:nvSpPr>
          <p:cNvPr id="26" name="TextBox 26"/>
          <p:cNvSpPr txBox="1"/>
          <p:nvPr/>
        </p:nvSpPr>
        <p:spPr>
          <a:xfrm>
            <a:off x="11111210" y="7490153"/>
            <a:ext cx="4722450" cy="451021"/>
          </a:xfrm>
          <a:prstGeom prst="rect">
            <a:avLst/>
          </a:prstGeom>
        </p:spPr>
        <p:txBody>
          <a:bodyPr wrap="square" lIns="0" tIns="0" rIns="0" bIns="0" rtlCol="0" anchor="t">
            <a:spAutoFit/>
          </a:bodyPr>
          <a:lstStyle/>
          <a:p>
            <a:pPr algn="ctr">
              <a:lnSpc>
                <a:spcPts val="3779"/>
              </a:lnSpc>
              <a:spcBef>
                <a:spcPct val="0"/>
              </a:spcBef>
            </a:pPr>
            <a:r>
              <a:rPr lang="en-US" sz="2700" spc="54" dirty="0" err="1">
                <a:solidFill>
                  <a:srgbClr val="202020"/>
                </a:solidFill>
                <a:latin typeface="Montserrat Light"/>
              </a:rPr>
              <a:t>Keterangan</a:t>
            </a:r>
            <a:r>
              <a:rPr lang="en-US" sz="2700" spc="54" dirty="0">
                <a:solidFill>
                  <a:srgbClr val="202020"/>
                </a:solidFill>
                <a:latin typeface="Montserrat Light"/>
              </a:rPr>
              <a:t> </a:t>
            </a:r>
            <a:r>
              <a:rPr lang="en-US" sz="2700" spc="54" dirty="0" err="1">
                <a:solidFill>
                  <a:srgbClr val="202020"/>
                </a:solidFill>
                <a:latin typeface="Montserrat Light"/>
              </a:rPr>
              <a:t>entitas</a:t>
            </a:r>
            <a:r>
              <a:rPr lang="en-US" sz="2700" spc="54" dirty="0">
                <a:solidFill>
                  <a:srgbClr val="202020"/>
                </a:solidFill>
                <a:latin typeface="Montserrat Light"/>
              </a:rPr>
              <a:t> kata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300" y="2438400"/>
            <a:ext cx="38100" cy="8229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TextBox 4"/>
          <p:cNvSpPr txBox="1"/>
          <p:nvPr/>
        </p:nvSpPr>
        <p:spPr>
          <a:xfrm>
            <a:off x="2045601" y="1571724"/>
            <a:ext cx="12453058" cy="866676"/>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ANALISIS METODE</a:t>
            </a:r>
          </a:p>
        </p:txBody>
      </p:sp>
      <p:sp>
        <p:nvSpPr>
          <p:cNvPr id="5" name="TextBox 5"/>
          <p:cNvSpPr txBox="1"/>
          <p:nvPr/>
        </p:nvSpPr>
        <p:spPr>
          <a:xfrm>
            <a:off x="2045601" y="3089737"/>
            <a:ext cx="14196799" cy="5489939"/>
          </a:xfrm>
          <a:prstGeom prst="rect">
            <a:avLst/>
          </a:prstGeom>
        </p:spPr>
        <p:txBody>
          <a:bodyPr lIns="0" tIns="0" rIns="0" bIns="0" rtlCol="0" anchor="t">
            <a:spAutoFit/>
          </a:bodyPr>
          <a:lstStyle/>
          <a:p>
            <a:pPr algn="just">
              <a:lnSpc>
                <a:spcPts val="4349"/>
              </a:lnSpc>
            </a:pPr>
            <a:r>
              <a:rPr lang="en-US" sz="2899" spc="63">
                <a:solidFill>
                  <a:srgbClr val="202020"/>
                </a:solidFill>
                <a:latin typeface="Montserrat Light"/>
              </a:rPr>
              <a:t>Named Entity Recognition (NER) akan mengidentifikasi kunci-kunci informasi dalam sebuah teks dan mengklasifikasikannya ke dalam satu set kategori yang telah ditentukan seperti, Person, Organization atau Place. </a:t>
            </a:r>
          </a:p>
          <a:p>
            <a:pPr algn="just">
              <a:lnSpc>
                <a:spcPts val="4349"/>
              </a:lnSpc>
            </a:pPr>
            <a:endParaRPr lang="en-US" sz="2899" spc="63">
              <a:solidFill>
                <a:srgbClr val="202020"/>
              </a:solidFill>
              <a:latin typeface="Montserrat Light"/>
            </a:endParaRPr>
          </a:p>
          <a:p>
            <a:pPr algn="just">
              <a:lnSpc>
                <a:spcPts val="4349"/>
              </a:lnSpc>
            </a:pPr>
            <a:r>
              <a:rPr lang="en-US" sz="2899" spc="63">
                <a:solidFill>
                  <a:srgbClr val="202020"/>
                </a:solidFill>
                <a:latin typeface="Montserrat Light"/>
              </a:rPr>
              <a:t>Dalam melakukan klasifikasi kategori kata kunci dalam sebuah teks diperlukan suatu metode atau algoritma klasifikasi.</a:t>
            </a:r>
          </a:p>
          <a:p>
            <a:pPr algn="just">
              <a:lnSpc>
                <a:spcPts val="4349"/>
              </a:lnSpc>
            </a:pPr>
            <a:endParaRPr lang="en-US" sz="2899" spc="63">
              <a:solidFill>
                <a:srgbClr val="202020"/>
              </a:solidFill>
              <a:latin typeface="Montserrat Light"/>
            </a:endParaRPr>
          </a:p>
          <a:p>
            <a:pPr algn="just">
              <a:lnSpc>
                <a:spcPts val="4349"/>
              </a:lnSpc>
            </a:pPr>
            <a:r>
              <a:rPr lang="en-US" sz="2899" spc="63">
                <a:solidFill>
                  <a:srgbClr val="202020"/>
                </a:solidFill>
                <a:latin typeface="Montserrat Light"/>
              </a:rPr>
              <a:t>Oleh sebab itu, Named Entity Recognition (NER) pada bahasa Indonesia akan diimplementasikan menggunakan metode BiLSTM-CRF dengan model ELMo sebagai feature selection.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flipH="1">
            <a:off x="830581" y="2552700"/>
            <a:ext cx="45719" cy="77724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1546691" y="5260690"/>
            <a:ext cx="15194618" cy="3997610"/>
          </a:xfrm>
          <a:prstGeom prst="rect">
            <a:avLst/>
          </a:prstGeom>
        </p:spPr>
      </p:pic>
      <p:sp>
        <p:nvSpPr>
          <p:cNvPr id="6" name="TextBox 6"/>
          <p:cNvSpPr txBox="1"/>
          <p:nvPr/>
        </p:nvSpPr>
        <p:spPr>
          <a:xfrm>
            <a:off x="1521509" y="1095375"/>
            <a:ext cx="12930018" cy="1152475"/>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DESAIN</a:t>
            </a:r>
          </a:p>
        </p:txBody>
      </p:sp>
      <p:sp>
        <p:nvSpPr>
          <p:cNvPr id="7" name="TextBox 7"/>
          <p:cNvSpPr txBox="1"/>
          <p:nvPr/>
        </p:nvSpPr>
        <p:spPr>
          <a:xfrm>
            <a:off x="3245852" y="4193008"/>
            <a:ext cx="11796296" cy="588769"/>
          </a:xfrm>
          <a:prstGeom prst="rect">
            <a:avLst/>
          </a:prstGeom>
        </p:spPr>
        <p:txBody>
          <a:bodyPr lIns="0" tIns="0" rIns="0" bIns="0" rtlCol="0" anchor="t">
            <a:spAutoFit/>
          </a:bodyPr>
          <a:lstStyle/>
          <a:p>
            <a:pPr algn="just">
              <a:lnSpc>
                <a:spcPts val="4649"/>
              </a:lnSpc>
            </a:pPr>
            <a:r>
              <a:rPr lang="en-US" sz="3099" spc="68">
                <a:solidFill>
                  <a:srgbClr val="202020"/>
                </a:solidFill>
                <a:latin typeface="Montserrat Light Bold"/>
              </a:rPr>
              <a:t>Desain Analisis Indonesian Name Entity Recognation</a:t>
            </a:r>
          </a:p>
        </p:txBody>
      </p:sp>
      <p:sp>
        <p:nvSpPr>
          <p:cNvPr id="8" name="AutoShape 4">
            <a:extLst>
              <a:ext uri="{FF2B5EF4-FFF2-40B4-BE49-F238E27FC236}">
                <a16:creationId xmlns:a16="http://schemas.microsoft.com/office/drawing/2014/main" id="{9394F867-9F58-4DB0-AF9A-AAFEDAAC63A1}"/>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2743199" y="2552700"/>
            <a:ext cx="45719" cy="7734300"/>
          </a:xfrm>
          <a:prstGeom prst="rect">
            <a:avLst/>
          </a:prstGeom>
          <a:solidFill>
            <a:srgbClr val="202020"/>
          </a:solidFill>
        </p:spPr>
      </p:sp>
      <p:sp>
        <p:nvSpPr>
          <p:cNvPr id="3" name="AutoShape 3"/>
          <p:cNvSpPr/>
          <p:nvPr/>
        </p:nvSpPr>
        <p:spPr>
          <a:xfrm>
            <a:off x="1028700" y="-1"/>
            <a:ext cx="3429000" cy="7698105"/>
          </a:xfrm>
          <a:prstGeom prst="rect">
            <a:avLst/>
          </a:prstGeom>
          <a:solidFill>
            <a:srgbClr val="FF4343"/>
          </a:solidFill>
        </p:spPr>
      </p:sp>
      <p:sp>
        <p:nvSpPr>
          <p:cNvPr id="4" name="TextBox 4"/>
          <p:cNvSpPr txBox="1"/>
          <p:nvPr/>
        </p:nvSpPr>
        <p:spPr>
          <a:xfrm>
            <a:off x="5660558" y="4163656"/>
            <a:ext cx="9138355" cy="2269993"/>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grpSp>
        <p:nvGrpSpPr>
          <p:cNvPr id="6" name="Group 6"/>
          <p:cNvGrpSpPr/>
          <p:nvPr/>
        </p:nvGrpSpPr>
        <p:grpSpPr>
          <a:xfrm rot="5400000">
            <a:off x="16612927" y="8569981"/>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9E3B1A40-98AC-460E-9333-09F09F5BA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9676" y="3353012"/>
            <a:ext cx="3926205" cy="3926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343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sp>
        <p:nvSpPr>
          <p:cNvPr id="4" name="AutoShape 4"/>
          <p:cNvSpPr/>
          <p:nvPr/>
        </p:nvSpPr>
        <p:spPr>
          <a:xfrm>
            <a:off x="16984044" y="-53801"/>
            <a:ext cx="1303956" cy="10378901"/>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2551629" y="3421755"/>
            <a:ext cx="2901495" cy="6450431"/>
          </a:xfrm>
          <a:prstGeom prst="rect">
            <a:avLst/>
          </a:prstGeom>
        </p:spPr>
      </p:pic>
      <p:pic>
        <p:nvPicPr>
          <p:cNvPr id="6" name="Picture 6"/>
          <p:cNvPicPr>
            <a:picLocks noChangeAspect="1"/>
          </p:cNvPicPr>
          <p:nvPr/>
        </p:nvPicPr>
        <p:blipFill>
          <a:blip r:embed="rId3"/>
          <a:srcRect/>
          <a:stretch>
            <a:fillRect/>
          </a:stretch>
        </p:blipFill>
        <p:spPr>
          <a:xfrm>
            <a:off x="7703331" y="4090860"/>
            <a:ext cx="9255567" cy="4498335"/>
          </a:xfrm>
          <a:prstGeom prst="rect">
            <a:avLst/>
          </a:prstGeom>
        </p:spPr>
      </p:pic>
      <p:sp>
        <p:nvSpPr>
          <p:cNvPr id="7" name="TextBox 7"/>
          <p:cNvSpPr txBox="1"/>
          <p:nvPr/>
        </p:nvSpPr>
        <p:spPr>
          <a:xfrm>
            <a:off x="876300" y="66675"/>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8" name="TextBox 8"/>
          <p:cNvSpPr txBox="1"/>
          <p:nvPr/>
        </p:nvSpPr>
        <p:spPr>
          <a:xfrm>
            <a:off x="2551629" y="1504950"/>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Data Cleaning</a:t>
            </a:r>
          </a:p>
        </p:txBody>
      </p:sp>
      <p:sp>
        <p:nvSpPr>
          <p:cNvPr id="9" name="TextBox 9"/>
          <p:cNvSpPr txBox="1"/>
          <p:nvPr/>
        </p:nvSpPr>
        <p:spPr>
          <a:xfrm>
            <a:off x="3182741" y="2235294"/>
            <a:ext cx="13399957" cy="549087"/>
          </a:xfrm>
          <a:prstGeom prst="rect">
            <a:avLst/>
          </a:prstGeom>
        </p:spPr>
        <p:txBody>
          <a:bodyPr lIns="0" tIns="0" rIns="0" bIns="0" rtlCol="0" anchor="t">
            <a:spAutoFit/>
          </a:bodyPr>
          <a:lstStyle/>
          <a:p>
            <a:pPr algn="just">
              <a:lnSpc>
                <a:spcPts val="4560"/>
              </a:lnSpc>
            </a:pPr>
            <a:r>
              <a:rPr lang="en-US" sz="3040" spc="66">
                <a:solidFill>
                  <a:srgbClr val="202020"/>
                </a:solidFill>
                <a:latin typeface="Montserrat Light"/>
              </a:rPr>
              <a:t>Mengecek missing value dan menghitung jumlah missing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38100" y="0"/>
            <a:ext cx="2253234"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4674684" y="3638550"/>
            <a:ext cx="7936100" cy="4828045"/>
          </a:xfrm>
          <a:prstGeom prst="rect">
            <a:avLst/>
          </a:prstGeom>
        </p:spPr>
      </p:pic>
      <p:sp>
        <p:nvSpPr>
          <p:cNvPr id="6" name="TextBox 6"/>
          <p:cNvSpPr txBox="1"/>
          <p:nvPr/>
        </p:nvSpPr>
        <p:spPr>
          <a:xfrm>
            <a:off x="876300" y="66675"/>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7" name="TextBox 7"/>
          <p:cNvSpPr txBox="1"/>
          <p:nvPr/>
        </p:nvSpPr>
        <p:spPr>
          <a:xfrm>
            <a:off x="2551629" y="1504950"/>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Data Cleaning (Con't)</a:t>
            </a:r>
          </a:p>
        </p:txBody>
      </p:sp>
      <p:sp>
        <p:nvSpPr>
          <p:cNvPr id="8" name="TextBox 8"/>
          <p:cNvSpPr txBox="1"/>
          <p:nvPr/>
        </p:nvSpPr>
        <p:spPr>
          <a:xfrm>
            <a:off x="3245852" y="2235294"/>
            <a:ext cx="13399957" cy="549087"/>
          </a:xfrm>
          <a:prstGeom prst="rect">
            <a:avLst/>
          </a:prstGeom>
        </p:spPr>
        <p:txBody>
          <a:bodyPr lIns="0" tIns="0" rIns="0" bIns="0" rtlCol="0" anchor="t">
            <a:spAutoFit/>
          </a:bodyPr>
          <a:lstStyle/>
          <a:p>
            <a:pPr algn="just">
              <a:lnSpc>
                <a:spcPts val="4560"/>
              </a:lnSpc>
            </a:pPr>
            <a:r>
              <a:rPr lang="en-US" sz="3040" spc="66">
                <a:solidFill>
                  <a:srgbClr val="202020"/>
                </a:solidFill>
                <a:latin typeface="Montserrat Light"/>
              </a:rPr>
              <a:t>Menghapus missing value.</a:t>
            </a:r>
          </a:p>
        </p:txBody>
      </p:sp>
      <p:sp>
        <p:nvSpPr>
          <p:cNvPr id="9" name="AutoShape 4">
            <a:extLst>
              <a:ext uri="{FF2B5EF4-FFF2-40B4-BE49-F238E27FC236}">
                <a16:creationId xmlns:a16="http://schemas.microsoft.com/office/drawing/2014/main" id="{41DFA87D-C317-4E8E-9EFC-77B46EB7676E}"/>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261110" y="6315533"/>
            <a:ext cx="11517774" cy="2578606"/>
          </a:xfrm>
          <a:prstGeom prst="rect">
            <a:avLst/>
          </a:prstGeom>
        </p:spPr>
      </p:pic>
      <p:pic>
        <p:nvPicPr>
          <p:cNvPr id="6" name="Picture 6"/>
          <p:cNvPicPr>
            <a:picLocks noChangeAspect="1"/>
          </p:cNvPicPr>
          <p:nvPr/>
        </p:nvPicPr>
        <p:blipFill>
          <a:blip r:embed="rId3"/>
          <a:srcRect/>
          <a:stretch>
            <a:fillRect/>
          </a:stretch>
        </p:blipFill>
        <p:spPr>
          <a:xfrm>
            <a:off x="12141044" y="4339379"/>
            <a:ext cx="5399666" cy="5647357"/>
          </a:xfrm>
          <a:prstGeom prst="rect">
            <a:avLst/>
          </a:prstGeom>
        </p:spPr>
      </p:pic>
      <p:sp>
        <p:nvSpPr>
          <p:cNvPr id="7" name="TextBox 7"/>
          <p:cNvSpPr txBox="1"/>
          <p:nvPr/>
        </p:nvSpPr>
        <p:spPr>
          <a:xfrm>
            <a:off x="876300" y="447741"/>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8" name="TextBox 8"/>
          <p:cNvSpPr txBox="1"/>
          <p:nvPr/>
        </p:nvSpPr>
        <p:spPr>
          <a:xfrm>
            <a:off x="2551629" y="1888905"/>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Expand Contraction</a:t>
            </a:r>
          </a:p>
        </p:txBody>
      </p:sp>
      <p:sp>
        <p:nvSpPr>
          <p:cNvPr id="9" name="TextBox 9"/>
          <p:cNvSpPr txBox="1"/>
          <p:nvPr/>
        </p:nvSpPr>
        <p:spPr>
          <a:xfrm>
            <a:off x="2973196" y="2631887"/>
            <a:ext cx="14567514" cy="1707493"/>
          </a:xfrm>
          <a:prstGeom prst="rect">
            <a:avLst/>
          </a:prstGeom>
        </p:spPr>
        <p:txBody>
          <a:bodyPr lIns="0" tIns="0" rIns="0" bIns="0" rtlCol="0" anchor="t">
            <a:spAutoFit/>
          </a:bodyPr>
          <a:lstStyle/>
          <a:p>
            <a:pPr algn="just">
              <a:lnSpc>
                <a:spcPts val="4560"/>
              </a:lnSpc>
            </a:pPr>
            <a:r>
              <a:rPr lang="en-US" sz="3040" spc="66">
                <a:solidFill>
                  <a:srgbClr val="202020"/>
                </a:solidFill>
                <a:latin typeface="Montserrat Light"/>
              </a:rPr>
              <a:t>Untuk memperbaiki format penulisan pada kolom dalam dataset dengan menghilangkan apostrof dan menuliskan kata-kata secara langsung tanpa menggunakan singkatan.</a:t>
            </a:r>
          </a:p>
        </p:txBody>
      </p:sp>
      <p:sp>
        <p:nvSpPr>
          <p:cNvPr id="10" name="AutoShape 4">
            <a:extLst>
              <a:ext uri="{FF2B5EF4-FFF2-40B4-BE49-F238E27FC236}">
                <a16:creationId xmlns:a16="http://schemas.microsoft.com/office/drawing/2014/main" id="{7B056EEA-729F-435A-A52A-64ACAC8348D2}"/>
              </a:ext>
            </a:extLst>
          </p:cNvPr>
          <p:cNvSpPr/>
          <p:nvPr/>
        </p:nvSpPr>
        <p:spPr>
          <a:xfrm>
            <a:off x="17636022" y="0"/>
            <a:ext cx="651978" cy="10287000"/>
          </a:xfrm>
          <a:prstGeom prst="rect">
            <a:avLst/>
          </a:prstGeom>
          <a:solidFill>
            <a:srgbClr val="FF4343"/>
          </a:solid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1014984" y="3638550"/>
            <a:ext cx="10614526" cy="4493483"/>
          </a:xfrm>
          <a:prstGeom prst="rect">
            <a:avLst/>
          </a:prstGeom>
        </p:spPr>
      </p:pic>
      <p:pic>
        <p:nvPicPr>
          <p:cNvPr id="6" name="Picture 6"/>
          <p:cNvPicPr>
            <a:picLocks noChangeAspect="1"/>
          </p:cNvPicPr>
          <p:nvPr/>
        </p:nvPicPr>
        <p:blipFill>
          <a:blip r:embed="rId3"/>
          <a:srcRect/>
          <a:stretch>
            <a:fillRect/>
          </a:stretch>
        </p:blipFill>
        <p:spPr>
          <a:xfrm>
            <a:off x="9973996" y="6478262"/>
            <a:ext cx="7299020" cy="3244009"/>
          </a:xfrm>
          <a:prstGeom prst="rect">
            <a:avLst/>
          </a:prstGeom>
        </p:spPr>
      </p:pic>
      <p:sp>
        <p:nvSpPr>
          <p:cNvPr id="7" name="TextBox 7"/>
          <p:cNvSpPr txBox="1"/>
          <p:nvPr/>
        </p:nvSpPr>
        <p:spPr>
          <a:xfrm>
            <a:off x="876300" y="447741"/>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8" name="TextBox 8"/>
          <p:cNvSpPr txBox="1"/>
          <p:nvPr/>
        </p:nvSpPr>
        <p:spPr>
          <a:xfrm>
            <a:off x="2551629" y="1888905"/>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Expand Contraction(Con't)</a:t>
            </a:r>
          </a:p>
        </p:txBody>
      </p:sp>
      <p:sp>
        <p:nvSpPr>
          <p:cNvPr id="9" name="AutoShape 4">
            <a:extLst>
              <a:ext uri="{FF2B5EF4-FFF2-40B4-BE49-F238E27FC236}">
                <a16:creationId xmlns:a16="http://schemas.microsoft.com/office/drawing/2014/main" id="{5571D84B-2A2C-4849-9E27-7C25D4F6CB9E}"/>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261366" y="0"/>
            <a:ext cx="2552700"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3407432" y="5032687"/>
            <a:ext cx="11473137" cy="1420739"/>
          </a:xfrm>
          <a:prstGeom prst="rect">
            <a:avLst/>
          </a:prstGeom>
        </p:spPr>
      </p:pic>
      <p:sp>
        <p:nvSpPr>
          <p:cNvPr id="6" name="TextBox 6"/>
          <p:cNvSpPr txBox="1"/>
          <p:nvPr/>
        </p:nvSpPr>
        <p:spPr>
          <a:xfrm>
            <a:off x="876300" y="485808"/>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7" name="TextBox 7"/>
          <p:cNvSpPr txBox="1"/>
          <p:nvPr/>
        </p:nvSpPr>
        <p:spPr>
          <a:xfrm>
            <a:off x="2291334" y="2136062"/>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Case Folding</a:t>
            </a:r>
          </a:p>
        </p:txBody>
      </p:sp>
      <p:sp>
        <p:nvSpPr>
          <p:cNvPr id="8" name="TextBox 8"/>
          <p:cNvSpPr txBox="1"/>
          <p:nvPr/>
        </p:nvSpPr>
        <p:spPr>
          <a:xfrm>
            <a:off x="2655302" y="2877198"/>
            <a:ext cx="13499098" cy="1707493"/>
          </a:xfrm>
          <a:prstGeom prst="rect">
            <a:avLst/>
          </a:prstGeom>
        </p:spPr>
        <p:txBody>
          <a:bodyPr wrap="square" lIns="0" tIns="0" rIns="0" bIns="0" rtlCol="0" anchor="t">
            <a:spAutoFit/>
          </a:bodyPr>
          <a:lstStyle/>
          <a:p>
            <a:pPr algn="just">
              <a:lnSpc>
                <a:spcPts val="4560"/>
              </a:lnSpc>
            </a:pPr>
            <a:r>
              <a:rPr lang="en-US" sz="3040" spc="66" dirty="0">
                <a:solidFill>
                  <a:srgbClr val="202020"/>
                </a:solidFill>
                <a:latin typeface="Montserrat Light"/>
              </a:rPr>
              <a:t>Case Folding </a:t>
            </a:r>
            <a:r>
              <a:rPr lang="en-US" sz="3040" spc="66" dirty="0" err="1">
                <a:solidFill>
                  <a:srgbClr val="202020"/>
                </a:solidFill>
                <a:latin typeface="Montserrat Light"/>
              </a:rPr>
              <a:t>adalah</a:t>
            </a:r>
            <a:r>
              <a:rPr lang="en-US" sz="3040" spc="66" dirty="0">
                <a:solidFill>
                  <a:srgbClr val="202020"/>
                </a:solidFill>
                <a:latin typeface="Montserrat Light"/>
              </a:rPr>
              <a:t> </a:t>
            </a:r>
            <a:r>
              <a:rPr lang="en-US" sz="3040" spc="66" dirty="0" err="1">
                <a:solidFill>
                  <a:srgbClr val="202020"/>
                </a:solidFill>
                <a:latin typeface="Montserrat Light"/>
              </a:rPr>
              <a:t>teknik</a:t>
            </a:r>
            <a:r>
              <a:rPr lang="en-US" sz="3040" spc="66" dirty="0">
                <a:solidFill>
                  <a:srgbClr val="202020"/>
                </a:solidFill>
                <a:latin typeface="Montserrat Light"/>
              </a:rPr>
              <a:t> </a:t>
            </a:r>
            <a:r>
              <a:rPr lang="en-US" sz="3040" spc="66" dirty="0" err="1">
                <a:solidFill>
                  <a:srgbClr val="202020"/>
                </a:solidFill>
                <a:latin typeface="Montserrat Light"/>
              </a:rPr>
              <a:t>pemrosesan</a:t>
            </a:r>
            <a:r>
              <a:rPr lang="en-US" sz="3040" spc="66" dirty="0">
                <a:solidFill>
                  <a:srgbClr val="202020"/>
                </a:solidFill>
                <a:latin typeface="Montserrat Light"/>
              </a:rPr>
              <a:t> </a:t>
            </a:r>
            <a:r>
              <a:rPr lang="en-US" sz="3040" spc="66" dirty="0" err="1">
                <a:solidFill>
                  <a:srgbClr val="202020"/>
                </a:solidFill>
                <a:latin typeface="Montserrat Light"/>
              </a:rPr>
              <a:t>teks</a:t>
            </a:r>
            <a:r>
              <a:rPr lang="en-US" sz="3040" spc="66" dirty="0">
                <a:solidFill>
                  <a:srgbClr val="202020"/>
                </a:solidFill>
                <a:latin typeface="Montserrat Light"/>
              </a:rPr>
              <a:t> yang </a:t>
            </a:r>
            <a:r>
              <a:rPr lang="en-US" sz="3040" spc="66" dirty="0" err="1">
                <a:solidFill>
                  <a:srgbClr val="202020"/>
                </a:solidFill>
                <a:latin typeface="Montserrat Light"/>
              </a:rPr>
              <a:t>mengubah</a:t>
            </a:r>
            <a:r>
              <a:rPr lang="en-US" sz="3040" spc="66" dirty="0">
                <a:solidFill>
                  <a:srgbClr val="202020"/>
                </a:solidFill>
                <a:latin typeface="Montserrat Light"/>
              </a:rPr>
              <a:t> </a:t>
            </a:r>
            <a:r>
              <a:rPr lang="en-US" sz="3040" spc="66" dirty="0" err="1">
                <a:solidFill>
                  <a:srgbClr val="202020"/>
                </a:solidFill>
                <a:latin typeface="Montserrat Light"/>
              </a:rPr>
              <a:t>semua</a:t>
            </a:r>
            <a:r>
              <a:rPr lang="en-US" sz="3040" spc="66" dirty="0">
                <a:solidFill>
                  <a:srgbClr val="202020"/>
                </a:solidFill>
                <a:latin typeface="Montserrat Light"/>
              </a:rPr>
              <a:t> </a:t>
            </a:r>
            <a:r>
              <a:rPr lang="en-US" sz="3040" spc="66" dirty="0" err="1">
                <a:solidFill>
                  <a:srgbClr val="202020"/>
                </a:solidFill>
                <a:latin typeface="Montserrat Light"/>
              </a:rPr>
              <a:t>huruf</a:t>
            </a:r>
            <a:r>
              <a:rPr lang="en-US" sz="3040" spc="66" dirty="0">
                <a:solidFill>
                  <a:srgbClr val="202020"/>
                </a:solidFill>
                <a:latin typeface="Montserrat Light"/>
              </a:rPr>
              <a:t> </a:t>
            </a:r>
            <a:r>
              <a:rPr lang="en-US" sz="3040" spc="66" dirty="0" err="1">
                <a:solidFill>
                  <a:srgbClr val="202020"/>
                </a:solidFill>
                <a:latin typeface="Montserrat Light"/>
              </a:rPr>
              <a:t>menjadi</a:t>
            </a:r>
            <a:r>
              <a:rPr lang="en-US" sz="3040" spc="66" dirty="0">
                <a:solidFill>
                  <a:srgbClr val="202020"/>
                </a:solidFill>
                <a:latin typeface="Montserrat Light"/>
              </a:rPr>
              <a:t> case yang </a:t>
            </a:r>
            <a:r>
              <a:rPr lang="en-US" sz="3040" spc="66" dirty="0" err="1">
                <a:solidFill>
                  <a:srgbClr val="202020"/>
                </a:solidFill>
                <a:latin typeface="Montserrat Light"/>
              </a:rPr>
              <a:t>sama</a:t>
            </a:r>
            <a:r>
              <a:rPr lang="en-US" sz="3040" spc="66" dirty="0">
                <a:solidFill>
                  <a:srgbClr val="202020"/>
                </a:solidFill>
                <a:latin typeface="Montserrat Light"/>
              </a:rPr>
              <a:t>. </a:t>
            </a:r>
            <a:r>
              <a:rPr lang="en-US" sz="3040" spc="66" dirty="0" err="1">
                <a:solidFill>
                  <a:srgbClr val="202020"/>
                </a:solidFill>
                <a:latin typeface="Montserrat Light"/>
              </a:rPr>
              <a:t>Dalam</a:t>
            </a:r>
            <a:r>
              <a:rPr lang="en-US" sz="3040" spc="66" dirty="0">
                <a:solidFill>
                  <a:srgbClr val="202020"/>
                </a:solidFill>
                <a:latin typeface="Montserrat Light"/>
              </a:rPr>
              <a:t> </a:t>
            </a:r>
            <a:r>
              <a:rPr lang="en-US" sz="3040" spc="66" dirty="0" err="1">
                <a:solidFill>
                  <a:srgbClr val="202020"/>
                </a:solidFill>
                <a:latin typeface="Montserrat Light"/>
              </a:rPr>
              <a:t>penelitian</a:t>
            </a:r>
            <a:r>
              <a:rPr lang="en-US" sz="3040" spc="66" dirty="0">
                <a:solidFill>
                  <a:srgbClr val="202020"/>
                </a:solidFill>
                <a:latin typeface="Montserrat Light"/>
              </a:rPr>
              <a:t> </a:t>
            </a:r>
            <a:r>
              <a:rPr lang="en-US" sz="3040" spc="66" dirty="0" err="1">
                <a:solidFill>
                  <a:srgbClr val="202020"/>
                </a:solidFill>
                <a:latin typeface="Montserrat Light"/>
              </a:rPr>
              <a:t>ini</a:t>
            </a:r>
            <a:r>
              <a:rPr lang="en-US" sz="3040" spc="66" dirty="0">
                <a:solidFill>
                  <a:srgbClr val="202020"/>
                </a:solidFill>
                <a:latin typeface="Montserrat Light"/>
              </a:rPr>
              <a:t> </a:t>
            </a:r>
            <a:r>
              <a:rPr lang="en-US" sz="3040" spc="66" dirty="0" err="1">
                <a:solidFill>
                  <a:srgbClr val="202020"/>
                </a:solidFill>
                <a:latin typeface="Montserrat Light"/>
              </a:rPr>
              <a:t>semua</a:t>
            </a:r>
            <a:r>
              <a:rPr lang="en-US" sz="3040" spc="66" dirty="0">
                <a:solidFill>
                  <a:srgbClr val="202020"/>
                </a:solidFill>
                <a:latin typeface="Montserrat Light"/>
              </a:rPr>
              <a:t> </a:t>
            </a:r>
            <a:r>
              <a:rPr lang="en-US" sz="3040" spc="66" dirty="0" err="1">
                <a:solidFill>
                  <a:srgbClr val="202020"/>
                </a:solidFill>
                <a:latin typeface="Montserrat Light"/>
              </a:rPr>
              <a:t>huruf</a:t>
            </a:r>
            <a:r>
              <a:rPr lang="en-US" sz="3040" spc="66" dirty="0">
                <a:solidFill>
                  <a:srgbClr val="202020"/>
                </a:solidFill>
                <a:latin typeface="Montserrat Light"/>
              </a:rPr>
              <a:t> </a:t>
            </a:r>
            <a:r>
              <a:rPr lang="en-US" sz="3040" spc="66" dirty="0" err="1">
                <a:solidFill>
                  <a:srgbClr val="202020"/>
                </a:solidFill>
                <a:latin typeface="Montserrat Light"/>
              </a:rPr>
              <a:t>akan</a:t>
            </a:r>
            <a:r>
              <a:rPr lang="en-US" sz="3040" spc="66" dirty="0">
                <a:solidFill>
                  <a:srgbClr val="202020"/>
                </a:solidFill>
                <a:latin typeface="Montserrat Light"/>
              </a:rPr>
              <a:t> </a:t>
            </a:r>
            <a:r>
              <a:rPr lang="en-US" sz="3040" spc="66" dirty="0" err="1">
                <a:solidFill>
                  <a:srgbClr val="202020"/>
                </a:solidFill>
                <a:latin typeface="Montserrat Light"/>
              </a:rPr>
              <a:t>diubah</a:t>
            </a:r>
            <a:r>
              <a:rPr lang="en-US" sz="3040" spc="66" dirty="0">
                <a:solidFill>
                  <a:srgbClr val="202020"/>
                </a:solidFill>
                <a:latin typeface="Montserrat Light"/>
              </a:rPr>
              <a:t> </a:t>
            </a:r>
            <a:r>
              <a:rPr lang="en-US" sz="3040" spc="66" dirty="0" err="1">
                <a:solidFill>
                  <a:srgbClr val="202020"/>
                </a:solidFill>
                <a:latin typeface="Montserrat Light"/>
              </a:rPr>
              <a:t>menjadi</a:t>
            </a:r>
            <a:r>
              <a:rPr lang="en-US" sz="3040" spc="66" dirty="0">
                <a:solidFill>
                  <a:srgbClr val="202020"/>
                </a:solidFill>
                <a:latin typeface="Montserrat Light"/>
              </a:rPr>
              <a:t> lowercase </a:t>
            </a:r>
            <a:r>
              <a:rPr lang="en-US" sz="3040" spc="66" dirty="0" err="1">
                <a:solidFill>
                  <a:srgbClr val="202020"/>
                </a:solidFill>
                <a:latin typeface="Montserrat Light"/>
              </a:rPr>
              <a:t>atau</a:t>
            </a:r>
            <a:r>
              <a:rPr lang="en-US" sz="3040" spc="66" dirty="0">
                <a:solidFill>
                  <a:srgbClr val="202020"/>
                </a:solidFill>
                <a:latin typeface="Montserrat Light"/>
              </a:rPr>
              <a:t> </a:t>
            </a:r>
            <a:r>
              <a:rPr lang="en-US" sz="3040" spc="66" dirty="0" err="1">
                <a:solidFill>
                  <a:srgbClr val="202020"/>
                </a:solidFill>
                <a:latin typeface="Montserrat Light"/>
              </a:rPr>
              <a:t>huruf</a:t>
            </a:r>
            <a:r>
              <a:rPr lang="en-US" sz="3040" spc="66" dirty="0">
                <a:solidFill>
                  <a:srgbClr val="202020"/>
                </a:solidFill>
                <a:latin typeface="Montserrat Light"/>
              </a:rPr>
              <a:t> </a:t>
            </a:r>
            <a:r>
              <a:rPr lang="en-US" sz="3040" spc="66" dirty="0" err="1">
                <a:solidFill>
                  <a:srgbClr val="202020"/>
                </a:solidFill>
                <a:latin typeface="Montserrat Light"/>
              </a:rPr>
              <a:t>kecil</a:t>
            </a:r>
            <a:r>
              <a:rPr lang="en-US" sz="3040" spc="66" dirty="0">
                <a:solidFill>
                  <a:srgbClr val="202020"/>
                </a:solidFill>
                <a:latin typeface="Montserrat Light"/>
              </a:rPr>
              <a:t>.</a:t>
            </a:r>
          </a:p>
        </p:txBody>
      </p:sp>
      <p:sp>
        <p:nvSpPr>
          <p:cNvPr id="9" name="AutoShape 4">
            <a:extLst>
              <a:ext uri="{FF2B5EF4-FFF2-40B4-BE49-F238E27FC236}">
                <a16:creationId xmlns:a16="http://schemas.microsoft.com/office/drawing/2014/main" id="{41B812EA-9867-4ED9-8C61-B1D13175BCFB}"/>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343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3859466" y="3506476"/>
            <a:ext cx="10569068" cy="6322048"/>
          </a:xfrm>
          <a:prstGeom prst="rect">
            <a:avLst/>
          </a:prstGeom>
        </p:spPr>
      </p:pic>
      <p:sp>
        <p:nvSpPr>
          <p:cNvPr id="6" name="TextBox 6"/>
          <p:cNvSpPr txBox="1"/>
          <p:nvPr/>
        </p:nvSpPr>
        <p:spPr>
          <a:xfrm>
            <a:off x="876300" y="485808"/>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7" name="TextBox 7"/>
          <p:cNvSpPr txBox="1"/>
          <p:nvPr/>
        </p:nvSpPr>
        <p:spPr>
          <a:xfrm>
            <a:off x="2291334" y="2136062"/>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Case Folding(Con't)</a:t>
            </a:r>
          </a:p>
        </p:txBody>
      </p:sp>
      <p:sp>
        <p:nvSpPr>
          <p:cNvPr id="8" name="AutoShape 4">
            <a:extLst>
              <a:ext uri="{FF2B5EF4-FFF2-40B4-BE49-F238E27FC236}">
                <a16:creationId xmlns:a16="http://schemas.microsoft.com/office/drawing/2014/main" id="{F2224FEF-D9B7-42CE-9597-C98337A3BF29}"/>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6097250" y="0"/>
            <a:ext cx="2190750" cy="8191500"/>
          </a:xfrm>
          <a:prstGeom prst="rect">
            <a:avLst/>
          </a:prstGeom>
          <a:solidFill>
            <a:srgbClr val="FF4343"/>
          </a:solidFill>
        </p:spPr>
      </p:sp>
      <p:sp>
        <p:nvSpPr>
          <p:cNvPr id="3" name="AutoShape 3"/>
          <p:cNvSpPr/>
          <p:nvPr/>
        </p:nvSpPr>
        <p:spPr>
          <a:xfrm flipH="1">
            <a:off x="495300" y="0"/>
            <a:ext cx="46690" cy="7734300"/>
          </a:xfrm>
          <a:prstGeom prst="rect">
            <a:avLst/>
          </a:prstGeom>
          <a:solidFill>
            <a:srgbClr val="202020"/>
          </a:solidFill>
        </p:spPr>
      </p:sp>
      <p:sp>
        <p:nvSpPr>
          <p:cNvPr id="4" name="AutoShape 4"/>
          <p:cNvSpPr/>
          <p:nvPr/>
        </p:nvSpPr>
        <p:spPr>
          <a:xfrm>
            <a:off x="0" y="4068536"/>
            <a:ext cx="1028700" cy="6218464"/>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2950987" y="2349105"/>
            <a:ext cx="2128027" cy="2540790"/>
          </a:xfrm>
          <a:prstGeom prst="rect">
            <a:avLst/>
          </a:prstGeom>
        </p:spPr>
      </p:pic>
      <p:pic>
        <p:nvPicPr>
          <p:cNvPr id="6" name="Picture 6"/>
          <p:cNvPicPr>
            <a:picLocks noChangeAspect="1"/>
          </p:cNvPicPr>
          <p:nvPr/>
        </p:nvPicPr>
        <p:blipFill>
          <a:blip r:embed="rId3"/>
          <a:srcRect/>
          <a:stretch>
            <a:fillRect/>
          </a:stretch>
        </p:blipFill>
        <p:spPr>
          <a:xfrm>
            <a:off x="7914254" y="2349105"/>
            <a:ext cx="2459491" cy="2590415"/>
          </a:xfrm>
          <a:prstGeom prst="rect">
            <a:avLst/>
          </a:prstGeom>
        </p:spPr>
      </p:pic>
      <p:pic>
        <p:nvPicPr>
          <p:cNvPr id="7" name="Picture 7"/>
          <p:cNvPicPr>
            <a:picLocks noChangeAspect="1"/>
          </p:cNvPicPr>
          <p:nvPr/>
        </p:nvPicPr>
        <p:blipFill>
          <a:blip r:embed="rId4"/>
          <a:srcRect/>
          <a:stretch>
            <a:fillRect/>
          </a:stretch>
        </p:blipFill>
        <p:spPr>
          <a:xfrm>
            <a:off x="12712635" y="2349105"/>
            <a:ext cx="2609118" cy="2590415"/>
          </a:xfrm>
          <a:prstGeom prst="rect">
            <a:avLst/>
          </a:prstGeom>
        </p:spPr>
      </p:pic>
      <p:pic>
        <p:nvPicPr>
          <p:cNvPr id="8" name="Picture 8"/>
          <p:cNvPicPr>
            <a:picLocks noChangeAspect="1"/>
          </p:cNvPicPr>
          <p:nvPr/>
        </p:nvPicPr>
        <p:blipFill>
          <a:blip r:embed="rId5"/>
          <a:srcRect/>
          <a:stretch>
            <a:fillRect/>
          </a:stretch>
        </p:blipFill>
        <p:spPr>
          <a:xfrm>
            <a:off x="2880880" y="6290998"/>
            <a:ext cx="2268239" cy="2619904"/>
          </a:xfrm>
          <a:prstGeom prst="rect">
            <a:avLst/>
          </a:prstGeom>
        </p:spPr>
      </p:pic>
      <p:pic>
        <p:nvPicPr>
          <p:cNvPr id="9" name="Picture 9"/>
          <p:cNvPicPr>
            <a:picLocks noChangeAspect="1"/>
          </p:cNvPicPr>
          <p:nvPr/>
        </p:nvPicPr>
        <p:blipFill>
          <a:blip r:embed="rId6"/>
          <a:srcRect/>
          <a:stretch>
            <a:fillRect/>
          </a:stretch>
        </p:blipFill>
        <p:spPr>
          <a:xfrm>
            <a:off x="7925401" y="6346611"/>
            <a:ext cx="2555165" cy="2564291"/>
          </a:xfrm>
          <a:prstGeom prst="rect">
            <a:avLst/>
          </a:prstGeom>
        </p:spPr>
      </p:pic>
      <p:pic>
        <p:nvPicPr>
          <p:cNvPr id="10" name="Picture 10"/>
          <p:cNvPicPr>
            <a:picLocks noChangeAspect="1"/>
          </p:cNvPicPr>
          <p:nvPr/>
        </p:nvPicPr>
        <p:blipFill>
          <a:blip r:embed="rId7"/>
          <a:srcRect/>
          <a:stretch>
            <a:fillRect/>
          </a:stretch>
        </p:blipFill>
        <p:spPr>
          <a:xfrm>
            <a:off x="12712635" y="6290998"/>
            <a:ext cx="2628725" cy="2619904"/>
          </a:xfrm>
          <a:prstGeom prst="rect">
            <a:avLst/>
          </a:prstGeom>
        </p:spPr>
      </p:pic>
      <p:sp>
        <p:nvSpPr>
          <p:cNvPr id="11" name="TextBox 11"/>
          <p:cNvSpPr txBox="1"/>
          <p:nvPr/>
        </p:nvSpPr>
        <p:spPr>
          <a:xfrm>
            <a:off x="5358687" y="962025"/>
            <a:ext cx="8854274" cy="523875"/>
          </a:xfrm>
          <a:prstGeom prst="rect">
            <a:avLst/>
          </a:prstGeom>
        </p:spPr>
        <p:txBody>
          <a:bodyPr lIns="0" tIns="0" rIns="0" bIns="0" rtlCol="0" anchor="t">
            <a:spAutoFit/>
          </a:bodyPr>
          <a:lstStyle/>
          <a:p>
            <a:pPr>
              <a:lnSpc>
                <a:spcPts val="4200"/>
              </a:lnSpc>
            </a:pPr>
            <a:r>
              <a:rPr lang="en-US" sz="3000" spc="330">
                <a:solidFill>
                  <a:srgbClr val="202020"/>
                </a:solidFill>
                <a:latin typeface="Montserrat Classic Bold"/>
              </a:rPr>
              <a:t>ANGGOTA KELOMPOK NUMPY</a:t>
            </a:r>
          </a:p>
        </p:txBody>
      </p:sp>
      <p:sp>
        <p:nvSpPr>
          <p:cNvPr id="12" name="TextBox 12"/>
          <p:cNvSpPr txBox="1"/>
          <p:nvPr/>
        </p:nvSpPr>
        <p:spPr>
          <a:xfrm>
            <a:off x="2254066" y="4977619"/>
            <a:ext cx="3521869"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12S18014   </a:t>
            </a:r>
          </a:p>
          <a:p>
            <a:pPr algn="ctr">
              <a:lnSpc>
                <a:spcPts val="2100"/>
              </a:lnSpc>
              <a:spcBef>
                <a:spcPct val="0"/>
              </a:spcBef>
            </a:pPr>
            <a:r>
              <a:rPr lang="en-US" sz="2100" spc="25">
                <a:solidFill>
                  <a:srgbClr val="202020"/>
                </a:solidFill>
                <a:latin typeface="Montserrat Classic"/>
              </a:rPr>
              <a:t>  GIOVANNI SITUMORANG</a:t>
            </a:r>
          </a:p>
        </p:txBody>
      </p:sp>
      <p:sp>
        <p:nvSpPr>
          <p:cNvPr id="13" name="TextBox 13"/>
          <p:cNvSpPr txBox="1"/>
          <p:nvPr/>
        </p:nvSpPr>
        <p:spPr>
          <a:xfrm>
            <a:off x="7349106" y="4977619"/>
            <a:ext cx="3707755"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12S18015     </a:t>
            </a:r>
          </a:p>
          <a:p>
            <a:pPr algn="ctr">
              <a:lnSpc>
                <a:spcPts val="2100"/>
              </a:lnSpc>
              <a:spcBef>
                <a:spcPct val="0"/>
              </a:spcBef>
            </a:pPr>
            <a:r>
              <a:rPr lang="en-US" sz="2100" spc="25">
                <a:solidFill>
                  <a:srgbClr val="202020"/>
                </a:solidFill>
                <a:latin typeface="Montserrat Classic"/>
              </a:rPr>
              <a:t>DELLA CENOVITA TARIGAN</a:t>
            </a:r>
          </a:p>
        </p:txBody>
      </p:sp>
      <p:sp>
        <p:nvSpPr>
          <p:cNvPr id="14" name="TextBox 14"/>
          <p:cNvSpPr txBox="1"/>
          <p:nvPr/>
        </p:nvSpPr>
        <p:spPr>
          <a:xfrm>
            <a:off x="12446622" y="4977619"/>
            <a:ext cx="3160752"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12S18022    </a:t>
            </a:r>
          </a:p>
          <a:p>
            <a:pPr algn="ctr">
              <a:lnSpc>
                <a:spcPts val="2100"/>
              </a:lnSpc>
              <a:spcBef>
                <a:spcPct val="0"/>
              </a:spcBef>
            </a:pPr>
            <a:r>
              <a:rPr lang="en-US" sz="2100" spc="25">
                <a:solidFill>
                  <a:srgbClr val="202020"/>
                </a:solidFill>
                <a:latin typeface="Montserrat Classic"/>
              </a:rPr>
              <a:t> ALEX CONRO MANUEL</a:t>
            </a:r>
          </a:p>
        </p:txBody>
      </p:sp>
      <p:sp>
        <p:nvSpPr>
          <p:cNvPr id="15" name="TextBox 15"/>
          <p:cNvSpPr txBox="1"/>
          <p:nvPr/>
        </p:nvSpPr>
        <p:spPr>
          <a:xfrm>
            <a:off x="1999644" y="8949002"/>
            <a:ext cx="4030712"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12S18042    </a:t>
            </a:r>
          </a:p>
          <a:p>
            <a:pPr algn="ctr">
              <a:lnSpc>
                <a:spcPts val="2100"/>
              </a:lnSpc>
              <a:spcBef>
                <a:spcPct val="0"/>
              </a:spcBef>
            </a:pPr>
            <a:r>
              <a:rPr lang="en-US" sz="2100" spc="25">
                <a:solidFill>
                  <a:srgbClr val="202020"/>
                </a:solidFill>
                <a:latin typeface="Montserrat Classic"/>
              </a:rPr>
              <a:t>INDAH OKTAVIA M. SIBARANI</a:t>
            </a:r>
          </a:p>
        </p:txBody>
      </p:sp>
      <p:sp>
        <p:nvSpPr>
          <p:cNvPr id="16" name="TextBox 16"/>
          <p:cNvSpPr txBox="1"/>
          <p:nvPr/>
        </p:nvSpPr>
        <p:spPr>
          <a:xfrm>
            <a:off x="7448597" y="8949002"/>
            <a:ext cx="3508772"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12S18051    </a:t>
            </a:r>
          </a:p>
          <a:p>
            <a:pPr algn="ctr">
              <a:lnSpc>
                <a:spcPts val="2100"/>
              </a:lnSpc>
              <a:spcBef>
                <a:spcPct val="0"/>
              </a:spcBef>
            </a:pPr>
            <a:r>
              <a:rPr lang="en-US" sz="2100" spc="25">
                <a:solidFill>
                  <a:srgbClr val="202020"/>
                </a:solidFill>
                <a:latin typeface="Montserrat Classic"/>
              </a:rPr>
              <a:t> CINDY JUNIATI HUTAPEA</a:t>
            </a:r>
          </a:p>
        </p:txBody>
      </p:sp>
      <p:sp>
        <p:nvSpPr>
          <p:cNvPr id="17" name="TextBox 17"/>
          <p:cNvSpPr txBox="1"/>
          <p:nvPr/>
        </p:nvSpPr>
        <p:spPr>
          <a:xfrm>
            <a:off x="12481046" y="8949002"/>
            <a:ext cx="3091904" cy="548640"/>
          </a:xfrm>
          <a:prstGeom prst="rect">
            <a:avLst/>
          </a:prstGeom>
        </p:spPr>
        <p:txBody>
          <a:bodyPr lIns="0" tIns="0" rIns="0" bIns="0" rtlCol="0" anchor="t">
            <a:spAutoFit/>
          </a:bodyPr>
          <a:lstStyle/>
          <a:p>
            <a:pPr algn="ctr">
              <a:lnSpc>
                <a:spcPts val="2100"/>
              </a:lnSpc>
              <a:spcBef>
                <a:spcPct val="0"/>
              </a:spcBef>
            </a:pPr>
            <a:r>
              <a:rPr lang="en-US" sz="2100" spc="25">
                <a:solidFill>
                  <a:srgbClr val="202020"/>
                </a:solidFill>
                <a:latin typeface="Montserrat Classic"/>
              </a:rPr>
              <a:t>12S18062    </a:t>
            </a:r>
          </a:p>
          <a:p>
            <a:pPr algn="ctr">
              <a:lnSpc>
                <a:spcPts val="2100"/>
              </a:lnSpc>
              <a:spcBef>
                <a:spcPct val="0"/>
              </a:spcBef>
            </a:pPr>
            <a:r>
              <a:rPr lang="en-US" sz="2100" spc="25">
                <a:solidFill>
                  <a:srgbClr val="202020"/>
                </a:solidFill>
                <a:latin typeface="Montserrat Classic"/>
              </a:rPr>
              <a:t>ESTER P.D SIDABUTAR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0" y="-53802"/>
            <a:ext cx="2291335" cy="3692351"/>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4763316" y="4686300"/>
            <a:ext cx="9043002" cy="5386018"/>
          </a:xfrm>
          <a:prstGeom prst="rect">
            <a:avLst/>
          </a:prstGeom>
        </p:spPr>
      </p:pic>
      <p:sp>
        <p:nvSpPr>
          <p:cNvPr id="6" name="TextBox 6"/>
          <p:cNvSpPr txBox="1"/>
          <p:nvPr/>
        </p:nvSpPr>
        <p:spPr>
          <a:xfrm>
            <a:off x="876300" y="485808"/>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7" name="TextBox 7"/>
          <p:cNvSpPr txBox="1"/>
          <p:nvPr/>
        </p:nvSpPr>
        <p:spPr>
          <a:xfrm>
            <a:off x="2291334" y="1915173"/>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Anotasi Bio</a:t>
            </a:r>
          </a:p>
        </p:txBody>
      </p:sp>
      <p:sp>
        <p:nvSpPr>
          <p:cNvPr id="8" name="TextBox 8"/>
          <p:cNvSpPr txBox="1"/>
          <p:nvPr/>
        </p:nvSpPr>
        <p:spPr>
          <a:xfrm>
            <a:off x="2655302" y="2656309"/>
            <a:ext cx="13194298" cy="2308452"/>
          </a:xfrm>
          <a:prstGeom prst="rect">
            <a:avLst/>
          </a:prstGeom>
        </p:spPr>
        <p:txBody>
          <a:bodyPr wrap="square" lIns="0" tIns="0" rIns="0" bIns="0" rtlCol="0" anchor="t">
            <a:spAutoFit/>
          </a:bodyPr>
          <a:lstStyle/>
          <a:p>
            <a:pPr algn="just">
              <a:lnSpc>
                <a:spcPts val="4560"/>
              </a:lnSpc>
            </a:pPr>
            <a:r>
              <a:rPr lang="en-US" sz="3040" spc="66" dirty="0" err="1">
                <a:solidFill>
                  <a:srgbClr val="202020"/>
                </a:solidFill>
                <a:latin typeface="Montserrat Light"/>
              </a:rPr>
              <a:t>Anotasi</a:t>
            </a:r>
            <a:r>
              <a:rPr lang="en-US" sz="3040" spc="66" dirty="0">
                <a:solidFill>
                  <a:srgbClr val="202020"/>
                </a:solidFill>
                <a:latin typeface="Montserrat Light"/>
              </a:rPr>
              <a:t> BIO </a:t>
            </a:r>
            <a:r>
              <a:rPr lang="en-US" sz="3040" spc="66" dirty="0" err="1">
                <a:solidFill>
                  <a:srgbClr val="202020"/>
                </a:solidFill>
                <a:latin typeface="Montserrat Light"/>
              </a:rPr>
              <a:t>merupakan</a:t>
            </a:r>
            <a:r>
              <a:rPr lang="en-US" sz="3040" spc="66" dirty="0">
                <a:solidFill>
                  <a:srgbClr val="202020"/>
                </a:solidFill>
                <a:latin typeface="Montserrat Light"/>
              </a:rPr>
              <a:t> </a:t>
            </a:r>
            <a:r>
              <a:rPr lang="en-US" sz="3040" spc="66" dirty="0" err="1">
                <a:solidFill>
                  <a:srgbClr val="202020"/>
                </a:solidFill>
                <a:latin typeface="Montserrat Light"/>
              </a:rPr>
              <a:t>sebuah</a:t>
            </a:r>
            <a:r>
              <a:rPr lang="en-US" sz="3040" spc="66" dirty="0">
                <a:solidFill>
                  <a:srgbClr val="202020"/>
                </a:solidFill>
                <a:latin typeface="Montserrat Light"/>
              </a:rPr>
              <a:t> proses </a:t>
            </a:r>
            <a:r>
              <a:rPr lang="en-US" sz="3040" spc="66" dirty="0" err="1">
                <a:solidFill>
                  <a:srgbClr val="202020"/>
                </a:solidFill>
                <a:latin typeface="Montserrat Light"/>
              </a:rPr>
              <a:t>untuk</a:t>
            </a:r>
            <a:r>
              <a:rPr lang="en-US" sz="3040" spc="66" dirty="0">
                <a:solidFill>
                  <a:srgbClr val="202020"/>
                </a:solidFill>
                <a:latin typeface="Montserrat Light"/>
              </a:rPr>
              <a:t> </a:t>
            </a:r>
            <a:r>
              <a:rPr lang="en-US" sz="3040" spc="66" dirty="0" err="1">
                <a:solidFill>
                  <a:srgbClr val="202020"/>
                </a:solidFill>
                <a:latin typeface="Montserrat Light"/>
              </a:rPr>
              <a:t>memberikan</a:t>
            </a:r>
            <a:r>
              <a:rPr lang="en-US" sz="3040" spc="66" dirty="0">
                <a:solidFill>
                  <a:srgbClr val="202020"/>
                </a:solidFill>
                <a:latin typeface="Montserrat Light"/>
              </a:rPr>
              <a:t> tag </a:t>
            </a:r>
            <a:r>
              <a:rPr lang="en-US" sz="3040" spc="66" dirty="0" err="1">
                <a:solidFill>
                  <a:srgbClr val="202020"/>
                </a:solidFill>
                <a:latin typeface="Montserrat Light"/>
              </a:rPr>
              <a:t>terhadap</a:t>
            </a:r>
            <a:r>
              <a:rPr lang="en-US" sz="3040" spc="66" dirty="0">
                <a:solidFill>
                  <a:srgbClr val="202020"/>
                </a:solidFill>
                <a:latin typeface="Montserrat Light"/>
              </a:rPr>
              <a:t> </a:t>
            </a:r>
            <a:r>
              <a:rPr lang="en-US" sz="3040" spc="66" dirty="0" err="1">
                <a:solidFill>
                  <a:srgbClr val="202020"/>
                </a:solidFill>
                <a:latin typeface="Montserrat Light"/>
              </a:rPr>
              <a:t>setiap</a:t>
            </a:r>
            <a:r>
              <a:rPr lang="en-US" sz="3040" spc="66" dirty="0">
                <a:solidFill>
                  <a:srgbClr val="202020"/>
                </a:solidFill>
                <a:latin typeface="Montserrat Light"/>
              </a:rPr>
              <a:t> kata </a:t>
            </a:r>
            <a:r>
              <a:rPr lang="en-US" sz="3040" spc="66" dirty="0" err="1">
                <a:solidFill>
                  <a:srgbClr val="202020"/>
                </a:solidFill>
                <a:latin typeface="Montserrat Light"/>
              </a:rPr>
              <a:t>dalam</a:t>
            </a:r>
            <a:r>
              <a:rPr lang="en-US" sz="3040" spc="66" dirty="0">
                <a:solidFill>
                  <a:srgbClr val="202020"/>
                </a:solidFill>
                <a:latin typeface="Montserrat Light"/>
              </a:rPr>
              <a:t> dataset </a:t>
            </a:r>
            <a:r>
              <a:rPr lang="en-US" sz="3040" spc="66" dirty="0" err="1">
                <a:solidFill>
                  <a:srgbClr val="202020"/>
                </a:solidFill>
                <a:latin typeface="Montserrat Light"/>
              </a:rPr>
              <a:t>dengan</a:t>
            </a:r>
            <a:r>
              <a:rPr lang="en-US" sz="3040" spc="66" dirty="0">
                <a:solidFill>
                  <a:srgbClr val="202020"/>
                </a:solidFill>
                <a:latin typeface="Montserrat Light"/>
              </a:rPr>
              <a:t> </a:t>
            </a:r>
            <a:r>
              <a:rPr lang="en-US" sz="3040" spc="66" dirty="0" err="1">
                <a:solidFill>
                  <a:srgbClr val="202020"/>
                </a:solidFill>
                <a:latin typeface="Montserrat Light"/>
              </a:rPr>
              <a:t>menambahkan</a:t>
            </a:r>
            <a:r>
              <a:rPr lang="en-US" sz="3040" spc="66" dirty="0">
                <a:solidFill>
                  <a:srgbClr val="202020"/>
                </a:solidFill>
                <a:latin typeface="Montserrat Light"/>
              </a:rPr>
              <a:t> </a:t>
            </a:r>
            <a:r>
              <a:rPr lang="en-US" sz="3040" spc="66" dirty="0" err="1">
                <a:solidFill>
                  <a:srgbClr val="202020"/>
                </a:solidFill>
                <a:latin typeface="Montserrat Light"/>
              </a:rPr>
              <a:t>kolom</a:t>
            </a:r>
            <a:r>
              <a:rPr lang="en-US" sz="3040" spc="66" dirty="0">
                <a:solidFill>
                  <a:srgbClr val="202020"/>
                </a:solidFill>
                <a:latin typeface="Montserrat Light"/>
              </a:rPr>
              <a:t> </a:t>
            </a:r>
            <a:r>
              <a:rPr lang="en-US" sz="3040" spc="66" dirty="0" err="1">
                <a:solidFill>
                  <a:srgbClr val="202020"/>
                </a:solidFill>
                <a:latin typeface="Montserrat Light"/>
              </a:rPr>
              <a:t>baru</a:t>
            </a:r>
            <a:r>
              <a:rPr lang="en-US" sz="3040" spc="66" dirty="0">
                <a:solidFill>
                  <a:srgbClr val="202020"/>
                </a:solidFill>
                <a:latin typeface="Montserrat Light"/>
              </a:rPr>
              <a:t> </a:t>
            </a:r>
            <a:r>
              <a:rPr lang="en-US" sz="3040" spc="66" dirty="0" err="1">
                <a:solidFill>
                  <a:srgbClr val="202020"/>
                </a:solidFill>
                <a:latin typeface="Montserrat Light"/>
              </a:rPr>
              <a:t>untuk</a:t>
            </a:r>
            <a:r>
              <a:rPr lang="en-US" sz="3040" spc="66" dirty="0">
                <a:solidFill>
                  <a:srgbClr val="202020"/>
                </a:solidFill>
                <a:latin typeface="Montserrat Light"/>
              </a:rPr>
              <a:t> </a:t>
            </a:r>
            <a:r>
              <a:rPr lang="en-US" sz="3040" spc="66" dirty="0" err="1">
                <a:solidFill>
                  <a:srgbClr val="202020"/>
                </a:solidFill>
                <a:latin typeface="Montserrat Light"/>
              </a:rPr>
              <a:t>mengklasifikasikan</a:t>
            </a:r>
            <a:r>
              <a:rPr lang="en-US" sz="3040" spc="66" dirty="0">
                <a:solidFill>
                  <a:srgbClr val="202020"/>
                </a:solidFill>
                <a:latin typeface="Montserrat Light"/>
              </a:rPr>
              <a:t> </a:t>
            </a:r>
            <a:r>
              <a:rPr lang="en-US" sz="3040" spc="66" dirty="0" err="1">
                <a:solidFill>
                  <a:srgbClr val="202020"/>
                </a:solidFill>
                <a:latin typeface="Montserrat Light"/>
              </a:rPr>
              <a:t>setiap</a:t>
            </a:r>
            <a:r>
              <a:rPr lang="en-US" sz="3040" spc="66" dirty="0">
                <a:solidFill>
                  <a:srgbClr val="202020"/>
                </a:solidFill>
                <a:latin typeface="Montserrat Light"/>
              </a:rPr>
              <a:t> kata </a:t>
            </a:r>
            <a:r>
              <a:rPr lang="en-US" sz="3040" spc="66" dirty="0" err="1">
                <a:solidFill>
                  <a:srgbClr val="202020"/>
                </a:solidFill>
                <a:latin typeface="Montserrat Light"/>
              </a:rPr>
              <a:t>ke</a:t>
            </a:r>
            <a:r>
              <a:rPr lang="en-US" sz="3040" spc="66" dirty="0">
                <a:solidFill>
                  <a:srgbClr val="202020"/>
                </a:solidFill>
                <a:latin typeface="Montserrat Light"/>
              </a:rPr>
              <a:t> </a:t>
            </a:r>
            <a:r>
              <a:rPr lang="en-US" sz="3040" spc="66" dirty="0" err="1">
                <a:solidFill>
                  <a:srgbClr val="202020"/>
                </a:solidFill>
                <a:latin typeface="Montserrat Light"/>
              </a:rPr>
              <a:t>dalam</a:t>
            </a:r>
            <a:r>
              <a:rPr lang="en-US" sz="3040" spc="66" dirty="0">
                <a:solidFill>
                  <a:srgbClr val="202020"/>
                </a:solidFill>
                <a:latin typeface="Montserrat Light"/>
              </a:rPr>
              <a:t> tag </a:t>
            </a:r>
            <a:r>
              <a:rPr lang="en-US" sz="3040" spc="66" dirty="0" err="1">
                <a:solidFill>
                  <a:srgbClr val="202020"/>
                </a:solidFill>
                <a:latin typeface="Montserrat Light"/>
              </a:rPr>
              <a:t>tertentu</a:t>
            </a:r>
            <a:r>
              <a:rPr lang="en-US" sz="3040" spc="66" dirty="0">
                <a:solidFill>
                  <a:srgbClr val="202020"/>
                </a:solidFill>
                <a:latin typeface="Montserrat Light"/>
              </a:rPr>
              <a:t>.</a:t>
            </a:r>
          </a:p>
        </p:txBody>
      </p:sp>
      <p:sp>
        <p:nvSpPr>
          <p:cNvPr id="9" name="AutoShape 4">
            <a:extLst>
              <a:ext uri="{FF2B5EF4-FFF2-40B4-BE49-F238E27FC236}">
                <a16:creationId xmlns:a16="http://schemas.microsoft.com/office/drawing/2014/main" id="{9D6CB57B-5317-4122-AC4C-1706D616AA0D}"/>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AutoShape 3"/>
          <p:cNvSpPr/>
          <p:nvPr/>
        </p:nvSpPr>
        <p:spPr>
          <a:xfrm>
            <a:off x="0" y="-53802"/>
            <a:ext cx="2291334" cy="3692351"/>
          </a:xfrm>
          <a:prstGeom prst="rect">
            <a:avLst/>
          </a:prstGeom>
          <a:solidFill>
            <a:srgbClr val="FF4343"/>
          </a:solidFill>
        </p:spPr>
      </p:sp>
      <p:pic>
        <p:nvPicPr>
          <p:cNvPr id="5" name="Picture 5"/>
          <p:cNvPicPr>
            <a:picLocks noChangeAspect="1"/>
          </p:cNvPicPr>
          <p:nvPr/>
        </p:nvPicPr>
        <p:blipFill>
          <a:blip r:embed="rId2"/>
          <a:srcRect/>
          <a:stretch>
            <a:fillRect/>
          </a:stretch>
        </p:blipFill>
        <p:spPr>
          <a:xfrm>
            <a:off x="437404" y="2619375"/>
            <a:ext cx="6353321" cy="7477683"/>
          </a:xfrm>
          <a:prstGeom prst="rect">
            <a:avLst/>
          </a:prstGeom>
        </p:spPr>
      </p:pic>
      <p:sp>
        <p:nvSpPr>
          <p:cNvPr id="7" name="TextBox 7"/>
          <p:cNvSpPr txBox="1"/>
          <p:nvPr/>
        </p:nvSpPr>
        <p:spPr>
          <a:xfrm>
            <a:off x="876300" y="485808"/>
            <a:ext cx="12930018"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Data Preprocessing</a:t>
            </a:r>
          </a:p>
        </p:txBody>
      </p:sp>
      <p:sp>
        <p:nvSpPr>
          <p:cNvPr id="8" name="TextBox 8"/>
          <p:cNvSpPr txBox="1"/>
          <p:nvPr/>
        </p:nvSpPr>
        <p:spPr>
          <a:xfrm>
            <a:off x="2291334" y="1915173"/>
            <a:ext cx="12182208" cy="597252"/>
          </a:xfrm>
          <a:prstGeom prst="rect">
            <a:avLst/>
          </a:prstGeom>
        </p:spPr>
        <p:txBody>
          <a:bodyPr lIns="0" tIns="0" rIns="0" bIns="0" rtlCol="0" anchor="t">
            <a:spAutoFit/>
          </a:bodyPr>
          <a:lstStyle/>
          <a:p>
            <a:pPr marL="691183" lvl="1" indent="-345592" algn="just">
              <a:lnSpc>
                <a:spcPts val="4802"/>
              </a:lnSpc>
              <a:buFont typeface="Arial"/>
              <a:buChar char="•"/>
            </a:pPr>
            <a:r>
              <a:rPr lang="en-US" sz="3201" spc="70">
                <a:solidFill>
                  <a:srgbClr val="202020"/>
                </a:solidFill>
                <a:latin typeface="Montserrat Light Bold"/>
              </a:rPr>
              <a:t>Anotasi Bio(Con't)</a:t>
            </a:r>
          </a:p>
        </p:txBody>
      </p:sp>
      <p:sp>
        <p:nvSpPr>
          <p:cNvPr id="9" name="AutoShape 4">
            <a:extLst>
              <a:ext uri="{FF2B5EF4-FFF2-40B4-BE49-F238E27FC236}">
                <a16:creationId xmlns:a16="http://schemas.microsoft.com/office/drawing/2014/main" id="{594C35EE-242A-439F-BF5E-0B6F8417CFF7}"/>
              </a:ext>
            </a:extLst>
          </p:cNvPr>
          <p:cNvSpPr/>
          <p:nvPr/>
        </p:nvSpPr>
        <p:spPr>
          <a:xfrm>
            <a:off x="16984044" y="-53801"/>
            <a:ext cx="1303956" cy="10378901"/>
          </a:xfrm>
          <a:prstGeom prst="rect">
            <a:avLst/>
          </a:prstGeom>
          <a:solidFill>
            <a:srgbClr val="FF4343"/>
          </a:solidFill>
        </p:spPr>
      </p:sp>
      <p:pic>
        <p:nvPicPr>
          <p:cNvPr id="10" name="Picture 6">
            <a:extLst>
              <a:ext uri="{FF2B5EF4-FFF2-40B4-BE49-F238E27FC236}">
                <a16:creationId xmlns:a16="http://schemas.microsoft.com/office/drawing/2014/main" id="{DAFF2955-0989-4278-BAE3-E91E9F9CACED}"/>
              </a:ext>
            </a:extLst>
          </p:cNvPr>
          <p:cNvPicPr>
            <a:picLocks noChangeAspect="1"/>
          </p:cNvPicPr>
          <p:nvPr/>
        </p:nvPicPr>
        <p:blipFill>
          <a:blip r:embed="rId3"/>
          <a:srcRect/>
          <a:stretch>
            <a:fillRect/>
          </a:stretch>
        </p:blipFill>
        <p:spPr>
          <a:xfrm>
            <a:off x="6995997" y="3664617"/>
            <a:ext cx="10640025" cy="40859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flipH="1">
            <a:off x="17590175" y="2438400"/>
            <a:ext cx="50125"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3581400" y="2519756"/>
            <a:ext cx="10292114" cy="6767119"/>
          </a:xfrm>
          <a:prstGeom prst="rect">
            <a:avLst/>
          </a:prstGeom>
        </p:spPr>
      </p:pic>
      <p:sp>
        <p:nvSpPr>
          <p:cNvPr id="6" name="TextBox 6"/>
          <p:cNvSpPr txBox="1"/>
          <p:nvPr/>
        </p:nvSpPr>
        <p:spPr>
          <a:xfrm>
            <a:off x="2073449" y="1000125"/>
            <a:ext cx="12453058" cy="866676"/>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HASIL PREPROCESSING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835315" y="6010549"/>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601982" y="2438400"/>
            <a:ext cx="10399731" cy="4932226"/>
          </a:xfrm>
          <a:prstGeom prst="rect">
            <a:avLst/>
          </a:prstGeom>
        </p:spPr>
      </p:pic>
      <p:pic>
        <p:nvPicPr>
          <p:cNvPr id="6" name="Picture 6"/>
          <p:cNvPicPr>
            <a:picLocks noChangeAspect="1"/>
          </p:cNvPicPr>
          <p:nvPr/>
        </p:nvPicPr>
        <p:blipFill>
          <a:blip r:embed="rId3"/>
          <a:srcRect/>
          <a:stretch>
            <a:fillRect/>
          </a:stretch>
        </p:blipFill>
        <p:spPr>
          <a:xfrm>
            <a:off x="9640210" y="7017490"/>
            <a:ext cx="8000089" cy="2640993"/>
          </a:xfrm>
          <a:prstGeom prst="rect">
            <a:avLst/>
          </a:prstGeom>
        </p:spPr>
      </p:pic>
      <p:sp>
        <p:nvSpPr>
          <p:cNvPr id="7" name="TextBox 7"/>
          <p:cNvSpPr txBox="1"/>
          <p:nvPr/>
        </p:nvSpPr>
        <p:spPr>
          <a:xfrm>
            <a:off x="2073449" y="1000075"/>
            <a:ext cx="13683726" cy="866775"/>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HASIL PREPROCESSING(CON'T)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2743199" y="2552700"/>
            <a:ext cx="45719" cy="7734300"/>
          </a:xfrm>
          <a:prstGeom prst="rect">
            <a:avLst/>
          </a:prstGeom>
          <a:solidFill>
            <a:srgbClr val="202020"/>
          </a:solidFill>
        </p:spPr>
      </p:sp>
      <p:sp>
        <p:nvSpPr>
          <p:cNvPr id="3" name="AutoShape 3"/>
          <p:cNvSpPr/>
          <p:nvPr/>
        </p:nvSpPr>
        <p:spPr>
          <a:xfrm>
            <a:off x="1028700" y="-1"/>
            <a:ext cx="3429000" cy="7698105"/>
          </a:xfrm>
          <a:prstGeom prst="rect">
            <a:avLst/>
          </a:prstGeom>
          <a:solidFill>
            <a:srgbClr val="FF4343"/>
          </a:solidFill>
        </p:spPr>
      </p:sp>
      <p:sp>
        <p:nvSpPr>
          <p:cNvPr id="4" name="TextBox 4"/>
          <p:cNvSpPr txBox="1"/>
          <p:nvPr/>
        </p:nvSpPr>
        <p:spPr>
          <a:xfrm>
            <a:off x="5660558" y="4163656"/>
            <a:ext cx="9138355" cy="2269993"/>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Feature</a:t>
            </a:r>
          </a:p>
          <a:p>
            <a:pPr>
              <a:lnSpc>
                <a:spcPts val="8800"/>
              </a:lnSpc>
            </a:pPr>
            <a:r>
              <a:rPr lang="en-US" sz="8000" spc="72">
                <a:solidFill>
                  <a:srgbClr val="202020"/>
                </a:solidFill>
                <a:latin typeface="Montserrat Classic Bold"/>
              </a:rPr>
              <a:t>Selection</a:t>
            </a:r>
          </a:p>
        </p:txBody>
      </p:sp>
      <p:grpSp>
        <p:nvGrpSpPr>
          <p:cNvPr id="6" name="Group 6"/>
          <p:cNvGrpSpPr/>
          <p:nvPr/>
        </p:nvGrpSpPr>
        <p:grpSpPr>
          <a:xfrm rot="5400000">
            <a:off x="16612927" y="8569981"/>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723F003E-235B-4136-9428-5DC2E64C5B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9676" y="3353012"/>
            <a:ext cx="3926205" cy="39262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876299" y="2552700"/>
            <a:ext cx="45719" cy="7772400"/>
          </a:xfrm>
          <a:prstGeom prst="rect">
            <a:avLst/>
          </a:prstGeom>
          <a:solidFill>
            <a:srgbClr val="202020"/>
          </a:solidFill>
        </p:spPr>
      </p:sp>
      <p:sp>
        <p:nvSpPr>
          <p:cNvPr id="3" name="AutoShape 3"/>
          <p:cNvSpPr/>
          <p:nvPr/>
        </p:nvSpPr>
        <p:spPr>
          <a:xfrm>
            <a:off x="0" y="0"/>
            <a:ext cx="2291334" cy="3638550"/>
          </a:xfrm>
          <a:prstGeom prst="rect">
            <a:avLst/>
          </a:prstGeom>
          <a:solidFill>
            <a:srgbClr val="FF4343"/>
          </a:solidFill>
        </p:spPr>
      </p:sp>
      <p:sp>
        <p:nvSpPr>
          <p:cNvPr id="5" name="TextBox 5"/>
          <p:cNvSpPr txBox="1"/>
          <p:nvPr/>
        </p:nvSpPr>
        <p:spPr>
          <a:xfrm>
            <a:off x="1023975" y="544809"/>
            <a:ext cx="15580688" cy="1152459"/>
          </a:xfrm>
          <a:prstGeom prst="rect">
            <a:avLst/>
          </a:prstGeom>
        </p:spPr>
        <p:txBody>
          <a:bodyPr lIns="0" tIns="0" rIns="0" bIns="0" rtlCol="0" anchor="t">
            <a:spAutoFit/>
          </a:bodyPr>
          <a:lstStyle/>
          <a:p>
            <a:pPr>
              <a:lnSpc>
                <a:spcPts val="8800"/>
              </a:lnSpc>
            </a:pPr>
            <a:r>
              <a:rPr lang="en-US" sz="8000" spc="72" dirty="0">
                <a:solidFill>
                  <a:srgbClr val="202020"/>
                </a:solidFill>
                <a:latin typeface="Montserrat Classic Bold"/>
              </a:rPr>
              <a:t>Feature Selection with Elmo</a:t>
            </a:r>
          </a:p>
        </p:txBody>
      </p:sp>
      <p:sp>
        <p:nvSpPr>
          <p:cNvPr id="6" name="TextBox 6"/>
          <p:cNvSpPr txBox="1"/>
          <p:nvPr/>
        </p:nvSpPr>
        <p:spPr>
          <a:xfrm>
            <a:off x="2291335" y="2246086"/>
            <a:ext cx="14281244" cy="7617598"/>
          </a:xfrm>
          <a:prstGeom prst="rect">
            <a:avLst/>
          </a:prstGeom>
        </p:spPr>
        <p:txBody>
          <a:bodyPr wrap="square" lIns="0" tIns="0" rIns="0" bIns="0" rtlCol="0" anchor="t">
            <a:spAutoFit/>
          </a:bodyPr>
          <a:lstStyle/>
          <a:p>
            <a:pPr marL="656433" lvl="1" indent="-328216" algn="just">
              <a:lnSpc>
                <a:spcPts val="4560"/>
              </a:lnSpc>
              <a:buFont typeface="Arial"/>
              <a:buChar char="•"/>
            </a:pPr>
            <a:r>
              <a:rPr lang="en-US" sz="3040" spc="66" dirty="0">
                <a:solidFill>
                  <a:srgbClr val="202020"/>
                </a:solidFill>
                <a:latin typeface="Montserrat Light"/>
              </a:rPr>
              <a:t>Feature selection </a:t>
            </a:r>
            <a:r>
              <a:rPr lang="en-US" sz="3040" spc="66" dirty="0" err="1">
                <a:solidFill>
                  <a:srgbClr val="202020"/>
                </a:solidFill>
                <a:latin typeface="Montserrat Light"/>
              </a:rPr>
              <a:t>merupakan</a:t>
            </a:r>
            <a:r>
              <a:rPr lang="en-US" sz="3040" spc="66" dirty="0">
                <a:solidFill>
                  <a:srgbClr val="202020"/>
                </a:solidFill>
                <a:latin typeface="Montserrat Light"/>
              </a:rPr>
              <a:t> </a:t>
            </a:r>
            <a:r>
              <a:rPr lang="en-US" sz="3040" spc="66" dirty="0" err="1">
                <a:solidFill>
                  <a:srgbClr val="202020"/>
                </a:solidFill>
                <a:latin typeface="Montserrat Light"/>
              </a:rPr>
              <a:t>teknik</a:t>
            </a:r>
            <a:r>
              <a:rPr lang="en-US" sz="3040" spc="66" dirty="0">
                <a:solidFill>
                  <a:srgbClr val="202020"/>
                </a:solidFill>
                <a:latin typeface="Montserrat Light"/>
              </a:rPr>
              <a:t> </a:t>
            </a:r>
            <a:r>
              <a:rPr lang="en-US" sz="3040" spc="66" dirty="0" err="1">
                <a:solidFill>
                  <a:srgbClr val="202020"/>
                </a:solidFill>
                <a:latin typeface="Montserrat Light"/>
              </a:rPr>
              <a:t>untuk</a:t>
            </a:r>
            <a:r>
              <a:rPr lang="en-US" sz="3040" spc="66" dirty="0">
                <a:solidFill>
                  <a:srgbClr val="202020"/>
                </a:solidFill>
                <a:latin typeface="Montserrat Light"/>
              </a:rPr>
              <a:t> </a:t>
            </a:r>
            <a:r>
              <a:rPr lang="en-US" sz="3040" spc="66" dirty="0" err="1">
                <a:solidFill>
                  <a:srgbClr val="202020"/>
                </a:solidFill>
                <a:latin typeface="Montserrat Light"/>
              </a:rPr>
              <a:t>mengurangi</a:t>
            </a:r>
            <a:r>
              <a:rPr lang="en-US" sz="3040" spc="66" dirty="0">
                <a:solidFill>
                  <a:srgbClr val="202020"/>
                </a:solidFill>
                <a:latin typeface="Montserrat Light"/>
              </a:rPr>
              <a:t> </a:t>
            </a:r>
            <a:r>
              <a:rPr lang="en-US" sz="3040" spc="66" dirty="0" err="1">
                <a:solidFill>
                  <a:srgbClr val="202020"/>
                </a:solidFill>
                <a:latin typeface="Montserrat Light"/>
              </a:rPr>
              <a:t>jumlah</a:t>
            </a:r>
            <a:r>
              <a:rPr lang="en-US" sz="3040" spc="66" dirty="0">
                <a:solidFill>
                  <a:srgbClr val="202020"/>
                </a:solidFill>
                <a:latin typeface="Montserrat Light"/>
              </a:rPr>
              <a:t> </a:t>
            </a:r>
            <a:r>
              <a:rPr lang="en-US" sz="3040" spc="66" dirty="0" err="1">
                <a:solidFill>
                  <a:srgbClr val="202020"/>
                </a:solidFill>
                <a:latin typeface="Montserrat Light"/>
              </a:rPr>
              <a:t>fitur</a:t>
            </a:r>
            <a:r>
              <a:rPr lang="en-US" sz="3040" spc="66" dirty="0">
                <a:solidFill>
                  <a:srgbClr val="202020"/>
                </a:solidFill>
                <a:latin typeface="Montserrat Light"/>
              </a:rPr>
              <a:t> yang </a:t>
            </a:r>
            <a:r>
              <a:rPr lang="en-US" sz="3040" spc="66" dirty="0" err="1">
                <a:solidFill>
                  <a:srgbClr val="202020"/>
                </a:solidFill>
                <a:latin typeface="Montserrat Light"/>
              </a:rPr>
              <a:t>terlibat</a:t>
            </a:r>
            <a:r>
              <a:rPr lang="en-US" sz="3040" spc="66" dirty="0">
                <a:solidFill>
                  <a:srgbClr val="202020"/>
                </a:solidFill>
                <a:latin typeface="Montserrat Light"/>
              </a:rPr>
              <a:t> </a:t>
            </a:r>
            <a:r>
              <a:rPr lang="en-US" sz="3040" spc="66" dirty="0" err="1">
                <a:solidFill>
                  <a:srgbClr val="202020"/>
                </a:solidFill>
                <a:latin typeface="Montserrat Light"/>
              </a:rPr>
              <a:t>dalam</a:t>
            </a:r>
            <a:r>
              <a:rPr lang="en-US" sz="3040" spc="66" dirty="0">
                <a:solidFill>
                  <a:srgbClr val="202020"/>
                </a:solidFill>
                <a:latin typeface="Montserrat Light"/>
              </a:rPr>
              <a:t> </a:t>
            </a:r>
            <a:r>
              <a:rPr lang="en-US" sz="3040" spc="66" dirty="0" err="1">
                <a:solidFill>
                  <a:srgbClr val="202020"/>
                </a:solidFill>
                <a:latin typeface="Montserrat Light"/>
              </a:rPr>
              <a:t>menentukan</a:t>
            </a:r>
            <a:r>
              <a:rPr lang="en-US" sz="3040" spc="66" dirty="0">
                <a:solidFill>
                  <a:srgbClr val="202020"/>
                </a:solidFill>
                <a:latin typeface="Montserrat Light"/>
              </a:rPr>
              <a:t> </a:t>
            </a:r>
            <a:r>
              <a:rPr lang="en-US" sz="3040" spc="66" dirty="0" err="1">
                <a:solidFill>
                  <a:srgbClr val="202020"/>
                </a:solidFill>
                <a:latin typeface="Montserrat Light"/>
              </a:rPr>
              <a:t>suatu</a:t>
            </a:r>
            <a:r>
              <a:rPr lang="en-US" sz="3040" spc="66" dirty="0">
                <a:solidFill>
                  <a:srgbClr val="202020"/>
                </a:solidFill>
                <a:latin typeface="Montserrat Light"/>
              </a:rPr>
              <a:t> </a:t>
            </a:r>
            <a:r>
              <a:rPr lang="en-US" sz="3040" spc="66" dirty="0" err="1">
                <a:solidFill>
                  <a:srgbClr val="202020"/>
                </a:solidFill>
                <a:latin typeface="Montserrat Light"/>
              </a:rPr>
              <a:t>nilai</a:t>
            </a:r>
            <a:r>
              <a:rPr lang="en-US" sz="3040" spc="66" dirty="0">
                <a:solidFill>
                  <a:srgbClr val="202020"/>
                </a:solidFill>
                <a:latin typeface="Montserrat Light"/>
              </a:rPr>
              <a:t> </a:t>
            </a:r>
            <a:r>
              <a:rPr lang="en-US" sz="3040" spc="66" dirty="0" err="1">
                <a:solidFill>
                  <a:srgbClr val="202020"/>
                </a:solidFill>
                <a:latin typeface="Montserrat Light"/>
              </a:rPr>
              <a:t>kelas</a:t>
            </a:r>
            <a:r>
              <a:rPr lang="en-US" sz="3040" spc="66" dirty="0">
                <a:solidFill>
                  <a:srgbClr val="202020"/>
                </a:solidFill>
                <a:latin typeface="Montserrat Light"/>
              </a:rPr>
              <a:t> target </a:t>
            </a:r>
            <a:r>
              <a:rPr lang="en-US" sz="3040" spc="66" dirty="0" err="1">
                <a:solidFill>
                  <a:srgbClr val="202020"/>
                </a:solidFill>
                <a:latin typeface="Montserrat Light"/>
              </a:rPr>
              <a:t>dengan</a:t>
            </a:r>
            <a:r>
              <a:rPr lang="en-US" sz="3040" spc="66" dirty="0">
                <a:solidFill>
                  <a:srgbClr val="202020"/>
                </a:solidFill>
                <a:latin typeface="Montserrat Light"/>
              </a:rPr>
              <a:t> </a:t>
            </a:r>
            <a:r>
              <a:rPr lang="en-US" sz="3040" spc="66" dirty="0" err="1">
                <a:solidFill>
                  <a:srgbClr val="202020"/>
                </a:solidFill>
                <a:latin typeface="Montserrat Light"/>
              </a:rPr>
              <a:t>mengurangi</a:t>
            </a:r>
            <a:r>
              <a:rPr lang="en-US" sz="3040" spc="66" dirty="0">
                <a:solidFill>
                  <a:srgbClr val="202020"/>
                </a:solidFill>
                <a:latin typeface="Montserrat Light"/>
              </a:rPr>
              <a:t> </a:t>
            </a:r>
            <a:r>
              <a:rPr lang="en-US" sz="3040" spc="66" dirty="0" err="1">
                <a:solidFill>
                  <a:srgbClr val="202020"/>
                </a:solidFill>
                <a:latin typeface="Montserrat Light"/>
              </a:rPr>
              <a:t>fitur</a:t>
            </a:r>
            <a:r>
              <a:rPr lang="en-US" sz="3040" spc="66" dirty="0">
                <a:solidFill>
                  <a:srgbClr val="202020"/>
                </a:solidFill>
                <a:latin typeface="Montserrat Light"/>
              </a:rPr>
              <a:t> yang </a:t>
            </a:r>
            <a:r>
              <a:rPr lang="en-US" sz="3040" spc="66" dirty="0" err="1">
                <a:solidFill>
                  <a:srgbClr val="202020"/>
                </a:solidFill>
                <a:latin typeface="Montserrat Light"/>
              </a:rPr>
              <a:t>tidak</a:t>
            </a:r>
            <a:r>
              <a:rPr lang="en-US" sz="3040" spc="66" dirty="0">
                <a:solidFill>
                  <a:srgbClr val="202020"/>
                </a:solidFill>
                <a:latin typeface="Montserrat Light"/>
              </a:rPr>
              <a:t> </a:t>
            </a:r>
            <a:r>
              <a:rPr lang="en-US" sz="3040" spc="66" dirty="0" err="1">
                <a:solidFill>
                  <a:srgbClr val="202020"/>
                </a:solidFill>
                <a:latin typeface="Montserrat Light"/>
              </a:rPr>
              <a:t>relevan</a:t>
            </a:r>
            <a:r>
              <a:rPr lang="en-US" sz="3040" spc="66" dirty="0">
                <a:solidFill>
                  <a:srgbClr val="202020"/>
                </a:solidFill>
                <a:latin typeface="Montserrat Light"/>
              </a:rPr>
              <a:t> dan data </a:t>
            </a:r>
            <a:r>
              <a:rPr lang="en-US" sz="3040" spc="66" dirty="0" err="1">
                <a:solidFill>
                  <a:srgbClr val="202020"/>
                </a:solidFill>
                <a:latin typeface="Montserrat Light"/>
              </a:rPr>
              <a:t>berlebih</a:t>
            </a:r>
            <a:r>
              <a:rPr lang="en-US" sz="3040" spc="66" dirty="0">
                <a:solidFill>
                  <a:srgbClr val="202020"/>
                </a:solidFill>
                <a:latin typeface="Montserrat Light"/>
              </a:rPr>
              <a:t>. </a:t>
            </a:r>
            <a:r>
              <a:rPr lang="en-US" sz="3040" spc="66" dirty="0" err="1">
                <a:solidFill>
                  <a:srgbClr val="202020"/>
                </a:solidFill>
                <a:latin typeface="Montserrat Light"/>
              </a:rPr>
              <a:t>Tujuan</a:t>
            </a:r>
            <a:r>
              <a:rPr lang="en-US" sz="3040" spc="66" dirty="0">
                <a:solidFill>
                  <a:srgbClr val="202020"/>
                </a:solidFill>
                <a:latin typeface="Montserrat Light"/>
              </a:rPr>
              <a:t> </a:t>
            </a:r>
            <a:r>
              <a:rPr lang="en-US" sz="3040" spc="66" dirty="0" err="1">
                <a:solidFill>
                  <a:srgbClr val="202020"/>
                </a:solidFill>
                <a:latin typeface="Montserrat Light"/>
              </a:rPr>
              <a:t>utama</a:t>
            </a:r>
            <a:r>
              <a:rPr lang="en-US" sz="3040" spc="66" dirty="0">
                <a:solidFill>
                  <a:srgbClr val="202020"/>
                </a:solidFill>
                <a:latin typeface="Montserrat Light"/>
              </a:rPr>
              <a:t> </a:t>
            </a:r>
            <a:r>
              <a:rPr lang="en-US" sz="3040" spc="66" dirty="0" err="1">
                <a:solidFill>
                  <a:srgbClr val="202020"/>
                </a:solidFill>
                <a:latin typeface="Montserrat Light"/>
              </a:rPr>
              <a:t>dari</a:t>
            </a:r>
            <a:r>
              <a:rPr lang="en-US" sz="3040" spc="66" dirty="0">
                <a:solidFill>
                  <a:srgbClr val="202020"/>
                </a:solidFill>
                <a:latin typeface="Montserrat Light"/>
              </a:rPr>
              <a:t> </a:t>
            </a:r>
            <a:r>
              <a:rPr lang="en-US" sz="3040" spc="66" dirty="0" err="1">
                <a:solidFill>
                  <a:srgbClr val="202020"/>
                </a:solidFill>
                <a:latin typeface="Montserrat Light"/>
              </a:rPr>
              <a:t>seleksi</a:t>
            </a:r>
            <a:r>
              <a:rPr lang="en-US" sz="3040" spc="66" dirty="0">
                <a:solidFill>
                  <a:srgbClr val="202020"/>
                </a:solidFill>
                <a:latin typeface="Montserrat Light"/>
              </a:rPr>
              <a:t> </a:t>
            </a:r>
            <a:r>
              <a:rPr lang="en-US" sz="3040" spc="66" dirty="0" err="1">
                <a:solidFill>
                  <a:srgbClr val="202020"/>
                </a:solidFill>
                <a:latin typeface="Montserrat Light"/>
              </a:rPr>
              <a:t>fitur</a:t>
            </a:r>
            <a:r>
              <a:rPr lang="en-US" sz="3040" spc="66" dirty="0">
                <a:solidFill>
                  <a:srgbClr val="202020"/>
                </a:solidFill>
                <a:latin typeface="Montserrat Light"/>
              </a:rPr>
              <a:t> </a:t>
            </a:r>
            <a:r>
              <a:rPr lang="en-US" sz="3040" spc="66" dirty="0" err="1">
                <a:solidFill>
                  <a:srgbClr val="202020"/>
                </a:solidFill>
                <a:latin typeface="Montserrat Light"/>
              </a:rPr>
              <a:t>ialah</a:t>
            </a:r>
            <a:r>
              <a:rPr lang="en-US" sz="3040" spc="66" dirty="0">
                <a:solidFill>
                  <a:srgbClr val="202020"/>
                </a:solidFill>
                <a:latin typeface="Montserrat Light"/>
              </a:rPr>
              <a:t> </a:t>
            </a:r>
            <a:r>
              <a:rPr lang="en-US" sz="3040" spc="66" dirty="0" err="1">
                <a:solidFill>
                  <a:srgbClr val="202020"/>
                </a:solidFill>
                <a:latin typeface="Montserrat Light"/>
              </a:rPr>
              <a:t>memilih</a:t>
            </a:r>
            <a:r>
              <a:rPr lang="en-US" sz="3040" spc="66" dirty="0">
                <a:solidFill>
                  <a:srgbClr val="202020"/>
                </a:solidFill>
                <a:latin typeface="Montserrat Light"/>
              </a:rPr>
              <a:t> </a:t>
            </a:r>
            <a:r>
              <a:rPr lang="en-US" sz="3040" spc="66" dirty="0" err="1">
                <a:solidFill>
                  <a:srgbClr val="202020"/>
                </a:solidFill>
                <a:latin typeface="Montserrat Light"/>
              </a:rPr>
              <a:t>fitur</a:t>
            </a:r>
            <a:r>
              <a:rPr lang="en-US" sz="3040" spc="66" dirty="0">
                <a:solidFill>
                  <a:srgbClr val="202020"/>
                </a:solidFill>
                <a:latin typeface="Montserrat Light"/>
              </a:rPr>
              <a:t> </a:t>
            </a:r>
            <a:r>
              <a:rPr lang="en-US" sz="3040" spc="66" dirty="0" err="1">
                <a:solidFill>
                  <a:srgbClr val="202020"/>
                </a:solidFill>
                <a:latin typeface="Montserrat Light"/>
              </a:rPr>
              <a:t>terbaik</a:t>
            </a:r>
            <a:r>
              <a:rPr lang="en-US" sz="3040" spc="66" dirty="0">
                <a:solidFill>
                  <a:srgbClr val="202020"/>
                </a:solidFill>
                <a:latin typeface="Montserrat Light"/>
              </a:rPr>
              <a:t> </a:t>
            </a:r>
            <a:r>
              <a:rPr lang="en-US" sz="3040" spc="66" dirty="0" err="1">
                <a:solidFill>
                  <a:srgbClr val="202020"/>
                </a:solidFill>
                <a:latin typeface="Montserrat Light"/>
              </a:rPr>
              <a:t>dari</a:t>
            </a:r>
            <a:r>
              <a:rPr lang="en-US" sz="3040" spc="66" dirty="0">
                <a:solidFill>
                  <a:srgbClr val="202020"/>
                </a:solidFill>
                <a:latin typeface="Montserrat Light"/>
              </a:rPr>
              <a:t> </a:t>
            </a:r>
            <a:r>
              <a:rPr lang="en-US" sz="3040" spc="66" dirty="0" err="1">
                <a:solidFill>
                  <a:srgbClr val="202020"/>
                </a:solidFill>
                <a:latin typeface="Montserrat Light"/>
              </a:rPr>
              <a:t>suatu</a:t>
            </a:r>
            <a:r>
              <a:rPr lang="en-US" sz="3040" spc="66" dirty="0">
                <a:solidFill>
                  <a:srgbClr val="202020"/>
                </a:solidFill>
                <a:latin typeface="Montserrat Light"/>
              </a:rPr>
              <a:t> </a:t>
            </a:r>
            <a:r>
              <a:rPr lang="en-US" sz="3040" spc="66" dirty="0" err="1">
                <a:solidFill>
                  <a:srgbClr val="202020"/>
                </a:solidFill>
                <a:latin typeface="Montserrat Light"/>
              </a:rPr>
              <a:t>kumpulan</a:t>
            </a:r>
            <a:r>
              <a:rPr lang="en-US" sz="3040" spc="66" dirty="0">
                <a:solidFill>
                  <a:srgbClr val="202020"/>
                </a:solidFill>
                <a:latin typeface="Montserrat Light"/>
              </a:rPr>
              <a:t> data </a:t>
            </a:r>
            <a:r>
              <a:rPr lang="en-US" sz="3040" spc="66" dirty="0" err="1">
                <a:solidFill>
                  <a:srgbClr val="202020"/>
                </a:solidFill>
                <a:latin typeface="Montserrat Light"/>
              </a:rPr>
              <a:t>fitur</a:t>
            </a:r>
            <a:r>
              <a:rPr lang="en-US" sz="3040" spc="66" dirty="0">
                <a:solidFill>
                  <a:srgbClr val="202020"/>
                </a:solidFill>
                <a:latin typeface="Montserrat Light"/>
              </a:rPr>
              <a:t>.</a:t>
            </a:r>
          </a:p>
          <a:p>
            <a:pPr algn="just">
              <a:lnSpc>
                <a:spcPts val="4560"/>
              </a:lnSpc>
            </a:pPr>
            <a:endParaRPr lang="en-US" sz="3040" spc="66" dirty="0">
              <a:solidFill>
                <a:srgbClr val="202020"/>
              </a:solidFill>
              <a:latin typeface="Montserrat Light"/>
            </a:endParaRPr>
          </a:p>
          <a:p>
            <a:pPr marL="656433" lvl="1" indent="-328216" algn="just">
              <a:lnSpc>
                <a:spcPts val="4560"/>
              </a:lnSpc>
              <a:buFont typeface="Arial"/>
              <a:buChar char="•"/>
            </a:pPr>
            <a:r>
              <a:rPr lang="en-US" sz="3040" spc="66" dirty="0" err="1">
                <a:solidFill>
                  <a:srgbClr val="202020"/>
                </a:solidFill>
                <a:latin typeface="Montserrat Light"/>
              </a:rPr>
              <a:t>ELMo</a:t>
            </a:r>
            <a:r>
              <a:rPr lang="en-US" sz="3040" spc="66" dirty="0">
                <a:solidFill>
                  <a:srgbClr val="202020"/>
                </a:solidFill>
                <a:latin typeface="Montserrat Light"/>
              </a:rPr>
              <a:t> (Embeddings from Language Models) </a:t>
            </a:r>
            <a:r>
              <a:rPr lang="en-US" sz="3040" spc="66" dirty="0" err="1">
                <a:solidFill>
                  <a:srgbClr val="202020"/>
                </a:solidFill>
                <a:latin typeface="Montserrat Light"/>
              </a:rPr>
              <a:t>merupakan</a:t>
            </a:r>
            <a:r>
              <a:rPr lang="en-US" sz="3040" spc="66" dirty="0">
                <a:solidFill>
                  <a:srgbClr val="202020"/>
                </a:solidFill>
                <a:latin typeface="Montserrat Light"/>
              </a:rPr>
              <a:t> </a:t>
            </a:r>
            <a:r>
              <a:rPr lang="en-US" sz="3040" spc="66" dirty="0">
                <a:solidFill>
                  <a:srgbClr val="202020"/>
                </a:solidFill>
                <a:latin typeface="Montserrat Light Italics"/>
              </a:rPr>
              <a:t>contextualized word embeddings</a:t>
            </a:r>
            <a:r>
              <a:rPr lang="en-US" sz="3040" spc="66" dirty="0">
                <a:solidFill>
                  <a:srgbClr val="202020"/>
                </a:solidFill>
                <a:latin typeface="Montserrat Light"/>
              </a:rPr>
              <a:t>, </a:t>
            </a:r>
            <a:r>
              <a:rPr lang="en-US" sz="3040" spc="66" dirty="0" err="1">
                <a:solidFill>
                  <a:srgbClr val="202020"/>
                </a:solidFill>
                <a:latin typeface="Montserrat Light"/>
              </a:rPr>
              <a:t>yaitu</a:t>
            </a:r>
            <a:r>
              <a:rPr lang="en-US" sz="3040" spc="66" dirty="0">
                <a:solidFill>
                  <a:srgbClr val="202020"/>
                </a:solidFill>
                <a:latin typeface="Montserrat Light"/>
              </a:rPr>
              <a:t> model yang </a:t>
            </a:r>
            <a:r>
              <a:rPr lang="en-US" sz="3040" spc="66" dirty="0" err="1">
                <a:solidFill>
                  <a:srgbClr val="202020"/>
                </a:solidFill>
                <a:latin typeface="Montserrat Light"/>
              </a:rPr>
              <a:t>memperhitungkan</a:t>
            </a:r>
            <a:r>
              <a:rPr lang="en-US" sz="3040" spc="66" dirty="0">
                <a:solidFill>
                  <a:srgbClr val="202020"/>
                </a:solidFill>
                <a:latin typeface="Montserrat Light"/>
              </a:rPr>
              <a:t> </a:t>
            </a:r>
            <a:r>
              <a:rPr lang="en-US" sz="3040" spc="66" dirty="0" err="1">
                <a:solidFill>
                  <a:srgbClr val="202020"/>
                </a:solidFill>
                <a:latin typeface="Montserrat Light"/>
              </a:rPr>
              <a:t>konteks</a:t>
            </a:r>
            <a:r>
              <a:rPr lang="en-US" sz="3040" spc="66" dirty="0">
                <a:solidFill>
                  <a:srgbClr val="202020"/>
                </a:solidFill>
                <a:latin typeface="Montserrat Light"/>
              </a:rPr>
              <a:t> kata </a:t>
            </a:r>
            <a:r>
              <a:rPr lang="en-US" sz="3040" spc="66" dirty="0" err="1">
                <a:solidFill>
                  <a:srgbClr val="202020"/>
                </a:solidFill>
                <a:latin typeface="Montserrat Light"/>
              </a:rPr>
              <a:t>ketika</a:t>
            </a:r>
            <a:r>
              <a:rPr lang="en-US" sz="3040" spc="66" dirty="0">
                <a:solidFill>
                  <a:srgbClr val="202020"/>
                </a:solidFill>
                <a:latin typeface="Montserrat Light"/>
              </a:rPr>
              <a:t> </a:t>
            </a:r>
            <a:r>
              <a:rPr lang="en-US" sz="3040" spc="66" dirty="0" err="1">
                <a:solidFill>
                  <a:srgbClr val="202020"/>
                </a:solidFill>
                <a:latin typeface="Montserrat Light"/>
              </a:rPr>
              <a:t>mengubah</a:t>
            </a:r>
            <a:r>
              <a:rPr lang="en-US" sz="3040" spc="66" dirty="0">
                <a:solidFill>
                  <a:srgbClr val="202020"/>
                </a:solidFill>
                <a:latin typeface="Montserrat Light"/>
              </a:rPr>
              <a:t> </a:t>
            </a:r>
            <a:r>
              <a:rPr lang="en-US" sz="3040" spc="66" dirty="0" err="1">
                <a:solidFill>
                  <a:srgbClr val="202020"/>
                </a:solidFill>
                <a:latin typeface="Montserrat Light"/>
              </a:rPr>
              <a:t>kalimat</a:t>
            </a:r>
            <a:r>
              <a:rPr lang="en-US" sz="3040" spc="66" dirty="0">
                <a:solidFill>
                  <a:srgbClr val="202020"/>
                </a:solidFill>
                <a:latin typeface="Montserrat Light"/>
              </a:rPr>
              <a:t> </a:t>
            </a:r>
            <a:r>
              <a:rPr lang="en-US" sz="3040" spc="66" dirty="0" err="1">
                <a:solidFill>
                  <a:srgbClr val="202020"/>
                </a:solidFill>
                <a:latin typeface="Montserrat Light"/>
              </a:rPr>
              <a:t>ke</a:t>
            </a:r>
            <a:r>
              <a:rPr lang="en-US" sz="3040" spc="66" dirty="0">
                <a:solidFill>
                  <a:srgbClr val="202020"/>
                </a:solidFill>
                <a:latin typeface="Montserrat Light"/>
              </a:rPr>
              <a:t> </a:t>
            </a:r>
            <a:r>
              <a:rPr lang="en-US" sz="3040" spc="66" dirty="0" err="1">
                <a:solidFill>
                  <a:srgbClr val="202020"/>
                </a:solidFill>
                <a:latin typeface="Montserrat Light"/>
              </a:rPr>
              <a:t>dalam</a:t>
            </a:r>
            <a:r>
              <a:rPr lang="en-US" sz="3040" spc="66" dirty="0">
                <a:solidFill>
                  <a:srgbClr val="202020"/>
                </a:solidFill>
                <a:latin typeface="Montserrat Light"/>
              </a:rPr>
              <a:t> </a:t>
            </a:r>
            <a:r>
              <a:rPr lang="en-US" sz="3040" spc="66" dirty="0" err="1">
                <a:solidFill>
                  <a:srgbClr val="202020"/>
                </a:solidFill>
                <a:latin typeface="Montserrat Light"/>
              </a:rPr>
              <a:t>bentuk</a:t>
            </a:r>
            <a:r>
              <a:rPr lang="en-US" sz="3040" spc="66" dirty="0">
                <a:solidFill>
                  <a:srgbClr val="202020"/>
                </a:solidFill>
                <a:latin typeface="Montserrat Light"/>
              </a:rPr>
              <a:t> </a:t>
            </a:r>
            <a:r>
              <a:rPr lang="en-US" sz="3040" spc="66" dirty="0" err="1">
                <a:solidFill>
                  <a:srgbClr val="202020"/>
                </a:solidFill>
                <a:latin typeface="Montserrat Light"/>
              </a:rPr>
              <a:t>vektor</a:t>
            </a:r>
            <a:r>
              <a:rPr lang="en-US" sz="3040" spc="66" dirty="0">
                <a:solidFill>
                  <a:srgbClr val="202020"/>
                </a:solidFill>
                <a:latin typeface="Montserrat Light"/>
              </a:rPr>
              <a:t>, </a:t>
            </a:r>
            <a:r>
              <a:rPr lang="en-US" sz="3040" spc="66" dirty="0" err="1">
                <a:solidFill>
                  <a:srgbClr val="202020"/>
                </a:solidFill>
                <a:latin typeface="Montserrat Light"/>
              </a:rPr>
              <a:t>sehingga</a:t>
            </a:r>
            <a:r>
              <a:rPr lang="en-US" sz="3040" spc="66" dirty="0">
                <a:solidFill>
                  <a:srgbClr val="202020"/>
                </a:solidFill>
                <a:latin typeface="Montserrat Light"/>
              </a:rPr>
              <a:t> </a:t>
            </a:r>
            <a:r>
              <a:rPr lang="en-US" sz="3040" spc="66" dirty="0" err="1">
                <a:solidFill>
                  <a:srgbClr val="202020"/>
                </a:solidFill>
                <a:latin typeface="Montserrat Light"/>
              </a:rPr>
              <a:t>hasilnya</a:t>
            </a:r>
            <a:r>
              <a:rPr lang="en-US" sz="3040" spc="66" dirty="0">
                <a:solidFill>
                  <a:srgbClr val="202020"/>
                </a:solidFill>
                <a:latin typeface="Montserrat Light"/>
              </a:rPr>
              <a:t> </a:t>
            </a:r>
            <a:r>
              <a:rPr lang="en-US" sz="3040" spc="66" dirty="0" err="1">
                <a:solidFill>
                  <a:srgbClr val="202020"/>
                </a:solidFill>
                <a:latin typeface="Montserrat Light"/>
              </a:rPr>
              <a:t>lebih</a:t>
            </a:r>
            <a:r>
              <a:rPr lang="en-US" sz="3040" spc="66" dirty="0">
                <a:solidFill>
                  <a:srgbClr val="202020"/>
                </a:solidFill>
                <a:latin typeface="Montserrat Light"/>
              </a:rPr>
              <a:t> </a:t>
            </a:r>
            <a:r>
              <a:rPr lang="en-US" sz="3040" spc="66" dirty="0" err="1">
                <a:solidFill>
                  <a:srgbClr val="202020"/>
                </a:solidFill>
                <a:latin typeface="Montserrat Light"/>
              </a:rPr>
              <a:t>akurat</a:t>
            </a:r>
            <a:r>
              <a:rPr lang="en-US" sz="3040" spc="66" dirty="0">
                <a:solidFill>
                  <a:srgbClr val="202020"/>
                </a:solidFill>
                <a:latin typeface="Montserrat Light"/>
              </a:rPr>
              <a:t> dan </a:t>
            </a:r>
            <a:r>
              <a:rPr lang="en-US" sz="3040" spc="66" dirty="0" err="1">
                <a:solidFill>
                  <a:srgbClr val="202020"/>
                </a:solidFill>
                <a:latin typeface="Montserrat Light"/>
              </a:rPr>
              <a:t>relevan</a:t>
            </a:r>
            <a:r>
              <a:rPr lang="en-US" sz="3040" spc="66" dirty="0">
                <a:solidFill>
                  <a:srgbClr val="202020"/>
                </a:solidFill>
                <a:latin typeface="Montserrat Light"/>
              </a:rPr>
              <a:t>. </a:t>
            </a:r>
          </a:p>
          <a:p>
            <a:pPr algn="just">
              <a:lnSpc>
                <a:spcPts val="4560"/>
              </a:lnSpc>
            </a:pPr>
            <a:endParaRPr lang="en-US" sz="3040" spc="66" dirty="0">
              <a:solidFill>
                <a:srgbClr val="202020"/>
              </a:solidFill>
              <a:latin typeface="Montserrat Light"/>
            </a:endParaRPr>
          </a:p>
          <a:p>
            <a:pPr marL="656433" lvl="1" indent="-328216" algn="just">
              <a:lnSpc>
                <a:spcPts val="4560"/>
              </a:lnSpc>
              <a:buFont typeface="Arial"/>
              <a:buChar char="•"/>
            </a:pPr>
            <a:r>
              <a:rPr lang="en-US" sz="3040" spc="66" dirty="0" err="1">
                <a:solidFill>
                  <a:srgbClr val="202020"/>
                </a:solidFill>
                <a:latin typeface="Montserrat Light"/>
              </a:rPr>
              <a:t>ELMo</a:t>
            </a:r>
            <a:r>
              <a:rPr lang="en-US" sz="3040" spc="66" dirty="0">
                <a:solidFill>
                  <a:srgbClr val="202020"/>
                </a:solidFill>
                <a:latin typeface="Montserrat Light"/>
              </a:rPr>
              <a:t> </a:t>
            </a:r>
            <a:r>
              <a:rPr lang="en-US" sz="3040" spc="66" dirty="0" err="1">
                <a:solidFill>
                  <a:srgbClr val="202020"/>
                </a:solidFill>
                <a:latin typeface="Montserrat Light"/>
              </a:rPr>
              <a:t>menerima</a:t>
            </a:r>
            <a:r>
              <a:rPr lang="en-US" sz="3040" spc="66" dirty="0">
                <a:solidFill>
                  <a:srgbClr val="202020"/>
                </a:solidFill>
                <a:latin typeface="Montserrat Light"/>
              </a:rPr>
              <a:t> input </a:t>
            </a:r>
            <a:r>
              <a:rPr lang="en-US" sz="3040" spc="66" dirty="0" err="1">
                <a:solidFill>
                  <a:srgbClr val="202020"/>
                </a:solidFill>
                <a:latin typeface="Montserrat Light"/>
              </a:rPr>
              <a:t>berupa</a:t>
            </a:r>
            <a:r>
              <a:rPr lang="en-US" sz="3040" spc="66" dirty="0">
                <a:solidFill>
                  <a:srgbClr val="202020"/>
                </a:solidFill>
                <a:latin typeface="Montserrat Light"/>
              </a:rPr>
              <a:t> </a:t>
            </a:r>
            <a:r>
              <a:rPr lang="en-US" sz="3040" spc="66" dirty="0" err="1">
                <a:solidFill>
                  <a:srgbClr val="202020"/>
                </a:solidFill>
                <a:latin typeface="Montserrat Light"/>
              </a:rPr>
              <a:t>kalimat</a:t>
            </a:r>
            <a:r>
              <a:rPr lang="en-US" sz="3040" spc="66" dirty="0">
                <a:solidFill>
                  <a:srgbClr val="202020"/>
                </a:solidFill>
                <a:latin typeface="Montserrat Light"/>
              </a:rPr>
              <a:t> dan output </a:t>
            </a:r>
            <a:r>
              <a:rPr lang="en-US" sz="3040" spc="66" dirty="0" err="1">
                <a:solidFill>
                  <a:srgbClr val="202020"/>
                </a:solidFill>
                <a:latin typeface="Montserrat Light"/>
              </a:rPr>
              <a:t>berupa</a:t>
            </a:r>
            <a:r>
              <a:rPr lang="en-US" sz="3040" spc="66" dirty="0">
                <a:solidFill>
                  <a:srgbClr val="202020"/>
                </a:solidFill>
                <a:latin typeface="Montserrat Light"/>
              </a:rPr>
              <a:t> </a:t>
            </a:r>
            <a:r>
              <a:rPr lang="en-US" sz="3040" spc="66" dirty="0" err="1">
                <a:solidFill>
                  <a:srgbClr val="202020"/>
                </a:solidFill>
                <a:latin typeface="Montserrat Light"/>
              </a:rPr>
              <a:t>hasil</a:t>
            </a:r>
            <a:r>
              <a:rPr lang="en-US" sz="3040" spc="66" dirty="0">
                <a:solidFill>
                  <a:srgbClr val="202020"/>
                </a:solidFill>
                <a:latin typeface="Montserrat Light"/>
              </a:rPr>
              <a:t> </a:t>
            </a:r>
            <a:r>
              <a:rPr lang="en-US" sz="3040" spc="66" dirty="0" err="1">
                <a:solidFill>
                  <a:srgbClr val="202020"/>
                </a:solidFill>
                <a:latin typeface="Montserrat Light"/>
              </a:rPr>
              <a:t>vektor</a:t>
            </a:r>
            <a:r>
              <a:rPr lang="en-US" sz="3040" spc="66" dirty="0">
                <a:solidFill>
                  <a:srgbClr val="202020"/>
                </a:solidFill>
                <a:latin typeface="Montserrat Light"/>
              </a:rPr>
              <a:t> </a:t>
            </a:r>
            <a:r>
              <a:rPr lang="en-US" sz="3040" spc="66" dirty="0" err="1">
                <a:solidFill>
                  <a:srgbClr val="202020"/>
                </a:solidFill>
                <a:latin typeface="Montserrat Light"/>
              </a:rPr>
              <a:t>perhitungan</a:t>
            </a:r>
            <a:r>
              <a:rPr lang="en-US" sz="3040" spc="66" dirty="0">
                <a:solidFill>
                  <a:srgbClr val="202020"/>
                </a:solidFill>
                <a:latin typeface="Montserrat Light"/>
              </a:rPr>
              <a:t> </a:t>
            </a:r>
            <a:r>
              <a:rPr lang="en-US" sz="3040" spc="66" dirty="0" err="1">
                <a:solidFill>
                  <a:srgbClr val="202020"/>
                </a:solidFill>
                <a:latin typeface="Montserrat Light"/>
              </a:rPr>
              <a:t>setiap</a:t>
            </a:r>
            <a:r>
              <a:rPr lang="en-US" sz="3040" spc="66" dirty="0">
                <a:solidFill>
                  <a:srgbClr val="202020"/>
                </a:solidFill>
                <a:latin typeface="Montserrat Light"/>
              </a:rPr>
              <a:t> kata </a:t>
            </a:r>
            <a:r>
              <a:rPr lang="en-US" sz="3040" spc="66" dirty="0" err="1">
                <a:solidFill>
                  <a:srgbClr val="202020"/>
                </a:solidFill>
                <a:latin typeface="Montserrat Light"/>
              </a:rPr>
              <a:t>dalam</a:t>
            </a:r>
            <a:r>
              <a:rPr lang="en-US" sz="3040" spc="66" dirty="0">
                <a:solidFill>
                  <a:srgbClr val="202020"/>
                </a:solidFill>
                <a:latin typeface="Montserrat Light"/>
              </a:rPr>
              <a:t> </a:t>
            </a:r>
            <a:r>
              <a:rPr lang="en-US" sz="3040" spc="66" dirty="0" err="1">
                <a:solidFill>
                  <a:srgbClr val="202020"/>
                </a:solidFill>
                <a:latin typeface="Montserrat Light"/>
              </a:rPr>
              <a:t>bentuk</a:t>
            </a:r>
            <a:r>
              <a:rPr lang="en-US" sz="3040" spc="66" dirty="0">
                <a:solidFill>
                  <a:srgbClr val="202020"/>
                </a:solidFill>
                <a:latin typeface="Montserrat Light"/>
              </a:rPr>
              <a:t> 1024 </a:t>
            </a:r>
            <a:r>
              <a:rPr lang="en-US" sz="3040" spc="66" dirty="0" err="1">
                <a:solidFill>
                  <a:srgbClr val="202020"/>
                </a:solidFill>
                <a:latin typeface="Montserrat Light"/>
              </a:rPr>
              <a:t>dimensi</a:t>
            </a:r>
            <a:endParaRPr lang="en-US" sz="3040" spc="66" dirty="0">
              <a:solidFill>
                <a:srgbClr val="202020"/>
              </a:solidFill>
              <a:latin typeface="Montserrat Light"/>
            </a:endParaRPr>
          </a:p>
        </p:txBody>
      </p:sp>
      <p:sp>
        <p:nvSpPr>
          <p:cNvPr id="8" name="AutoShape 4">
            <a:extLst>
              <a:ext uri="{FF2B5EF4-FFF2-40B4-BE49-F238E27FC236}">
                <a16:creationId xmlns:a16="http://schemas.microsoft.com/office/drawing/2014/main" id="{D0238600-9278-41A0-A321-2DC2099F8E81}"/>
              </a:ext>
            </a:extLst>
          </p:cNvPr>
          <p:cNvSpPr/>
          <p:nvPr/>
        </p:nvSpPr>
        <p:spPr>
          <a:xfrm>
            <a:off x="16984044" y="-53801"/>
            <a:ext cx="1303956" cy="10378901"/>
          </a:xfrm>
          <a:prstGeom prst="rect">
            <a:avLst/>
          </a:prstGeom>
          <a:solidFill>
            <a:srgbClr val="FF4343"/>
          </a:solid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2073449" y="4569235"/>
            <a:ext cx="13764733" cy="3227324"/>
          </a:xfrm>
          <a:prstGeom prst="rect">
            <a:avLst/>
          </a:prstGeom>
        </p:spPr>
      </p:pic>
      <p:pic>
        <p:nvPicPr>
          <p:cNvPr id="6" name="Picture 6"/>
          <p:cNvPicPr>
            <a:picLocks noChangeAspect="1"/>
          </p:cNvPicPr>
          <p:nvPr/>
        </p:nvPicPr>
        <p:blipFill>
          <a:blip r:embed="rId3"/>
          <a:srcRect/>
          <a:stretch>
            <a:fillRect/>
          </a:stretch>
        </p:blipFill>
        <p:spPr>
          <a:xfrm>
            <a:off x="2073449" y="8130517"/>
            <a:ext cx="13764733" cy="1592951"/>
          </a:xfrm>
          <a:prstGeom prst="rect">
            <a:avLst/>
          </a:prstGeom>
        </p:spPr>
      </p:pic>
      <p:pic>
        <p:nvPicPr>
          <p:cNvPr id="7" name="Picture 7"/>
          <p:cNvPicPr>
            <a:picLocks noChangeAspect="1"/>
          </p:cNvPicPr>
          <p:nvPr/>
        </p:nvPicPr>
        <p:blipFill>
          <a:blip r:embed="rId4"/>
          <a:srcRect/>
          <a:stretch>
            <a:fillRect/>
          </a:stretch>
        </p:blipFill>
        <p:spPr>
          <a:xfrm>
            <a:off x="2413991" y="2438400"/>
            <a:ext cx="6730009" cy="1918053"/>
          </a:xfrm>
          <a:prstGeom prst="rect">
            <a:avLst/>
          </a:prstGeom>
        </p:spPr>
      </p:pic>
      <p:sp>
        <p:nvSpPr>
          <p:cNvPr id="8" name="TextBox 8"/>
          <p:cNvSpPr txBox="1"/>
          <p:nvPr/>
        </p:nvSpPr>
        <p:spPr>
          <a:xfrm>
            <a:off x="2073449" y="1000098"/>
            <a:ext cx="15185851" cy="866730"/>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FEATURE SELECTION (CON'T)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2073449" y="2438400"/>
            <a:ext cx="14206924" cy="4649202"/>
          </a:xfrm>
          <a:prstGeom prst="rect">
            <a:avLst/>
          </a:prstGeom>
        </p:spPr>
      </p:pic>
      <p:sp>
        <p:nvSpPr>
          <p:cNvPr id="6" name="TextBox 6"/>
          <p:cNvSpPr txBox="1"/>
          <p:nvPr/>
        </p:nvSpPr>
        <p:spPr>
          <a:xfrm>
            <a:off x="2073449" y="1000098"/>
            <a:ext cx="15185851" cy="866730"/>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FEATURE SELECTION (CON'T)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427200" y="8540739"/>
            <a:ext cx="17645755" cy="1010026"/>
          </a:xfrm>
          <a:prstGeom prst="rect">
            <a:avLst/>
          </a:prstGeom>
        </p:spPr>
      </p:pic>
      <p:pic>
        <p:nvPicPr>
          <p:cNvPr id="6" name="Picture 6"/>
          <p:cNvPicPr>
            <a:picLocks noChangeAspect="1"/>
          </p:cNvPicPr>
          <p:nvPr/>
        </p:nvPicPr>
        <p:blipFill>
          <a:blip r:embed="rId3"/>
          <a:srcRect/>
          <a:stretch>
            <a:fillRect/>
          </a:stretch>
        </p:blipFill>
        <p:spPr>
          <a:xfrm>
            <a:off x="2073449" y="2184734"/>
            <a:ext cx="12525781" cy="5945782"/>
          </a:xfrm>
          <a:prstGeom prst="rect">
            <a:avLst/>
          </a:prstGeom>
        </p:spPr>
      </p:pic>
      <p:sp>
        <p:nvSpPr>
          <p:cNvPr id="7" name="TextBox 7"/>
          <p:cNvSpPr txBox="1"/>
          <p:nvPr/>
        </p:nvSpPr>
        <p:spPr>
          <a:xfrm>
            <a:off x="2073449" y="1000098"/>
            <a:ext cx="15185851" cy="866730"/>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FEATURE SELECTION (CON'T)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2743199" y="2552700"/>
            <a:ext cx="45719" cy="7734300"/>
          </a:xfrm>
          <a:prstGeom prst="rect">
            <a:avLst/>
          </a:prstGeom>
          <a:solidFill>
            <a:srgbClr val="202020"/>
          </a:solidFill>
        </p:spPr>
      </p:sp>
      <p:sp>
        <p:nvSpPr>
          <p:cNvPr id="3" name="AutoShape 3"/>
          <p:cNvSpPr/>
          <p:nvPr/>
        </p:nvSpPr>
        <p:spPr>
          <a:xfrm>
            <a:off x="1028700" y="-1"/>
            <a:ext cx="3429000" cy="7698105"/>
          </a:xfrm>
          <a:prstGeom prst="rect">
            <a:avLst/>
          </a:prstGeom>
          <a:solidFill>
            <a:srgbClr val="FF4343"/>
          </a:solidFill>
        </p:spPr>
      </p:sp>
      <p:sp>
        <p:nvSpPr>
          <p:cNvPr id="4" name="TextBox 4"/>
          <p:cNvSpPr txBox="1"/>
          <p:nvPr/>
        </p:nvSpPr>
        <p:spPr>
          <a:xfrm>
            <a:off x="5660558" y="4163656"/>
            <a:ext cx="9138355" cy="1152354"/>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Modeling </a:t>
            </a:r>
          </a:p>
        </p:txBody>
      </p:sp>
      <p:grpSp>
        <p:nvGrpSpPr>
          <p:cNvPr id="6" name="Group 6"/>
          <p:cNvGrpSpPr/>
          <p:nvPr/>
        </p:nvGrpSpPr>
        <p:grpSpPr>
          <a:xfrm rot="5400000">
            <a:off x="16612927" y="8569981"/>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6DF92213-CDF2-41C5-8847-18E06DE52C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9676" y="3353012"/>
            <a:ext cx="3926205" cy="3926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2743199" y="2552700"/>
            <a:ext cx="45719" cy="7734300"/>
          </a:xfrm>
          <a:prstGeom prst="rect">
            <a:avLst/>
          </a:prstGeom>
          <a:solidFill>
            <a:srgbClr val="202020"/>
          </a:solidFill>
        </p:spPr>
      </p:sp>
      <p:sp>
        <p:nvSpPr>
          <p:cNvPr id="3" name="AutoShape 3"/>
          <p:cNvSpPr/>
          <p:nvPr/>
        </p:nvSpPr>
        <p:spPr>
          <a:xfrm>
            <a:off x="1028700" y="-1"/>
            <a:ext cx="3429000" cy="7698105"/>
          </a:xfrm>
          <a:prstGeom prst="rect">
            <a:avLst/>
          </a:prstGeom>
          <a:solidFill>
            <a:srgbClr val="FF4343"/>
          </a:solidFill>
        </p:spPr>
      </p:sp>
      <p:sp>
        <p:nvSpPr>
          <p:cNvPr id="4" name="TextBox 4"/>
          <p:cNvSpPr txBox="1"/>
          <p:nvPr/>
        </p:nvSpPr>
        <p:spPr>
          <a:xfrm>
            <a:off x="2000110" y="571525"/>
            <a:ext cx="9138355" cy="1152475"/>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Overview</a:t>
            </a:r>
          </a:p>
        </p:txBody>
      </p:sp>
      <p:sp>
        <p:nvSpPr>
          <p:cNvPr id="5" name="TextBox 5"/>
          <p:cNvSpPr txBox="1"/>
          <p:nvPr/>
        </p:nvSpPr>
        <p:spPr>
          <a:xfrm>
            <a:off x="4712918" y="3741311"/>
            <a:ext cx="4238976" cy="2397825"/>
          </a:xfrm>
          <a:prstGeom prst="rect">
            <a:avLst/>
          </a:prstGeom>
        </p:spPr>
        <p:txBody>
          <a:bodyPr lIns="0" tIns="0" rIns="0" bIns="0" rtlCol="0" anchor="t">
            <a:spAutoFit/>
          </a:bodyPr>
          <a:lstStyle/>
          <a:p>
            <a:pPr marL="734056" lvl="1" indent="-367028">
              <a:lnSpc>
                <a:spcPts val="4759"/>
              </a:lnSpc>
              <a:buFont typeface="Arial"/>
              <a:buChar char="•"/>
            </a:pPr>
            <a:r>
              <a:rPr lang="en-US" sz="3399" spc="67">
                <a:solidFill>
                  <a:srgbClr val="202020"/>
                </a:solidFill>
                <a:latin typeface="Montserrat Light"/>
              </a:rPr>
              <a:t>Latar Belakang</a:t>
            </a:r>
          </a:p>
          <a:p>
            <a:pPr marL="734056" lvl="1" indent="-367028">
              <a:lnSpc>
                <a:spcPts val="4759"/>
              </a:lnSpc>
              <a:buFont typeface="Arial"/>
              <a:buChar char="•"/>
            </a:pPr>
            <a:r>
              <a:rPr lang="en-US" sz="3399" spc="67">
                <a:solidFill>
                  <a:srgbClr val="202020"/>
                </a:solidFill>
                <a:latin typeface="Montserrat Light"/>
              </a:rPr>
              <a:t>Tujuan</a:t>
            </a:r>
          </a:p>
          <a:p>
            <a:pPr marL="734056" lvl="1" indent="-367028">
              <a:lnSpc>
                <a:spcPts val="4759"/>
              </a:lnSpc>
              <a:buFont typeface="Arial"/>
              <a:buChar char="•"/>
            </a:pPr>
            <a:r>
              <a:rPr lang="en-US" sz="3399" spc="67">
                <a:solidFill>
                  <a:srgbClr val="202020"/>
                </a:solidFill>
                <a:latin typeface="Montserrat Light"/>
              </a:rPr>
              <a:t>Manfaat</a:t>
            </a:r>
          </a:p>
          <a:p>
            <a:pPr marL="734058" lvl="1" indent="-367029">
              <a:lnSpc>
                <a:spcPts val="4759"/>
              </a:lnSpc>
              <a:buFont typeface="Arial"/>
              <a:buChar char="•"/>
            </a:pPr>
            <a:r>
              <a:rPr lang="en-US" sz="3399" spc="67">
                <a:solidFill>
                  <a:srgbClr val="202020"/>
                </a:solidFill>
                <a:latin typeface="Montserrat Light"/>
              </a:rPr>
              <a:t>Ruang Lingkup </a:t>
            </a:r>
          </a:p>
        </p:txBody>
      </p:sp>
      <p:grpSp>
        <p:nvGrpSpPr>
          <p:cNvPr id="7" name="Group 7"/>
          <p:cNvGrpSpPr/>
          <p:nvPr/>
        </p:nvGrpSpPr>
        <p:grpSpPr>
          <a:xfrm rot="5400000">
            <a:off x="16612927" y="8569981"/>
            <a:ext cx="1292746" cy="1376638"/>
            <a:chOff x="0" y="0"/>
            <a:chExt cx="1723661" cy="1835518"/>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sp>
        <p:nvSpPr>
          <p:cNvPr id="11" name="TextBox 11"/>
          <p:cNvSpPr txBox="1"/>
          <p:nvPr/>
        </p:nvSpPr>
        <p:spPr>
          <a:xfrm>
            <a:off x="9522667" y="3741311"/>
            <a:ext cx="4075078" cy="2397825"/>
          </a:xfrm>
          <a:prstGeom prst="rect">
            <a:avLst/>
          </a:prstGeom>
        </p:spPr>
        <p:txBody>
          <a:bodyPr lIns="0" tIns="0" rIns="0" bIns="0" rtlCol="0" anchor="t">
            <a:spAutoFit/>
          </a:bodyPr>
          <a:lstStyle/>
          <a:p>
            <a:pPr marL="734056" lvl="1" indent="-367028">
              <a:lnSpc>
                <a:spcPts val="4759"/>
              </a:lnSpc>
              <a:buFont typeface="Arial"/>
              <a:buChar char="•"/>
            </a:pPr>
            <a:r>
              <a:rPr lang="en-US" sz="3399" spc="67">
                <a:solidFill>
                  <a:srgbClr val="202020"/>
                </a:solidFill>
                <a:latin typeface="Montserrat Light"/>
              </a:rPr>
              <a:t>Analisis</a:t>
            </a:r>
          </a:p>
          <a:p>
            <a:pPr marL="734056" lvl="1" indent="-367028">
              <a:lnSpc>
                <a:spcPts val="4759"/>
              </a:lnSpc>
              <a:buFont typeface="Arial"/>
              <a:buChar char="•"/>
            </a:pPr>
            <a:r>
              <a:rPr lang="en-US" sz="3399" spc="67">
                <a:solidFill>
                  <a:srgbClr val="202020"/>
                </a:solidFill>
                <a:latin typeface="Montserrat Light"/>
              </a:rPr>
              <a:t>Desain</a:t>
            </a:r>
          </a:p>
          <a:p>
            <a:pPr marL="734056" lvl="1" indent="-367028">
              <a:lnSpc>
                <a:spcPts val="4759"/>
              </a:lnSpc>
              <a:buFont typeface="Arial"/>
              <a:buChar char="•"/>
            </a:pPr>
            <a:r>
              <a:rPr lang="en-US" sz="3399" spc="67">
                <a:solidFill>
                  <a:srgbClr val="202020"/>
                </a:solidFill>
                <a:latin typeface="Montserrat Light"/>
              </a:rPr>
              <a:t>Implementasi</a:t>
            </a:r>
          </a:p>
          <a:p>
            <a:pPr marL="734058" lvl="1" indent="-367029">
              <a:lnSpc>
                <a:spcPts val="4759"/>
              </a:lnSpc>
              <a:buFont typeface="Arial"/>
              <a:buChar char="•"/>
            </a:pPr>
            <a:r>
              <a:rPr lang="en-US" sz="3399" spc="67">
                <a:solidFill>
                  <a:srgbClr val="202020"/>
                </a:solidFill>
                <a:latin typeface="Montserrat Light"/>
              </a:rPr>
              <a:t>Hasil</a:t>
            </a:r>
          </a:p>
        </p:txBody>
      </p:sp>
      <p:sp>
        <p:nvSpPr>
          <p:cNvPr id="12" name="TextBox 12"/>
          <p:cNvSpPr txBox="1"/>
          <p:nvPr/>
        </p:nvSpPr>
        <p:spPr>
          <a:xfrm>
            <a:off x="4712918" y="3088026"/>
            <a:ext cx="6204658" cy="487710"/>
          </a:xfrm>
          <a:prstGeom prst="rect">
            <a:avLst/>
          </a:prstGeom>
        </p:spPr>
        <p:txBody>
          <a:bodyPr lIns="0" tIns="0" rIns="0" bIns="0" rtlCol="0" anchor="t">
            <a:spAutoFit/>
          </a:bodyPr>
          <a:lstStyle/>
          <a:p>
            <a:pPr>
              <a:lnSpc>
                <a:spcPts val="3840"/>
              </a:lnSpc>
            </a:pPr>
            <a:r>
              <a:rPr lang="en-US" sz="3200" spc="128">
                <a:solidFill>
                  <a:srgbClr val="202020"/>
                </a:solidFill>
                <a:latin typeface="Montserrat Classic Bold"/>
              </a:rPr>
              <a:t>I. Pendahuluan</a:t>
            </a:r>
          </a:p>
        </p:txBody>
      </p:sp>
      <p:sp>
        <p:nvSpPr>
          <p:cNvPr id="13" name="TextBox 13"/>
          <p:cNvSpPr txBox="1"/>
          <p:nvPr/>
        </p:nvSpPr>
        <p:spPr>
          <a:xfrm>
            <a:off x="9522667" y="3088026"/>
            <a:ext cx="6204658" cy="487710"/>
          </a:xfrm>
          <a:prstGeom prst="rect">
            <a:avLst/>
          </a:prstGeom>
        </p:spPr>
        <p:txBody>
          <a:bodyPr lIns="0" tIns="0" rIns="0" bIns="0" rtlCol="0" anchor="t">
            <a:spAutoFit/>
          </a:bodyPr>
          <a:lstStyle/>
          <a:p>
            <a:pPr>
              <a:lnSpc>
                <a:spcPts val="3840"/>
              </a:lnSpc>
            </a:pPr>
            <a:r>
              <a:rPr lang="en-US" sz="3200" spc="128">
                <a:solidFill>
                  <a:srgbClr val="202020"/>
                </a:solidFill>
                <a:latin typeface="Montserrat Classic Bold"/>
              </a:rPr>
              <a:t>II. Pembahasan</a:t>
            </a:r>
          </a:p>
        </p:txBody>
      </p:sp>
      <p:sp>
        <p:nvSpPr>
          <p:cNvPr id="14" name="TextBox 14"/>
          <p:cNvSpPr txBox="1"/>
          <p:nvPr/>
        </p:nvSpPr>
        <p:spPr>
          <a:xfrm>
            <a:off x="14156971" y="3673104"/>
            <a:ext cx="3613256" cy="1189070"/>
          </a:xfrm>
          <a:prstGeom prst="rect">
            <a:avLst/>
          </a:prstGeom>
        </p:spPr>
        <p:txBody>
          <a:bodyPr lIns="0" tIns="0" rIns="0" bIns="0" rtlCol="0" anchor="t">
            <a:spAutoFit/>
          </a:bodyPr>
          <a:lstStyle/>
          <a:p>
            <a:pPr marL="734056" lvl="1" indent="-367028">
              <a:lnSpc>
                <a:spcPts val="4759"/>
              </a:lnSpc>
              <a:buFont typeface="Arial"/>
              <a:buChar char="•"/>
            </a:pPr>
            <a:r>
              <a:rPr lang="en-US" sz="3399" spc="67">
                <a:solidFill>
                  <a:srgbClr val="202020"/>
                </a:solidFill>
                <a:latin typeface="Montserrat Light"/>
              </a:rPr>
              <a:t>Kesimpulan </a:t>
            </a:r>
          </a:p>
          <a:p>
            <a:pPr marL="734056" lvl="1" indent="-367028">
              <a:lnSpc>
                <a:spcPts val="4759"/>
              </a:lnSpc>
              <a:buFont typeface="Arial"/>
              <a:buChar char="•"/>
            </a:pPr>
            <a:r>
              <a:rPr lang="en-US" sz="3399" spc="67">
                <a:solidFill>
                  <a:srgbClr val="202020"/>
                </a:solidFill>
                <a:latin typeface="Montserrat Light"/>
              </a:rPr>
              <a:t>Saran</a:t>
            </a:r>
          </a:p>
        </p:txBody>
      </p:sp>
      <p:sp>
        <p:nvSpPr>
          <p:cNvPr id="15" name="TextBox 15"/>
          <p:cNvSpPr txBox="1"/>
          <p:nvPr/>
        </p:nvSpPr>
        <p:spPr>
          <a:xfrm>
            <a:off x="14156971" y="3088026"/>
            <a:ext cx="6204658" cy="487605"/>
          </a:xfrm>
          <a:prstGeom prst="rect">
            <a:avLst/>
          </a:prstGeom>
        </p:spPr>
        <p:txBody>
          <a:bodyPr lIns="0" tIns="0" rIns="0" bIns="0" rtlCol="0" anchor="t">
            <a:spAutoFit/>
          </a:bodyPr>
          <a:lstStyle/>
          <a:p>
            <a:pPr>
              <a:lnSpc>
                <a:spcPts val="3840"/>
              </a:lnSpc>
            </a:pPr>
            <a:r>
              <a:rPr lang="en-US" sz="3200" spc="128">
                <a:solidFill>
                  <a:srgbClr val="202020"/>
                </a:solidFill>
                <a:latin typeface="Montserrat Classic Bold"/>
              </a:rPr>
              <a:t>III. Penutup</a:t>
            </a:r>
          </a:p>
        </p:txBody>
      </p:sp>
      <p:pic>
        <p:nvPicPr>
          <p:cNvPr id="16" name="Picture 5">
            <a:extLst>
              <a:ext uri="{FF2B5EF4-FFF2-40B4-BE49-F238E27FC236}">
                <a16:creationId xmlns:a16="http://schemas.microsoft.com/office/drawing/2014/main" id="{191D2F03-6523-48FF-826D-E55D4B004E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09676" y="3353012"/>
            <a:ext cx="3926205" cy="39262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1" y="0"/>
            <a:ext cx="1597531"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2073449" y="2558784"/>
            <a:ext cx="14617020" cy="3257163"/>
          </a:xfrm>
          <a:prstGeom prst="rect">
            <a:avLst/>
          </a:prstGeom>
        </p:spPr>
      </p:pic>
      <p:sp>
        <p:nvSpPr>
          <p:cNvPr id="6" name="TextBox 6"/>
          <p:cNvSpPr txBox="1"/>
          <p:nvPr/>
        </p:nvSpPr>
        <p:spPr>
          <a:xfrm>
            <a:off x="2073449" y="1000075"/>
            <a:ext cx="15185851" cy="866775"/>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MODELING WITH BILSTM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sp>
        <p:nvSpPr>
          <p:cNvPr id="5" name="TextBox 5"/>
          <p:cNvSpPr txBox="1"/>
          <p:nvPr/>
        </p:nvSpPr>
        <p:spPr>
          <a:xfrm>
            <a:off x="2073449" y="1000075"/>
            <a:ext cx="15185851" cy="866775"/>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MODELING WITH BILSTM(CON'T)</a:t>
            </a:r>
          </a:p>
        </p:txBody>
      </p:sp>
      <p:pic>
        <p:nvPicPr>
          <p:cNvPr id="6" name="Picture 6"/>
          <p:cNvPicPr>
            <a:picLocks noChangeAspect="1"/>
          </p:cNvPicPr>
          <p:nvPr/>
        </p:nvPicPr>
        <p:blipFill>
          <a:blip r:embed="rId2"/>
          <a:srcRect/>
          <a:stretch>
            <a:fillRect/>
          </a:stretch>
        </p:blipFill>
        <p:spPr>
          <a:xfrm>
            <a:off x="4932654" y="2438400"/>
            <a:ext cx="8422692" cy="620882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2743199" y="2552700"/>
            <a:ext cx="45719" cy="7734300"/>
          </a:xfrm>
          <a:prstGeom prst="rect">
            <a:avLst/>
          </a:prstGeom>
          <a:solidFill>
            <a:srgbClr val="202020"/>
          </a:solidFill>
        </p:spPr>
      </p:sp>
      <p:sp>
        <p:nvSpPr>
          <p:cNvPr id="3" name="AutoShape 3"/>
          <p:cNvSpPr/>
          <p:nvPr/>
        </p:nvSpPr>
        <p:spPr>
          <a:xfrm>
            <a:off x="1028700" y="-1"/>
            <a:ext cx="3429000" cy="7698105"/>
          </a:xfrm>
          <a:prstGeom prst="rect">
            <a:avLst/>
          </a:prstGeom>
          <a:solidFill>
            <a:srgbClr val="FF4343"/>
          </a:solidFill>
        </p:spPr>
      </p:sp>
      <p:sp>
        <p:nvSpPr>
          <p:cNvPr id="4" name="TextBox 4"/>
          <p:cNvSpPr txBox="1"/>
          <p:nvPr/>
        </p:nvSpPr>
        <p:spPr>
          <a:xfrm>
            <a:off x="5660558" y="4163656"/>
            <a:ext cx="9138355" cy="1152459"/>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a:rPr>
              <a:t>Evaluation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09676" y="3353012"/>
            <a:ext cx="3926205" cy="3926205"/>
          </a:xfrm>
          <a:prstGeom prst="rect">
            <a:avLst/>
          </a:prstGeom>
        </p:spPr>
      </p:pic>
      <p:grpSp>
        <p:nvGrpSpPr>
          <p:cNvPr id="6" name="Group 6"/>
          <p:cNvGrpSpPr/>
          <p:nvPr/>
        </p:nvGrpSpPr>
        <p:grpSpPr>
          <a:xfrm rot="5400000">
            <a:off x="16612927" y="8569981"/>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7640299" y="2438400"/>
            <a:ext cx="45719" cy="7848600"/>
          </a:xfrm>
          <a:prstGeom prst="rect">
            <a:avLst/>
          </a:prstGeom>
          <a:solidFill>
            <a:srgbClr val="202020"/>
          </a:solidFill>
        </p:spPr>
      </p:sp>
      <p:sp>
        <p:nvSpPr>
          <p:cNvPr id="3" name="AutoShape 3"/>
          <p:cNvSpPr/>
          <p:nvPr/>
        </p:nvSpPr>
        <p:spPr>
          <a:xfrm>
            <a:off x="0" y="0"/>
            <a:ext cx="1559250" cy="10287000"/>
          </a:xfrm>
          <a:prstGeom prst="rect">
            <a:avLst/>
          </a:prstGeom>
          <a:solidFill>
            <a:srgbClr val="FF4343"/>
          </a:solidFill>
        </p:spPr>
      </p:sp>
      <p:sp>
        <p:nvSpPr>
          <p:cNvPr id="4" name="AutoShape 4"/>
          <p:cNvSpPr/>
          <p:nvPr/>
        </p:nvSpPr>
        <p:spPr>
          <a:xfrm rot="-5400000">
            <a:off x="15727475" y="6963706"/>
            <a:ext cx="2314570" cy="0"/>
          </a:xfrm>
          <a:prstGeom prst="line">
            <a:avLst/>
          </a:prstGeom>
          <a:ln w="19050" cap="flat">
            <a:solidFill>
              <a:srgbClr val="141414"/>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2073449" y="2249066"/>
            <a:ext cx="12720381" cy="2459530"/>
          </a:xfrm>
          <a:prstGeom prst="rect">
            <a:avLst/>
          </a:prstGeom>
        </p:spPr>
      </p:pic>
      <p:pic>
        <p:nvPicPr>
          <p:cNvPr id="6" name="Picture 6"/>
          <p:cNvPicPr>
            <a:picLocks noChangeAspect="1"/>
          </p:cNvPicPr>
          <p:nvPr/>
        </p:nvPicPr>
        <p:blipFill>
          <a:blip r:embed="rId3"/>
          <a:srcRect/>
          <a:stretch>
            <a:fillRect/>
          </a:stretch>
        </p:blipFill>
        <p:spPr>
          <a:xfrm>
            <a:off x="2073449" y="5143500"/>
            <a:ext cx="9353769" cy="4872922"/>
          </a:xfrm>
          <a:prstGeom prst="rect">
            <a:avLst/>
          </a:prstGeom>
        </p:spPr>
      </p:pic>
      <p:sp>
        <p:nvSpPr>
          <p:cNvPr id="7" name="TextBox 7"/>
          <p:cNvSpPr txBox="1"/>
          <p:nvPr/>
        </p:nvSpPr>
        <p:spPr>
          <a:xfrm>
            <a:off x="2073449" y="1000075"/>
            <a:ext cx="15185851" cy="866775"/>
          </a:xfrm>
          <a:prstGeom prst="rect">
            <a:avLst/>
          </a:prstGeom>
        </p:spPr>
        <p:txBody>
          <a:bodyPr lIns="0" tIns="0" rIns="0" bIns="0" rtlCol="0" anchor="t">
            <a:spAutoFit/>
          </a:bodyPr>
          <a:lstStyle/>
          <a:p>
            <a:pPr>
              <a:lnSpc>
                <a:spcPts val="6875"/>
              </a:lnSpc>
            </a:pPr>
            <a:r>
              <a:rPr lang="en-US" sz="5499" spc="494">
                <a:solidFill>
                  <a:srgbClr val="202020"/>
                </a:solidFill>
                <a:latin typeface="Montserrat Classic Bold"/>
              </a:rPr>
              <a:t>EVALUATION 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7164050" y="0"/>
            <a:ext cx="1123950" cy="10287000"/>
          </a:xfrm>
          <a:prstGeom prst="rect">
            <a:avLst/>
          </a:prstGeom>
          <a:solidFill>
            <a:srgbClr val="FF4343"/>
          </a:solidFill>
        </p:spPr>
      </p:sp>
      <p:sp>
        <p:nvSpPr>
          <p:cNvPr id="3" name="TextBox 3"/>
          <p:cNvSpPr txBox="1"/>
          <p:nvPr/>
        </p:nvSpPr>
        <p:spPr>
          <a:xfrm>
            <a:off x="6062026" y="4448200"/>
            <a:ext cx="6163948" cy="1362025"/>
          </a:xfrm>
          <a:prstGeom prst="rect">
            <a:avLst/>
          </a:prstGeom>
        </p:spPr>
        <p:txBody>
          <a:bodyPr lIns="0" tIns="0" rIns="0" bIns="0" rtlCol="0" anchor="t">
            <a:spAutoFit/>
          </a:bodyPr>
          <a:lstStyle/>
          <a:p>
            <a:pPr>
              <a:lnSpc>
                <a:spcPts val="10449"/>
              </a:lnSpc>
            </a:pPr>
            <a:r>
              <a:rPr lang="en-US" sz="9499" spc="85">
                <a:solidFill>
                  <a:srgbClr val="F4F4F4"/>
                </a:solidFill>
                <a:latin typeface="Montserrat Classic Bold"/>
              </a:rPr>
              <a:t>PENUTUP</a:t>
            </a:r>
          </a:p>
        </p:txBody>
      </p:sp>
      <p:sp>
        <p:nvSpPr>
          <p:cNvPr id="4" name="AutoShape 4"/>
          <p:cNvSpPr/>
          <p:nvPr/>
        </p:nvSpPr>
        <p:spPr>
          <a:xfrm>
            <a:off x="435631" y="0"/>
            <a:ext cx="97769" cy="7200895"/>
          </a:xfrm>
          <a:prstGeom prst="rect">
            <a:avLst/>
          </a:prstGeom>
          <a:solidFill>
            <a:srgbClr val="F4F4F4"/>
          </a:solidFill>
        </p:spPr>
      </p:sp>
      <p:grpSp>
        <p:nvGrpSpPr>
          <p:cNvPr id="6" name="Group 6"/>
          <p:cNvGrpSpPr/>
          <p:nvPr/>
        </p:nvGrpSpPr>
        <p:grpSpPr>
          <a:xfrm rot="5400000">
            <a:off x="16517677" y="773502"/>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15FD2F50-B29B-4B51-A9D2-625E2F5BA3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743700"/>
            <a:ext cx="2941500" cy="2941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617855"/>
            <a:ext cx="7540978" cy="2019300"/>
          </a:xfrm>
          <a:prstGeom prst="rect">
            <a:avLst/>
          </a:prstGeom>
          <a:solidFill>
            <a:srgbClr val="FF4343"/>
          </a:solidFill>
        </p:spPr>
      </p:sp>
      <p:sp>
        <p:nvSpPr>
          <p:cNvPr id="4" name="TextBox 4"/>
          <p:cNvSpPr txBox="1"/>
          <p:nvPr/>
        </p:nvSpPr>
        <p:spPr>
          <a:xfrm>
            <a:off x="824706" y="1197010"/>
            <a:ext cx="6512278" cy="918141"/>
          </a:xfrm>
          <a:prstGeom prst="rect">
            <a:avLst/>
          </a:prstGeom>
        </p:spPr>
        <p:txBody>
          <a:bodyPr lIns="0" tIns="0" rIns="0" bIns="0" rtlCol="0" anchor="t">
            <a:spAutoFit/>
          </a:bodyPr>
          <a:lstStyle/>
          <a:p>
            <a:pPr>
              <a:lnSpc>
                <a:spcPts val="7039"/>
              </a:lnSpc>
            </a:pPr>
            <a:r>
              <a:rPr lang="en-US" sz="6399" spc="57">
                <a:solidFill>
                  <a:srgbClr val="202020"/>
                </a:solidFill>
                <a:latin typeface="Montserrat Classic Bold"/>
              </a:rPr>
              <a:t>Kesimpulan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888068" y="7846776"/>
            <a:ext cx="2654661" cy="2654661"/>
          </a:xfrm>
          <a:prstGeom prst="rect">
            <a:avLst/>
          </a:prstGeom>
        </p:spPr>
      </p:pic>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824706" y="3065882"/>
            <a:ext cx="15057956" cy="5358157"/>
          </a:xfrm>
          <a:prstGeom prst="rect">
            <a:avLst/>
          </a:prstGeom>
        </p:spPr>
        <p:txBody>
          <a:bodyPr lIns="0" tIns="0" rIns="0" bIns="0" rtlCol="0" anchor="t">
            <a:spAutoFit/>
          </a:bodyPr>
          <a:lstStyle/>
          <a:p>
            <a:pPr marL="604519" lvl="1" indent="-302260" algn="just">
              <a:lnSpc>
                <a:spcPts val="4199"/>
              </a:lnSpc>
              <a:buFont typeface="Arial"/>
              <a:buChar char="•"/>
            </a:pPr>
            <a:r>
              <a:rPr lang="en-US" sz="2799" spc="55" dirty="0" err="1">
                <a:solidFill>
                  <a:srgbClr val="202020"/>
                </a:solidFill>
                <a:latin typeface="Montserrat Light"/>
              </a:rPr>
              <a:t>Penamaan</a:t>
            </a:r>
            <a:r>
              <a:rPr lang="en-US" sz="2799" spc="55" dirty="0">
                <a:solidFill>
                  <a:srgbClr val="202020"/>
                </a:solidFill>
                <a:latin typeface="Montserrat Light"/>
              </a:rPr>
              <a:t> </a:t>
            </a:r>
            <a:r>
              <a:rPr lang="en-US" sz="2799" spc="55" dirty="0" err="1">
                <a:solidFill>
                  <a:srgbClr val="202020"/>
                </a:solidFill>
                <a:latin typeface="Montserrat Light"/>
              </a:rPr>
              <a:t>entitas</a:t>
            </a:r>
            <a:r>
              <a:rPr lang="en-US" sz="2799" spc="55" dirty="0">
                <a:solidFill>
                  <a:srgbClr val="202020"/>
                </a:solidFill>
                <a:latin typeface="Montserrat Light"/>
              </a:rPr>
              <a:t> pada </a:t>
            </a:r>
            <a:r>
              <a:rPr lang="en-US" sz="2799" spc="55" dirty="0" err="1">
                <a:solidFill>
                  <a:srgbClr val="202020"/>
                </a:solidFill>
                <a:latin typeface="Montserrat Light"/>
              </a:rPr>
              <a:t>bahasa</a:t>
            </a:r>
            <a:r>
              <a:rPr lang="en-US" sz="2799" spc="55" dirty="0">
                <a:solidFill>
                  <a:srgbClr val="202020"/>
                </a:solidFill>
                <a:latin typeface="Montserrat Light"/>
              </a:rPr>
              <a:t> Indonesia </a:t>
            </a:r>
            <a:r>
              <a:rPr lang="en-US" sz="2799" spc="55" dirty="0" err="1">
                <a:solidFill>
                  <a:srgbClr val="202020"/>
                </a:solidFill>
                <a:latin typeface="Montserrat Light"/>
              </a:rPr>
              <a:t>dengan</a:t>
            </a:r>
            <a:r>
              <a:rPr lang="en-US" sz="2799" spc="55" dirty="0">
                <a:solidFill>
                  <a:srgbClr val="202020"/>
                </a:solidFill>
                <a:latin typeface="Montserrat Light"/>
              </a:rPr>
              <a:t> </a:t>
            </a:r>
            <a:r>
              <a:rPr lang="en-US" sz="2799" spc="55" dirty="0" err="1">
                <a:solidFill>
                  <a:srgbClr val="202020"/>
                </a:solidFill>
                <a:latin typeface="Montserrat Light"/>
              </a:rPr>
              <a:t>menerapkan</a:t>
            </a:r>
            <a:r>
              <a:rPr lang="en-US" sz="2799" spc="55" dirty="0">
                <a:solidFill>
                  <a:srgbClr val="202020"/>
                </a:solidFill>
                <a:latin typeface="Montserrat Light"/>
              </a:rPr>
              <a:t> </a:t>
            </a:r>
            <a:r>
              <a:rPr lang="en-US" sz="2799" spc="55" dirty="0" err="1">
                <a:solidFill>
                  <a:srgbClr val="202020"/>
                </a:solidFill>
                <a:latin typeface="Montserrat Light"/>
              </a:rPr>
              <a:t>metode</a:t>
            </a:r>
            <a:r>
              <a:rPr lang="en-US" sz="2799" spc="55" dirty="0">
                <a:solidFill>
                  <a:srgbClr val="202020"/>
                </a:solidFill>
                <a:latin typeface="Montserrat Light"/>
              </a:rPr>
              <a:t> Bidirectional Long Short-Term Memory (</a:t>
            </a:r>
            <a:r>
              <a:rPr lang="en-US" sz="2799" spc="55" dirty="0" err="1">
                <a:solidFill>
                  <a:srgbClr val="202020"/>
                </a:solidFill>
                <a:latin typeface="Montserrat Light"/>
              </a:rPr>
              <a:t>BiLSTM</a:t>
            </a:r>
            <a:r>
              <a:rPr lang="en-US" sz="2799" spc="55" dirty="0">
                <a:solidFill>
                  <a:srgbClr val="202020"/>
                </a:solidFill>
                <a:latin typeface="Montserrat Light"/>
              </a:rPr>
              <a:t>) </a:t>
            </a:r>
            <a:r>
              <a:rPr lang="en-US" sz="2799" spc="55" dirty="0" err="1">
                <a:solidFill>
                  <a:srgbClr val="202020"/>
                </a:solidFill>
                <a:latin typeface="Montserrat Light"/>
              </a:rPr>
              <a:t>dapat</a:t>
            </a:r>
            <a:r>
              <a:rPr lang="en-US" sz="2799" spc="55" dirty="0">
                <a:solidFill>
                  <a:srgbClr val="202020"/>
                </a:solidFill>
                <a:latin typeface="Montserrat Light"/>
              </a:rPr>
              <a:t> </a:t>
            </a:r>
            <a:r>
              <a:rPr lang="en-US" sz="2799" spc="55" dirty="0" err="1">
                <a:solidFill>
                  <a:srgbClr val="202020"/>
                </a:solidFill>
                <a:latin typeface="Montserrat Light"/>
              </a:rPr>
              <a:t>mengidentifikasi</a:t>
            </a:r>
            <a:r>
              <a:rPr lang="en-US" sz="2799" spc="55" dirty="0">
                <a:solidFill>
                  <a:srgbClr val="202020"/>
                </a:solidFill>
                <a:latin typeface="Montserrat Light"/>
              </a:rPr>
              <a:t> kata </a:t>
            </a:r>
            <a:r>
              <a:rPr lang="en-US" sz="2799" spc="55" dirty="0" err="1">
                <a:solidFill>
                  <a:srgbClr val="202020"/>
                </a:solidFill>
                <a:latin typeface="Montserrat Light"/>
              </a:rPr>
              <a:t>kunci</a:t>
            </a:r>
            <a:r>
              <a:rPr lang="en-US" sz="2799" spc="55" dirty="0">
                <a:solidFill>
                  <a:srgbClr val="202020"/>
                </a:solidFill>
                <a:latin typeface="Montserrat Light"/>
              </a:rPr>
              <a:t> </a:t>
            </a:r>
            <a:r>
              <a:rPr lang="en-US" sz="2799" spc="55" dirty="0" err="1">
                <a:solidFill>
                  <a:srgbClr val="202020"/>
                </a:solidFill>
                <a:latin typeface="Montserrat Light"/>
              </a:rPr>
              <a:t>serta</a:t>
            </a:r>
            <a:r>
              <a:rPr lang="en-US" sz="2799" spc="55" dirty="0">
                <a:solidFill>
                  <a:srgbClr val="202020"/>
                </a:solidFill>
                <a:latin typeface="Montserrat Light"/>
              </a:rPr>
              <a:t> </a:t>
            </a:r>
            <a:r>
              <a:rPr lang="en-US" sz="2799" spc="55" dirty="0" err="1">
                <a:solidFill>
                  <a:srgbClr val="202020"/>
                </a:solidFill>
                <a:latin typeface="Montserrat Light"/>
              </a:rPr>
              <a:t>mengklasifikasi</a:t>
            </a:r>
            <a:r>
              <a:rPr lang="en-US" sz="2799" spc="55" dirty="0">
                <a:solidFill>
                  <a:srgbClr val="202020"/>
                </a:solidFill>
                <a:latin typeface="Montserrat Light"/>
              </a:rPr>
              <a:t> </a:t>
            </a:r>
            <a:r>
              <a:rPr lang="en-US" sz="2799" spc="55" dirty="0" err="1">
                <a:solidFill>
                  <a:srgbClr val="202020"/>
                </a:solidFill>
                <a:latin typeface="Montserrat Light"/>
              </a:rPr>
              <a:t>ke</a:t>
            </a:r>
            <a:r>
              <a:rPr lang="en-US" sz="2799" spc="55" dirty="0">
                <a:solidFill>
                  <a:srgbClr val="202020"/>
                </a:solidFill>
                <a:latin typeface="Montserrat Light"/>
              </a:rPr>
              <a:t> </a:t>
            </a:r>
            <a:r>
              <a:rPr lang="en-US" sz="2799" spc="55" dirty="0" err="1">
                <a:solidFill>
                  <a:srgbClr val="202020"/>
                </a:solidFill>
                <a:latin typeface="Montserrat Light"/>
              </a:rPr>
              <a:t>dalam</a:t>
            </a:r>
            <a:r>
              <a:rPr lang="en-US" sz="2799" spc="55" dirty="0">
                <a:solidFill>
                  <a:srgbClr val="202020"/>
                </a:solidFill>
                <a:latin typeface="Montserrat Light"/>
              </a:rPr>
              <a:t> </a:t>
            </a:r>
            <a:r>
              <a:rPr lang="en-US" sz="2799" spc="55" dirty="0" err="1">
                <a:solidFill>
                  <a:srgbClr val="202020"/>
                </a:solidFill>
                <a:latin typeface="Montserrat Light"/>
              </a:rPr>
              <a:t>kategori</a:t>
            </a:r>
            <a:r>
              <a:rPr lang="en-US" sz="2799" spc="55" dirty="0">
                <a:solidFill>
                  <a:srgbClr val="202020"/>
                </a:solidFill>
                <a:latin typeface="Montserrat Light"/>
              </a:rPr>
              <a:t> </a:t>
            </a:r>
            <a:r>
              <a:rPr lang="en-US" sz="2799" spc="55" dirty="0" err="1">
                <a:solidFill>
                  <a:srgbClr val="202020"/>
                </a:solidFill>
                <a:latin typeface="Montserrat Light"/>
              </a:rPr>
              <a:t>tertentu</a:t>
            </a:r>
            <a:r>
              <a:rPr lang="en-US" sz="2799" spc="55" dirty="0">
                <a:solidFill>
                  <a:srgbClr val="202020"/>
                </a:solidFill>
                <a:latin typeface="Montserrat Light"/>
              </a:rPr>
              <a:t>. </a:t>
            </a:r>
          </a:p>
          <a:p>
            <a:pPr algn="just">
              <a:lnSpc>
                <a:spcPts val="4199"/>
              </a:lnSpc>
            </a:pPr>
            <a:endParaRPr lang="en-US" sz="2799" spc="55" dirty="0">
              <a:solidFill>
                <a:srgbClr val="202020"/>
              </a:solidFill>
              <a:latin typeface="Montserrat Light"/>
            </a:endParaRPr>
          </a:p>
          <a:p>
            <a:pPr marL="604519" lvl="1" indent="-302260" algn="just">
              <a:lnSpc>
                <a:spcPts val="4199"/>
              </a:lnSpc>
              <a:buFont typeface="Arial"/>
              <a:buChar char="•"/>
            </a:pPr>
            <a:r>
              <a:rPr lang="en-US" sz="2799" spc="55" dirty="0" err="1">
                <a:solidFill>
                  <a:srgbClr val="202020"/>
                </a:solidFill>
                <a:latin typeface="Montserrat Light"/>
              </a:rPr>
              <a:t>Kelompok</a:t>
            </a:r>
            <a:r>
              <a:rPr lang="en-US" sz="2799" spc="55" dirty="0">
                <a:solidFill>
                  <a:srgbClr val="202020"/>
                </a:solidFill>
                <a:latin typeface="Montserrat Light"/>
              </a:rPr>
              <a:t> </a:t>
            </a:r>
            <a:r>
              <a:rPr lang="en-US" sz="2799" spc="55" dirty="0" err="1">
                <a:solidFill>
                  <a:srgbClr val="202020"/>
                </a:solidFill>
                <a:latin typeface="Montserrat Light"/>
              </a:rPr>
              <a:t>Numpy</a:t>
            </a:r>
            <a:r>
              <a:rPr lang="en-US" sz="2799" spc="55" dirty="0">
                <a:solidFill>
                  <a:srgbClr val="202020"/>
                </a:solidFill>
                <a:latin typeface="Montserrat Light"/>
              </a:rPr>
              <a:t> </a:t>
            </a:r>
            <a:r>
              <a:rPr lang="en-US" sz="2799" spc="55" dirty="0" err="1">
                <a:solidFill>
                  <a:srgbClr val="202020"/>
                </a:solidFill>
                <a:latin typeface="Montserrat Light"/>
              </a:rPr>
              <a:t>belum</a:t>
            </a:r>
            <a:r>
              <a:rPr lang="en-US" sz="2799" spc="55" dirty="0">
                <a:solidFill>
                  <a:srgbClr val="202020"/>
                </a:solidFill>
                <a:latin typeface="Montserrat Light"/>
              </a:rPr>
              <a:t> </a:t>
            </a:r>
            <a:r>
              <a:rPr lang="en-US" sz="2799" spc="55" dirty="0" err="1">
                <a:solidFill>
                  <a:srgbClr val="202020"/>
                </a:solidFill>
                <a:latin typeface="Montserrat Light"/>
              </a:rPr>
              <a:t>berhasil</a:t>
            </a:r>
            <a:r>
              <a:rPr lang="en-US" sz="2799" spc="55" dirty="0">
                <a:solidFill>
                  <a:srgbClr val="202020"/>
                </a:solidFill>
                <a:latin typeface="Montserrat Light"/>
              </a:rPr>
              <a:t> </a:t>
            </a:r>
            <a:r>
              <a:rPr lang="en-US" sz="2799" spc="55" dirty="0" err="1">
                <a:solidFill>
                  <a:srgbClr val="202020"/>
                </a:solidFill>
                <a:latin typeface="Montserrat Light"/>
              </a:rPr>
              <a:t>menerapkan</a:t>
            </a:r>
            <a:r>
              <a:rPr lang="en-US" sz="2799" spc="55" dirty="0">
                <a:solidFill>
                  <a:srgbClr val="202020"/>
                </a:solidFill>
                <a:latin typeface="Montserrat Light"/>
              </a:rPr>
              <a:t> </a:t>
            </a:r>
            <a:r>
              <a:rPr lang="en-US" sz="2799" spc="55" dirty="0" err="1">
                <a:solidFill>
                  <a:srgbClr val="202020"/>
                </a:solidFill>
                <a:latin typeface="Montserrat Light"/>
              </a:rPr>
              <a:t>pengabungan</a:t>
            </a:r>
            <a:r>
              <a:rPr lang="en-US" sz="2799" spc="55" dirty="0">
                <a:solidFill>
                  <a:srgbClr val="202020"/>
                </a:solidFill>
                <a:latin typeface="Montserrat Light"/>
              </a:rPr>
              <a:t> </a:t>
            </a:r>
            <a:r>
              <a:rPr lang="en-US" sz="2799" spc="55" dirty="0" err="1">
                <a:solidFill>
                  <a:srgbClr val="202020"/>
                </a:solidFill>
                <a:latin typeface="Montserrat Light"/>
              </a:rPr>
              <a:t>antara</a:t>
            </a:r>
            <a:r>
              <a:rPr lang="en-US" sz="2799" spc="55" dirty="0">
                <a:solidFill>
                  <a:srgbClr val="202020"/>
                </a:solidFill>
                <a:latin typeface="Montserrat Light"/>
              </a:rPr>
              <a:t> </a:t>
            </a:r>
            <a:r>
              <a:rPr lang="en-US" sz="2799" spc="55" dirty="0" err="1">
                <a:solidFill>
                  <a:srgbClr val="202020"/>
                </a:solidFill>
                <a:latin typeface="Montserrat Light"/>
              </a:rPr>
              <a:t>BiLSTM</a:t>
            </a:r>
            <a:r>
              <a:rPr lang="en-US" sz="2799" spc="55" dirty="0">
                <a:solidFill>
                  <a:srgbClr val="202020"/>
                </a:solidFill>
                <a:latin typeface="Montserrat Light"/>
              </a:rPr>
              <a:t> model CRF </a:t>
            </a:r>
            <a:r>
              <a:rPr lang="en-US" sz="2799" spc="55" dirty="0" err="1">
                <a:solidFill>
                  <a:srgbClr val="202020"/>
                </a:solidFill>
                <a:latin typeface="Montserrat Light"/>
              </a:rPr>
              <a:t>dalam</a:t>
            </a:r>
            <a:r>
              <a:rPr lang="en-US" sz="2799" spc="55" dirty="0">
                <a:solidFill>
                  <a:srgbClr val="202020"/>
                </a:solidFill>
                <a:latin typeface="Montserrat Light"/>
              </a:rPr>
              <a:t> </a:t>
            </a:r>
            <a:r>
              <a:rPr lang="en-US" sz="2799" spc="55" dirty="0" err="1">
                <a:solidFill>
                  <a:srgbClr val="202020"/>
                </a:solidFill>
                <a:latin typeface="Montserrat Light"/>
              </a:rPr>
              <a:t>mengimplementasikan</a:t>
            </a:r>
            <a:r>
              <a:rPr lang="en-US" sz="2799" spc="55" dirty="0">
                <a:solidFill>
                  <a:srgbClr val="202020"/>
                </a:solidFill>
                <a:latin typeface="Montserrat Light"/>
              </a:rPr>
              <a:t> </a:t>
            </a:r>
            <a:r>
              <a:rPr lang="en-US" sz="2799" spc="55" dirty="0">
                <a:solidFill>
                  <a:srgbClr val="202020"/>
                </a:solidFill>
                <a:latin typeface="Montserrat Light Italics"/>
              </a:rPr>
              <a:t>Indonesian Named Entity Recognition</a:t>
            </a:r>
            <a:r>
              <a:rPr lang="en-US" sz="2799" spc="55" dirty="0">
                <a:solidFill>
                  <a:srgbClr val="202020"/>
                </a:solidFill>
                <a:latin typeface="Montserrat Light"/>
              </a:rPr>
              <a:t>. </a:t>
            </a:r>
          </a:p>
          <a:p>
            <a:pPr algn="just">
              <a:lnSpc>
                <a:spcPts val="4199"/>
              </a:lnSpc>
            </a:pPr>
            <a:endParaRPr lang="en-US" sz="2799" spc="55" dirty="0">
              <a:solidFill>
                <a:srgbClr val="202020"/>
              </a:solidFill>
              <a:latin typeface="Montserrat Light"/>
            </a:endParaRPr>
          </a:p>
          <a:p>
            <a:pPr marL="604519" lvl="1" indent="-302260" algn="just">
              <a:lnSpc>
                <a:spcPts val="4199"/>
              </a:lnSpc>
              <a:buFont typeface="Arial"/>
              <a:buChar char="•"/>
            </a:pPr>
            <a:r>
              <a:rPr lang="en-US" sz="2799" spc="55" dirty="0">
                <a:solidFill>
                  <a:srgbClr val="202020"/>
                </a:solidFill>
                <a:latin typeface="Montserrat Light Italics"/>
              </a:rPr>
              <a:t>Indonesian Named Entity Recognition</a:t>
            </a:r>
            <a:r>
              <a:rPr lang="en-US" sz="2799" spc="55" dirty="0">
                <a:solidFill>
                  <a:srgbClr val="202020"/>
                </a:solidFill>
                <a:latin typeface="Montserrat Light"/>
              </a:rPr>
              <a:t> </a:t>
            </a:r>
            <a:r>
              <a:rPr lang="en-US" sz="2799" spc="55" dirty="0" err="1">
                <a:solidFill>
                  <a:srgbClr val="202020"/>
                </a:solidFill>
                <a:latin typeface="Montserrat Light"/>
              </a:rPr>
              <a:t>dengan</a:t>
            </a:r>
            <a:r>
              <a:rPr lang="en-US" sz="2799" spc="55" dirty="0">
                <a:solidFill>
                  <a:srgbClr val="202020"/>
                </a:solidFill>
                <a:latin typeface="Montserrat Light"/>
              </a:rPr>
              <a:t> </a:t>
            </a:r>
            <a:r>
              <a:rPr lang="en-US" sz="2799" spc="55" dirty="0" err="1">
                <a:solidFill>
                  <a:srgbClr val="202020"/>
                </a:solidFill>
                <a:latin typeface="Montserrat Light"/>
              </a:rPr>
              <a:t>menggunakan</a:t>
            </a:r>
            <a:r>
              <a:rPr lang="en-US" sz="2799" spc="55" dirty="0">
                <a:solidFill>
                  <a:srgbClr val="202020"/>
                </a:solidFill>
                <a:latin typeface="Montserrat Light"/>
              </a:rPr>
              <a:t> model </a:t>
            </a:r>
            <a:r>
              <a:rPr lang="en-US" sz="2799" spc="55" dirty="0" err="1">
                <a:solidFill>
                  <a:srgbClr val="202020"/>
                </a:solidFill>
                <a:latin typeface="Montserrat Light"/>
              </a:rPr>
              <a:t>BiLSTM</a:t>
            </a:r>
            <a:r>
              <a:rPr lang="en-US" sz="2799" spc="55" dirty="0">
                <a:solidFill>
                  <a:srgbClr val="202020"/>
                </a:solidFill>
                <a:latin typeface="Montserrat Light"/>
              </a:rPr>
              <a:t>  dan feature selection </a:t>
            </a:r>
            <a:r>
              <a:rPr lang="en-US" sz="2799" spc="55" dirty="0" err="1">
                <a:solidFill>
                  <a:srgbClr val="202020"/>
                </a:solidFill>
                <a:latin typeface="Montserrat Light"/>
              </a:rPr>
              <a:t>ELMo</a:t>
            </a:r>
            <a:r>
              <a:rPr lang="en-US" sz="2799" spc="55" dirty="0">
                <a:solidFill>
                  <a:srgbClr val="202020"/>
                </a:solidFill>
                <a:latin typeface="Montserrat Light"/>
              </a:rPr>
              <a:t> </a:t>
            </a:r>
            <a:r>
              <a:rPr lang="en-US" sz="2799" spc="55" dirty="0" err="1">
                <a:solidFill>
                  <a:srgbClr val="202020"/>
                </a:solidFill>
                <a:latin typeface="Montserrat Light"/>
              </a:rPr>
              <a:t>dapat</a:t>
            </a:r>
            <a:r>
              <a:rPr lang="en-US" sz="2799" spc="55" dirty="0">
                <a:solidFill>
                  <a:srgbClr val="202020"/>
                </a:solidFill>
                <a:latin typeface="Montserrat Light"/>
              </a:rPr>
              <a:t> </a:t>
            </a:r>
            <a:r>
              <a:rPr lang="en-US" sz="2799" spc="55" dirty="0" err="1">
                <a:solidFill>
                  <a:srgbClr val="202020"/>
                </a:solidFill>
                <a:latin typeface="Montserrat Light"/>
              </a:rPr>
              <a:t>dikatakan</a:t>
            </a:r>
            <a:r>
              <a:rPr lang="en-US" sz="2799" spc="55" dirty="0">
                <a:solidFill>
                  <a:srgbClr val="202020"/>
                </a:solidFill>
                <a:latin typeface="Montserrat Light"/>
              </a:rPr>
              <a:t> </a:t>
            </a:r>
            <a:r>
              <a:rPr lang="en-US" sz="2799" spc="55" dirty="0" err="1">
                <a:solidFill>
                  <a:srgbClr val="202020"/>
                </a:solidFill>
                <a:latin typeface="Montserrat Light"/>
              </a:rPr>
              <a:t>akurat</a:t>
            </a:r>
            <a:r>
              <a:rPr lang="en-US" sz="2799" spc="55" dirty="0">
                <a:solidFill>
                  <a:srgbClr val="202020"/>
                </a:solidFill>
                <a:latin typeface="Montserrat Light"/>
              </a:rPr>
              <a:t> </a:t>
            </a:r>
            <a:r>
              <a:rPr lang="en-US" sz="2799" spc="55" dirty="0" err="1">
                <a:solidFill>
                  <a:srgbClr val="202020"/>
                </a:solidFill>
                <a:latin typeface="Montserrat Light"/>
              </a:rPr>
              <a:t>dengan</a:t>
            </a:r>
            <a:r>
              <a:rPr lang="en-US" sz="2799" spc="55" dirty="0">
                <a:solidFill>
                  <a:srgbClr val="202020"/>
                </a:solidFill>
                <a:latin typeface="Montserrat Light"/>
              </a:rPr>
              <a:t> </a:t>
            </a:r>
            <a:r>
              <a:rPr lang="en-US" sz="2799" spc="55" dirty="0" err="1">
                <a:solidFill>
                  <a:srgbClr val="202020"/>
                </a:solidFill>
                <a:latin typeface="Montserrat Light"/>
              </a:rPr>
              <a:t>hasil</a:t>
            </a:r>
            <a:r>
              <a:rPr lang="en-US" sz="2799" spc="55" dirty="0">
                <a:solidFill>
                  <a:srgbClr val="202020"/>
                </a:solidFill>
                <a:latin typeface="Montserrat Light"/>
              </a:rPr>
              <a:t> </a:t>
            </a:r>
            <a:r>
              <a:rPr lang="en-US" sz="2799" spc="55" dirty="0" err="1">
                <a:solidFill>
                  <a:srgbClr val="202020"/>
                </a:solidFill>
                <a:latin typeface="Montserrat Light"/>
              </a:rPr>
              <a:t>akurasi</a:t>
            </a:r>
            <a:r>
              <a:rPr lang="en-US" sz="2799" spc="55" dirty="0">
                <a:solidFill>
                  <a:srgbClr val="202020"/>
                </a:solidFill>
                <a:latin typeface="Montserrat Light"/>
              </a:rPr>
              <a:t> 95,9%.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617855"/>
            <a:ext cx="7540978" cy="2019300"/>
          </a:xfrm>
          <a:prstGeom prst="rect">
            <a:avLst/>
          </a:prstGeom>
          <a:solidFill>
            <a:srgbClr val="FF4343"/>
          </a:solidFill>
        </p:spPr>
      </p:sp>
      <p:sp>
        <p:nvSpPr>
          <p:cNvPr id="4" name="TextBox 4"/>
          <p:cNvSpPr txBox="1"/>
          <p:nvPr/>
        </p:nvSpPr>
        <p:spPr>
          <a:xfrm>
            <a:off x="824706" y="1197010"/>
            <a:ext cx="6512278" cy="918141"/>
          </a:xfrm>
          <a:prstGeom prst="rect">
            <a:avLst/>
          </a:prstGeom>
        </p:spPr>
        <p:txBody>
          <a:bodyPr lIns="0" tIns="0" rIns="0" bIns="0" rtlCol="0" anchor="t">
            <a:spAutoFit/>
          </a:bodyPr>
          <a:lstStyle/>
          <a:p>
            <a:pPr>
              <a:lnSpc>
                <a:spcPts val="7039"/>
              </a:lnSpc>
            </a:pPr>
            <a:r>
              <a:rPr lang="en-US" sz="6399" spc="57">
                <a:solidFill>
                  <a:srgbClr val="202020"/>
                </a:solidFill>
                <a:latin typeface="Montserrat Classic Bold"/>
              </a:rPr>
              <a:t>Saran</a:t>
            </a:r>
          </a:p>
        </p:txBody>
      </p:sp>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1028700" y="3415643"/>
            <a:ext cx="15199332" cy="4771628"/>
          </a:xfrm>
          <a:prstGeom prst="rect">
            <a:avLst/>
          </a:prstGeom>
        </p:spPr>
        <p:txBody>
          <a:bodyPr lIns="0" tIns="0" rIns="0" bIns="0" rtlCol="0" anchor="t">
            <a:spAutoFit/>
          </a:bodyPr>
          <a:lstStyle/>
          <a:p>
            <a:pPr algn="just">
              <a:lnSpc>
                <a:spcPts val="4199"/>
              </a:lnSpc>
            </a:pPr>
            <a:endParaRPr/>
          </a:p>
          <a:p>
            <a:pPr marL="647698" lvl="1" indent="-323849" algn="just">
              <a:lnSpc>
                <a:spcPts val="4199"/>
              </a:lnSpc>
              <a:buFont typeface="Arial"/>
              <a:buChar char="•"/>
            </a:pPr>
            <a:r>
              <a:rPr lang="en-US" sz="2999" spc="59">
                <a:solidFill>
                  <a:srgbClr val="202020"/>
                </a:solidFill>
                <a:latin typeface="Montserrat Light"/>
              </a:rPr>
              <a:t>Penambahan jumlah data sekiranya dapat membantu dalam memperbanyak kosa kata dalam data training.</a:t>
            </a:r>
          </a:p>
          <a:p>
            <a:pPr algn="just">
              <a:lnSpc>
                <a:spcPts val="4199"/>
              </a:lnSpc>
            </a:pPr>
            <a:endParaRPr lang="en-US" sz="2999" spc="59">
              <a:solidFill>
                <a:srgbClr val="202020"/>
              </a:solidFill>
              <a:latin typeface="Montserrat Light"/>
            </a:endParaRPr>
          </a:p>
          <a:p>
            <a:pPr marL="647698" lvl="1" indent="-323849" algn="just">
              <a:lnSpc>
                <a:spcPts val="4199"/>
              </a:lnSpc>
              <a:buFont typeface="Arial"/>
              <a:buChar char="•"/>
            </a:pPr>
            <a:r>
              <a:rPr lang="en-US" sz="2999" spc="59">
                <a:solidFill>
                  <a:srgbClr val="202020"/>
                </a:solidFill>
                <a:latin typeface="Montserrat Light"/>
              </a:rPr>
              <a:t>Dataset yang digunakan perlu dalam keadaan seimbang (balance) antara setiap kategori.</a:t>
            </a:r>
          </a:p>
          <a:p>
            <a:pPr algn="just">
              <a:lnSpc>
                <a:spcPts val="4199"/>
              </a:lnSpc>
            </a:pPr>
            <a:endParaRPr lang="en-US" sz="2999" spc="59">
              <a:solidFill>
                <a:srgbClr val="202020"/>
              </a:solidFill>
              <a:latin typeface="Montserrat Light"/>
            </a:endParaRPr>
          </a:p>
          <a:p>
            <a:pPr marL="647698" lvl="1" indent="-323849" algn="just">
              <a:lnSpc>
                <a:spcPts val="4199"/>
              </a:lnSpc>
              <a:spcBef>
                <a:spcPct val="0"/>
              </a:spcBef>
              <a:buFont typeface="Arial"/>
              <a:buChar char="•"/>
            </a:pPr>
            <a:r>
              <a:rPr lang="en-US" sz="2999" spc="59">
                <a:solidFill>
                  <a:srgbClr val="202020"/>
                </a:solidFill>
                <a:latin typeface="Montserrat Light"/>
              </a:rPr>
              <a:t>Pemodelan dapat dilakukan dengan menggunakan algoritma lain untuk penamaan entitas dalam bahasa Indonesia yang lebih akurat.</a:t>
            </a:r>
          </a:p>
        </p:txBody>
      </p:sp>
      <p:pic>
        <p:nvPicPr>
          <p:cNvPr id="11" name="Picture 5">
            <a:extLst>
              <a:ext uri="{FF2B5EF4-FFF2-40B4-BE49-F238E27FC236}">
                <a16:creationId xmlns:a16="http://schemas.microsoft.com/office/drawing/2014/main" id="{BD01EFE4-CAD4-4A0C-8711-C80C6F7EF5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888068" y="7846776"/>
            <a:ext cx="2654661" cy="265466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7164050" y="-24064"/>
            <a:ext cx="1123950" cy="10311064"/>
          </a:xfrm>
          <a:prstGeom prst="rect">
            <a:avLst/>
          </a:prstGeom>
          <a:solidFill>
            <a:srgbClr val="FF4343"/>
          </a:solidFill>
        </p:spPr>
      </p:sp>
      <p:sp>
        <p:nvSpPr>
          <p:cNvPr id="3" name="TextBox 3"/>
          <p:cNvSpPr txBox="1"/>
          <p:nvPr/>
        </p:nvSpPr>
        <p:spPr>
          <a:xfrm>
            <a:off x="4618830" y="4505397"/>
            <a:ext cx="9050340" cy="1361931"/>
          </a:xfrm>
          <a:prstGeom prst="rect">
            <a:avLst/>
          </a:prstGeom>
        </p:spPr>
        <p:txBody>
          <a:bodyPr lIns="0" tIns="0" rIns="0" bIns="0" rtlCol="0" anchor="t">
            <a:spAutoFit/>
          </a:bodyPr>
          <a:lstStyle/>
          <a:p>
            <a:pPr>
              <a:lnSpc>
                <a:spcPts val="10449"/>
              </a:lnSpc>
            </a:pPr>
            <a:r>
              <a:rPr lang="en-US" sz="9499" spc="85">
                <a:solidFill>
                  <a:srgbClr val="F4F4F4"/>
                </a:solidFill>
                <a:latin typeface="Montserrat Classic Bold"/>
              </a:rPr>
              <a:t>TERIMAKASIH</a:t>
            </a:r>
          </a:p>
        </p:txBody>
      </p:sp>
      <p:sp>
        <p:nvSpPr>
          <p:cNvPr id="4" name="AutoShape 4"/>
          <p:cNvSpPr/>
          <p:nvPr/>
        </p:nvSpPr>
        <p:spPr>
          <a:xfrm>
            <a:off x="435631" y="0"/>
            <a:ext cx="97769" cy="7200895"/>
          </a:xfrm>
          <a:prstGeom prst="rect">
            <a:avLst/>
          </a:prstGeom>
          <a:solidFill>
            <a:srgbClr val="F4F4F4"/>
          </a:solidFill>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6743700"/>
            <a:ext cx="2941500" cy="2941500"/>
          </a:xfrm>
          <a:prstGeom prst="rect">
            <a:avLst/>
          </a:prstGeom>
        </p:spPr>
      </p:pic>
      <p:grpSp>
        <p:nvGrpSpPr>
          <p:cNvPr id="6" name="Group 6"/>
          <p:cNvGrpSpPr/>
          <p:nvPr/>
        </p:nvGrpSpPr>
        <p:grpSpPr>
          <a:xfrm rot="5400000">
            <a:off x="16517677" y="773502"/>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7164050" y="0"/>
            <a:ext cx="1123950" cy="10287000"/>
          </a:xfrm>
          <a:prstGeom prst="rect">
            <a:avLst/>
          </a:prstGeom>
          <a:solidFill>
            <a:srgbClr val="FF4343"/>
          </a:solidFill>
        </p:spPr>
      </p:sp>
      <p:sp>
        <p:nvSpPr>
          <p:cNvPr id="3" name="TextBox 3"/>
          <p:cNvSpPr txBox="1"/>
          <p:nvPr/>
        </p:nvSpPr>
        <p:spPr>
          <a:xfrm>
            <a:off x="4153222" y="4505350"/>
            <a:ext cx="9981556" cy="1362025"/>
          </a:xfrm>
          <a:prstGeom prst="rect">
            <a:avLst/>
          </a:prstGeom>
        </p:spPr>
        <p:txBody>
          <a:bodyPr lIns="0" tIns="0" rIns="0" bIns="0" rtlCol="0" anchor="t">
            <a:spAutoFit/>
          </a:bodyPr>
          <a:lstStyle/>
          <a:p>
            <a:pPr>
              <a:lnSpc>
                <a:spcPts val="10449"/>
              </a:lnSpc>
            </a:pPr>
            <a:r>
              <a:rPr lang="en-US" sz="9499" spc="85">
                <a:solidFill>
                  <a:srgbClr val="F4F4F4"/>
                </a:solidFill>
                <a:latin typeface="Montserrat Classic Bold"/>
              </a:rPr>
              <a:t>PENDAHULUAN</a:t>
            </a:r>
          </a:p>
        </p:txBody>
      </p:sp>
      <p:sp>
        <p:nvSpPr>
          <p:cNvPr id="4" name="AutoShape 4"/>
          <p:cNvSpPr/>
          <p:nvPr/>
        </p:nvSpPr>
        <p:spPr>
          <a:xfrm>
            <a:off x="435631" y="0"/>
            <a:ext cx="97769" cy="7200895"/>
          </a:xfrm>
          <a:prstGeom prst="rect">
            <a:avLst/>
          </a:prstGeom>
          <a:solidFill>
            <a:srgbClr val="F4F4F4"/>
          </a:solidFill>
        </p:spPr>
      </p:sp>
      <p:grpSp>
        <p:nvGrpSpPr>
          <p:cNvPr id="6" name="Group 6"/>
          <p:cNvGrpSpPr/>
          <p:nvPr/>
        </p:nvGrpSpPr>
        <p:grpSpPr>
          <a:xfrm rot="5400000">
            <a:off x="16517677" y="773502"/>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8848F7C2-B87E-4C75-88FC-D8F8532FB8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743700"/>
            <a:ext cx="2941500" cy="2941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617855"/>
            <a:ext cx="7540978" cy="2019300"/>
          </a:xfrm>
          <a:prstGeom prst="rect">
            <a:avLst/>
          </a:prstGeom>
          <a:solidFill>
            <a:srgbClr val="FF4343"/>
          </a:solidFill>
        </p:spPr>
      </p:sp>
      <p:sp>
        <p:nvSpPr>
          <p:cNvPr id="4" name="TextBox 4"/>
          <p:cNvSpPr txBox="1"/>
          <p:nvPr/>
        </p:nvSpPr>
        <p:spPr>
          <a:xfrm>
            <a:off x="1028700" y="1085850"/>
            <a:ext cx="6573855" cy="918141"/>
          </a:xfrm>
          <a:prstGeom prst="rect">
            <a:avLst/>
          </a:prstGeom>
        </p:spPr>
        <p:txBody>
          <a:bodyPr lIns="0" tIns="0" rIns="0" bIns="0" rtlCol="0" anchor="t">
            <a:spAutoFit/>
          </a:bodyPr>
          <a:lstStyle/>
          <a:p>
            <a:pPr algn="ctr">
              <a:lnSpc>
                <a:spcPts val="7039"/>
              </a:lnSpc>
            </a:pPr>
            <a:r>
              <a:rPr lang="en-US" sz="6399" spc="57">
                <a:solidFill>
                  <a:srgbClr val="202020"/>
                </a:solidFill>
                <a:latin typeface="Montserrat Classic Bold"/>
              </a:rPr>
              <a:t>Latar Belakang</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633339" y="7812192"/>
            <a:ext cx="3251922" cy="3251922"/>
          </a:xfrm>
          <a:prstGeom prst="rect">
            <a:avLst/>
          </a:prstGeom>
        </p:spPr>
      </p:pic>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779377" y="3373755"/>
            <a:ext cx="14853962" cy="5884545"/>
          </a:xfrm>
          <a:prstGeom prst="rect">
            <a:avLst/>
          </a:prstGeom>
        </p:spPr>
        <p:txBody>
          <a:bodyPr lIns="0" tIns="0" rIns="0" bIns="0" rtlCol="0" anchor="t">
            <a:spAutoFit/>
          </a:bodyPr>
          <a:lstStyle/>
          <a:p>
            <a:pPr algn="just">
              <a:lnSpc>
                <a:spcPts val="3299"/>
              </a:lnSpc>
            </a:pPr>
            <a:r>
              <a:rPr lang="en-US" sz="3299" spc="6">
                <a:solidFill>
                  <a:srgbClr val="202020"/>
                </a:solidFill>
                <a:latin typeface="Montserrat Light"/>
              </a:rPr>
              <a:t>Penerapan NER dalam bahasa Indonesia masih belum menunjukkan hasil yang baik. Hal ini mungkin saja disebabkan oleh sifat bahasa Indonesia yang bervariasi dalam banyak hal karena sejarah morfologi. Bahasa Indonesia memiliki karakteristik yang berbeda jika dibandingkan dengan bahasa Inggris. </a:t>
            </a:r>
          </a:p>
          <a:p>
            <a:pPr algn="just">
              <a:lnSpc>
                <a:spcPts val="3299"/>
              </a:lnSpc>
            </a:pPr>
            <a:endParaRPr lang="en-US" sz="3299" spc="6">
              <a:solidFill>
                <a:srgbClr val="202020"/>
              </a:solidFill>
              <a:latin typeface="Montserrat Light"/>
            </a:endParaRPr>
          </a:p>
          <a:p>
            <a:pPr algn="just">
              <a:lnSpc>
                <a:spcPts val="3299"/>
              </a:lnSpc>
            </a:pPr>
            <a:endParaRPr lang="en-US" sz="3299" spc="6">
              <a:solidFill>
                <a:srgbClr val="202020"/>
              </a:solidFill>
              <a:latin typeface="Montserrat Light"/>
            </a:endParaRPr>
          </a:p>
          <a:p>
            <a:pPr algn="just">
              <a:lnSpc>
                <a:spcPts val="3299"/>
              </a:lnSpc>
              <a:spcBef>
                <a:spcPct val="0"/>
              </a:spcBef>
            </a:pPr>
            <a:r>
              <a:rPr lang="en-US" sz="3299" spc="6">
                <a:solidFill>
                  <a:srgbClr val="202020"/>
                </a:solidFill>
                <a:latin typeface="Montserrat Light"/>
              </a:rPr>
              <a:t>Metode yang digunakan adalah Bidirectional Long Short-Term Memory (BiLSTM), yang mempelajari bobot keluaran dari konteks sebelumnya dan masukan dari setiap urutan pada saat berlangsung. Selain itu, digunakan model Conditional Random Fields untuk memprediksi sebuah vektor dari sebuah kalimat. CRFs terbukti efektif di banyak area pemrosesan bahasa alami, termasuk tugas Named-entity Recognition (NER).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1107554"/>
            <a:ext cx="6325950" cy="1232465"/>
          </a:xfrm>
          <a:prstGeom prst="rect">
            <a:avLst/>
          </a:prstGeom>
          <a:solidFill>
            <a:srgbClr val="FF4343"/>
          </a:solidFill>
        </p:spPr>
      </p:sp>
      <p:sp>
        <p:nvSpPr>
          <p:cNvPr id="4" name="TextBox 4"/>
          <p:cNvSpPr txBox="1"/>
          <p:nvPr/>
        </p:nvSpPr>
        <p:spPr>
          <a:xfrm>
            <a:off x="1697425" y="1308476"/>
            <a:ext cx="3846211" cy="887660"/>
          </a:xfrm>
          <a:prstGeom prst="rect">
            <a:avLst/>
          </a:prstGeom>
        </p:spPr>
        <p:txBody>
          <a:bodyPr lIns="0" tIns="0" rIns="0" bIns="0" rtlCol="0" anchor="t">
            <a:spAutoFit/>
          </a:bodyPr>
          <a:lstStyle/>
          <a:p>
            <a:pPr algn="just">
              <a:lnSpc>
                <a:spcPts val="6820"/>
              </a:lnSpc>
            </a:pPr>
            <a:r>
              <a:rPr lang="en-US" sz="6200" spc="55">
                <a:solidFill>
                  <a:srgbClr val="202020"/>
                </a:solidFill>
                <a:latin typeface="Montserrat Classic Bold"/>
              </a:rPr>
              <a:t>Tujuan</a:t>
            </a:r>
          </a:p>
        </p:txBody>
      </p:sp>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779377" y="2973914"/>
            <a:ext cx="14853962" cy="5103769"/>
          </a:xfrm>
          <a:prstGeom prst="rect">
            <a:avLst/>
          </a:prstGeom>
        </p:spPr>
        <p:txBody>
          <a:bodyPr lIns="0" tIns="0" rIns="0" bIns="0" rtlCol="0" anchor="t">
            <a:spAutoFit/>
          </a:bodyPr>
          <a:lstStyle/>
          <a:p>
            <a:pPr marL="712468" lvl="1" indent="-356234" algn="just">
              <a:lnSpc>
                <a:spcPts val="5114"/>
              </a:lnSpc>
              <a:buFont typeface="Arial"/>
              <a:buChar char="•"/>
            </a:pPr>
            <a:r>
              <a:rPr lang="en-US" sz="3299" spc="6" dirty="0" err="1">
                <a:solidFill>
                  <a:srgbClr val="202020"/>
                </a:solidFill>
                <a:latin typeface="Montserrat Light"/>
              </a:rPr>
              <a:t>Membuat</a:t>
            </a:r>
            <a:r>
              <a:rPr lang="en-US" sz="3299" spc="6" dirty="0">
                <a:solidFill>
                  <a:srgbClr val="202020"/>
                </a:solidFill>
                <a:latin typeface="Montserrat Light"/>
              </a:rPr>
              <a:t> model Indonesian Named Entity Recognition yang </a:t>
            </a:r>
            <a:r>
              <a:rPr lang="en-US" sz="3299" spc="6" dirty="0" err="1">
                <a:solidFill>
                  <a:srgbClr val="202020"/>
                </a:solidFill>
                <a:latin typeface="Montserrat Light"/>
              </a:rPr>
              <a:t>dapat</a:t>
            </a:r>
            <a:r>
              <a:rPr lang="en-US" sz="3299" spc="6" dirty="0">
                <a:solidFill>
                  <a:srgbClr val="202020"/>
                </a:solidFill>
                <a:latin typeface="Montserrat Light"/>
              </a:rPr>
              <a:t> </a:t>
            </a:r>
            <a:r>
              <a:rPr lang="en-US" sz="3299" spc="6" dirty="0" err="1">
                <a:solidFill>
                  <a:srgbClr val="202020"/>
                </a:solidFill>
                <a:latin typeface="Montserrat Light"/>
              </a:rPr>
              <a:t>melakukan</a:t>
            </a:r>
            <a:r>
              <a:rPr lang="en-US" sz="3299" spc="6" dirty="0">
                <a:solidFill>
                  <a:srgbClr val="202020"/>
                </a:solidFill>
                <a:latin typeface="Montserrat Light"/>
              </a:rPr>
              <a:t> </a:t>
            </a:r>
            <a:r>
              <a:rPr lang="en-US" sz="3299" spc="6" dirty="0" err="1">
                <a:solidFill>
                  <a:srgbClr val="202020"/>
                </a:solidFill>
                <a:latin typeface="Montserrat Light"/>
              </a:rPr>
              <a:t>pengenalan</a:t>
            </a:r>
            <a:r>
              <a:rPr lang="en-US" sz="3299" spc="6" dirty="0">
                <a:solidFill>
                  <a:srgbClr val="202020"/>
                </a:solidFill>
                <a:latin typeface="Montserrat Light"/>
              </a:rPr>
              <a:t> pada </a:t>
            </a:r>
            <a:r>
              <a:rPr lang="en-US" sz="3299" spc="6" dirty="0" err="1">
                <a:solidFill>
                  <a:srgbClr val="202020"/>
                </a:solidFill>
                <a:latin typeface="Montserrat Light"/>
              </a:rPr>
              <a:t>teks</a:t>
            </a:r>
            <a:r>
              <a:rPr lang="en-US" sz="3299" spc="6" dirty="0">
                <a:solidFill>
                  <a:srgbClr val="202020"/>
                </a:solidFill>
                <a:latin typeface="Montserrat Light"/>
              </a:rPr>
              <a:t> </a:t>
            </a:r>
            <a:r>
              <a:rPr lang="en-US" sz="3299" spc="6" dirty="0" err="1">
                <a:solidFill>
                  <a:srgbClr val="202020"/>
                </a:solidFill>
                <a:latin typeface="Montserrat Light"/>
              </a:rPr>
              <a:t>bahasa</a:t>
            </a:r>
            <a:r>
              <a:rPr lang="en-US" sz="3299" spc="6" dirty="0">
                <a:solidFill>
                  <a:srgbClr val="202020"/>
                </a:solidFill>
                <a:latin typeface="Montserrat Light"/>
              </a:rPr>
              <a:t> </a:t>
            </a:r>
            <a:r>
              <a:rPr lang="en-US" sz="3299" spc="6" dirty="0" err="1">
                <a:solidFill>
                  <a:srgbClr val="202020"/>
                </a:solidFill>
                <a:latin typeface="Montserrat Light"/>
              </a:rPr>
              <a:t>indonesia</a:t>
            </a:r>
            <a:r>
              <a:rPr lang="en-US" sz="3299" spc="6" dirty="0">
                <a:solidFill>
                  <a:srgbClr val="202020"/>
                </a:solidFill>
                <a:latin typeface="Montserrat Light"/>
              </a:rPr>
              <a:t> </a:t>
            </a:r>
            <a:r>
              <a:rPr lang="en-US" sz="3299" spc="6" dirty="0" err="1">
                <a:solidFill>
                  <a:srgbClr val="202020"/>
                </a:solidFill>
                <a:latin typeface="Montserrat Light"/>
              </a:rPr>
              <a:t>serta</a:t>
            </a:r>
            <a:r>
              <a:rPr lang="en-US" sz="3299" spc="6" dirty="0">
                <a:solidFill>
                  <a:srgbClr val="202020"/>
                </a:solidFill>
                <a:latin typeface="Montserrat Light"/>
              </a:rPr>
              <a:t> </a:t>
            </a:r>
            <a:r>
              <a:rPr lang="en-US" sz="3299" spc="6" dirty="0" err="1">
                <a:solidFill>
                  <a:srgbClr val="202020"/>
                </a:solidFill>
                <a:latin typeface="Montserrat Light"/>
              </a:rPr>
              <a:t>mendeteksi</a:t>
            </a:r>
            <a:r>
              <a:rPr lang="en-US" sz="3299" spc="6" dirty="0">
                <a:solidFill>
                  <a:srgbClr val="202020"/>
                </a:solidFill>
                <a:latin typeface="Montserrat Light"/>
              </a:rPr>
              <a:t> dan </a:t>
            </a:r>
            <a:r>
              <a:rPr lang="en-US" sz="3299" spc="6" dirty="0" err="1">
                <a:solidFill>
                  <a:srgbClr val="202020"/>
                </a:solidFill>
                <a:latin typeface="Montserrat Light"/>
              </a:rPr>
              <a:t>mengklasifikasikan</a:t>
            </a:r>
            <a:r>
              <a:rPr lang="en-US" sz="3299" spc="6" dirty="0">
                <a:solidFill>
                  <a:srgbClr val="202020"/>
                </a:solidFill>
                <a:latin typeface="Montserrat Light"/>
              </a:rPr>
              <a:t> kata </a:t>
            </a:r>
            <a:r>
              <a:rPr lang="en-US" sz="3299" spc="6" dirty="0" err="1">
                <a:solidFill>
                  <a:srgbClr val="202020"/>
                </a:solidFill>
                <a:latin typeface="Montserrat Light"/>
              </a:rPr>
              <a:t>kedalam</a:t>
            </a:r>
            <a:r>
              <a:rPr lang="en-US" sz="3299" spc="6" dirty="0">
                <a:solidFill>
                  <a:srgbClr val="202020"/>
                </a:solidFill>
                <a:latin typeface="Montserrat Light"/>
              </a:rPr>
              <a:t> </a:t>
            </a:r>
            <a:r>
              <a:rPr lang="en-US" sz="3299" spc="6" dirty="0" err="1">
                <a:solidFill>
                  <a:srgbClr val="202020"/>
                </a:solidFill>
                <a:latin typeface="Montserrat Light"/>
              </a:rPr>
              <a:t>entitas</a:t>
            </a:r>
            <a:r>
              <a:rPr lang="en-US" sz="3299" spc="6" dirty="0">
                <a:solidFill>
                  <a:srgbClr val="202020"/>
                </a:solidFill>
                <a:latin typeface="Montserrat Light"/>
              </a:rPr>
              <a:t> yang </a:t>
            </a:r>
            <a:r>
              <a:rPr lang="en-US" sz="3299" spc="6" dirty="0" err="1">
                <a:solidFill>
                  <a:srgbClr val="202020"/>
                </a:solidFill>
                <a:latin typeface="Montserrat Light"/>
              </a:rPr>
              <a:t>seharusnya</a:t>
            </a:r>
            <a:r>
              <a:rPr lang="en-US" sz="3299" spc="6" dirty="0">
                <a:solidFill>
                  <a:srgbClr val="202020"/>
                </a:solidFill>
                <a:latin typeface="Montserrat Light"/>
              </a:rPr>
              <a:t>.</a:t>
            </a:r>
            <a:r>
              <a:rPr lang="en-US" sz="1200" spc="2" dirty="0">
                <a:solidFill>
                  <a:srgbClr val="202020"/>
                </a:solidFill>
                <a:latin typeface="Arimo"/>
              </a:rPr>
              <a:t> </a:t>
            </a:r>
          </a:p>
          <a:p>
            <a:pPr marL="712468" lvl="1" indent="-356234" algn="just">
              <a:lnSpc>
                <a:spcPts val="5114"/>
              </a:lnSpc>
              <a:buFont typeface="Arial"/>
              <a:buChar char="•"/>
            </a:pPr>
            <a:endParaRPr lang="en-US" sz="1200" spc="2" dirty="0">
              <a:solidFill>
                <a:srgbClr val="202020"/>
              </a:solidFill>
              <a:latin typeface="Arimo"/>
            </a:endParaRPr>
          </a:p>
          <a:p>
            <a:pPr marL="712468" lvl="1" indent="-356234" algn="just">
              <a:lnSpc>
                <a:spcPts val="5114"/>
              </a:lnSpc>
              <a:buFont typeface="Arial"/>
              <a:buChar char="•"/>
            </a:pPr>
            <a:r>
              <a:rPr lang="en-US" sz="3300" spc="2" dirty="0" err="1">
                <a:solidFill>
                  <a:srgbClr val="202020"/>
                </a:solidFill>
                <a:latin typeface="Montserrat Light" panose="00000400000000000000" pitchFamily="2" charset="0"/>
              </a:rPr>
              <a:t>Untuk</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mengetahui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tingkat</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akurasi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penggunaan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metode</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BiLSTM</a:t>
            </a:r>
            <a:r>
              <a:rPr lang="en-US" sz="3300" spc="2" dirty="0">
                <a:solidFill>
                  <a:srgbClr val="202020"/>
                </a:solidFill>
                <a:latin typeface="Montserrat Light" panose="00000400000000000000" pitchFamily="2" charset="0"/>
              </a:rPr>
              <a:t>-CRF </a:t>
            </a:r>
            <a:r>
              <a:rPr lang="en-US" sz="3300" spc="2" dirty="0" err="1">
                <a:solidFill>
                  <a:srgbClr val="202020"/>
                </a:solidFill>
                <a:latin typeface="Montserrat Light" panose="00000400000000000000" pitchFamily="2" charset="0"/>
              </a:rPr>
              <a:t>dalam</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membangun</a:t>
            </a:r>
            <a:r>
              <a:rPr lang="en-US" sz="3300" spc="2" dirty="0">
                <a:solidFill>
                  <a:srgbClr val="202020"/>
                </a:solidFill>
                <a:latin typeface="Montserrat Light" panose="00000400000000000000" pitchFamily="2" charset="0"/>
              </a:rPr>
              <a:t> model NER </a:t>
            </a:r>
            <a:r>
              <a:rPr lang="en-US" sz="3300" spc="2" dirty="0" err="1">
                <a:solidFill>
                  <a:srgbClr val="202020"/>
                </a:solidFill>
                <a:latin typeface="Montserrat Light" panose="00000400000000000000" pitchFamily="2" charset="0"/>
              </a:rPr>
              <a:t>untuk</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bahasa</a:t>
            </a:r>
            <a:r>
              <a:rPr lang="en-US" sz="3300" spc="2" dirty="0">
                <a:solidFill>
                  <a:srgbClr val="202020"/>
                </a:solidFill>
                <a:latin typeface="Montserrat Light" panose="00000400000000000000" pitchFamily="2" charset="0"/>
              </a:rPr>
              <a:t> Indonesia</a:t>
            </a:r>
            <a:r>
              <a:rPr lang="en-US" sz="1200" spc="2" dirty="0">
                <a:solidFill>
                  <a:srgbClr val="202020"/>
                </a:solidFill>
                <a:latin typeface="Arimo"/>
              </a:rPr>
              <a:t>.</a:t>
            </a:r>
          </a:p>
          <a:p>
            <a:pPr algn="just">
              <a:lnSpc>
                <a:spcPts val="5114"/>
              </a:lnSpc>
            </a:pPr>
            <a:endParaRPr lang="en-US" sz="1200" spc="2" dirty="0">
              <a:solidFill>
                <a:srgbClr val="202020"/>
              </a:solidFill>
              <a:latin typeface="Arimo"/>
            </a:endParaRPr>
          </a:p>
        </p:txBody>
      </p:sp>
      <p:pic>
        <p:nvPicPr>
          <p:cNvPr id="11" name="Picture 5">
            <a:extLst>
              <a:ext uri="{FF2B5EF4-FFF2-40B4-BE49-F238E27FC236}">
                <a16:creationId xmlns:a16="http://schemas.microsoft.com/office/drawing/2014/main" id="{938CC735-590F-405C-B98A-C00779C9D9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436793" y="7377978"/>
            <a:ext cx="3251922" cy="32519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1107554"/>
            <a:ext cx="6325950" cy="1232465"/>
          </a:xfrm>
          <a:prstGeom prst="rect">
            <a:avLst/>
          </a:prstGeom>
          <a:solidFill>
            <a:srgbClr val="FF4343"/>
          </a:solidFill>
        </p:spPr>
      </p:sp>
      <p:sp>
        <p:nvSpPr>
          <p:cNvPr id="4" name="TextBox 4"/>
          <p:cNvSpPr txBox="1"/>
          <p:nvPr/>
        </p:nvSpPr>
        <p:spPr>
          <a:xfrm>
            <a:off x="1697425" y="1308476"/>
            <a:ext cx="3846211" cy="887660"/>
          </a:xfrm>
          <a:prstGeom prst="rect">
            <a:avLst/>
          </a:prstGeom>
        </p:spPr>
        <p:txBody>
          <a:bodyPr lIns="0" tIns="0" rIns="0" bIns="0" rtlCol="0" anchor="t">
            <a:spAutoFit/>
          </a:bodyPr>
          <a:lstStyle/>
          <a:p>
            <a:pPr algn="just">
              <a:lnSpc>
                <a:spcPts val="6820"/>
              </a:lnSpc>
            </a:pPr>
            <a:r>
              <a:rPr lang="en-US" sz="6200" spc="55">
                <a:solidFill>
                  <a:srgbClr val="202020"/>
                </a:solidFill>
                <a:latin typeface="Montserrat Classic Bold"/>
              </a:rPr>
              <a:t>Manfaat</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436793" y="7377978"/>
            <a:ext cx="3251922" cy="3251922"/>
          </a:xfrm>
          <a:prstGeom prst="rect">
            <a:avLst/>
          </a:prstGeom>
        </p:spPr>
      </p:pic>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779377" y="2973914"/>
            <a:ext cx="14853962" cy="5814576"/>
          </a:xfrm>
          <a:prstGeom prst="rect">
            <a:avLst/>
          </a:prstGeom>
        </p:spPr>
        <p:txBody>
          <a:bodyPr lIns="0" tIns="0" rIns="0" bIns="0" rtlCol="0" anchor="t">
            <a:spAutoFit/>
          </a:bodyPr>
          <a:lstStyle/>
          <a:p>
            <a:pPr marL="712468" lvl="1" indent="-356234" algn="just">
              <a:lnSpc>
                <a:spcPts val="5114"/>
              </a:lnSpc>
              <a:buFont typeface="Arial"/>
              <a:buChar char="•"/>
            </a:pPr>
            <a:r>
              <a:rPr lang="en-US" sz="3300" spc="6" dirty="0" err="1">
                <a:solidFill>
                  <a:srgbClr val="202020"/>
                </a:solidFill>
                <a:latin typeface="Montserrat Light" panose="00000400000000000000" pitchFamily="2" charset="0"/>
              </a:rPr>
              <a:t>Proyek</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ini</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diharapkan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nantinya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dapat</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memberi</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wawasan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serta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pengetahuan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bagi</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tim</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proyek</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dalam</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menerapkan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aplikasi</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pemrosesan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bahasa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alami</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khususnya</a:t>
            </a:r>
            <a:r>
              <a:rPr lang="en-US" sz="3300" spc="6" dirty="0">
                <a:solidFill>
                  <a:srgbClr val="202020"/>
                </a:solidFill>
                <a:latin typeface="Montserrat Light" panose="00000400000000000000" pitchFamily="2" charset="0"/>
              </a:rPr>
              <a:t> named entity recognition pada </a:t>
            </a:r>
            <a:r>
              <a:rPr lang="en-US" sz="3300" spc="6" dirty="0" err="1">
                <a:solidFill>
                  <a:srgbClr val="202020"/>
                </a:solidFill>
                <a:latin typeface="Montserrat Light" panose="00000400000000000000" pitchFamily="2" charset="0"/>
              </a:rPr>
              <a:t>bahasa</a:t>
            </a:r>
            <a:r>
              <a:rPr lang="en-US" sz="3300" spc="6" dirty="0">
                <a:solidFill>
                  <a:srgbClr val="202020"/>
                </a:solidFill>
                <a:latin typeface="Montserrat Light" panose="00000400000000000000" pitchFamily="2" charset="0"/>
              </a:rPr>
              <a:t> Indonesia.</a:t>
            </a:r>
          </a:p>
          <a:p>
            <a:pPr marL="712468" lvl="1" indent="-356234" algn="just">
              <a:lnSpc>
                <a:spcPts val="5114"/>
              </a:lnSpc>
              <a:buFont typeface="Arial"/>
              <a:buChar char="•"/>
            </a:pPr>
            <a:r>
              <a:rPr lang="en-US" sz="3300" spc="2" dirty="0" err="1">
                <a:solidFill>
                  <a:srgbClr val="202020"/>
                </a:solidFill>
                <a:latin typeface="Montserrat Light" panose="00000400000000000000" pitchFamily="2" charset="0"/>
              </a:rPr>
              <a:t>Proyek</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ini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diharapkan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dapat</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digunakan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dalam</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membantu</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mendeteksi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informasi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penting</a:t>
            </a:r>
            <a:r>
              <a:rPr lang="en-US" sz="3300" spc="2" dirty="0">
                <a:solidFill>
                  <a:srgbClr val="202020"/>
                </a:solidFill>
                <a:latin typeface="Montserrat Light" panose="00000400000000000000" pitchFamily="2" charset="0"/>
              </a:rPr>
              <a:t> dan </a:t>
            </a:r>
            <a:r>
              <a:rPr lang="en-US" sz="3300" spc="2" dirty="0" err="1">
                <a:solidFill>
                  <a:srgbClr val="202020"/>
                </a:solidFill>
                <a:latin typeface="Montserrat Light" panose="00000400000000000000" pitchFamily="2" charset="0"/>
              </a:rPr>
              <a:t>mengidentifikasi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elemen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kunci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dalam</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teks</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dengan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mudah</a:t>
            </a:r>
            <a:r>
              <a:rPr lang="en-US" sz="3300" spc="2" dirty="0">
                <a:solidFill>
                  <a:srgbClr val="202020"/>
                </a:solidFill>
                <a:latin typeface="Montserrat Light" panose="00000400000000000000" pitchFamily="2" charset="0"/>
              </a:rPr>
              <a:t> dan </a:t>
            </a:r>
            <a:r>
              <a:rPr lang="en-US" sz="3300" spc="2" dirty="0" err="1">
                <a:solidFill>
                  <a:srgbClr val="202020"/>
                </a:solidFill>
                <a:latin typeface="Montserrat Light" panose="00000400000000000000" pitchFamily="2" charset="0"/>
              </a:rPr>
              <a:t>tepat</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sesuai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entitasnya</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seperti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nama</a:t>
            </a:r>
            <a:r>
              <a:rPr lang="en-US" sz="3300" spc="2" dirty="0">
                <a:solidFill>
                  <a:srgbClr val="202020"/>
                </a:solidFill>
                <a:latin typeface="Montserrat Light" panose="00000400000000000000" pitchFamily="2" charset="0"/>
              </a:rPr>
              <a:t> orang, </a:t>
            </a:r>
            <a:r>
              <a:rPr lang="en-US" sz="3300" spc="2" dirty="0" err="1">
                <a:solidFill>
                  <a:srgbClr val="202020"/>
                </a:solidFill>
                <a:latin typeface="Montserrat Light" panose="00000400000000000000" pitchFamily="2" charset="0"/>
              </a:rPr>
              <a:t>tempat</a:t>
            </a:r>
            <a:r>
              <a:rPr lang="en-US" sz="3300" spc="2" dirty="0">
                <a:solidFill>
                  <a:srgbClr val="202020"/>
                </a:solidFill>
                <a:latin typeface="Montserrat Light" panose="00000400000000000000" pitchFamily="2" charset="0"/>
              </a:rPr>
              <a:t>, dan </a:t>
            </a:r>
            <a:r>
              <a:rPr lang="en-US" sz="3300" spc="2" dirty="0" err="1">
                <a:solidFill>
                  <a:srgbClr val="202020"/>
                </a:solidFill>
                <a:latin typeface="Montserrat Light" panose="00000400000000000000" pitchFamily="2" charset="0"/>
              </a:rPr>
              <a:t>lainnya</a:t>
            </a:r>
            <a:r>
              <a:rPr lang="en-US" sz="3300" spc="2" dirty="0">
                <a:solidFill>
                  <a:srgbClr val="202020"/>
                </a:solidFill>
                <a:latin typeface="Montserrat Light" panose="00000400000000000000" pitchFamily="2" charset="0"/>
              </a:rPr>
              <a:t>.</a:t>
            </a:r>
          </a:p>
          <a:p>
            <a:pPr algn="just">
              <a:lnSpc>
                <a:spcPts val="5114"/>
              </a:lnSpc>
            </a:pPr>
            <a:endParaRPr lang="en-US" sz="1200" spc="2" dirty="0">
              <a:solidFill>
                <a:srgbClr val="202020"/>
              </a:solidFill>
              <a:latin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457199" y="2400300"/>
            <a:ext cx="45719" cy="7886700"/>
          </a:xfrm>
          <a:prstGeom prst="rect">
            <a:avLst/>
          </a:prstGeom>
          <a:solidFill>
            <a:srgbClr val="202020"/>
          </a:solidFill>
        </p:spPr>
      </p:sp>
      <p:sp>
        <p:nvSpPr>
          <p:cNvPr id="3" name="AutoShape 3"/>
          <p:cNvSpPr/>
          <p:nvPr/>
        </p:nvSpPr>
        <p:spPr>
          <a:xfrm>
            <a:off x="0" y="1107554"/>
            <a:ext cx="7840618" cy="1232465"/>
          </a:xfrm>
          <a:prstGeom prst="rect">
            <a:avLst/>
          </a:prstGeom>
          <a:solidFill>
            <a:srgbClr val="FF4343"/>
          </a:solidFill>
        </p:spPr>
      </p:sp>
      <p:sp>
        <p:nvSpPr>
          <p:cNvPr id="4" name="TextBox 4"/>
          <p:cNvSpPr txBox="1"/>
          <p:nvPr/>
        </p:nvSpPr>
        <p:spPr>
          <a:xfrm>
            <a:off x="1350314" y="1308531"/>
            <a:ext cx="6212881" cy="887660"/>
          </a:xfrm>
          <a:prstGeom prst="rect">
            <a:avLst/>
          </a:prstGeom>
        </p:spPr>
        <p:txBody>
          <a:bodyPr lIns="0" tIns="0" rIns="0" bIns="0" rtlCol="0" anchor="t">
            <a:spAutoFit/>
          </a:bodyPr>
          <a:lstStyle/>
          <a:p>
            <a:pPr algn="just">
              <a:lnSpc>
                <a:spcPts val="6820"/>
              </a:lnSpc>
            </a:pPr>
            <a:r>
              <a:rPr lang="en-US" sz="6200" spc="55">
                <a:solidFill>
                  <a:srgbClr val="202020"/>
                </a:solidFill>
                <a:latin typeface="Montserrat Classic Bold"/>
              </a:rPr>
              <a:t>Ruang Lingkup</a:t>
            </a:r>
          </a:p>
        </p:txBody>
      </p:sp>
      <p:grpSp>
        <p:nvGrpSpPr>
          <p:cNvPr id="6" name="Group 6"/>
          <p:cNvGrpSpPr/>
          <p:nvPr/>
        </p:nvGrpSpPr>
        <p:grpSpPr>
          <a:xfrm rot="5400000">
            <a:off x="15924608" y="1065608"/>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sp>
        <p:nvSpPr>
          <p:cNvPr id="10" name="TextBox 10"/>
          <p:cNvSpPr txBox="1"/>
          <p:nvPr/>
        </p:nvSpPr>
        <p:spPr>
          <a:xfrm>
            <a:off x="779377" y="2973914"/>
            <a:ext cx="14853962" cy="5757795"/>
          </a:xfrm>
          <a:prstGeom prst="rect">
            <a:avLst/>
          </a:prstGeom>
        </p:spPr>
        <p:txBody>
          <a:bodyPr lIns="0" tIns="0" rIns="0" bIns="0" rtlCol="0" anchor="t">
            <a:spAutoFit/>
          </a:bodyPr>
          <a:lstStyle/>
          <a:p>
            <a:pPr marL="712468" lvl="1" indent="-356234" algn="just">
              <a:lnSpc>
                <a:spcPts val="5114"/>
              </a:lnSpc>
              <a:buFont typeface="Arial"/>
              <a:buChar char="•"/>
            </a:pPr>
            <a:r>
              <a:rPr lang="en-US" sz="3300" spc="6" dirty="0">
                <a:solidFill>
                  <a:srgbClr val="202020"/>
                </a:solidFill>
                <a:latin typeface="Montserrat Light" panose="00000400000000000000" pitchFamily="2" charset="0"/>
              </a:rPr>
              <a:t>Model yang </a:t>
            </a:r>
            <a:r>
              <a:rPr lang="en-US" sz="3300" spc="6" dirty="0" err="1">
                <a:solidFill>
                  <a:srgbClr val="202020"/>
                </a:solidFill>
                <a:latin typeface="Montserrat Light" panose="00000400000000000000" pitchFamily="2" charset="0"/>
              </a:rPr>
              <a:t>dibangun</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hanya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bisa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menerima</a:t>
            </a:r>
            <a:r>
              <a:rPr lang="en-US" sz="3300" spc="6" dirty="0">
                <a:solidFill>
                  <a:srgbClr val="202020"/>
                </a:solidFill>
                <a:latin typeface="Montserrat Light" panose="00000400000000000000" pitchFamily="2" charset="0"/>
              </a:rPr>
              <a:t> input </a:t>
            </a:r>
            <a:r>
              <a:rPr lang="en-US" sz="3300" spc="6" dirty="0" err="1">
                <a:solidFill>
                  <a:srgbClr val="202020"/>
                </a:solidFill>
                <a:latin typeface="Montserrat Light" panose="00000400000000000000" pitchFamily="2" charset="0"/>
              </a:rPr>
              <a:t>berupa</a:t>
            </a:r>
            <a:r>
              <a:rPr lang="en-US" sz="3300" spc="6" dirty="0">
                <a:solidFill>
                  <a:srgbClr val="202020"/>
                </a:solidFill>
                <a:latin typeface="Montserrat Light" panose="00000400000000000000" pitchFamily="2" charset="0"/>
              </a:rPr>
              <a:t> </a:t>
            </a:r>
            <a:r>
              <a:rPr lang="en-US" sz="3300" spc="6" dirty="0" err="1">
                <a:solidFill>
                  <a:srgbClr val="202020"/>
                </a:solidFill>
                <a:latin typeface="Montserrat Light" panose="00000400000000000000" pitchFamily="2" charset="0"/>
              </a:rPr>
              <a:t>kalimat</a:t>
            </a:r>
            <a:r>
              <a:rPr lang="en-US" sz="3300" spc="6" dirty="0">
                <a:solidFill>
                  <a:srgbClr val="202020"/>
                </a:solidFill>
                <a:latin typeface="Montserrat Light" panose="00000400000000000000" pitchFamily="2" charset="0"/>
              </a:rPr>
              <a:t> Bahasa Indonesia</a:t>
            </a:r>
          </a:p>
          <a:p>
            <a:pPr marL="712468" lvl="1" indent="-356234" algn="just">
              <a:lnSpc>
                <a:spcPts val="5114"/>
              </a:lnSpc>
              <a:buFont typeface="Arial"/>
              <a:buChar char="•"/>
            </a:pPr>
            <a:r>
              <a:rPr lang="en-US" sz="3300" spc="2" dirty="0" err="1">
                <a:solidFill>
                  <a:srgbClr val="202020"/>
                </a:solidFill>
                <a:latin typeface="Montserrat Light" panose="00000400000000000000" pitchFamily="2" charset="0"/>
              </a:rPr>
              <a:t>Metode</a:t>
            </a:r>
            <a:r>
              <a:rPr lang="en-US" sz="3300" spc="2" dirty="0">
                <a:solidFill>
                  <a:srgbClr val="202020"/>
                </a:solidFill>
                <a:latin typeface="Montserrat Light" panose="00000400000000000000" pitchFamily="2" charset="0"/>
              </a:rPr>
              <a:t> yang </a:t>
            </a:r>
            <a:r>
              <a:rPr lang="en-US" sz="3300" spc="2" dirty="0" err="1">
                <a:solidFill>
                  <a:srgbClr val="202020"/>
                </a:solidFill>
                <a:latin typeface="Montserrat Light" panose="00000400000000000000" pitchFamily="2" charset="0"/>
              </a:rPr>
              <a:t>digunakan</a:t>
            </a:r>
            <a:r>
              <a:rPr lang="en-US" sz="3300" spc="2" dirty="0">
                <a:solidFill>
                  <a:srgbClr val="202020"/>
                </a:solidFill>
                <a:latin typeface="Montserrat Light" panose="00000400000000000000" pitchFamily="2" charset="0"/>
              </a:rPr>
              <a:t> bidirectional long short term (</a:t>
            </a:r>
            <a:r>
              <a:rPr lang="en-US" sz="3300" spc="2" dirty="0" err="1">
                <a:solidFill>
                  <a:srgbClr val="202020"/>
                </a:solidFill>
                <a:latin typeface="Montserrat Light" panose="00000400000000000000" pitchFamily="2" charset="0"/>
              </a:rPr>
              <a:t>BiLSTM</a:t>
            </a:r>
            <a:r>
              <a:rPr lang="en-US" sz="3300" spc="2" dirty="0">
                <a:solidFill>
                  <a:srgbClr val="202020"/>
                </a:solidFill>
                <a:latin typeface="Montserrat Light" panose="00000400000000000000" pitchFamily="2" charset="0"/>
              </a:rPr>
              <a:t> ) dan model conditional random fields (CRF).</a:t>
            </a:r>
          </a:p>
          <a:p>
            <a:pPr marL="712468" lvl="1" indent="-356234" algn="just">
              <a:lnSpc>
                <a:spcPts val="5114"/>
              </a:lnSpc>
              <a:buFont typeface="Arial"/>
              <a:buChar char="•"/>
            </a:pPr>
            <a:r>
              <a:rPr lang="en-US" sz="3300" spc="2" dirty="0">
                <a:solidFill>
                  <a:srgbClr val="202020"/>
                </a:solidFill>
                <a:latin typeface="Montserrat Light" panose="00000400000000000000" pitchFamily="2" charset="0"/>
              </a:rPr>
              <a:t>Dataset yang </a:t>
            </a:r>
            <a:r>
              <a:rPr lang="en-US" sz="3300" spc="2" dirty="0" err="1">
                <a:solidFill>
                  <a:srgbClr val="202020"/>
                </a:solidFill>
                <a:latin typeface="Montserrat Light" panose="00000400000000000000" pitchFamily="2" charset="0"/>
              </a:rPr>
              <a:t>digunakan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adalah</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SINGGALANG.tsv</a:t>
            </a:r>
            <a:r>
              <a:rPr lang="en-US" sz="3300" spc="2" dirty="0">
                <a:solidFill>
                  <a:srgbClr val="202020"/>
                </a:solidFill>
                <a:latin typeface="Montserrat Light" panose="00000400000000000000" pitchFamily="2" charset="0"/>
              </a:rPr>
              <a:t> yang </a:t>
            </a:r>
            <a:r>
              <a:rPr lang="en-US" sz="3300" spc="2" dirty="0" err="1">
                <a:solidFill>
                  <a:srgbClr val="202020"/>
                </a:solidFill>
                <a:latin typeface="Montserrat Light" panose="00000400000000000000" pitchFamily="2" charset="0"/>
              </a:rPr>
              <a:t>berasal</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dari</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github</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yaitu</a:t>
            </a:r>
            <a:r>
              <a:rPr lang="en-US" sz="3300" spc="2" dirty="0">
                <a:solidFill>
                  <a:srgbClr val="202020"/>
                </a:solidFill>
                <a:latin typeface="Montserrat Light" panose="00000400000000000000" pitchFamily="2" charset="0"/>
              </a:rPr>
              <a:t>: https://github.com/ialfina/ner-dataset-modified-dee/tree/master/singgalang.</a:t>
            </a:r>
          </a:p>
          <a:p>
            <a:pPr marL="712468" lvl="1" indent="-356234" algn="just">
              <a:lnSpc>
                <a:spcPts val="5114"/>
              </a:lnSpc>
              <a:buFont typeface="Arial"/>
              <a:buChar char="•"/>
            </a:pPr>
            <a:r>
              <a:rPr lang="en-US" sz="3300" spc="2" dirty="0">
                <a:solidFill>
                  <a:srgbClr val="202020"/>
                </a:solidFill>
                <a:latin typeface="Montserrat Light" panose="00000400000000000000" pitchFamily="2" charset="0"/>
              </a:rPr>
              <a:t> Feature selection </a:t>
            </a:r>
            <a:r>
              <a:rPr lang="en-US" sz="3300" spc="2" dirty="0" err="1">
                <a:solidFill>
                  <a:srgbClr val="202020"/>
                </a:solidFill>
                <a:latin typeface="Montserrat Light" panose="00000400000000000000" pitchFamily="2" charset="0"/>
              </a:rPr>
              <a:t>dengan</a:t>
            </a:r>
            <a:r>
              <a:rPr lang="en-US" sz="3300" spc="2" dirty="0">
                <a:solidFill>
                  <a:srgbClr val="202020"/>
                </a:solidFill>
                <a:latin typeface="Montserrat Light" panose="00000400000000000000" pitchFamily="2" charset="0"/>
              </a:rPr>
              <a:t> </a:t>
            </a:r>
            <a:r>
              <a:rPr lang="en-US" sz="3300" spc="2" dirty="0" err="1">
                <a:solidFill>
                  <a:srgbClr val="202020"/>
                </a:solidFill>
                <a:latin typeface="Montserrat Light" panose="00000400000000000000" pitchFamily="2" charset="0"/>
              </a:rPr>
              <a:t>menggunakan</a:t>
            </a:r>
            <a:r>
              <a:rPr lang="en-US" sz="3300" spc="2" dirty="0">
                <a:solidFill>
                  <a:srgbClr val="202020"/>
                </a:solidFill>
                <a:latin typeface="Montserrat Light" panose="00000400000000000000" pitchFamily="2" charset="0"/>
              </a:rPr>
              <a:t> Elmo.</a:t>
            </a:r>
          </a:p>
          <a:p>
            <a:pPr algn="just">
              <a:lnSpc>
                <a:spcPts val="5114"/>
              </a:lnSpc>
            </a:pPr>
            <a:endParaRPr lang="en-US" sz="1200" spc="2" dirty="0">
              <a:solidFill>
                <a:srgbClr val="202020"/>
              </a:solidFill>
              <a:latin typeface="Arimo"/>
            </a:endParaRPr>
          </a:p>
        </p:txBody>
      </p:sp>
      <p:pic>
        <p:nvPicPr>
          <p:cNvPr id="11" name="Picture 5">
            <a:extLst>
              <a:ext uri="{FF2B5EF4-FFF2-40B4-BE49-F238E27FC236}">
                <a16:creationId xmlns:a16="http://schemas.microsoft.com/office/drawing/2014/main" id="{B091BC1A-3ACA-47DA-AA86-BC4B7F4495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436793" y="7377978"/>
            <a:ext cx="3251922" cy="32519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AutoShape 2"/>
          <p:cNvSpPr/>
          <p:nvPr/>
        </p:nvSpPr>
        <p:spPr>
          <a:xfrm>
            <a:off x="17164050" y="0"/>
            <a:ext cx="1123950" cy="10287000"/>
          </a:xfrm>
          <a:prstGeom prst="rect">
            <a:avLst/>
          </a:prstGeom>
          <a:solidFill>
            <a:srgbClr val="FF4343"/>
          </a:solidFill>
        </p:spPr>
      </p:sp>
      <p:sp>
        <p:nvSpPr>
          <p:cNvPr id="3" name="TextBox 3"/>
          <p:cNvSpPr txBox="1"/>
          <p:nvPr/>
        </p:nvSpPr>
        <p:spPr>
          <a:xfrm>
            <a:off x="4488356" y="4505350"/>
            <a:ext cx="9311289" cy="1362025"/>
          </a:xfrm>
          <a:prstGeom prst="rect">
            <a:avLst/>
          </a:prstGeom>
        </p:spPr>
        <p:txBody>
          <a:bodyPr lIns="0" tIns="0" rIns="0" bIns="0" rtlCol="0" anchor="t">
            <a:spAutoFit/>
          </a:bodyPr>
          <a:lstStyle/>
          <a:p>
            <a:pPr>
              <a:lnSpc>
                <a:spcPts val="10449"/>
              </a:lnSpc>
            </a:pPr>
            <a:r>
              <a:rPr lang="en-US" sz="9499" spc="85">
                <a:solidFill>
                  <a:srgbClr val="F4F4F4"/>
                </a:solidFill>
                <a:latin typeface="Montserrat Classic Bold"/>
              </a:rPr>
              <a:t>PEMBAHASAN</a:t>
            </a:r>
          </a:p>
        </p:txBody>
      </p:sp>
      <p:sp>
        <p:nvSpPr>
          <p:cNvPr id="4" name="AutoShape 4"/>
          <p:cNvSpPr/>
          <p:nvPr/>
        </p:nvSpPr>
        <p:spPr>
          <a:xfrm>
            <a:off x="435631" y="0"/>
            <a:ext cx="97769" cy="7200895"/>
          </a:xfrm>
          <a:prstGeom prst="rect">
            <a:avLst/>
          </a:prstGeom>
          <a:solidFill>
            <a:srgbClr val="F4F4F4"/>
          </a:solidFill>
        </p:spPr>
      </p:sp>
      <p:grpSp>
        <p:nvGrpSpPr>
          <p:cNvPr id="6" name="Group 6"/>
          <p:cNvGrpSpPr/>
          <p:nvPr/>
        </p:nvGrpSpPr>
        <p:grpSpPr>
          <a:xfrm rot="5400000">
            <a:off x="16517677" y="773502"/>
            <a:ext cx="1292746" cy="1376638"/>
            <a:chOff x="0" y="0"/>
            <a:chExt cx="1723661" cy="1835518"/>
          </a:xfrm>
        </p:grpSpPr>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0"/>
              <a:ext cx="1723661" cy="524123"/>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652935"/>
              <a:ext cx="1723661" cy="524123"/>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610" t="39459" r="16458" b="39884"/>
            <a:stretch>
              <a:fillRect/>
            </a:stretch>
          </p:blipFill>
          <p:spPr>
            <a:xfrm>
              <a:off x="0" y="1311395"/>
              <a:ext cx="1723661" cy="524123"/>
            </a:xfrm>
            <a:prstGeom prst="rect">
              <a:avLst/>
            </a:prstGeom>
          </p:spPr>
        </p:pic>
      </p:grpSp>
      <p:pic>
        <p:nvPicPr>
          <p:cNvPr id="10" name="Picture 5">
            <a:extLst>
              <a:ext uri="{FF2B5EF4-FFF2-40B4-BE49-F238E27FC236}">
                <a16:creationId xmlns:a16="http://schemas.microsoft.com/office/drawing/2014/main" id="{D9D3D2B9-9C95-4163-B9F9-D9CF0F9BC0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743700"/>
            <a:ext cx="2941500" cy="2941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862</Words>
  <Application>Microsoft Office PowerPoint</Application>
  <PresentationFormat>Custom</PresentationFormat>
  <Paragraphs>130</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Montserrat Classic Bold</vt:lpstr>
      <vt:lpstr>Arial</vt:lpstr>
      <vt:lpstr>Montserrat Light Italics</vt:lpstr>
      <vt:lpstr>Montserrat Light Bold</vt:lpstr>
      <vt:lpstr>Arimo</vt:lpstr>
      <vt:lpstr>Montserrat Light</vt:lpstr>
      <vt:lpstr>Arimo Bold</vt:lpstr>
      <vt:lpstr>Montserrat Classic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Indonesian Named-entity Recognition Using BiLSTM-CRF</dc:title>
  <cp:lastModifiedBy>inda o</cp:lastModifiedBy>
  <cp:revision>3</cp:revision>
  <dcterms:created xsi:type="dcterms:W3CDTF">2006-08-16T00:00:00Z</dcterms:created>
  <dcterms:modified xsi:type="dcterms:W3CDTF">2021-11-29T12:48:03Z</dcterms:modified>
  <dc:identifier>DAExE6UZrTM</dc:identifier>
</cp:coreProperties>
</file>