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0" r:id="rId5"/>
    <p:sldId id="267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71" r:id="rId14"/>
    <p:sldId id="265" r:id="rId15"/>
    <p:sldId id="272" r:id="rId16"/>
    <p:sldId id="273" r:id="rId17"/>
    <p:sldId id="274" r:id="rId18"/>
    <p:sldId id="275" r:id="rId19"/>
    <p:sldId id="276" r:id="rId20"/>
    <p:sldId id="259" r:id="rId21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FC6"/>
    <a:srgbClr val="D2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ADF45-9C6F-4422-A2EE-B22FAB699731}" v="1183" dt="2024-06-27T21:54:58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95CF4E-0FB4-F178-173C-6990F541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24" y="1981865"/>
            <a:ext cx="3142500" cy="5943600"/>
          </a:xfrm>
          <a:prstGeom prst="rect">
            <a:avLst/>
          </a:prstGeom>
          <a:ln>
            <a:noFill/>
          </a:ln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5DBEA8A6-BAB8-8395-2E14-ADE79640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05" y="6749788"/>
            <a:ext cx="3431398" cy="11880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A65022-0BB1-9B12-FD88-5AB46D417886}"/>
              </a:ext>
            </a:extLst>
          </p:cNvPr>
          <p:cNvSpPr txBox="1"/>
          <p:nvPr/>
        </p:nvSpPr>
        <p:spPr>
          <a:xfrm>
            <a:off x="1481048" y="1121039"/>
            <a:ext cx="390590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D20A0A"/>
                </a:solidFill>
                <a:latin typeface="Comic Sans MS"/>
              </a:rPr>
              <a:t>MESTRE DO MMA</a:t>
            </a:r>
          </a:p>
          <a:p>
            <a:pPr algn="ctr"/>
            <a:r>
              <a:rPr lang="pt-BR" dirty="0">
                <a:solidFill>
                  <a:srgbClr val="D20A0A"/>
                </a:solidFill>
                <a:latin typeface="Comic Sans MS"/>
              </a:rPr>
              <a:t>A arte de lutar como um Jedi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1133A4-8FBE-085E-374C-EF0E27B42078}"/>
              </a:ext>
            </a:extLst>
          </p:cNvPr>
          <p:cNvSpPr/>
          <p:nvPr/>
        </p:nvSpPr>
        <p:spPr>
          <a:xfrm>
            <a:off x="0" y="9057683"/>
            <a:ext cx="6853207" cy="851460"/>
          </a:xfrm>
          <a:prstGeom prst="rect">
            <a:avLst/>
          </a:prstGeom>
          <a:solidFill>
            <a:srgbClr val="D20A0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024452-11AA-BE0F-4D44-1131F63F3993}"/>
              </a:ext>
            </a:extLst>
          </p:cNvPr>
          <p:cNvSpPr txBox="1"/>
          <p:nvPr/>
        </p:nvSpPr>
        <p:spPr>
          <a:xfrm>
            <a:off x="1671486" y="9316332"/>
            <a:ext cx="3519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solidFill>
                  <a:srgbClr val="D8CFC6"/>
                </a:solidFill>
              </a:rPr>
              <a:t>GABRIEL DELLATORE EZEQUIEL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596813-95D3-D144-C5AC-3A2B3105E3B8}"/>
              </a:ext>
            </a:extLst>
          </p:cNvPr>
          <p:cNvSpPr txBox="1"/>
          <p:nvPr/>
        </p:nvSpPr>
        <p:spPr>
          <a:xfrm>
            <a:off x="2527793" y="3050144"/>
            <a:ext cx="17828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rgbClr val="C00000"/>
                </a:solidFill>
                <a:latin typeface="Comic Sans MS"/>
              </a:rPr>
              <a:t>04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4231AA-1BC8-7235-7C25-5A589A4D76B0}"/>
              </a:ext>
            </a:extLst>
          </p:cNvPr>
          <p:cNvSpPr txBox="1"/>
          <p:nvPr/>
        </p:nvSpPr>
        <p:spPr>
          <a:xfrm>
            <a:off x="1356466" y="4600938"/>
            <a:ext cx="41298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C00000"/>
                </a:solidFill>
                <a:latin typeface="Comic Sans MS"/>
              </a:rPr>
              <a:t>BOXE</a:t>
            </a:r>
            <a:endParaRPr lang="pt-BR" dirty="0">
              <a:latin typeface="Comic Sans M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1B6186-1067-30F7-EA0D-92A746660F71}"/>
              </a:ext>
            </a:extLst>
          </p:cNvPr>
          <p:cNvSpPr/>
          <p:nvPr/>
        </p:nvSpPr>
        <p:spPr>
          <a:xfrm>
            <a:off x="665279" y="5305580"/>
            <a:ext cx="5503333" cy="1661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700C03-E9F3-6ED6-98F8-E261427837AA}"/>
              </a:ext>
            </a:extLst>
          </p:cNvPr>
          <p:cNvSpPr/>
          <p:nvPr/>
        </p:nvSpPr>
        <p:spPr>
          <a:xfrm flipH="1">
            <a:off x="5843040" y="5309925"/>
            <a:ext cx="145560" cy="166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39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Franklin Gothic"/>
              </a:rPr>
              <a:t>BOXE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15636" y="1508456"/>
            <a:ext cx="5922818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la-Latn" sz="3200" dirty="0">
              <a:latin typeface="Calibri"/>
              <a:ea typeface="+mn-lt"/>
              <a:cs typeface="+mn-lt"/>
            </a:endParaRPr>
          </a:p>
          <a:p>
            <a:pPr algn="just"/>
            <a:r>
              <a:rPr lang="la-Latn" sz="3200">
                <a:ea typeface="+mn-lt"/>
                <a:cs typeface="+mn-lt"/>
              </a:rPr>
              <a:t>O Boxe é conhecido por suas combinações de socos rápidos e técnicas de esquiva. Lutadores como Conor McGregor e Amanda Nunes utilizam o boxe para conectar golpes precisos e dominar a trocação em pé. No octógono, um lutador com habilidades de boxe pode estabelecer o ritmo da luta, causar danos significativos e até mesmo finalizar oponentes com nocautes impressionantes.</a:t>
            </a: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242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596813-95D3-D144-C5AC-3A2B3105E3B8}"/>
              </a:ext>
            </a:extLst>
          </p:cNvPr>
          <p:cNvSpPr txBox="1"/>
          <p:nvPr/>
        </p:nvSpPr>
        <p:spPr>
          <a:xfrm>
            <a:off x="2527793" y="3050144"/>
            <a:ext cx="17828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rgbClr val="C00000"/>
                </a:solidFill>
                <a:latin typeface="Comic Sans MS"/>
              </a:rPr>
              <a:t>05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4231AA-1BC8-7235-7C25-5A589A4D76B0}"/>
              </a:ext>
            </a:extLst>
          </p:cNvPr>
          <p:cNvSpPr txBox="1"/>
          <p:nvPr/>
        </p:nvSpPr>
        <p:spPr>
          <a:xfrm>
            <a:off x="1356466" y="4600938"/>
            <a:ext cx="41298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C00000"/>
                </a:solidFill>
                <a:latin typeface="Comic Sans MS"/>
              </a:rPr>
              <a:t>TAEKONDO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1B6186-1067-30F7-EA0D-92A746660F71}"/>
              </a:ext>
            </a:extLst>
          </p:cNvPr>
          <p:cNvSpPr/>
          <p:nvPr/>
        </p:nvSpPr>
        <p:spPr>
          <a:xfrm>
            <a:off x="665279" y="5305580"/>
            <a:ext cx="5503333" cy="1661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700C03-E9F3-6ED6-98F8-E261427837AA}"/>
              </a:ext>
            </a:extLst>
          </p:cNvPr>
          <p:cNvSpPr/>
          <p:nvPr/>
        </p:nvSpPr>
        <p:spPr>
          <a:xfrm flipH="1">
            <a:off x="5843040" y="5309925"/>
            <a:ext cx="145560" cy="166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42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Franklin Gothic"/>
              </a:rPr>
              <a:t>TAEKWONDO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77981" y="1259249"/>
            <a:ext cx="5922818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la-Latn" sz="3200" dirty="0">
              <a:latin typeface="Calibri"/>
              <a:ea typeface="+mn-lt"/>
              <a:cs typeface="+mn-lt"/>
            </a:endParaRPr>
          </a:p>
          <a:p>
            <a:pPr algn="just"/>
            <a:r>
              <a:rPr lang="la-Latn" sz="3200">
                <a:latin typeface="Calibri"/>
                <a:ea typeface="+mn-lt"/>
                <a:cs typeface="+mn-lt"/>
              </a:rPr>
              <a:t>O Taekwondo é reconhecido por seus chutes rápidos e acrobáticos. </a:t>
            </a:r>
            <a:r>
              <a:rPr lang="la-Latn" sz="3200" dirty="0">
                <a:latin typeface="Calibri"/>
                <a:ea typeface="+mn-lt"/>
                <a:cs typeface="+mn-lt"/>
              </a:rPr>
              <a:t>Lutadores como Stephen Thompson demonstraram como o Taekwondo pode ser adaptado para o MMA, utilizando chutes de giro e técnicas de distância para controlar a trocação. No octógono, o Taekwondo oferece uma abordagem única para atacar e defender, surpreendendo adversários com movimentos ágeis e imprevisíveis.</a:t>
            </a:r>
            <a:endParaRPr lang="pt-BR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867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596813-95D3-D144-C5AC-3A2B3105E3B8}"/>
              </a:ext>
            </a:extLst>
          </p:cNvPr>
          <p:cNvSpPr txBox="1"/>
          <p:nvPr/>
        </p:nvSpPr>
        <p:spPr>
          <a:xfrm>
            <a:off x="2527793" y="3050144"/>
            <a:ext cx="17828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rgbClr val="C00000"/>
                </a:solidFill>
                <a:latin typeface="Comic Sans MS"/>
              </a:rPr>
              <a:t>06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4231AA-1BC8-7235-7C25-5A589A4D76B0}"/>
              </a:ext>
            </a:extLst>
          </p:cNvPr>
          <p:cNvSpPr txBox="1"/>
          <p:nvPr/>
        </p:nvSpPr>
        <p:spPr>
          <a:xfrm>
            <a:off x="1356466" y="4600938"/>
            <a:ext cx="41298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C00000"/>
                </a:solidFill>
                <a:latin typeface="Comic Sans MS"/>
              </a:rPr>
              <a:t>CONCLUSÃO</a:t>
            </a:r>
            <a:endParaRPr lang="pt-BR" dirty="0">
              <a:latin typeface="Comic Sans M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1B6186-1067-30F7-EA0D-92A746660F71}"/>
              </a:ext>
            </a:extLst>
          </p:cNvPr>
          <p:cNvSpPr/>
          <p:nvPr/>
        </p:nvSpPr>
        <p:spPr>
          <a:xfrm>
            <a:off x="665279" y="5305580"/>
            <a:ext cx="5503333" cy="1661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700C03-E9F3-6ED6-98F8-E261427837AA}"/>
              </a:ext>
            </a:extLst>
          </p:cNvPr>
          <p:cNvSpPr/>
          <p:nvPr/>
        </p:nvSpPr>
        <p:spPr>
          <a:xfrm flipH="1">
            <a:off x="5843040" y="5309925"/>
            <a:ext cx="145560" cy="166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71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Franklin Gothic"/>
              </a:rPr>
              <a:t>CONCLUSÃO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15636" y="1264948"/>
            <a:ext cx="5922818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la-Latn" sz="3200" dirty="0">
              <a:ea typeface="+mn-lt"/>
              <a:cs typeface="+mn-lt"/>
            </a:endParaRPr>
          </a:p>
          <a:p>
            <a:pPr algn="just"/>
            <a:r>
              <a:rPr lang="la-Latn" sz="3200">
                <a:ea typeface="+mn-lt"/>
                <a:cs typeface="+mn-lt"/>
              </a:rPr>
              <a:t>Dominar diferentes artes marciais é a chave para o </a:t>
            </a:r>
            <a:r>
              <a:rPr lang="la-Latn" sz="3200" dirty="0">
                <a:ea typeface="+mn-lt"/>
                <a:cs typeface="+mn-lt"/>
              </a:rPr>
              <a:t>sucesso no MMA. Cada arte oferece habilidades únicas que podem ser combinadas para criar um estilo de luta eficaz e versátil. Ao integrar técnicas de BJJ para o chão, Muay Thai para a trocação, wrestling para o controle e boxe e Taekwondo para a precisão dos golpes, um lutador pode maximizar suas chances de vitória no octógono.</a:t>
            </a:r>
            <a:endParaRPr lang="la-Latn" dirty="0"/>
          </a:p>
        </p:txBody>
      </p:sp>
    </p:spTree>
    <p:extLst>
      <p:ext uri="{BB962C8B-B14F-4D97-AF65-F5344CB8AC3E}">
        <p14:creationId xmlns:p14="http://schemas.microsoft.com/office/powerpoint/2010/main" val="256908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Franklin Gothic"/>
              </a:rPr>
              <a:t>CONCLUSÃO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15636" y="1267660"/>
            <a:ext cx="5922818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la-Latn" sz="3200" dirty="0">
              <a:ea typeface="+mn-lt"/>
              <a:cs typeface="+mn-lt"/>
            </a:endParaRPr>
          </a:p>
          <a:p>
            <a:pPr algn="just"/>
            <a:r>
              <a:rPr lang="la-Latn" sz="3200">
                <a:ea typeface="+mn-lt"/>
                <a:cs typeface="+mn-lt"/>
              </a:rPr>
              <a:t>Este ebook fornece uma visão simples e prática das principais </a:t>
            </a:r>
            <a:r>
              <a:rPr lang="la-Latn" sz="3200" dirty="0">
                <a:ea typeface="+mn-lt"/>
                <a:cs typeface="+mn-lt"/>
              </a:rPr>
              <a:t>artes marciais do MMA e como elas podem ser aplicadas com sucesso em situações reais de combate. Aprenda com exemplos de grandes campeões e aprimore suas habilidades para se destacar no mundo competitivo do Mixed Martial Arts.</a:t>
            </a:r>
          </a:p>
        </p:txBody>
      </p:sp>
    </p:spTree>
    <p:extLst>
      <p:ext uri="{BB962C8B-B14F-4D97-AF65-F5344CB8AC3E}">
        <p14:creationId xmlns:p14="http://schemas.microsoft.com/office/powerpoint/2010/main" val="948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596813-95D3-D144-C5AC-3A2B3105E3B8}"/>
              </a:ext>
            </a:extLst>
          </p:cNvPr>
          <p:cNvSpPr txBox="1"/>
          <p:nvPr/>
        </p:nvSpPr>
        <p:spPr>
          <a:xfrm>
            <a:off x="2527793" y="3050144"/>
            <a:ext cx="17828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rgbClr val="C00000"/>
                </a:solidFill>
                <a:latin typeface="Comic Sans MS"/>
              </a:rPr>
              <a:t>07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4231AA-1BC8-7235-7C25-5A589A4D76B0}"/>
              </a:ext>
            </a:extLst>
          </p:cNvPr>
          <p:cNvSpPr txBox="1"/>
          <p:nvPr/>
        </p:nvSpPr>
        <p:spPr>
          <a:xfrm>
            <a:off x="899266" y="4600938"/>
            <a:ext cx="50234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C00000"/>
                </a:solidFill>
                <a:latin typeface="Comic Sans MS"/>
              </a:rPr>
              <a:t>AGRADECIMENTO</a:t>
            </a:r>
            <a:endParaRPr lang="pt-BR" dirty="0">
              <a:latin typeface="Comic Sans M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1B6186-1067-30F7-EA0D-92A746660F71}"/>
              </a:ext>
            </a:extLst>
          </p:cNvPr>
          <p:cNvSpPr/>
          <p:nvPr/>
        </p:nvSpPr>
        <p:spPr>
          <a:xfrm>
            <a:off x="665279" y="5305580"/>
            <a:ext cx="5503333" cy="1661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700C03-E9F3-6ED6-98F8-E261427837AA}"/>
              </a:ext>
            </a:extLst>
          </p:cNvPr>
          <p:cNvSpPr/>
          <p:nvPr/>
        </p:nvSpPr>
        <p:spPr>
          <a:xfrm flipH="1">
            <a:off x="5843040" y="5309925"/>
            <a:ext cx="145560" cy="166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022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Franklin Gothic"/>
              </a:rPr>
              <a:t>AGRADECIMENTO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15636" y="1507907"/>
            <a:ext cx="592281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la-Latn" sz="3200">
                <a:ea typeface="+mn-lt"/>
                <a:cs typeface="+mn-lt"/>
              </a:rPr>
              <a:t>Agradecemos por ler este ebook sobre as artes marciais no MMA. Esperamos que as informações e insights fornecidos aqui possam ajudá-lo a aprimorar suas habilidades como lutador e a compreender melhor a dinâmica emocionante do Mixed Martial Arts. </a:t>
            </a:r>
          </a:p>
        </p:txBody>
      </p:sp>
    </p:spTree>
    <p:extLst>
      <p:ext uri="{BB962C8B-B14F-4D97-AF65-F5344CB8AC3E}">
        <p14:creationId xmlns:p14="http://schemas.microsoft.com/office/powerpoint/2010/main" val="378522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Franklin Gothic"/>
              </a:rPr>
              <a:t>AGRADECIMENTO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15636" y="1214318"/>
            <a:ext cx="5922818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la-Latn" sz="3200" dirty="0">
              <a:ea typeface="+mn-lt"/>
              <a:cs typeface="+mn-lt"/>
            </a:endParaRPr>
          </a:p>
          <a:p>
            <a:pPr algn="just"/>
            <a:r>
              <a:rPr lang="la-Latn" sz="3200">
                <a:ea typeface="+mn-lt"/>
                <a:cs typeface="+mn-lt"/>
              </a:rPr>
              <a:t>Desejamos a você sucesso em sua jornada de treinamento e </a:t>
            </a:r>
            <a:r>
              <a:rPr lang="la-Latn" sz="3200" dirty="0">
                <a:ea typeface="+mn-lt"/>
                <a:cs typeface="+mn-lt"/>
              </a:rPr>
              <a:t>competição. Continue aprendendo, evoluindo e superando desafios no caminho para alcançar seus objetivos no mundo do MMA. Obrigado por escolher este guia prático e inspirador.</a:t>
            </a:r>
            <a:endParaRPr lang="pt-BR"/>
          </a:p>
          <a:p>
            <a:pPr algn="just"/>
            <a:endParaRPr lang="la-Latn" sz="3200" dirty="0">
              <a:ea typeface="+mn-lt"/>
              <a:cs typeface="+mn-lt"/>
            </a:endParaRPr>
          </a:p>
          <a:p>
            <a:pPr algn="just"/>
            <a:endParaRPr lang="la-Latn" sz="3200" dirty="0">
              <a:solidFill>
                <a:srgbClr val="C00000"/>
              </a:solidFill>
              <a:ea typeface="+mn-lt"/>
              <a:cs typeface="+mn-lt"/>
            </a:endParaRPr>
          </a:p>
          <a:p>
            <a:pPr algn="ctr"/>
            <a:r>
              <a:rPr lang="la-Latn" sz="2400">
                <a:solidFill>
                  <a:srgbClr val="C00000"/>
                </a:solidFill>
                <a:ea typeface="+mn-lt"/>
                <a:cs typeface="+mn-lt"/>
              </a:rPr>
              <a:t>O conteudo deste ebook foi elaborado inteiramente por IA.</a:t>
            </a:r>
            <a:endParaRPr lang="la-Latn" sz="2400" dirty="0">
              <a:solidFill>
                <a:srgbClr val="C00000"/>
              </a:solidFill>
              <a:ea typeface="+mn-lt"/>
              <a:cs typeface="+mn-lt"/>
            </a:endParaRPr>
          </a:p>
          <a:p>
            <a:pPr algn="just"/>
            <a:endParaRPr lang="la-Latn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19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596813-95D3-D144-C5AC-3A2B3105E3B8}"/>
              </a:ext>
            </a:extLst>
          </p:cNvPr>
          <p:cNvSpPr txBox="1"/>
          <p:nvPr/>
        </p:nvSpPr>
        <p:spPr>
          <a:xfrm>
            <a:off x="2527793" y="3050144"/>
            <a:ext cx="17828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rgbClr val="C00000"/>
                </a:solidFill>
                <a:latin typeface="Comic Sans MS"/>
              </a:rPr>
              <a:t>00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4231AA-1BC8-7235-7C25-5A589A4D76B0}"/>
              </a:ext>
            </a:extLst>
          </p:cNvPr>
          <p:cNvSpPr txBox="1"/>
          <p:nvPr/>
        </p:nvSpPr>
        <p:spPr>
          <a:xfrm>
            <a:off x="1356466" y="4600938"/>
            <a:ext cx="41298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C00000"/>
                </a:solidFill>
                <a:latin typeface="Comic Sans MS"/>
              </a:rPr>
              <a:t>INTRODUÇÃO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1B6186-1067-30F7-EA0D-92A746660F71}"/>
              </a:ext>
            </a:extLst>
          </p:cNvPr>
          <p:cNvSpPr/>
          <p:nvPr/>
        </p:nvSpPr>
        <p:spPr>
          <a:xfrm>
            <a:off x="665279" y="5305580"/>
            <a:ext cx="5503333" cy="1661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700C03-E9F3-6ED6-98F8-E261427837AA}"/>
              </a:ext>
            </a:extLst>
          </p:cNvPr>
          <p:cNvSpPr/>
          <p:nvPr/>
        </p:nvSpPr>
        <p:spPr>
          <a:xfrm flipH="1">
            <a:off x="5843040" y="5309925"/>
            <a:ext cx="145560" cy="166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700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000" dirty="0">
                <a:latin typeface="Franklin Gothic"/>
              </a:rPr>
              <a:t>TITULO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15636" y="1858513"/>
            <a:ext cx="5922818" cy="8463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la-Latn" sz="3200">
                <a:latin typeface="Calibri"/>
                <a:ea typeface="Calibri"/>
                <a:cs typeface="Calibri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algn="ctr"/>
            <a:r>
              <a:rPr lang="la-Latn" sz="3200">
                <a:latin typeface="Calibri"/>
                <a:ea typeface="Calibri"/>
                <a:cs typeface="Calibri"/>
              </a:rPr>
              <a:t>Nunc viverra imperdiet enim. Fusce est. Vivamus a tellus.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algn="ctr"/>
            <a:r>
              <a:rPr lang="la-Latn" sz="3200">
                <a:latin typeface="Calibri"/>
                <a:ea typeface="Calibri"/>
                <a:cs typeface="Calibri"/>
              </a:rPr>
              <a:t>Pellentesque habitant morbi tristique senectus et netus et malesuada fames ac turpis egestas. Proin pharetra nonummy pede. Mauris et orci.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algn="ctr"/>
            <a:endParaRPr lang="pt-BR" sz="3200" dirty="0">
              <a:latin typeface="Calibri"/>
              <a:ea typeface="Calibri"/>
              <a:cs typeface="Calibri"/>
            </a:endParaRPr>
          </a:p>
          <a:p>
            <a:endParaRPr lang="pt-BR" sz="3200" dirty="0">
              <a:latin typeface="Calibri"/>
              <a:ea typeface="Calibri"/>
              <a:cs typeface="Calibri"/>
            </a:endParaRPr>
          </a:p>
          <a:p>
            <a:endParaRPr lang="pt-BR" sz="3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6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000" b="1" dirty="0">
                <a:latin typeface="Franklin Gothic"/>
              </a:rPr>
              <a:t>INTRODUÇÃO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15636" y="2107721"/>
            <a:ext cx="5922818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la-Latn" sz="3200">
                <a:latin typeface="Calibri"/>
                <a:ea typeface="+mn-lt"/>
                <a:cs typeface="+mn-lt"/>
              </a:rPr>
              <a:t>No universo do MMA (Mixed Martial Arts), dominar diversas artes marciais é essencial para se destacar como lutador. Cada arte possui suas próprias técnicas e estratégias que podem ser aplicadas de maneira eficaz no octógono. Neste ebook, vamos explorar as principais artes marciais do MMA e suas vantagens competitivas.</a:t>
            </a:r>
            <a:endParaRPr lang="pt-BR">
              <a:latin typeface="Calibri"/>
              <a:ea typeface="+mn-lt"/>
              <a:cs typeface="+mn-lt"/>
            </a:endParaRPr>
          </a:p>
          <a:p>
            <a:pPr algn="ctr"/>
            <a:endParaRPr lang="pt-BR" sz="3200" dirty="0">
              <a:latin typeface="Calibri"/>
              <a:ea typeface="Calibri"/>
              <a:cs typeface="Calibri"/>
            </a:endParaRPr>
          </a:p>
          <a:p>
            <a:endParaRPr lang="pt-BR" sz="3200" dirty="0">
              <a:latin typeface="Calibri"/>
              <a:ea typeface="Calibri"/>
              <a:cs typeface="Calibri"/>
            </a:endParaRPr>
          </a:p>
          <a:p>
            <a:endParaRPr lang="pt-BR" sz="3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49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596813-95D3-D144-C5AC-3A2B3105E3B8}"/>
              </a:ext>
            </a:extLst>
          </p:cNvPr>
          <p:cNvSpPr txBox="1"/>
          <p:nvPr/>
        </p:nvSpPr>
        <p:spPr>
          <a:xfrm>
            <a:off x="2527793" y="2655565"/>
            <a:ext cx="17828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rgbClr val="C00000"/>
                </a:solidFill>
                <a:latin typeface="Comic Sans MS"/>
              </a:rPr>
              <a:t>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4231AA-1BC8-7235-7C25-5A589A4D76B0}"/>
              </a:ext>
            </a:extLst>
          </p:cNvPr>
          <p:cNvSpPr txBox="1"/>
          <p:nvPr/>
        </p:nvSpPr>
        <p:spPr>
          <a:xfrm>
            <a:off x="-160605" y="4206359"/>
            <a:ext cx="71640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dirty="0">
                <a:solidFill>
                  <a:srgbClr val="C00000"/>
                </a:solidFill>
                <a:latin typeface="Comic Sans MS"/>
              </a:rPr>
              <a:t>JIU-JITSU</a:t>
            </a:r>
            <a:endParaRPr lang="pt-BR" dirty="0"/>
          </a:p>
          <a:p>
            <a:pPr algn="ctr"/>
            <a:r>
              <a:rPr lang="pt-BR" sz="3600" dirty="0">
                <a:solidFill>
                  <a:srgbClr val="C00000"/>
                </a:solidFill>
                <a:latin typeface="Comic Sans MS"/>
              </a:rPr>
              <a:t> BRASILEIRO(BJJ)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1B6186-1067-30F7-EA0D-92A746660F71}"/>
              </a:ext>
            </a:extLst>
          </p:cNvPr>
          <p:cNvSpPr/>
          <p:nvPr/>
        </p:nvSpPr>
        <p:spPr>
          <a:xfrm>
            <a:off x="665279" y="5471718"/>
            <a:ext cx="5503333" cy="1661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700C03-E9F3-6ED6-98F8-E261427837AA}"/>
              </a:ext>
            </a:extLst>
          </p:cNvPr>
          <p:cNvSpPr/>
          <p:nvPr/>
        </p:nvSpPr>
        <p:spPr>
          <a:xfrm flipH="1">
            <a:off x="5801476" y="5476063"/>
            <a:ext cx="145560" cy="166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000" b="1" dirty="0">
                <a:latin typeface="Franklin Gothic"/>
              </a:rPr>
              <a:t>BJJ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15636" y="1262234"/>
            <a:ext cx="5922818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la-Latn" sz="3200" dirty="0">
              <a:latin typeface="Calibri"/>
              <a:ea typeface="+mn-lt"/>
              <a:cs typeface="Calibri"/>
            </a:endParaRPr>
          </a:p>
          <a:p>
            <a:pPr algn="just"/>
            <a:r>
              <a:rPr lang="la-Latn" sz="3200">
                <a:latin typeface="Calibri"/>
                <a:ea typeface="+mn-lt"/>
                <a:cs typeface="Calibri"/>
              </a:rPr>
              <a:t>O Jiu-Jitsu Brasileiro é fundamental no MMA devido ao </a:t>
            </a:r>
            <a:r>
              <a:rPr lang="la-Latn" sz="3200" dirty="0">
                <a:latin typeface="Calibri"/>
                <a:ea typeface="+mn-lt"/>
                <a:cs typeface="Calibri"/>
              </a:rPr>
              <a:t>seu foco em técnicas de finalização e controle no chão. Lutadores como Royce Gracie demonstraram a eficácia do BJJ ao vencerem o UFC usando suas habilidades de submissão. No octógono, um lutador de BJJ pode usar seu conhecimento para neutralizar adversários com chaves de braço, estrangulamentos e transições ágeis.</a:t>
            </a:r>
            <a:endParaRPr lang="pt-BR" dirty="0">
              <a:latin typeface="Calibri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45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596813-95D3-D144-C5AC-3A2B3105E3B8}"/>
              </a:ext>
            </a:extLst>
          </p:cNvPr>
          <p:cNvSpPr txBox="1"/>
          <p:nvPr/>
        </p:nvSpPr>
        <p:spPr>
          <a:xfrm>
            <a:off x="2527793" y="3050144"/>
            <a:ext cx="17828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rgbClr val="C00000"/>
                </a:solidFill>
                <a:latin typeface="Comic Sans MS"/>
              </a:rPr>
              <a:t>02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4231AA-1BC8-7235-7C25-5A589A4D76B0}"/>
              </a:ext>
            </a:extLst>
          </p:cNvPr>
          <p:cNvSpPr txBox="1"/>
          <p:nvPr/>
        </p:nvSpPr>
        <p:spPr>
          <a:xfrm>
            <a:off x="1356466" y="4600938"/>
            <a:ext cx="41298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C00000"/>
                </a:solidFill>
                <a:latin typeface="Comic Sans MS"/>
              </a:rPr>
              <a:t>MUAY THAI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1B6186-1067-30F7-EA0D-92A746660F71}"/>
              </a:ext>
            </a:extLst>
          </p:cNvPr>
          <p:cNvSpPr/>
          <p:nvPr/>
        </p:nvSpPr>
        <p:spPr>
          <a:xfrm>
            <a:off x="665279" y="5305580"/>
            <a:ext cx="5503333" cy="1661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700C03-E9F3-6ED6-98F8-E261427837AA}"/>
              </a:ext>
            </a:extLst>
          </p:cNvPr>
          <p:cNvSpPr/>
          <p:nvPr/>
        </p:nvSpPr>
        <p:spPr>
          <a:xfrm flipH="1">
            <a:off x="5843040" y="5309925"/>
            <a:ext cx="145560" cy="166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3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Franklin Gothic"/>
              </a:rPr>
              <a:t>MUAY THAI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15636" y="1259248"/>
            <a:ext cx="5922818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la-Latn" sz="3200" dirty="0">
              <a:latin typeface="Calibri"/>
              <a:ea typeface="+mn-lt"/>
              <a:cs typeface="Calibri"/>
            </a:endParaRPr>
          </a:p>
          <a:p>
            <a:pPr algn="just"/>
            <a:r>
              <a:rPr lang="la-Latn" sz="3200">
                <a:latin typeface="Calibri"/>
                <a:ea typeface="+mn-lt"/>
                <a:cs typeface="Calibri"/>
              </a:rPr>
              <a:t>O Muay Thai, conhecido como "a arte das oito armas", é valorizado </a:t>
            </a:r>
            <a:r>
              <a:rPr lang="la-Latn" sz="3200" dirty="0">
                <a:latin typeface="Calibri"/>
                <a:ea typeface="+mn-lt"/>
                <a:cs typeface="Calibri"/>
              </a:rPr>
              <a:t>por seus poderosos chutes, socos, cotoveladas e joelhadas. Lutadores como Anderson Silva e Joanna Jedrzejczyk demonstraram como técnicas de Muay Thai podem desgastar e finalizar oponentes. No MMA, um lutador de Muay Thai pode dominar a distância e causar danos significativos com golpes precisos e poderosos.</a:t>
            </a:r>
            <a:endParaRPr lang="pt-BR" sz="3200" dirty="0">
              <a:latin typeface="Calibri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96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F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A596813-95D3-D144-C5AC-3A2B3105E3B8}"/>
              </a:ext>
            </a:extLst>
          </p:cNvPr>
          <p:cNvSpPr txBox="1"/>
          <p:nvPr/>
        </p:nvSpPr>
        <p:spPr>
          <a:xfrm>
            <a:off x="2527793" y="3050144"/>
            <a:ext cx="178289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solidFill>
                  <a:srgbClr val="C00000"/>
                </a:solidFill>
                <a:latin typeface="Comic Sans MS"/>
              </a:rPr>
              <a:t>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4231AA-1BC8-7235-7C25-5A589A4D76B0}"/>
              </a:ext>
            </a:extLst>
          </p:cNvPr>
          <p:cNvSpPr txBox="1"/>
          <p:nvPr/>
        </p:nvSpPr>
        <p:spPr>
          <a:xfrm>
            <a:off x="1356466" y="4600938"/>
            <a:ext cx="41298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rgbClr val="C00000"/>
                </a:solidFill>
                <a:latin typeface="Comic Sans MS"/>
              </a:rPr>
              <a:t>WRESTLING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1B6186-1067-30F7-EA0D-92A746660F71}"/>
              </a:ext>
            </a:extLst>
          </p:cNvPr>
          <p:cNvSpPr/>
          <p:nvPr/>
        </p:nvSpPr>
        <p:spPr>
          <a:xfrm>
            <a:off x="665279" y="5305580"/>
            <a:ext cx="5503333" cy="16613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700C03-E9F3-6ED6-98F8-E261427837AA}"/>
              </a:ext>
            </a:extLst>
          </p:cNvPr>
          <p:cNvSpPr/>
          <p:nvPr/>
        </p:nvSpPr>
        <p:spPr>
          <a:xfrm flipH="1">
            <a:off x="5843040" y="5309925"/>
            <a:ext cx="145560" cy="1661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11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099790-A04F-1540-E5FB-CB5AD8E7473A}"/>
              </a:ext>
            </a:extLst>
          </p:cNvPr>
          <p:cNvSpPr txBox="1"/>
          <p:nvPr/>
        </p:nvSpPr>
        <p:spPr>
          <a:xfrm>
            <a:off x="942726" y="799543"/>
            <a:ext cx="48863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Franklin Gothic"/>
              </a:rPr>
              <a:t>WRESTLING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4ED172-B3AF-D1E0-BE24-377AB56FF41A}"/>
              </a:ext>
            </a:extLst>
          </p:cNvPr>
          <p:cNvSpPr/>
          <p:nvPr/>
        </p:nvSpPr>
        <p:spPr>
          <a:xfrm>
            <a:off x="779120" y="-731"/>
            <a:ext cx="166166" cy="15160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46D9D-59E9-1518-D210-C6FFC7128A3A}"/>
              </a:ext>
            </a:extLst>
          </p:cNvPr>
          <p:cNvSpPr txBox="1"/>
          <p:nvPr/>
        </p:nvSpPr>
        <p:spPr>
          <a:xfrm>
            <a:off x="415636" y="1265221"/>
            <a:ext cx="5922818" cy="79714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la-Latn" sz="3200" dirty="0">
              <a:latin typeface="Calibri"/>
              <a:ea typeface="+mn-lt"/>
              <a:cs typeface="+mn-lt"/>
            </a:endParaRPr>
          </a:p>
          <a:p>
            <a:pPr algn="just"/>
            <a:r>
              <a:rPr lang="la-Latn" sz="3200">
                <a:latin typeface="Calibri"/>
                <a:ea typeface="+mn-lt"/>
                <a:cs typeface="+mn-lt"/>
              </a:rPr>
              <a:t>O Wrestling é essencial para controlar a luta em pé e no chão, </a:t>
            </a:r>
            <a:r>
              <a:rPr lang="la-Latn" sz="3200" dirty="0">
                <a:latin typeface="Calibri"/>
                <a:ea typeface="+mn-lt"/>
                <a:cs typeface="+mn-lt"/>
              </a:rPr>
              <a:t>utilizando técnicas de derrubada e controle posicional. Lutadores como Daniel Cormier e Khabib Nurmagomedov utilizam o wrestling para derrubar e controlar seus oponentes, aplicando transições rápidas e mantendo o domínio durante a luta. No MMA, o wrestling proporciona vantagens estratégicas cruciais para manter o controle e pontuar pontos decisivos.</a:t>
            </a:r>
            <a:endParaRPr lang="pt-BR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4397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A4 (210 x 297 mm)</PresentationFormat>
  <Paragraphs>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294</cp:revision>
  <dcterms:created xsi:type="dcterms:W3CDTF">2024-06-27T16:41:42Z</dcterms:created>
  <dcterms:modified xsi:type="dcterms:W3CDTF">2024-06-27T22:01:55Z</dcterms:modified>
</cp:coreProperties>
</file>