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24" d="100"/>
          <a:sy n="124" d="100"/>
        </p:scale>
        <p:origin x="1184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d4728a3d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d4728a3d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8f57041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8f57041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8f57041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98f57041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98f57041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98f57041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17ee3b5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17ee3b5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17ee3b5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17ee3b5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c17ee3b5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c17ee3b5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d4728a3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d4728a3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f8d905f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f8d905f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2b8adcf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c2b8adcf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2b8adcf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2b8adcf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c17ee3b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c17ee3b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2b8adcf0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2b8adcf0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c2b8adcf0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c2b8adcf0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c2b8adcf0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c2b8adcf0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c2b8adcf0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c2b8adcf0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4728a3d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4728a3d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c17ee3b5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c17ee3b5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17ee3b5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17ee3b5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7ee3b5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7ee3b5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d4728a3d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d4728a3d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d4728a3d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d4728a3d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f8d905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f8d905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d4728a3d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d4728a3d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d4728a3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ed4728a3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98f57041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098f57041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98f57041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98f57041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98f57041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98f57041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98f57041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98f57041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98f57041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98f57041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98f57041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98f57041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0f2ba25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0f2ba25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8434f621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8434f621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fa16fa7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fa16fa7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8434f621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8434f621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06119e6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06119e6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6119e63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06119e63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94c10b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94c10b7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fc550ca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ffc550ca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ffc550ca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ffc550ca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8434f621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8434f621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8434f621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8434f621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e8434f621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e8434f621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8434f621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8434f621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8eb951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8eb951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fa16fa7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fa16fa7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fa16fa7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6fa16fa7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c17ee3b5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c17ee3b5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98f5704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98f5704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lt1"/>
                </a:solidFill>
              </a:rPr>
              <a:t>© G. Malnati, 2021-23</a:t>
            </a:r>
            <a:endParaRPr sz="1100" i="1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ekvit.medium.com/move-semantics-in-c-and-rust-the-case-for-destructive-moves-d816891c354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425" y="1018922"/>
            <a:ext cx="6419142" cy="427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println!(“s1: {}”, s1);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println!(“s2: {}”, s2);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632400" y="203786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sp>
        <p:nvSpPr>
          <p:cNvPr id="239" name="Google Shape;239;p22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43" name="Google Shape;243;p22"/>
          <p:cNvCxnSpPr>
            <a:stCxn id="244" idx="2"/>
            <a:endCxn id="239" idx="0"/>
          </p:cNvCxnSpPr>
          <p:nvPr/>
        </p:nvCxnSpPr>
        <p:spPr>
          <a:xfrm rot="-5400000" flipH="1">
            <a:off x="5322000" y="2425100"/>
            <a:ext cx="1206300" cy="2115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44" name="Google Shape;244;p22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println!(“s1: {}”, s1);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println!(“s2: {}”, s2);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82758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632400" y="242841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sp>
        <p:nvSpPr>
          <p:cNvPr id="264" name="Google Shape;264;p23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68" name="Google Shape;268;p23"/>
          <p:cNvCxnSpPr>
            <a:stCxn id="269" idx="2"/>
            <a:endCxn id="264" idx="0"/>
          </p:cNvCxnSpPr>
          <p:nvPr/>
        </p:nvCxnSpPr>
        <p:spPr>
          <a:xfrm rot="-5400000" flipH="1">
            <a:off x="5322000" y="2425100"/>
            <a:ext cx="1206300" cy="2115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269" name="Google Shape;269;p23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69559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73279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76999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 rot="-5400000">
            <a:off x="7450525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7239625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s2</a:t>
            </a:r>
            <a:endParaRPr b="1"/>
          </a:p>
        </p:txBody>
      </p:sp>
      <p:cxnSp>
        <p:nvCxnSpPr>
          <p:cNvPr id="276" name="Google Shape;276;p23"/>
          <p:cNvCxnSpPr>
            <a:stCxn id="277" idx="2"/>
            <a:endCxn id="264" idx="0"/>
          </p:cNvCxnSpPr>
          <p:nvPr/>
        </p:nvCxnSpPr>
        <p:spPr>
          <a:xfrm rot="5400000">
            <a:off x="5981875" y="1976600"/>
            <a:ext cx="1206300" cy="11085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77" name="Google Shape;277;p23"/>
          <p:cNvSpPr/>
          <p:nvPr/>
        </p:nvSpPr>
        <p:spPr>
          <a:xfrm>
            <a:off x="7034875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println!(“s1: {}”, s1);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println!(“s2: {}”, s2);			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606350" y="2857488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3" name="Google Shape;293;p24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sp>
        <p:nvSpPr>
          <p:cNvPr id="295" name="Google Shape;295;p24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99" name="Google Shape;299;p24"/>
          <p:cNvCxnSpPr>
            <a:stCxn id="300" idx="2"/>
            <a:endCxn id="295" idx="0"/>
          </p:cNvCxnSpPr>
          <p:nvPr/>
        </p:nvCxnSpPr>
        <p:spPr>
          <a:xfrm rot="-5400000" flipH="1">
            <a:off x="5322000" y="2425100"/>
            <a:ext cx="1206300" cy="2115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300" name="Google Shape;300;p24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69559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73279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76999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-5400000">
            <a:off x="7450525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7239625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s2</a:t>
            </a:r>
            <a:endParaRPr b="1"/>
          </a:p>
        </p:txBody>
      </p:sp>
      <p:cxnSp>
        <p:nvCxnSpPr>
          <p:cNvPr id="307" name="Google Shape;307;p24"/>
          <p:cNvCxnSpPr>
            <a:stCxn id="308" idx="2"/>
            <a:endCxn id="295" idx="0"/>
          </p:cNvCxnSpPr>
          <p:nvPr/>
        </p:nvCxnSpPr>
        <p:spPr>
          <a:xfrm rot="5400000">
            <a:off x="5981875" y="1976600"/>
            <a:ext cx="1206300" cy="11085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08" name="Google Shape;308;p24"/>
          <p:cNvSpPr/>
          <p:nvPr/>
        </p:nvSpPr>
        <p:spPr>
          <a:xfrm>
            <a:off x="7034875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697500" y="1577375"/>
            <a:ext cx="7749000" cy="298540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println!(“s1: {}”, s1);              // s1: hello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println!(“s2: {}”, s2);              // s2: hello, in s1 c’è la stessa cosa: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 	// ma NON è più accessibile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// s1 = “world”.to_string();         // de-commentando questa riga, s1 torna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  // a possedere un valore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strike="sngStrik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println!(“s1.to_uppercase(): {}”, s1.to_uppercase());</a:t>
            </a:r>
            <a:br>
              <a:rPr lang="it" b="1" strike="sngStrik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  // NON possibile senza de-commentare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  	// la riga precedente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550250" y="1579950"/>
            <a:ext cx="7749000" cy="25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18   |     let mut s1 = "hello".to_string();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|         ------ move occurs because `s1` has type `String`, which does not implement the `Copy` trait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19   |     println!("s1: {}", s1);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20   |     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|              -- value moved here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23   |     println!("s1.to_uppercase(): {}", s1.to_uppercase());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|                                       ^^^^^^^^^^^^^^^^^ value borrowed here after move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Copia</a:t>
            </a: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Alcuni tipi, tra cui quelli numerici, sono definiti </a:t>
            </a:r>
            <a:r>
              <a:rPr lang="it" b="1">
                <a:solidFill>
                  <a:srgbClr val="0B5394"/>
                </a:solidFill>
              </a:rPr>
              <a:t>copiabili</a:t>
            </a:r>
            <a:endParaRPr b="1">
              <a:solidFill>
                <a:srgbClr val="0B5394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Implementano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un valore viene assegnato ad un’altra variabile o usato come argomento in una chiamata a funzione, il valore originale rimane accessibile in lettura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è possibile quando il valore contenuto non costituisce una “risorsa” che richiede ulteriori azioni di rilascio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tipi semplici e le loro combinazioni (tuple e array di numeri, ad esempio) sono copiabili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Così come sono copiabili i riferimenti a valori non mutabili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a valori mutabili NON sono copiabili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un punto di vista del codice generato, </a:t>
            </a:r>
            <a:r>
              <a:rPr lang="it" b="1">
                <a:solidFill>
                  <a:srgbClr val="0B5394"/>
                </a:solidFill>
              </a:rPr>
              <a:t>non cambia nulla</a:t>
            </a:r>
            <a:r>
              <a:rPr lang="it"/>
              <a:t> tra copia e movimento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L’istruzione di assegnazione o il passaggio come argomento comporta la duplicazione (bit a bit) del valore originale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Semplicemente, in caso di copia, il borrow checker non impedisce l’ulteriore accesso in lettura al dato originale</a:t>
            </a:r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Copia e movimento</a:t>
            </a:r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257"/>
            <a:ext cx="8520600" cy="2801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Copia e movimento 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307150" y="1217600"/>
            <a:ext cx="83805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string1 = "Hello".to_string();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string2 = string1; //da qui in poi, string1 è inaccessibile in lettura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       //a meno che non venga riassegnato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num1: i32 = 3;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num2 = num1;       //nessun vincolo su num1!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1803525" y="3338850"/>
            <a:ext cx="58953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1025750" y="3319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2175525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547525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2919525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9" name="Google Shape;349;p29"/>
          <p:cNvSpPr/>
          <p:nvPr/>
        </p:nvSpPr>
        <p:spPr>
          <a:xfrm rot="-5400000">
            <a:off x="2670075" y="26722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2264925" y="285750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string1</a:t>
            </a:r>
            <a:endParaRPr b="1"/>
          </a:p>
        </p:txBody>
      </p:sp>
      <p:sp>
        <p:nvSpPr>
          <p:cNvPr id="351" name="Google Shape;351;p29"/>
          <p:cNvSpPr/>
          <p:nvPr/>
        </p:nvSpPr>
        <p:spPr>
          <a:xfrm>
            <a:off x="1803525" y="4669200"/>
            <a:ext cx="58953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1025750" y="46296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384275" y="46692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756275" y="46692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3128275" y="46692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3500275" y="46692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357" name="Google Shape;357;p29"/>
          <p:cNvCxnSpPr>
            <a:stCxn id="358" idx="2"/>
            <a:endCxn id="353" idx="0"/>
          </p:cNvCxnSpPr>
          <p:nvPr/>
        </p:nvCxnSpPr>
        <p:spPr>
          <a:xfrm rot="-5400000" flipH="1">
            <a:off x="1861425" y="3960400"/>
            <a:ext cx="1206300" cy="2115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oval" w="med" len="med"/>
            <a:tailEnd type="triangle" w="med" len="med"/>
          </a:ln>
        </p:spPr>
      </p:cxnSp>
      <p:sp>
        <p:nvSpPr>
          <p:cNvPr id="358" name="Google Shape;358;p29"/>
          <p:cNvSpPr/>
          <p:nvPr/>
        </p:nvSpPr>
        <p:spPr>
          <a:xfrm>
            <a:off x="2254425" y="33952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5576625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5407425" y="2938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num2</a:t>
            </a:r>
            <a:endParaRPr b="1"/>
          </a:p>
        </p:txBody>
      </p:sp>
      <p:sp>
        <p:nvSpPr>
          <p:cNvPr id="361" name="Google Shape;361;p29"/>
          <p:cNvSpPr/>
          <p:nvPr/>
        </p:nvSpPr>
        <p:spPr>
          <a:xfrm>
            <a:off x="6123500" y="34078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3872275" y="46692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860550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4691350" y="29386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num1</a:t>
            </a:r>
            <a:endParaRPr b="1"/>
          </a:p>
        </p:txBody>
      </p:sp>
      <p:sp>
        <p:nvSpPr>
          <p:cNvPr id="365" name="Google Shape;365;p29"/>
          <p:cNvSpPr/>
          <p:nvPr/>
        </p:nvSpPr>
        <p:spPr>
          <a:xfrm>
            <a:off x="3514138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886138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4258138" y="33388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 rot="-5400000">
            <a:off x="4008688" y="26722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3603538" y="285750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string2</a:t>
            </a:r>
            <a:endParaRPr b="1"/>
          </a:p>
        </p:txBody>
      </p:sp>
      <p:cxnSp>
        <p:nvCxnSpPr>
          <p:cNvPr id="370" name="Google Shape;370;p29"/>
          <p:cNvCxnSpPr>
            <a:stCxn id="371" idx="2"/>
            <a:endCxn id="353" idx="0"/>
          </p:cNvCxnSpPr>
          <p:nvPr/>
        </p:nvCxnSpPr>
        <p:spPr>
          <a:xfrm rot="5400000">
            <a:off x="2530738" y="3502600"/>
            <a:ext cx="1206300" cy="11271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71" name="Google Shape;371;p29"/>
          <p:cNvSpPr/>
          <p:nvPr/>
        </p:nvSpPr>
        <p:spPr>
          <a:xfrm>
            <a:off x="3593038" y="33952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18</a:t>
            </a:fld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tipi che implementano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it"/>
              <a:t> possono essere duplicati invocando il metodo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della copia e del movimento, la clonazione può comportare una </a:t>
            </a:r>
            <a:r>
              <a:rPr lang="it" b="1">
                <a:solidFill>
                  <a:srgbClr val="0B5394"/>
                </a:solidFill>
              </a:rPr>
              <a:t>copia in profondità</a:t>
            </a:r>
            <a:r>
              <a:rPr lang="it"/>
              <a:t> dei valori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conseguenza, il costo della clonazione può essere elevato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L'implementazione dell'operazione di clonazione è modificabile dal programmatore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L'implementazione di copia e movimento, invece, è sotto il controllo esclusivo del compilatore ed è basata sull'invocazione della funzione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memcpy(...)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Affinché un tipo possa implementare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it"/>
              <a:t>, occorre che implementi </a:t>
            </a:r>
            <a:r>
              <a:rPr lang="it" b="1">
                <a:solidFill>
                  <a:srgbClr val="0B5394"/>
                </a:solidFill>
              </a:rPr>
              <a:t>anche</a:t>
            </a:r>
            <a:r>
              <a:rPr lang="it"/>
              <a:t> il tratto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Tuttavia, non occorre che le due implementazioni coincidano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19</a:t>
            </a:fld>
            <a:endParaRPr/>
          </a:p>
        </p:txBody>
      </p:sp>
      <p:sp>
        <p:nvSpPr>
          <p:cNvPr id="385" name="Google Shape;385;p31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68959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732714" y="1608988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D900">
              <a:alpha val="125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sp>
        <p:nvSpPr>
          <p:cNvPr id="397" name="Google Shape;397;p31"/>
          <p:cNvSpPr/>
          <p:nvPr/>
        </p:nvSpPr>
        <p:spPr>
          <a:xfrm>
            <a:off x="5387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5759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cxnSp>
        <p:nvCxnSpPr>
          <p:cNvPr id="399" name="Google Shape;399;p31"/>
          <p:cNvCxnSpPr>
            <a:stCxn id="400" idx="2"/>
            <a:endCxn id="397" idx="0"/>
          </p:cNvCxnSpPr>
          <p:nvPr/>
        </p:nvCxnSpPr>
        <p:spPr>
          <a:xfrm rot="5400000">
            <a:off x="5093400" y="2408000"/>
            <a:ext cx="1206300" cy="2457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85206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Rust, ogni valore introdotto nel programma è </a:t>
            </a:r>
            <a:r>
              <a:rPr lang="it" b="1">
                <a:solidFill>
                  <a:srgbClr val="0B5394"/>
                </a:solidFill>
              </a:rPr>
              <a:t>posseduto</a:t>
            </a:r>
            <a:r>
              <a:rPr lang="it"/>
              <a:t> da una ed una sola variabile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particolare blocco logico contenuto nel compilatore, detto </a:t>
            </a:r>
            <a:r>
              <a:rPr lang="it" b="1">
                <a:solidFill>
                  <a:srgbClr val="0B5394"/>
                </a:solidFill>
              </a:rPr>
              <a:t>borrow checker</a:t>
            </a:r>
            <a:r>
              <a:rPr lang="it"/>
              <a:t>, verifica formalmente questo fatto, per ogni punto dell’esecuzione del programma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Ogni violazione porta ad un </a:t>
            </a:r>
            <a:r>
              <a:rPr lang="it" b="1">
                <a:solidFill>
                  <a:srgbClr val="0B5394"/>
                </a:solidFill>
              </a:rPr>
              <a:t>fallimento della compilazione</a:t>
            </a:r>
            <a:endParaRPr b="1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Possedere un valore significa essere responsabili del suo </a:t>
            </a:r>
            <a:r>
              <a:rPr lang="it" b="1">
                <a:solidFill>
                  <a:srgbClr val="0B5394"/>
                </a:solidFill>
              </a:rPr>
              <a:t>rilascio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valore contiene una risorsa (puntatore ad memoria dinamica, handle di file o socket, …), questa deve essere liberata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Dopodiché occorre restituire al sistema operativo la memoria in cui il valore è memorizzato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rilascio avviene quando la variabile che lo possiede </a:t>
            </a:r>
            <a:r>
              <a:rPr lang="it" b="1">
                <a:solidFill>
                  <a:srgbClr val="0B5394"/>
                </a:solidFill>
              </a:rPr>
              <a:t>esce</a:t>
            </a:r>
            <a:r>
              <a:rPr lang="it"/>
              <a:t> dal proprio </a:t>
            </a:r>
            <a:r>
              <a:rPr lang="it" i="1"/>
              <a:t>scope</a:t>
            </a:r>
            <a:r>
              <a:rPr lang="it"/>
              <a:t> sintattico o quando le viene assegnato un nuovo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Rust offre un meccanismo (drop) mediante il quale è possibile associare azioni arbitrarie da eseguire prima che sia liberata la memoria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rilascio può essere rimandato a dopo, se  il contenuto della variabile viene trasferito (mosso) in un’altra variabile: in questo caso la nuova variabile diventa responsabile del suo rilascio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20</a:t>
            </a:fld>
            <a:endParaRPr/>
          </a:p>
        </p:txBody>
      </p:sp>
      <p:sp>
        <p:nvSpPr>
          <p:cNvPr id="407" name="Google Shape;407;p32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82340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732714" y="203097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D900">
              <a:alpha val="125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sp>
        <p:nvSpPr>
          <p:cNvPr id="419" name="Google Shape;419;p32"/>
          <p:cNvSpPr/>
          <p:nvPr/>
        </p:nvSpPr>
        <p:spPr>
          <a:xfrm>
            <a:off x="5387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5759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cxnSp>
        <p:nvCxnSpPr>
          <p:cNvPr id="421" name="Google Shape;421;p32"/>
          <p:cNvCxnSpPr>
            <a:stCxn id="422" idx="2"/>
            <a:endCxn id="419" idx="0"/>
          </p:cNvCxnSpPr>
          <p:nvPr/>
        </p:nvCxnSpPr>
        <p:spPr>
          <a:xfrm rot="5400000">
            <a:off x="5093400" y="2408000"/>
            <a:ext cx="1206300" cy="2457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22" name="Google Shape;422;p32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2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s2</a:t>
            </a:r>
            <a:endParaRPr b="1"/>
          </a:p>
        </p:txBody>
      </p:sp>
      <p:cxnSp>
        <p:nvCxnSpPr>
          <p:cNvPr id="428" name="Google Shape;428;p32"/>
          <p:cNvCxnSpPr>
            <a:stCxn id="429" idx="2"/>
            <a:endCxn id="430" idx="0"/>
          </p:cNvCxnSpPr>
          <p:nvPr/>
        </p:nvCxnSpPr>
        <p:spPr>
          <a:xfrm rot="5400000">
            <a:off x="6179988" y="2197950"/>
            <a:ext cx="1209600" cy="6624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29" name="Google Shape;429;p32"/>
          <p:cNvSpPr/>
          <p:nvPr/>
        </p:nvSpPr>
        <p:spPr>
          <a:xfrm>
            <a:off x="7011588" y="18565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37" name="Google Shape;437;p3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21</a:t>
            </a:fld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760189" y="245907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D900">
              <a:alpha val="125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cxnSp>
        <p:nvCxnSpPr>
          <p:cNvPr id="449" name="Google Shape;449;p33"/>
          <p:cNvCxnSpPr>
            <a:stCxn id="450" idx="2"/>
            <a:endCxn id="451" idx="0"/>
          </p:cNvCxnSpPr>
          <p:nvPr/>
        </p:nvCxnSpPr>
        <p:spPr>
          <a:xfrm rot="-5400000" flipH="1">
            <a:off x="5973300" y="1773800"/>
            <a:ext cx="1206300" cy="1514100"/>
          </a:xfrm>
          <a:prstGeom prst="bentConnector3">
            <a:avLst>
              <a:gd name="adj1" fmla="val 6501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50" name="Google Shape;450;p33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54" name="Google Shape;454;p33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55" name="Google Shape;455;p33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3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s2</a:t>
            </a:r>
            <a:endParaRPr b="1"/>
          </a:p>
        </p:txBody>
      </p:sp>
      <p:cxnSp>
        <p:nvCxnSpPr>
          <p:cNvPr id="457" name="Google Shape;457;p33"/>
          <p:cNvCxnSpPr>
            <a:endCxn id="458" idx="0"/>
          </p:cNvCxnSpPr>
          <p:nvPr/>
        </p:nvCxnSpPr>
        <p:spPr>
          <a:xfrm rot="5400000">
            <a:off x="6180000" y="2197900"/>
            <a:ext cx="1209600" cy="662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58" name="Google Shape;458;p33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7147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>
            <a:off x="7519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>
            <a:off x="7891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!</a:t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>
            <a:off x="8263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68" name="Google Shape;468;p3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22</a:t>
            </a:fld>
            <a:endParaRPr/>
          </a:p>
        </p:txBody>
      </p:sp>
      <p:sp>
        <p:nvSpPr>
          <p:cNvPr id="469" name="Google Shape;469;p34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760189" y="2880964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D900">
              <a:alpha val="125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78" name="Google Shape;478;p34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cxnSp>
        <p:nvCxnSpPr>
          <p:cNvPr id="480" name="Google Shape;480;p34"/>
          <p:cNvCxnSpPr>
            <a:stCxn id="481" idx="2"/>
            <a:endCxn id="482" idx="0"/>
          </p:cNvCxnSpPr>
          <p:nvPr/>
        </p:nvCxnSpPr>
        <p:spPr>
          <a:xfrm rot="-5400000" flipH="1">
            <a:off x="5973300" y="1773800"/>
            <a:ext cx="1206300" cy="1514100"/>
          </a:xfrm>
          <a:prstGeom prst="bentConnector3">
            <a:avLst>
              <a:gd name="adj1" fmla="val 6501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81" name="Google Shape;481;p34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4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s2</a:t>
            </a:r>
            <a:endParaRPr b="1"/>
          </a:p>
        </p:txBody>
      </p:sp>
      <p:cxnSp>
        <p:nvCxnSpPr>
          <p:cNvPr id="488" name="Google Shape;488;p34"/>
          <p:cNvCxnSpPr>
            <a:endCxn id="489" idx="0"/>
          </p:cNvCxnSpPr>
          <p:nvPr/>
        </p:nvCxnSpPr>
        <p:spPr>
          <a:xfrm rot="5400000">
            <a:off x="6180000" y="2197900"/>
            <a:ext cx="1209600" cy="662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89" name="Google Shape;489;p34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7147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491" name="Google Shape;491;p34"/>
          <p:cNvSpPr/>
          <p:nvPr/>
        </p:nvSpPr>
        <p:spPr>
          <a:xfrm>
            <a:off x="7519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492" name="Google Shape;492;p34"/>
          <p:cNvSpPr/>
          <p:nvPr/>
        </p:nvSpPr>
        <p:spPr>
          <a:xfrm>
            <a:off x="7891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!</a:t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8263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Clonazione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23</a:t>
            </a:fld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697500" y="1577375"/>
            <a:ext cx="37215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s1 = "hi".to_string();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s2 = s1.clone();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s1.push('!');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println!("s1: {}", s1); //hi!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		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println!("s2: {}", s2);	 //hi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760189" y="3308916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D900">
              <a:alpha val="12549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5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cxnSp>
        <p:nvCxnSpPr>
          <p:cNvPr id="511" name="Google Shape;511;p35"/>
          <p:cNvCxnSpPr>
            <a:stCxn id="512" idx="2"/>
            <a:endCxn id="513" idx="0"/>
          </p:cNvCxnSpPr>
          <p:nvPr/>
        </p:nvCxnSpPr>
        <p:spPr>
          <a:xfrm rot="-5400000" flipH="1">
            <a:off x="5973300" y="1773800"/>
            <a:ext cx="1206300" cy="1514100"/>
          </a:xfrm>
          <a:prstGeom prst="bentConnector3">
            <a:avLst>
              <a:gd name="adj1" fmla="val 6501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12" name="Google Shape;512;p35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6932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7304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7676688" y="180020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17" name="Google Shape;517;p35"/>
          <p:cNvSpPr/>
          <p:nvPr/>
        </p:nvSpPr>
        <p:spPr>
          <a:xfrm rot="-5400000">
            <a:off x="7427238" y="113360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5"/>
          <p:cNvSpPr txBox="1"/>
          <p:nvPr/>
        </p:nvSpPr>
        <p:spPr>
          <a:xfrm>
            <a:off x="7216338" y="129188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s2</a:t>
            </a:r>
            <a:endParaRPr b="1"/>
          </a:p>
        </p:txBody>
      </p:sp>
      <p:cxnSp>
        <p:nvCxnSpPr>
          <p:cNvPr id="519" name="Google Shape;519;p35"/>
          <p:cNvCxnSpPr>
            <a:endCxn id="520" idx="0"/>
          </p:cNvCxnSpPr>
          <p:nvPr/>
        </p:nvCxnSpPr>
        <p:spPr>
          <a:xfrm rot="5400000">
            <a:off x="6180000" y="2197900"/>
            <a:ext cx="1209600" cy="662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20" name="Google Shape;520;p35"/>
          <p:cNvSpPr/>
          <p:nvPr/>
        </p:nvSpPr>
        <p:spPr>
          <a:xfrm>
            <a:off x="6267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663960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513" name="Google Shape;513;p35"/>
          <p:cNvSpPr/>
          <p:nvPr/>
        </p:nvSpPr>
        <p:spPr>
          <a:xfrm>
            <a:off x="7147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522" name="Google Shape;522;p35"/>
          <p:cNvSpPr/>
          <p:nvPr/>
        </p:nvSpPr>
        <p:spPr>
          <a:xfrm>
            <a:off x="7519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endParaRPr/>
          </a:p>
        </p:txBody>
      </p:sp>
      <p:sp>
        <p:nvSpPr>
          <p:cNvPr id="523" name="Google Shape;523;p35"/>
          <p:cNvSpPr/>
          <p:nvPr/>
        </p:nvSpPr>
        <p:spPr>
          <a:xfrm>
            <a:off x="7891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!</a:t>
            </a:r>
            <a:endParaRPr/>
          </a:p>
        </p:txBody>
      </p:sp>
      <p:sp>
        <p:nvSpPr>
          <p:cNvPr id="524" name="Google Shape;524;p35"/>
          <p:cNvSpPr/>
          <p:nvPr/>
        </p:nvSpPr>
        <p:spPr>
          <a:xfrm>
            <a:off x="82635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 con C e C++</a:t>
            </a:r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24</a:t>
            </a:fld>
            <a:endParaRPr/>
          </a:p>
        </p:txBody>
      </p:sp>
      <p:sp>
        <p:nvSpPr>
          <p:cNvPr id="531" name="Google Shape;531;p36"/>
          <p:cNvSpPr txBox="1">
            <a:spLocks noGrp="1"/>
          </p:cNvSpPr>
          <p:nvPr>
            <p:ph type="body" idx="1"/>
          </p:nvPr>
        </p:nvSpPr>
        <p:spPr>
          <a:xfrm>
            <a:off x="311700" y="12043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 differenza di quanto avviene in C e C++, in Rust il comportamento base adottato dal compilatore a fronte dell’assegnazione di una variabile o del passaggio di un argomento ad una funzione, è quello del </a:t>
            </a:r>
            <a:r>
              <a:rPr lang="it" b="1">
                <a:solidFill>
                  <a:srgbClr val="0B5394"/>
                </a:solidFill>
              </a:rPr>
              <a:t>movimento</a:t>
            </a:r>
            <a:endParaRPr b="1">
              <a:solidFill>
                <a:srgbClr val="0B5394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Solo se il tipo risulta copiabile viene eseguita una copia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Char char="●"/>
            </a:pPr>
            <a:r>
              <a:rPr lang="it">
                <a:solidFill>
                  <a:srgbClr val="85200C"/>
                </a:solidFill>
              </a:rPr>
              <a:t>In C, l’unico paradigma possibile è quello della </a:t>
            </a:r>
            <a:r>
              <a:rPr lang="it" b="1">
                <a:solidFill>
                  <a:srgbClr val="85200C"/>
                </a:solidFill>
              </a:rPr>
              <a:t>copia</a:t>
            </a:r>
            <a:endParaRPr b="1">
              <a:solidFill>
                <a:srgbClr val="85200C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In C++ è possibile adottare il movimento a patto di invocarlo esplicitamente e che questo comportamento sia stato definito per lo specifico tipo di dato in oggetto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Poiché in C++ il movimento è possibile, ma non c’è l’equivalente del Borrow Checker, è responsabilità del programmatore, in caso di movimento, lasciare l’oggetto di cui si è preso possesso del contenuto in uno stato coerente: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Eventuali accessi ai suoi campi non devono originare errori né visibilità del contenuto pregresso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La sua distruzione non deve originare errori né portare a fenomeni di doppio rilascio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mette molta responsabilità nelle mani del programmatore che deve fornire implementazioni opportune per copia e movimento, distinguendo anche tra costruzione iniziale e riassegnazione!</a:t>
            </a:r>
            <a:endParaRPr/>
          </a:p>
        </p:txBody>
      </p:sp>
      <p:sp>
        <p:nvSpPr>
          <p:cNvPr id="532" name="Google Shape;532;p36"/>
          <p:cNvSpPr txBox="1"/>
          <p:nvPr/>
        </p:nvSpPr>
        <p:spPr>
          <a:xfrm>
            <a:off x="1391025" y="4913675"/>
            <a:ext cx="7686900" cy="32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54000" tIns="54000" rIns="54000" bIns="540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Vedi anche: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https://radekvit.medium.com/move-semantics-in-c-and-rust-the-case-for-destructive-moves-d816891c354b</a:t>
            </a:r>
            <a:r>
              <a:rPr lang="it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body" idx="1"/>
          </p:nvPr>
        </p:nvSpPr>
        <p:spPr>
          <a:xfrm>
            <a:off x="311700" y="11281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risolvere i problemi di accesso, Rust introduce diverse forme di puntatori, volte a rendere espliciti responsabilità e diritti di chi le maneggia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borrow checker si occupa di garantire che il codice complessivamente scritto sia conforme a tali regole e impedisce la compilazione in caso contrario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</a:t>
            </a:r>
            <a:r>
              <a:rPr lang="it" b="1">
                <a:solidFill>
                  <a:srgbClr val="0B5394"/>
                </a:solidFill>
              </a:rPr>
              <a:t>riferimento</a:t>
            </a:r>
            <a:r>
              <a:rPr lang="it"/>
              <a:t> è un puntatore in sola lettura ad un blocco di memoria </a:t>
            </a:r>
            <a:r>
              <a:rPr lang="it" b="1">
                <a:solidFill>
                  <a:srgbClr val="0B5394"/>
                </a:solidFill>
              </a:rPr>
              <a:t>posseduto da un’altra variabile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Permette di accedere ad un valore senza trasferirne la proprietà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riferimento può esistere solo mentre esiste la variabile che possiede il dato a cui punta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de-referenzia automaticamente il puntatore, quando si accede al valore tramite l’operatore ‘.’</a:t>
            </a:r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25</a:t>
            </a:fld>
            <a:endParaRPr/>
          </a:p>
        </p:txBody>
      </p:sp>
      <p:sp>
        <p:nvSpPr>
          <p:cNvPr id="540" name="Google Shape;540;p37"/>
          <p:cNvSpPr txBox="1"/>
          <p:nvPr/>
        </p:nvSpPr>
        <p:spPr>
          <a:xfrm>
            <a:off x="672825" y="3966725"/>
            <a:ext cx="77490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point = (1.0, 0.0);     //point possiede il valore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reference = &amp;point;     //reference PUÒ accedere al valore in lettura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            //finché esiste point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println!(“({}, {})”, reference.0, reference.1);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 e prestiti</a:t>
            </a: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riferimento </a:t>
            </a:r>
            <a:r>
              <a:rPr lang="it" b="1">
                <a:solidFill>
                  <a:srgbClr val="0B5394"/>
                </a:solidFill>
              </a:rPr>
              <a:t>prende a prestito</a:t>
            </a:r>
            <a:r>
              <a:rPr lang="it"/>
              <a:t> (borrows) l’indirizzo di memoria in cui esiste il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Fino a che il riferimento è accessibile, non è possibile modificare il valore, né tramite il riferimento (che ha accesso in sola lettura), né tramite la variabile che possiede il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creare ulteriori riferimenti a partire dal dato originale o da altri riferimenti ad esso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sono </a:t>
            </a:r>
            <a:r>
              <a:rPr lang="it" b="1">
                <a:solidFill>
                  <a:srgbClr val="0B5394"/>
                </a:solidFill>
              </a:rPr>
              <a:t>copiabili</a:t>
            </a:r>
            <a:r>
              <a:rPr lang="it"/>
              <a:t>: viene duplicato il puntatore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(attraverso il borrow checker) garantisce che un riferimento punti SEMPRE ad un dato valido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Finché esiste almeno un riferimento, il dato originale non potrà essere né modificato né distrutto</a:t>
            </a: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 mutabili</a:t>
            </a:r>
            <a:endParaRPr/>
          </a:p>
        </p:txBody>
      </p:sp>
      <p:sp>
        <p:nvSpPr>
          <p:cNvPr id="553" name="Google Shape;553;p3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partire da una variabile che possiede un valore è possibile estrarre UN SOLO </a:t>
            </a:r>
            <a:r>
              <a:rPr lang="it" b="1">
                <a:solidFill>
                  <a:srgbClr val="0B5394"/>
                </a:solidFill>
              </a:rPr>
              <a:t>riferimento mutabile</a:t>
            </a:r>
            <a:r>
              <a:rPr lang="it"/>
              <a:t> per volta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crea un riferimento mutabile con la sintassi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 = &amp;mut v;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Mentre esiste un riferimento mutabile...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possono esistere riferimenti semplici (in sola lettura)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è possibile modificare né muovere la variabile che possiede il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creare un riferimento mutabile </a:t>
            </a:r>
            <a:r>
              <a:rPr lang="it" b="1">
                <a:solidFill>
                  <a:srgbClr val="0B5394"/>
                </a:solidFill>
              </a:rPr>
              <a:t>solo se</a:t>
            </a:r>
            <a:r>
              <a:rPr lang="it"/>
              <a:t> la variabile che possiede il dato è dichiarata mutabile a sua volta</a:t>
            </a:r>
            <a:endParaRPr/>
          </a:p>
        </p:txBody>
      </p:sp>
      <p:sp>
        <p:nvSpPr>
          <p:cNvPr id="554" name="Google Shape;554;p3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560" name="Google Shape;560;p4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28</a:t>
            </a:fld>
            <a:endParaRPr/>
          </a:p>
        </p:txBody>
      </p:sp>
      <p:pic>
        <p:nvPicPr>
          <p:cNvPr id="561" name="Google Shape;5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992047"/>
            <a:ext cx="8167659" cy="419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/>
          <p:nvPr/>
        </p:nvSpPr>
        <p:spPr>
          <a:xfrm>
            <a:off x="4937300" y="4303550"/>
            <a:ext cx="3621900" cy="360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41"/>
          <p:cNvGrpSpPr/>
          <p:nvPr/>
        </p:nvGrpSpPr>
        <p:grpSpPr>
          <a:xfrm>
            <a:off x="4944625" y="4303550"/>
            <a:ext cx="3607250" cy="360900"/>
            <a:chOff x="3420625" y="4303550"/>
            <a:chExt cx="3607250" cy="360900"/>
          </a:xfrm>
        </p:grpSpPr>
        <p:sp>
          <p:nvSpPr>
            <p:cNvPr id="568" name="Google Shape;568;p41"/>
            <p:cNvSpPr/>
            <p:nvPr/>
          </p:nvSpPr>
          <p:spPr>
            <a:xfrm>
              <a:off x="342062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521617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3</a:t>
              </a:r>
              <a:endParaRPr/>
            </a:p>
          </p:txBody>
        </p:sp>
      </p:grpSp>
      <p:sp>
        <p:nvSpPr>
          <p:cNvPr id="570" name="Google Shape;570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Riferimenti: disposizione in memoria</a:t>
            </a:r>
            <a:endParaRPr/>
          </a:p>
        </p:txBody>
      </p:sp>
      <p:sp>
        <p:nvSpPr>
          <p:cNvPr id="571" name="Google Shape;571;p4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29</a:t>
            </a:fld>
            <a:endParaRPr/>
          </a:p>
        </p:txBody>
      </p:sp>
      <p:sp>
        <p:nvSpPr>
          <p:cNvPr id="572" name="Google Shape;572;p41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8520600" cy="15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riferimenti sono implementati diversamente in base al tipo puntato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</a:rPr>
              <a:t>Puntatori semplici</a:t>
            </a:r>
            <a:r>
              <a:rPr lang="it"/>
              <a:t>, se il compilatore conosce la dimensione del dato puntato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</a:rPr>
              <a:t>Puntatore + dimensione</a:t>
            </a:r>
            <a:r>
              <a:rPr lang="it"/>
              <a:t> ( fat pointer), se la dimensione del dato è solo nota in fase di esecuzione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</a:rPr>
              <a:t>Puntatore doppio</a:t>
            </a:r>
            <a:r>
              <a:rPr lang="it"/>
              <a:t>, se il tipo di dato puntato è noto solo per l’insieme di tratti che implementa</a:t>
            </a:r>
            <a:endParaRPr/>
          </a:p>
        </p:txBody>
      </p:sp>
      <p:sp>
        <p:nvSpPr>
          <p:cNvPr id="573" name="Google Shape;573;p41"/>
          <p:cNvSpPr txBox="1"/>
          <p:nvPr/>
        </p:nvSpPr>
        <p:spPr>
          <a:xfrm>
            <a:off x="1008223" y="2857500"/>
            <a:ext cx="24213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i: i32 = 10;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r1: &amp;i32 = &amp;i;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1617825" y="3810000"/>
            <a:ext cx="9000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</a:t>
            </a:r>
            <a:endParaRPr/>
          </a:p>
        </p:txBody>
      </p:sp>
      <p:sp>
        <p:nvSpPr>
          <p:cNvPr id="575" name="Google Shape;575;p41"/>
          <p:cNvSpPr txBox="1"/>
          <p:nvPr/>
        </p:nvSpPr>
        <p:spPr>
          <a:xfrm>
            <a:off x="1013125" y="3790350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i:</a:t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17825" y="4303550"/>
            <a:ext cx="1811700" cy="360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1"/>
          <p:cNvSpPr txBox="1"/>
          <p:nvPr/>
        </p:nvSpPr>
        <p:spPr>
          <a:xfrm>
            <a:off x="932875" y="4303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r1:</a:t>
            </a: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2465925" y="4426250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9" name="Google Shape;579;p41"/>
          <p:cNvCxnSpPr>
            <a:stCxn id="578" idx="2"/>
            <a:endCxn id="574" idx="1"/>
          </p:cNvCxnSpPr>
          <p:nvPr/>
        </p:nvCxnSpPr>
        <p:spPr>
          <a:xfrm rot="10800000">
            <a:off x="1617825" y="3990500"/>
            <a:ext cx="848100" cy="493500"/>
          </a:xfrm>
          <a:prstGeom prst="curvedConnector3">
            <a:avLst>
              <a:gd name="adj1" fmla="val 12807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41"/>
          <p:cNvSpPr txBox="1"/>
          <p:nvPr/>
        </p:nvSpPr>
        <p:spPr>
          <a:xfrm>
            <a:off x="4335026" y="2857500"/>
            <a:ext cx="42243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a: [i32;3] = [1,2,3];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r2: &amp;[i32] = &amp;a;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4944625" y="3810000"/>
            <a:ext cx="9000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582" name="Google Shape;582;p41"/>
          <p:cNvSpPr txBox="1"/>
          <p:nvPr/>
        </p:nvSpPr>
        <p:spPr>
          <a:xfrm>
            <a:off x="4339925" y="3790350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4259675" y="4303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r2:</a:t>
            </a: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5792725" y="4426250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5844625" y="3810000"/>
            <a:ext cx="9000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86" name="Google Shape;586;p41"/>
          <p:cNvSpPr/>
          <p:nvPr/>
        </p:nvSpPr>
        <p:spPr>
          <a:xfrm>
            <a:off x="6744625" y="3810000"/>
            <a:ext cx="9000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cxnSp>
        <p:nvCxnSpPr>
          <p:cNvPr id="587" name="Google Shape;587;p41"/>
          <p:cNvCxnSpPr>
            <a:stCxn id="584" idx="2"/>
            <a:endCxn id="581" idx="1"/>
          </p:cNvCxnSpPr>
          <p:nvPr/>
        </p:nvCxnSpPr>
        <p:spPr>
          <a:xfrm rot="10800000">
            <a:off x="4944625" y="3990500"/>
            <a:ext cx="848100" cy="493500"/>
          </a:xfrm>
          <a:prstGeom prst="curvedConnector3">
            <a:avLst>
              <a:gd name="adj1" fmla="val 12807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41"/>
          <p:cNvSpPr txBox="1"/>
          <p:nvPr/>
        </p:nvSpPr>
        <p:spPr>
          <a:xfrm>
            <a:off x="1617825" y="4703750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b="1">
                <a:solidFill>
                  <a:schemeClr val="dk2"/>
                </a:solidFill>
              </a:rPr>
              <a:t>simple pointer</a:t>
            </a:r>
            <a:endParaRPr b="1"/>
          </a:p>
        </p:txBody>
      </p:sp>
      <p:sp>
        <p:nvSpPr>
          <p:cNvPr id="589" name="Google Shape;589;p41"/>
          <p:cNvSpPr txBox="1"/>
          <p:nvPr/>
        </p:nvSpPr>
        <p:spPr>
          <a:xfrm>
            <a:off x="4960775" y="4797100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b="1">
                <a:solidFill>
                  <a:schemeClr val="dk2"/>
                </a:solidFill>
              </a:rPr>
              <a:t>fat pointer</a:t>
            </a:r>
            <a:endParaRPr b="1"/>
          </a:p>
        </p:txBody>
      </p:sp>
      <p:sp>
        <p:nvSpPr>
          <p:cNvPr id="590" name="Google Shape;590;p41"/>
          <p:cNvSpPr txBox="1"/>
          <p:nvPr/>
        </p:nvSpPr>
        <p:spPr>
          <a:xfrm>
            <a:off x="311700" y="94275"/>
            <a:ext cx="8520600" cy="400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https://github.com/pretzelhammer/rust-blog/blob/master/posts/sizedness-in-rust.md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v = Vec::with_capacity(4);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v.push(i);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15"/>
          <p:cNvCxnSpPr>
            <a:stCxn id="86" idx="2"/>
            <a:endCxn id="81" idx="0"/>
          </p:cNvCxnSpPr>
          <p:nvPr/>
        </p:nvCxnSpPr>
        <p:spPr>
          <a:xfrm rot="-5400000" flipH="1">
            <a:off x="5283900" y="2463200"/>
            <a:ext cx="1206300" cy="1353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6" name="Google Shape;86;p15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8959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50850" y="203221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637825" y="3725225"/>
            <a:ext cx="4194600" cy="831300"/>
          </a:xfrm>
          <a:prstGeom prst="rect">
            <a:avLst/>
          </a:prstGeom>
          <a:solidFill>
            <a:srgbClr val="BDE8F8">
              <a:alpha val="338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All’atto della creazione, viene acquisito un blocco sullo heap, il cui puntatore è memorizzato all’interno della struttura dati sullo stack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Riferimenti: disposizione in memoria</a:t>
            </a:r>
            <a:endParaRPr/>
          </a:p>
        </p:txBody>
      </p:sp>
      <p:sp>
        <p:nvSpPr>
          <p:cNvPr id="596" name="Google Shape;596;p4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30</a:t>
            </a:fld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296150" y="1731625"/>
            <a:ext cx="3621900" cy="360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03475" y="1731625"/>
            <a:ext cx="3607250" cy="360900"/>
            <a:chOff x="3420625" y="4303550"/>
            <a:chExt cx="3607250" cy="360900"/>
          </a:xfrm>
        </p:grpSpPr>
        <p:sp>
          <p:nvSpPr>
            <p:cNvPr id="599" name="Google Shape;599;p42"/>
            <p:cNvSpPr/>
            <p:nvPr/>
          </p:nvSpPr>
          <p:spPr>
            <a:xfrm>
              <a:off x="342062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5216175" y="4303550"/>
              <a:ext cx="1811700" cy="3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42"/>
          <p:cNvSpPr txBox="1"/>
          <p:nvPr/>
        </p:nvSpPr>
        <p:spPr>
          <a:xfrm>
            <a:off x="4518675" y="1303850"/>
            <a:ext cx="42192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f: File = File::create(“test.txt”);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r3: &amp;dyn Write = &amp;f;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42"/>
          <p:cNvSpPr/>
          <p:nvPr/>
        </p:nvSpPr>
        <p:spPr>
          <a:xfrm>
            <a:off x="296150" y="3688150"/>
            <a:ext cx="27000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[ hidden implementation ]</a:t>
            </a:r>
            <a:endParaRPr/>
          </a:p>
        </p:txBody>
      </p:sp>
      <p:sp>
        <p:nvSpPr>
          <p:cNvPr id="603" name="Google Shape;603;p42"/>
          <p:cNvSpPr txBox="1"/>
          <p:nvPr/>
        </p:nvSpPr>
        <p:spPr>
          <a:xfrm>
            <a:off x="296150" y="4067750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f: File</a:t>
            </a:r>
            <a:endParaRPr/>
          </a:p>
        </p:txBody>
      </p:sp>
      <p:sp>
        <p:nvSpPr>
          <p:cNvPr id="604" name="Google Shape;604;p42"/>
          <p:cNvSpPr txBox="1"/>
          <p:nvPr/>
        </p:nvSpPr>
        <p:spPr>
          <a:xfrm>
            <a:off x="323875" y="1331425"/>
            <a:ext cx="20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r3: &amp;dyn Write</a:t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>
            <a:off x="1151575" y="1854325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6" name="Google Shape;606;p42"/>
          <p:cNvCxnSpPr>
            <a:stCxn id="605" idx="4"/>
            <a:endCxn id="602" idx="0"/>
          </p:cNvCxnSpPr>
          <p:nvPr/>
        </p:nvCxnSpPr>
        <p:spPr>
          <a:xfrm rot="-5400000" flipH="1">
            <a:off x="568525" y="2610625"/>
            <a:ext cx="1718400" cy="4368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7" name="Google Shape;607;p42"/>
          <p:cNvSpPr txBox="1"/>
          <p:nvPr/>
        </p:nvSpPr>
        <p:spPr>
          <a:xfrm>
            <a:off x="1227775" y="2092513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b="1">
                <a:solidFill>
                  <a:schemeClr val="dk2"/>
                </a:solidFill>
              </a:rPr>
              <a:t>double pointer</a:t>
            </a:r>
            <a:endParaRPr b="1"/>
          </a:p>
        </p:txBody>
      </p:sp>
      <p:sp>
        <p:nvSpPr>
          <p:cNvPr id="608" name="Google Shape;608;p42"/>
          <p:cNvSpPr/>
          <p:nvPr/>
        </p:nvSpPr>
        <p:spPr>
          <a:xfrm>
            <a:off x="2904175" y="1854325"/>
            <a:ext cx="115500" cy="11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5865000" y="3089425"/>
            <a:ext cx="3131700" cy="369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write(...) {...}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42"/>
          <p:cNvSpPr txBox="1"/>
          <p:nvPr/>
        </p:nvSpPr>
        <p:spPr>
          <a:xfrm>
            <a:off x="5865000" y="3698450"/>
            <a:ext cx="3131700" cy="369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write_vectored(...) {...}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5865000" y="4307475"/>
            <a:ext cx="3131700" cy="369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is_write_vectored(...) {...}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42"/>
          <p:cNvSpPr txBox="1"/>
          <p:nvPr/>
        </p:nvSpPr>
        <p:spPr>
          <a:xfrm>
            <a:off x="5865000" y="4892325"/>
            <a:ext cx="3131700" cy="369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flush(...) {...}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3" name="Google Shape;613;p42"/>
          <p:cNvCxnSpPr>
            <a:stCxn id="608" idx="6"/>
            <a:endCxn id="614" idx="0"/>
          </p:cNvCxnSpPr>
          <p:nvPr/>
        </p:nvCxnSpPr>
        <p:spPr>
          <a:xfrm>
            <a:off x="3019675" y="1912075"/>
            <a:ext cx="1136400" cy="586800"/>
          </a:xfrm>
          <a:prstGeom prst="curved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5" name="Google Shape;615;p42"/>
          <p:cNvSpPr txBox="1"/>
          <p:nvPr/>
        </p:nvSpPr>
        <p:spPr>
          <a:xfrm>
            <a:off x="3250200" y="2092525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b="1">
                <a:solidFill>
                  <a:schemeClr val="dk2"/>
                </a:solidFill>
              </a:rPr>
              <a:t>vtable</a:t>
            </a:r>
            <a:endParaRPr b="1"/>
          </a:p>
        </p:txBody>
      </p:sp>
      <p:grpSp>
        <p:nvGrpSpPr>
          <p:cNvPr id="616" name="Google Shape;616;p42"/>
          <p:cNvGrpSpPr/>
          <p:nvPr/>
        </p:nvGrpSpPr>
        <p:grpSpPr>
          <a:xfrm>
            <a:off x="3250200" y="2498763"/>
            <a:ext cx="1811700" cy="2739663"/>
            <a:chOff x="2924725" y="2095863"/>
            <a:chExt cx="1811700" cy="2739663"/>
          </a:xfrm>
        </p:grpSpPr>
        <p:sp>
          <p:nvSpPr>
            <p:cNvPr id="617" name="Google Shape;617;p42"/>
            <p:cNvSpPr/>
            <p:nvPr/>
          </p:nvSpPr>
          <p:spPr>
            <a:xfrm>
              <a:off x="2924725" y="3285244"/>
              <a:ext cx="1811700" cy="360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2924725" y="3681704"/>
              <a:ext cx="1811700" cy="360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924725" y="4078165"/>
              <a:ext cx="1811700" cy="360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2924725" y="4474625"/>
              <a:ext cx="1811700" cy="360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3772825" y="33967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772825" y="37969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3772825" y="41971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3772825" y="4597325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2924725" y="2888783"/>
              <a:ext cx="1811700" cy="3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aligment</a:t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2924725" y="2492323"/>
              <a:ext cx="1811700" cy="3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size</a:t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2924725" y="2095863"/>
              <a:ext cx="1811700" cy="360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3772825" y="2218563"/>
              <a:ext cx="115500" cy="115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8" name="Google Shape;628;p42"/>
          <p:cNvCxnSpPr>
            <a:stCxn id="627" idx="6"/>
            <a:endCxn id="629" idx="1"/>
          </p:cNvCxnSpPr>
          <p:nvPr/>
        </p:nvCxnSpPr>
        <p:spPr>
          <a:xfrm>
            <a:off x="4213800" y="2679213"/>
            <a:ext cx="1651200" cy="13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42"/>
          <p:cNvSpPr txBox="1"/>
          <p:nvPr/>
        </p:nvSpPr>
        <p:spPr>
          <a:xfrm>
            <a:off x="5865000" y="2508175"/>
            <a:ext cx="3131700" cy="369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 drop() {...}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0" name="Google Shape;630;p42"/>
          <p:cNvCxnSpPr>
            <a:stCxn id="624" idx="6"/>
            <a:endCxn id="612" idx="1"/>
          </p:cNvCxnSpPr>
          <p:nvPr/>
        </p:nvCxnSpPr>
        <p:spPr>
          <a:xfrm>
            <a:off x="4213800" y="5057975"/>
            <a:ext cx="1651200" cy="18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42"/>
          <p:cNvCxnSpPr>
            <a:stCxn id="623" idx="6"/>
            <a:endCxn id="611" idx="1"/>
          </p:cNvCxnSpPr>
          <p:nvPr/>
        </p:nvCxnSpPr>
        <p:spPr>
          <a:xfrm rot="10800000" flipH="1">
            <a:off x="4213800" y="4492175"/>
            <a:ext cx="1651200" cy="165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42"/>
          <p:cNvCxnSpPr>
            <a:stCxn id="622" idx="6"/>
            <a:endCxn id="610" idx="1"/>
          </p:cNvCxnSpPr>
          <p:nvPr/>
        </p:nvCxnSpPr>
        <p:spPr>
          <a:xfrm rot="10800000" flipH="1">
            <a:off x="4213800" y="3883175"/>
            <a:ext cx="1651200" cy="37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42"/>
          <p:cNvCxnSpPr>
            <a:stCxn id="621" idx="6"/>
            <a:endCxn id="609" idx="1"/>
          </p:cNvCxnSpPr>
          <p:nvPr/>
        </p:nvCxnSpPr>
        <p:spPr>
          <a:xfrm rot="10800000" flipH="1">
            <a:off x="4213800" y="3274175"/>
            <a:ext cx="1651200" cy="58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vita dei riferimenti</a:t>
            </a:r>
            <a:endParaRPr/>
          </a:p>
        </p:txBody>
      </p:sp>
      <p:sp>
        <p:nvSpPr>
          <p:cNvPr id="639" name="Google Shape;639;p4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Il borrow checker garantisce che tutti gli accessi ad un riferimento avvengano solo in un </a:t>
            </a:r>
            <a:r>
              <a:rPr lang="it" b="1">
                <a:solidFill>
                  <a:srgbClr val="0B5394"/>
                </a:solidFill>
              </a:rPr>
              <a:t>intervallo di tempo</a:t>
            </a:r>
            <a:r>
              <a:rPr lang="it"/>
              <a:t> (righe) </a:t>
            </a:r>
            <a:r>
              <a:rPr lang="it" b="1">
                <a:solidFill>
                  <a:srgbClr val="0B5394"/>
                </a:solidFill>
              </a:rPr>
              <a:t>compreso</a:t>
            </a:r>
            <a:r>
              <a:rPr lang="it"/>
              <a:t> in quelle in cui il dato esiste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Serve ad impedire il fenomeno dei </a:t>
            </a:r>
            <a:r>
              <a:rPr lang="it" i="1">
                <a:solidFill>
                  <a:srgbClr val="0B5394"/>
                </a:solidFill>
              </a:rPr>
              <a:t>dangling pointer</a:t>
            </a:r>
            <a:r>
              <a:rPr lang="it"/>
              <a:t>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L’insieme delle righe in cui si fa accesso al riferimento costituisce il suo </a:t>
            </a:r>
            <a:r>
              <a:rPr lang="it" b="1" i="1">
                <a:solidFill>
                  <a:srgbClr val="0B5394"/>
                </a:solidFill>
              </a:rPr>
              <a:t>lifetime</a:t>
            </a:r>
            <a:r>
              <a:rPr lang="it"/>
              <a:t>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Tale informazione è mantenuta, dal compilatore, insieme alle informazioni che descrivono il tipo del riferimento e non ha nessuna rappresentazione in fase di esecuzione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Sebbene in molte situazioni possa essere omesso, il tempo di vita di un riferimento può essere espresso nella firma del tipo nel seguente modo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&amp;'a NomeTipo</a:t>
            </a:r>
            <a:r>
              <a:rPr lang="it"/>
              <a:t>, dove </a:t>
            </a:r>
            <a:r>
              <a:rPr lang="it" b="1" i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/>
              <a:t> è un identificativo qualsiasi e il simbolo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it"/>
              <a:t> (tick) serve a qualificarlo come tempo di vita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Tale notazione è utile in quelle situazioni in cui occorre imporre vincoli sulla durata relativa dei tempi di vita di due o più riferimenti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 un riferimento è valido per l’intera durata di un programma, viene indicato con la notazione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&amp;'static NomeTipo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Una stringa espressa in formato letterale (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“some string”</a:t>
            </a:r>
            <a:r>
              <a:rPr lang="it"/>
              <a:t> ) ha come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&amp;'static str</a:t>
            </a:r>
            <a:r>
              <a:rPr lang="it"/>
              <a:t>, in quanto la sequenza di caratteri viene allocata dal compilatore nella sezione delle costanti e non viene mai rilasciata</a:t>
            </a:r>
            <a:endParaRPr/>
          </a:p>
        </p:txBody>
      </p:sp>
      <p:sp>
        <p:nvSpPr>
          <p:cNvPr id="640" name="Google Shape;640;p4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 di vita dei riferimenti</a:t>
            </a:r>
            <a:endParaRPr/>
          </a:p>
        </p:txBody>
      </p:sp>
      <p:sp>
        <p:nvSpPr>
          <p:cNvPr id="646" name="Google Shape;646;p4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essere lecito, </a:t>
            </a:r>
            <a:r>
              <a:rPr lang="it" b="1">
                <a:solidFill>
                  <a:srgbClr val="0B5394"/>
                </a:solidFill>
              </a:rPr>
              <a:t>il tempo di vita </a:t>
            </a:r>
            <a:r>
              <a:rPr lang="it"/>
              <a:t>di un riferimento </a:t>
            </a:r>
            <a:r>
              <a:rPr lang="it" b="1">
                <a:solidFill>
                  <a:srgbClr val="0B5394"/>
                </a:solidFill>
              </a:rPr>
              <a:t>deve essere contenuto nel </a:t>
            </a:r>
            <a:r>
              <a:rPr lang="it"/>
              <a:t>tempo di vita del </a:t>
            </a:r>
            <a:r>
              <a:rPr lang="it" b="1">
                <a:solidFill>
                  <a:srgbClr val="0B5394"/>
                </a:solidFill>
              </a:rPr>
              <a:t>valore </a:t>
            </a:r>
            <a:r>
              <a:rPr lang="it"/>
              <a:t>a cui punta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borrow checker si fa carico di garantire tale vincolo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Questo richiede di esplicitare il tempo di vita quando si memorizza un riferimento all’interno di una struttura dati o si usa un riferimento come valore di ritorno di una funzione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due casi saranno trattati dettagliatamente in seguito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vincolo (apparentemente ovvio) di esistenza in vita dei vincoli </a:t>
            </a:r>
            <a:r>
              <a:rPr lang="it" b="1">
                <a:solidFill>
                  <a:srgbClr val="0B5394"/>
                </a:solidFill>
              </a:rPr>
              <a:t>dovrebbe</a:t>
            </a:r>
            <a:r>
              <a:rPr lang="it"/>
              <a:t> essere alla base anche di tutti gli usi dei puntatori in C e C++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Poiché, però, in questi linguaggi non viene tracciato il tempo di vita, il compilatore non è in grado di identificare la presenza di dangling pointers, né identificare eventuali problemi di non rilascio o doppio rilascio, come invece avviene in Rust</a:t>
            </a:r>
            <a:endParaRPr/>
          </a:p>
        </p:txBody>
      </p:sp>
      <p:sp>
        <p:nvSpPr>
          <p:cNvPr id="647" name="Google Shape;647;p4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53" name="Google Shape;653;p4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33</a:t>
            </a:fld>
            <a:endParaRPr/>
          </a:p>
        </p:txBody>
      </p:sp>
      <p:sp>
        <p:nvSpPr>
          <p:cNvPr id="654" name="Google Shape;654;p45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45"/>
          <p:cNvSpPr txBox="1"/>
          <p:nvPr/>
        </p:nvSpPr>
        <p:spPr>
          <a:xfrm>
            <a:off x="3152400" y="1210700"/>
            <a:ext cx="5679900" cy="27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error: `x` does not live long enough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9  |     r = &amp;x;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|         ^^ borrowed value does not live long enough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10 |   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11 |   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|   - `x` dropped here while still borrowed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12 | 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13 |   assert_eq!(*r, 1);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|   ----------------- borrow later used here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34</a:t>
            </a:fld>
            <a:endParaRPr/>
          </a:p>
        </p:txBody>
      </p:sp>
      <p:sp>
        <p:nvSpPr>
          <p:cNvPr id="662" name="Google Shape;662;p46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794100" y="2642700"/>
            <a:ext cx="2017800" cy="1015800"/>
          </a:xfrm>
          <a:prstGeom prst="wedgeRoundRectCallout">
            <a:avLst>
              <a:gd name="adj1" fmla="val 133874"/>
              <a:gd name="adj2" fmla="val -18852"/>
              <a:gd name="adj3" fmla="val 0"/>
            </a:avLst>
          </a:prstGeom>
          <a:solidFill>
            <a:srgbClr val="BDE8F8">
              <a:alpha val="33880"/>
            </a:srgbClr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6"/>
          <p:cNvSpPr txBox="1"/>
          <p:nvPr/>
        </p:nvSpPr>
        <p:spPr>
          <a:xfrm>
            <a:off x="4572000" y="2720800"/>
            <a:ext cx="3668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/>
              <a:t>Intervallo di esistenza di x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/>
              <a:t>qualunque riferimento ad x, non può eccedere questo periodo</a:t>
            </a:r>
            <a:endParaRPr sz="1800"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35</a:t>
            </a:fld>
            <a:endParaRPr/>
          </a:p>
        </p:txBody>
      </p:sp>
      <p:sp>
        <p:nvSpPr>
          <p:cNvPr id="671" name="Google Shape;671;p47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47"/>
          <p:cNvSpPr/>
          <p:nvPr/>
        </p:nvSpPr>
        <p:spPr>
          <a:xfrm>
            <a:off x="598875" y="3098325"/>
            <a:ext cx="2121900" cy="1341000"/>
          </a:xfrm>
          <a:prstGeom prst="wedgeRoundRectCallout">
            <a:avLst>
              <a:gd name="adj1" fmla="val 133439"/>
              <a:gd name="adj2" fmla="val -40291"/>
              <a:gd name="adj3" fmla="val 0"/>
            </a:avLst>
          </a:prstGeom>
          <a:solidFill>
            <a:srgbClr val="BDE8F8">
              <a:alpha val="33880"/>
            </a:srgbClr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7"/>
          <p:cNvSpPr txBox="1"/>
          <p:nvPr/>
        </p:nvSpPr>
        <p:spPr>
          <a:xfrm>
            <a:off x="4572000" y="2720800"/>
            <a:ext cx="3668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/>
              <a:t>Intervallo di validità di r 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/>
              <a:t>il valore memorizzato al suo interno deve avere una vita che si estende per tutto questo periodo</a:t>
            </a:r>
            <a:endParaRPr sz="1800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79" name="Google Shape;679;p4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36</a:t>
            </a:fld>
            <a:endParaRPr/>
          </a:p>
        </p:txBody>
      </p:sp>
      <p:sp>
        <p:nvSpPr>
          <p:cNvPr id="680" name="Google Shape;680;p48"/>
          <p:cNvSpPr txBox="1"/>
          <p:nvPr/>
        </p:nvSpPr>
        <p:spPr>
          <a:xfrm>
            <a:off x="416575" y="1210700"/>
            <a:ext cx="2538600" cy="364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let r;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let x = 1;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  r = &amp;x;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  assert_eq!(*r, 1);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4572000" y="2720800"/>
            <a:ext cx="3668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/>
              <a:t>Violazione dei vincoli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/>
              <a:t>Non è possibile soddisfare entrambi i vincoli </a:t>
            </a:r>
            <a:r>
              <a:rPr lang="it" sz="1800" b="1"/>
              <a:t>  </a:t>
            </a:r>
            <a:br>
              <a:rPr lang="it" sz="1800"/>
            </a:br>
            <a:endParaRPr sz="1800" i="1"/>
          </a:p>
        </p:txBody>
      </p:sp>
      <p:sp>
        <p:nvSpPr>
          <p:cNvPr id="682" name="Google Shape;682;p48"/>
          <p:cNvSpPr/>
          <p:nvPr/>
        </p:nvSpPr>
        <p:spPr>
          <a:xfrm>
            <a:off x="794100" y="2629675"/>
            <a:ext cx="2004900" cy="1028400"/>
          </a:xfrm>
          <a:prstGeom prst="roundRect">
            <a:avLst>
              <a:gd name="adj" fmla="val 16667"/>
            </a:avLst>
          </a:prstGeom>
          <a:solidFill>
            <a:srgbClr val="BDE8F8">
              <a:alpha val="33880"/>
            </a:srgbClr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8"/>
          <p:cNvSpPr/>
          <p:nvPr/>
        </p:nvSpPr>
        <p:spPr>
          <a:xfrm>
            <a:off x="624875" y="3111350"/>
            <a:ext cx="2121900" cy="1341000"/>
          </a:xfrm>
          <a:prstGeom prst="roundRect">
            <a:avLst>
              <a:gd name="adj" fmla="val 16667"/>
            </a:avLst>
          </a:prstGeom>
          <a:solidFill>
            <a:srgbClr val="BDE8F8">
              <a:alpha val="33880"/>
            </a:srgbClr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Esistenza in vita</a:t>
            </a:r>
            <a:endParaRPr/>
          </a:p>
        </p:txBody>
      </p:sp>
      <p:sp>
        <p:nvSpPr>
          <p:cNvPr id="689" name="Google Shape;689;p49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8520600" cy="21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regole, ovviamente, valgono anche quando si crea un riferimento ad una parte di una struttura dati più grande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L’esistenza in vita del riferimento deve essere inclusa in quella della struttura a cui punta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v = vec![1, 2, 3];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r = &amp;v[1];			// v deve durare più a lungo di 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Se, al contrario si memorizzano dei riferimenti in una struttura, tutti questi riferimenti devono avere una durata di vita maggiore della struttura dati in cui sono memorizzati</a:t>
            </a:r>
            <a:endParaRPr/>
          </a:p>
        </p:txBody>
      </p:sp>
      <p:sp>
        <p:nvSpPr>
          <p:cNvPr id="690" name="Google Shape;690;p4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37</a:t>
            </a:fld>
            <a:endParaRPr/>
          </a:p>
        </p:txBody>
      </p:sp>
      <p:sp>
        <p:nvSpPr>
          <p:cNvPr id="691" name="Google Shape;691;p49"/>
          <p:cNvSpPr txBox="1"/>
          <p:nvPr/>
        </p:nvSpPr>
        <p:spPr>
          <a:xfrm>
            <a:off x="159300" y="3313550"/>
            <a:ext cx="2648100" cy="190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v = Vec::new();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let a = 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v.push(&amp;a);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println!("{:?}", 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49"/>
          <p:cNvSpPr txBox="1"/>
          <p:nvPr/>
        </p:nvSpPr>
        <p:spPr>
          <a:xfrm>
            <a:off x="2975400" y="3129650"/>
            <a:ext cx="6092400" cy="21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error[E0597]: `a` does not live long enough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--&gt; src/main.rs:5:14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|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5 |       v.push(&amp;a);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|              ^^ borrowed value does not live long enough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6 |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|   - `a` dropped here while still borrowed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7 |   println!("{:?}", 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|                    - borrow later used here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- riassunto delle regole</a:t>
            </a:r>
            <a:endParaRPr/>
          </a:p>
        </p:txBody>
      </p:sp>
      <p:sp>
        <p:nvSpPr>
          <p:cNvPr id="698" name="Google Shape;698;p5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Ciascun valore ha un </a:t>
            </a:r>
            <a:r>
              <a:rPr lang="it" b="1">
                <a:solidFill>
                  <a:srgbClr val="0B5394"/>
                </a:solidFill>
              </a:rPr>
              <a:t>unico</a:t>
            </a:r>
            <a:r>
              <a:rPr lang="it"/>
              <a:t> possessore (variabile o campo di una struttura)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valore viene rilasciato (drop) quando il possessore esce dal proprio scope o quando al possessore viene assegnato un nuovo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Può esistere, al più, un </a:t>
            </a:r>
            <a:r>
              <a:rPr lang="it" b="1">
                <a:solidFill>
                  <a:srgbClr val="0B5394"/>
                </a:solidFill>
              </a:rPr>
              <a:t>singolo riferimento mutabile</a:t>
            </a:r>
            <a:r>
              <a:rPr lang="it"/>
              <a:t> ad un dato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>
                <a:solidFill>
                  <a:srgbClr val="980000"/>
                </a:solidFill>
              </a:rPr>
              <a:t>Oppure</a:t>
            </a:r>
            <a:r>
              <a:rPr lang="it"/>
              <a:t>, possono esistere </a:t>
            </a:r>
            <a:r>
              <a:rPr lang="it" b="1">
                <a:solidFill>
                  <a:srgbClr val="0B5394"/>
                </a:solidFill>
              </a:rPr>
              <a:t>molti riferimenti immutabili</a:t>
            </a:r>
            <a:r>
              <a:rPr lang="it"/>
              <a:t> al medesimo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fintanto che ne esiste almeno uno, il valore non può essere mutato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riferimenti devono avere una </a:t>
            </a:r>
            <a:r>
              <a:rPr lang="it" b="1">
                <a:solidFill>
                  <a:srgbClr val="0B5394"/>
                </a:solidFill>
              </a:rPr>
              <a:t>durata di vita inferiore</a:t>
            </a:r>
            <a:r>
              <a:rPr lang="it"/>
              <a:t> a quella del valore a cui fanno riferimento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9" name="Google Shape;699;p5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Slice</a:t>
            </a:r>
            <a:endParaRPr/>
          </a:p>
        </p:txBody>
      </p:sp>
      <p:sp>
        <p:nvSpPr>
          <p:cNvPr id="705" name="Google Shape;705;p51"/>
          <p:cNvSpPr txBox="1">
            <a:spLocks noGrp="1"/>
          </p:cNvSpPr>
          <p:nvPr>
            <p:ph type="body" idx="1"/>
          </p:nvPr>
        </p:nvSpPr>
        <p:spPr>
          <a:xfrm>
            <a:off x="311700" y="1280525"/>
            <a:ext cx="8520600" cy="3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slice (fetta) è una VISTA di una sequenza contigua di elementi, la cui lunghezza NON è nota in fase di compilazione, ma disponibile durante l’esecuzione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Internamente viene rappresentata come una tupla di due elementi, il primo dei quali punta al primo valore della sequenza, mentre il secondo indica il numero di elementi consecutivi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slice di elementi T ha tipo 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[T]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slice </a:t>
            </a:r>
            <a:r>
              <a:rPr lang="it" b="1">
                <a:solidFill>
                  <a:srgbClr val="0B5394"/>
                </a:solidFill>
              </a:rPr>
              <a:t>non possiede</a:t>
            </a:r>
            <a:r>
              <a:rPr lang="it"/>
              <a:t> i dati cui fa riferimento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appartengono sempre ad un’altra variabile, da cui la slice viene derivata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Tutti i valori contenuti sono garantiti essere inizializzati, gli accessi sono verificati in fase di esecuzione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ricavare una slice a partire da un array, ma anche da altri tipi di contenitori (std::Vec&lt;T&gt;, String, Box&lt;[T]&gt;, …)</a:t>
            </a:r>
            <a:endParaRPr/>
          </a:p>
        </p:txBody>
      </p:sp>
      <p:sp>
        <p:nvSpPr>
          <p:cNvPr id="706" name="Google Shape;706;p5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39</a:t>
            </a:fld>
            <a:endParaRPr/>
          </a:p>
        </p:txBody>
      </p:sp>
      <p:sp>
        <p:nvSpPr>
          <p:cNvPr id="707" name="Google Shape;707;p51"/>
          <p:cNvSpPr txBox="1"/>
          <p:nvPr/>
        </p:nvSpPr>
        <p:spPr>
          <a:xfrm>
            <a:off x="549300" y="4449875"/>
            <a:ext cx="80454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a: [i32; 5] = [1, 2, 3, 4, 5]; // a è un array di 5 interi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s = &amp;a[1..3];                  // s è una slice formata da 2 elementi [2,3]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two = s[0];				  // two contiene il valore 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v.push(i);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104" name="Google Shape;104;p1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6"/>
          <p:cNvCxnSpPr>
            <a:stCxn id="111" idx="2"/>
            <a:endCxn id="106" idx="0"/>
          </p:cNvCxnSpPr>
          <p:nvPr/>
        </p:nvCxnSpPr>
        <p:spPr>
          <a:xfrm rot="-5400000" flipH="1">
            <a:off x="5283900" y="2463200"/>
            <a:ext cx="1206300" cy="1353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11" name="Google Shape;111;p16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2084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7270200" y="140333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114" name="Google Shape;114;p16"/>
          <p:cNvSpPr/>
          <p:nvPr/>
        </p:nvSpPr>
        <p:spPr>
          <a:xfrm>
            <a:off x="77552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88350" y="3045788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4637825" y="3725225"/>
            <a:ext cx="4194600" cy="831300"/>
          </a:xfrm>
          <a:prstGeom prst="rect">
            <a:avLst/>
          </a:prstGeom>
          <a:solidFill>
            <a:srgbClr val="BDE8F8">
              <a:alpha val="338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All’atto della creazione, viene acquisito un blocco sullo heap, il cui puntatore è memorizzato all’interno della struttura dati sullo stack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Slice</a:t>
            </a:r>
            <a:endParaRPr/>
          </a:p>
        </p:txBody>
      </p:sp>
      <p:sp>
        <p:nvSpPr>
          <p:cNvPr id="713" name="Google Shape;713;p5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40</a:t>
            </a:fld>
            <a:endParaRPr/>
          </a:p>
        </p:txBody>
      </p:sp>
      <p:grpSp>
        <p:nvGrpSpPr>
          <p:cNvPr id="714" name="Google Shape;714;p52"/>
          <p:cNvGrpSpPr/>
          <p:nvPr/>
        </p:nvGrpSpPr>
        <p:grpSpPr>
          <a:xfrm>
            <a:off x="2129320" y="494487"/>
            <a:ext cx="4427481" cy="4650357"/>
            <a:chOff x="2511650" y="1130775"/>
            <a:chExt cx="3613975" cy="3795900"/>
          </a:xfrm>
        </p:grpSpPr>
        <p:pic>
          <p:nvPicPr>
            <p:cNvPr id="715" name="Google Shape;715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1651" y="1130775"/>
              <a:ext cx="3613974" cy="379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Google Shape;716;p52"/>
            <p:cNvSpPr/>
            <p:nvPr/>
          </p:nvSpPr>
          <p:spPr>
            <a:xfrm>
              <a:off x="2511650" y="3894375"/>
              <a:ext cx="1331400" cy="103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Vantaggi introdotti dal concetto di possesso</a:t>
            </a:r>
            <a:endParaRPr/>
          </a:p>
        </p:txBody>
      </p:sp>
      <p:sp>
        <p:nvSpPr>
          <p:cNvPr id="722" name="Google Shape;722;p5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programma Rust, pur non avendo un garbage collector, offre molteplici garanzie relative alla correttezza degli accessi in memoria e del rilascio delle risorse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esiste</a:t>
            </a:r>
            <a:r>
              <a:rPr lang="it" b="1">
                <a:solidFill>
                  <a:srgbClr val="0B5394"/>
                </a:solidFill>
              </a:rPr>
              <a:t> </a:t>
            </a:r>
            <a:r>
              <a:rPr lang="it"/>
              <a:t>il concetto di</a:t>
            </a:r>
            <a:r>
              <a:rPr lang="it" b="1">
                <a:solidFill>
                  <a:srgbClr val="0B5394"/>
                </a:solidFill>
              </a:rPr>
              <a:t> riferimento nullo</a:t>
            </a:r>
            <a:r>
              <a:rPr lang="it"/>
              <a:t> e, di conseguenza, non c’è il rischio di dereferenziarlo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borrow checker vigila sulle assegnazioni dei riferimenti e sugli intervalli temporali in cui essi sono effettivamente usati impedendo accessi illeciti, non c’è il rischio di originare </a:t>
            </a:r>
            <a:r>
              <a:rPr lang="it" b="1">
                <a:solidFill>
                  <a:srgbClr val="0B5394"/>
                </a:solidFill>
              </a:rPr>
              <a:t>errori di segmentazione</a:t>
            </a:r>
            <a:r>
              <a:rPr lang="it"/>
              <a:t> o </a:t>
            </a:r>
            <a:r>
              <a:rPr lang="it" b="1">
                <a:solidFill>
                  <a:srgbClr val="0B5394"/>
                </a:solidFill>
              </a:rPr>
              <a:t>accesso illegale</a:t>
            </a:r>
            <a:r>
              <a:rPr lang="it"/>
              <a:t> ad aree ristrette di memoria, né la possibilità di avere riferimenti ad aree già rilasciate (</a:t>
            </a:r>
            <a:r>
              <a:rPr lang="it" b="1">
                <a:solidFill>
                  <a:srgbClr val="0B5394"/>
                </a:solidFill>
              </a:rPr>
              <a:t>dangling pointer</a:t>
            </a:r>
            <a:r>
              <a:rPr lang="it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in ogni istante il borrow checker è in grado di determinare la dimensione di un blocco di memoria cui un riferimento punta, non possono verificarsi</a:t>
            </a:r>
            <a:r>
              <a:rPr lang="it" b="1">
                <a:solidFill>
                  <a:srgbClr val="0B5394"/>
                </a:solidFill>
              </a:rPr>
              <a:t> buffer overflow</a:t>
            </a:r>
            <a:r>
              <a:rPr lang="it"/>
              <a:t> né </a:t>
            </a:r>
            <a:r>
              <a:rPr lang="it" b="1">
                <a:solidFill>
                  <a:srgbClr val="0B5394"/>
                </a:solidFill>
              </a:rPr>
              <a:t>buffer underflow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lo stesso motivo, gli </a:t>
            </a:r>
            <a:r>
              <a:rPr lang="it" b="1">
                <a:solidFill>
                  <a:srgbClr val="0B5394"/>
                </a:solidFill>
              </a:rPr>
              <a:t>iteratori</a:t>
            </a:r>
            <a:r>
              <a:rPr lang="it"/>
              <a:t> offerti da Rust </a:t>
            </a:r>
            <a:r>
              <a:rPr lang="it" b="1">
                <a:solidFill>
                  <a:srgbClr val="0B5394"/>
                </a:solidFill>
              </a:rPr>
              <a:t>non</a:t>
            </a:r>
            <a:r>
              <a:rPr lang="it"/>
              <a:t> </a:t>
            </a:r>
            <a:r>
              <a:rPr lang="it" b="1">
                <a:solidFill>
                  <a:srgbClr val="0B5394"/>
                </a:solidFill>
              </a:rPr>
              <a:t>eccedono</a:t>
            </a:r>
            <a:r>
              <a:rPr lang="it"/>
              <a:t> mai</a:t>
            </a:r>
            <a:r>
              <a:rPr lang="it" b="1">
                <a:solidFill>
                  <a:srgbClr val="0B5394"/>
                </a:solidFill>
              </a:rPr>
              <a:t> i loro limiti</a:t>
            </a:r>
            <a:endParaRPr/>
          </a:p>
        </p:txBody>
      </p:sp>
      <p:sp>
        <p:nvSpPr>
          <p:cNvPr id="723" name="Google Shape;723;p5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Vantaggi introdotti dal concetto di possesso</a:t>
            </a:r>
            <a:endParaRPr/>
          </a:p>
        </p:txBody>
      </p:sp>
      <p:sp>
        <p:nvSpPr>
          <p:cNvPr id="729" name="Google Shape;729;p5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variabili sono </a:t>
            </a:r>
            <a:r>
              <a:rPr lang="it" b="1">
                <a:solidFill>
                  <a:srgbClr val="0B5394"/>
                </a:solidFill>
              </a:rPr>
              <a:t>immutabili</a:t>
            </a:r>
            <a:r>
              <a:rPr lang="it"/>
              <a:t> per default e occorre una dichiarazione esplicita per renderle mutabili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obbliga il programmatore a riflettere attentamente sul come e dove i dati debbano essere modificati e su quale sia il ciclo di vita di ciascun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modello di possesso non riguarda solo la gestione della memoria, ma anche la </a:t>
            </a:r>
            <a:r>
              <a:rPr lang="it" b="1">
                <a:solidFill>
                  <a:srgbClr val="0B5394"/>
                </a:solidFill>
              </a:rPr>
              <a:t>gestione delle risorse</a:t>
            </a:r>
            <a:r>
              <a:rPr lang="it"/>
              <a:t> contenute in un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socket di rete, handle di file e database, descrittori dei dispositivi,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L’assenza di un garbage collector impedisce </a:t>
            </a:r>
            <a:r>
              <a:rPr lang="it" b="1">
                <a:solidFill>
                  <a:srgbClr val="0B5394"/>
                </a:solidFill>
              </a:rPr>
              <a:t>comportamenti non deterministici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particolare, la sospensione totale del funzionamento ogni qual volta occorra ricompattare la memoria</a:t>
            </a:r>
            <a:endParaRPr/>
          </a:p>
        </p:txBody>
      </p:sp>
      <p:sp>
        <p:nvSpPr>
          <p:cNvPr id="730" name="Google Shape;730;p5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Riga di comando</a:t>
            </a:r>
            <a:endParaRPr/>
          </a:p>
        </p:txBody>
      </p:sp>
      <p:sp>
        <p:nvSpPr>
          <p:cNvPr id="736" name="Google Shape;736;p5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Analogamente al C/C++, anche Rust consente di progettare eseguibili che adattano il comportamento in base ai parametri passati sulla riga di comando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Tali parametri si trovano dentro il contenitore </a:t>
            </a:r>
            <a:r>
              <a:rPr lang="it">
                <a:solidFill>
                  <a:srgbClr val="0B5394"/>
                </a:solidFill>
              </a:rPr>
              <a:t>std::env::args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Composto da valori di tipo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Nessun bisogno di argc: </a:t>
            </a:r>
            <a:r>
              <a:rPr lang="it">
                <a:solidFill>
                  <a:srgbClr val="0B5394"/>
                </a:solidFill>
              </a:rPr>
              <a:t>args.len()</a:t>
            </a:r>
            <a:r>
              <a:rPr lang="it"/>
              <a:t> ritorna il numero di parametri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può accedere come un classico </a:t>
            </a:r>
            <a:r>
              <a:rPr lang="it">
                <a:solidFill>
                  <a:srgbClr val="0B5394"/>
                </a:solidFill>
              </a:rPr>
              <a:t>argv</a:t>
            </a:r>
            <a:r>
              <a:rPr lang="it"/>
              <a:t> del C/C++ con gli indici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Sfruttabile anche con altri costrutti più evoluti</a:t>
            </a:r>
            <a:endParaRPr/>
          </a:p>
        </p:txBody>
      </p:sp>
      <p:sp>
        <p:nvSpPr>
          <p:cNvPr id="737" name="Google Shape;737;p5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43</a:t>
            </a:fld>
            <a:endParaRPr/>
          </a:p>
        </p:txBody>
      </p:sp>
      <p:sp>
        <p:nvSpPr>
          <p:cNvPr id="738" name="Google Shape;738;p55"/>
          <p:cNvSpPr txBox="1"/>
          <p:nvPr/>
        </p:nvSpPr>
        <p:spPr>
          <a:xfrm>
            <a:off x="549300" y="3338763"/>
            <a:ext cx="8045400" cy="190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use std::env::args;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args: Vec&lt;String&gt; = args().skip(1).collect();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	if args.len() &gt; 0 { // we have args!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Riga di comando</a:t>
            </a:r>
            <a:endParaRPr/>
          </a:p>
        </p:txBody>
      </p:sp>
      <p:sp>
        <p:nvSpPr>
          <p:cNvPr id="744" name="Google Shape;744;p56"/>
          <p:cNvSpPr txBox="1">
            <a:spLocks noGrp="1"/>
          </p:cNvSpPr>
          <p:nvPr>
            <p:ph type="body" idx="1"/>
          </p:nvPr>
        </p:nvSpPr>
        <p:spPr>
          <a:xfrm>
            <a:off x="311700" y="1280524"/>
            <a:ext cx="8520600" cy="3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libreria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clap</a:t>
            </a:r>
            <a:r>
              <a:rPr lang="it"/>
              <a:t> gestisce in modo dichiarativo i parametri passati attraverso la linea di comando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si include in un crate aggiungendo, nel file Cargo.toml, una dipendenza del tipo</a:t>
            </a:r>
            <a:br>
              <a:rPr lang="it"/>
            </a:br>
            <a:r>
              <a:rPr lang="it" b="1">
                <a:solidFill>
                  <a:srgbClr val="0B539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[dependencies]</a:t>
            </a:r>
            <a:br>
              <a:rPr lang="it" b="1">
                <a:solidFill>
                  <a:srgbClr val="0B539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solidFill>
                  <a:srgbClr val="0B539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clap = { version= "4.1.4", features = ["derive"] 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mette a disposizione un insieme di macro e di strutture dati che permettono di descrivere una struttura dati in cui verranno depositati i valori estratti dalla riga di comando, così come di derivare automaticamente una funzione di analisi che provvede a valorizzare i campi di tale struttura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Questa libreria permette anche di esprimere programmaticamente l'insieme dei parametri, la tipologia di valori associati e gli eventuali vincoli associati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Basata sul pattern "builder"</a:t>
            </a:r>
            <a:endParaRPr/>
          </a:p>
        </p:txBody>
      </p:sp>
      <p:sp>
        <p:nvSpPr>
          <p:cNvPr id="745" name="Google Shape;745;p5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Riga di comando</a:t>
            </a:r>
            <a:endParaRPr/>
          </a:p>
        </p:txBody>
      </p:sp>
      <p:sp>
        <p:nvSpPr>
          <p:cNvPr id="751" name="Google Shape;751;p5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45</a:t>
            </a:fld>
            <a:endParaRPr/>
          </a:p>
        </p:txBody>
      </p:sp>
      <p:sp>
        <p:nvSpPr>
          <p:cNvPr id="752" name="Google Shape;752;p57"/>
          <p:cNvSpPr txBox="1"/>
          <p:nvPr/>
        </p:nvSpPr>
        <p:spPr>
          <a:xfrm>
            <a:off x="368225" y="1130775"/>
            <a:ext cx="46845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use clap::Parser;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/// Simple program to greet a person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#[derive(Parser, Debug)]</a:t>
            </a:r>
            <a:endParaRPr sz="12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#[command(version, long_about = None)]</a:t>
            </a:r>
            <a:endParaRPr sz="12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struct Args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/// Name of the person to greet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#[arg(short, long)]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name: String,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/// Number of times to greet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#[arg(short, long, default_value_t = 1)]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count: u8,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let args = </a:t>
            </a: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Args::parse()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for _ in 0..</a:t>
            </a: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args.count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    println!("Hello {}!", </a:t>
            </a: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args.name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57"/>
          <p:cNvSpPr txBox="1"/>
          <p:nvPr/>
        </p:nvSpPr>
        <p:spPr>
          <a:xfrm>
            <a:off x="5359575" y="1130775"/>
            <a:ext cx="3599400" cy="295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$ demo --help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Simple program to greet a person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Usage: demo[EXE] [OPTIONS] --name &lt;NAME&gt;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Options: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-n, --name &lt;NAME&gt;  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Name of the person to greet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-c, --count &lt;COUNT&gt;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Number of times to greet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[default: 1]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-h, --help           Print help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-V, --version        Print version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$ demo --name 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Hello Me!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I/O da console</a:t>
            </a:r>
            <a:endParaRPr/>
          </a:p>
        </p:txBody>
      </p:sp>
      <p:sp>
        <p:nvSpPr>
          <p:cNvPr id="759" name="Google Shape;759;p5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crate (package)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std::io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/>
              <a:t>contiene la definizione delle strutture dati per accedere i flussi standard di ingresso/uscita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tipo di operazioni, per definizione, possono fallire: di conseguenza tutti i metodi offerti restituiscono un oggetto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Result&lt;T,Error&gt;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che incapsula, alternativamente, il valore atteso, se l’operazione ha avuto successo, o un oggetto di tipo Error, in caso di fallimento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garantire la correttezza del programma, occorre gestire esplicitamente l’eventuale errore, verificando il contenuto del valore ritornato tramite il metodo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is_ok()</a:t>
            </a:r>
            <a:endParaRPr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causare l’interruzione forzata del programma in caso di errore, utilizzando il metodo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unwrap()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/>
              <a:t>che restituisce, se non c’è stato errore, il valore incapsulato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semplificare le operazioni di scrittura, sono disponibili due macro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print!(...)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println!(...</a:t>
            </a:r>
            <a:r>
              <a:rPr lang="it" b="1">
                <a:solidFill>
                  <a:srgbClr val="0B5394"/>
                </a:solidFill>
              </a:rPr>
              <a:t>)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Entrambe accettano una stringa di formato e una serie di parametri da stampare</a:t>
            </a:r>
            <a:endParaRPr/>
          </a:p>
        </p:txBody>
      </p:sp>
      <p:sp>
        <p:nvSpPr>
          <p:cNvPr id="760" name="Google Shape;760;p5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I/O da console</a:t>
            </a:r>
            <a:endParaRPr/>
          </a:p>
        </p:txBody>
      </p:sp>
      <p:sp>
        <p:nvSpPr>
          <p:cNvPr id="766" name="Google Shape;766;p5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47</a:t>
            </a:fld>
            <a:endParaRPr/>
          </a:p>
        </p:txBody>
      </p:sp>
      <p:sp>
        <p:nvSpPr>
          <p:cNvPr id="767" name="Google Shape;767;p59"/>
          <p:cNvSpPr txBox="1"/>
          <p:nvPr/>
        </p:nvSpPr>
        <p:spPr>
          <a:xfrm>
            <a:off x="549300" y="1130775"/>
            <a:ext cx="8045400" cy="363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use std::io;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if io::stdin().read_line(&amp;mut s).is_ok()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println!("Got {}", s.trim()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println!(“Failed to read line!”);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//alternativamnte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io::stdin().read_line(&amp;mut s).unwrap();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println!(“Got {}”, s.trim()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Disposizione in memoria</a:t>
            </a:r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48</a:t>
            </a:fld>
            <a:endParaRPr/>
          </a:p>
        </p:txBody>
      </p:sp>
      <p:pic>
        <p:nvPicPr>
          <p:cNvPr id="774" name="Google Shape;7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280513"/>
            <a:ext cx="5238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: verificare un codice ISBN</a:t>
            </a:r>
            <a:endParaRPr/>
          </a:p>
        </p:txBody>
      </p:sp>
      <p:sp>
        <p:nvSpPr>
          <p:cNvPr id="780" name="Google Shape;780;p6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https://exercism.io/tracks/rust/exercises/isbn-verifier</a:t>
            </a:r>
            <a:endParaRPr/>
          </a:p>
        </p:txBody>
      </p:sp>
      <p:sp>
        <p:nvSpPr>
          <p:cNvPr id="781" name="Google Shape;781;p6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v.push(i);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8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131" name="Google Shape;131;p1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cxnSp>
        <p:nvCxnSpPr>
          <p:cNvPr id="137" name="Google Shape;137;p17"/>
          <p:cNvCxnSpPr>
            <a:stCxn id="138" idx="2"/>
            <a:endCxn id="133" idx="0"/>
          </p:cNvCxnSpPr>
          <p:nvPr/>
        </p:nvCxnSpPr>
        <p:spPr>
          <a:xfrm rot="-5400000" flipH="1">
            <a:off x="5283900" y="2463200"/>
            <a:ext cx="1206300" cy="1353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38" name="Google Shape;138;p17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2084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7270200" y="140333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141" name="Google Shape;141;p17"/>
          <p:cNvSpPr/>
          <p:nvPr/>
        </p:nvSpPr>
        <p:spPr>
          <a:xfrm>
            <a:off x="488350" y="3045788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637825" y="3725225"/>
            <a:ext cx="4194600" cy="615600"/>
          </a:xfrm>
          <a:prstGeom prst="rect">
            <a:avLst/>
          </a:prstGeom>
          <a:solidFill>
            <a:srgbClr val="BDE8F8">
              <a:alpha val="338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 necessario, il blocco viene riallocato, per fare spazio ad un maggior numero di elementi 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256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628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8000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372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v.push(i);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println!(“{:?}”,v);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8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6069900" y="1322188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161" name="Google Shape;161;p1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cxnSp>
        <p:nvCxnSpPr>
          <p:cNvPr id="163" name="Google Shape;163;p18"/>
          <p:cNvCxnSpPr>
            <a:stCxn id="164" idx="2"/>
            <a:endCxn id="165" idx="0"/>
          </p:cNvCxnSpPr>
          <p:nvPr/>
        </p:nvCxnSpPr>
        <p:spPr>
          <a:xfrm rot="-5400000" flipH="1">
            <a:off x="5283900" y="2463200"/>
            <a:ext cx="1206300" cy="1353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64" name="Google Shape;164;p18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 flipH="1">
            <a:off x="68959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454525" y="3812288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768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140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512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884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256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628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8000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83726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4637825" y="3725225"/>
            <a:ext cx="4194600" cy="615600"/>
          </a:xfrm>
          <a:prstGeom prst="rect">
            <a:avLst/>
          </a:prstGeom>
          <a:solidFill>
            <a:srgbClr val="BDE8F8">
              <a:alpha val="338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Finché la variabile è in scope, le risorse che possiede sono accessibili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Possesso e rilascio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v = Vec::with_capacity(4); </a:t>
            </a:r>
            <a:br>
              <a:rPr lang="it" b="1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    // v possiede il vec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for i in 1..=5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v.push(i);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println!(“{:?}”,v);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flipH="1">
            <a:off x="53714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64350" y="417301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4637825" y="3725225"/>
            <a:ext cx="4194600" cy="1046700"/>
          </a:xfrm>
          <a:prstGeom prst="rect">
            <a:avLst/>
          </a:prstGeom>
          <a:solidFill>
            <a:srgbClr val="BDE8F8">
              <a:alpha val="3388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Quando v esce dal proprio scope sintattico,  si occupa di rilasciare le risorse che  possiede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(l’array allocato sullo heap, con tutto il suo contenuto)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una variabile viene inizializzata, prende possesso del relativo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ad una variabile (mutabile) è assegnato un nuovo valore, quello precedentemente posseduto viene rilasciato e la variabile diventa proprietaria del nuovo valore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una variabile viene assegnata ad un’altra variabile oppure passata come argomento ad una funzione, il suo contenuto viene </a:t>
            </a:r>
            <a:r>
              <a:rPr lang="it" b="1">
                <a:solidFill>
                  <a:srgbClr val="0B5394"/>
                </a:solidFill>
              </a:rPr>
              <a:t>MOSSO</a:t>
            </a:r>
            <a:r>
              <a:rPr lang="it"/>
              <a:t> nella destinazione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originale cessa di possedere il valore (non ne è più responsabile) ed il possesso passa alla variabile destinazione (o al parametro della funzione invocata)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originale resta allocata fino a quando non termina la sua visibilità (chiusura del blocco in cui è stata definita)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accessi in </a:t>
            </a:r>
            <a:r>
              <a:rPr lang="it" b="1">
                <a:solidFill>
                  <a:srgbClr val="0B5394"/>
                </a:solidFill>
              </a:rPr>
              <a:t>lettura</a:t>
            </a:r>
            <a:r>
              <a:rPr lang="it"/>
              <a:t> alla variabile originale porteranno ad </a:t>
            </a:r>
            <a:r>
              <a:rPr lang="it" b="1">
                <a:solidFill>
                  <a:srgbClr val="0B5394"/>
                </a:solidFill>
              </a:rPr>
              <a:t>errori di compilazione</a:t>
            </a:r>
            <a:endParaRPr b="1">
              <a:solidFill>
                <a:srgbClr val="0B5394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accessi in </a:t>
            </a:r>
            <a:r>
              <a:rPr lang="it" b="1">
                <a:solidFill>
                  <a:srgbClr val="0B5394"/>
                </a:solidFill>
              </a:rPr>
              <a:t>scrittura</a:t>
            </a:r>
            <a:r>
              <a:rPr lang="it"/>
              <a:t> alla variabile originale </a:t>
            </a:r>
            <a:r>
              <a:rPr lang="it" b="1">
                <a:solidFill>
                  <a:srgbClr val="0B5394"/>
                </a:solidFill>
              </a:rPr>
              <a:t>avranno successo</a:t>
            </a:r>
            <a:r>
              <a:rPr lang="it"/>
              <a:t> e ne riabiliteranno la lettura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destinazione conterrà una </a:t>
            </a:r>
            <a:r>
              <a:rPr lang="it" b="1">
                <a:solidFill>
                  <a:srgbClr val="0B5394"/>
                </a:solidFill>
              </a:rPr>
              <a:t>copia</a:t>
            </a:r>
            <a:r>
              <a:rPr lang="it"/>
              <a:t> bit a bit del valore originale (ammesso che il compilatore non riesca a riusare i dati originali al loro posto)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Movimento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697500" y="1577375"/>
            <a:ext cx="3721500" cy="320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s1 = “hello”.to_string();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println!(“s1: {}”, s1);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	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let s2 = s1;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println!(“s2: {}”, s2);		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//s1 non è più accessibile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8959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24700" y="1577363"/>
            <a:ext cx="3596100" cy="360600"/>
          </a:xfrm>
          <a:prstGeom prst="roundRect">
            <a:avLst>
              <a:gd name="adj" fmla="val 16667"/>
            </a:avLst>
          </a:prstGeom>
          <a:solidFill>
            <a:srgbClr val="FFFFFF">
              <a:alpha val="125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636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008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380100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-5400000">
            <a:off x="6130650" y="1136950"/>
            <a:ext cx="126900" cy="1071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5919750" y="1295238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s1</a:t>
            </a:r>
            <a:endParaRPr b="1"/>
          </a:p>
        </p:txBody>
      </p:sp>
      <p:sp>
        <p:nvSpPr>
          <p:cNvPr id="215" name="Google Shape;215;p21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endParaRPr/>
          </a:p>
        </p:txBody>
      </p:sp>
      <p:cxnSp>
        <p:nvCxnSpPr>
          <p:cNvPr id="219" name="Google Shape;219;p21"/>
          <p:cNvCxnSpPr>
            <a:stCxn id="220" idx="2"/>
            <a:endCxn id="215" idx="0"/>
          </p:cNvCxnSpPr>
          <p:nvPr/>
        </p:nvCxnSpPr>
        <p:spPr>
          <a:xfrm rot="-5400000" flipH="1">
            <a:off x="5322000" y="2425100"/>
            <a:ext cx="1206300" cy="2115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20" name="Google Shape;220;p21"/>
          <p:cNvSpPr/>
          <p:nvPr/>
        </p:nvSpPr>
        <p:spPr>
          <a:xfrm>
            <a:off x="5715000" y="185990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7332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4723</Words>
  <Application>Microsoft Macintosh PowerPoint</Application>
  <PresentationFormat>On-screen Show (16:10)</PresentationFormat>
  <Paragraphs>738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Consolas</vt:lpstr>
      <vt:lpstr>Courier New</vt:lpstr>
      <vt:lpstr>Polito</vt:lpstr>
      <vt:lpstr>PowerPoint Presentation</vt:lpstr>
      <vt:lpstr>Possesso</vt:lpstr>
      <vt:lpstr>Possesso e rilascio</vt:lpstr>
      <vt:lpstr>Possesso e rilascio</vt:lpstr>
      <vt:lpstr>Possesso e rilascio</vt:lpstr>
      <vt:lpstr>Possesso e rilascio</vt:lpstr>
      <vt:lpstr>Possesso e rilascio</vt:lpstr>
      <vt:lpstr>Movimento</vt:lpstr>
      <vt:lpstr>Movimento</vt:lpstr>
      <vt:lpstr>Movimento</vt:lpstr>
      <vt:lpstr>Movimento</vt:lpstr>
      <vt:lpstr>Movimento</vt:lpstr>
      <vt:lpstr>Movimento</vt:lpstr>
      <vt:lpstr>Movimento</vt:lpstr>
      <vt:lpstr>Copia</vt:lpstr>
      <vt:lpstr>Copia e movimento</vt:lpstr>
      <vt:lpstr>Copia e movimento </vt:lpstr>
      <vt:lpstr>Clonazione</vt:lpstr>
      <vt:lpstr>Clonazione</vt:lpstr>
      <vt:lpstr>Clonazione</vt:lpstr>
      <vt:lpstr>Clonazione</vt:lpstr>
      <vt:lpstr>Clonazione</vt:lpstr>
      <vt:lpstr>Clonazione</vt:lpstr>
      <vt:lpstr>Confronto con C e C++</vt:lpstr>
      <vt:lpstr>Riferimenti</vt:lpstr>
      <vt:lpstr>Riferimenti e prestiti</vt:lpstr>
      <vt:lpstr>Riferimenti mutabili</vt:lpstr>
      <vt:lpstr>Riferimenti</vt:lpstr>
      <vt:lpstr>Riferimenti: disposizione in memoria</vt:lpstr>
      <vt:lpstr>Riferimenti: disposizione in memoria</vt:lpstr>
      <vt:lpstr>Tempo di vita dei riferimenti</vt:lpstr>
      <vt:lpstr>Tempo di vita dei riferimenti</vt:lpstr>
      <vt:lpstr>Esistenza in vita</vt:lpstr>
      <vt:lpstr>Esistenza in vita</vt:lpstr>
      <vt:lpstr>Esistenza in vita</vt:lpstr>
      <vt:lpstr>Esistenza in vita</vt:lpstr>
      <vt:lpstr>Esistenza in vita</vt:lpstr>
      <vt:lpstr>Possesso - riassunto delle regole</vt:lpstr>
      <vt:lpstr>Slice</vt:lpstr>
      <vt:lpstr>Slice</vt:lpstr>
      <vt:lpstr>Vantaggi introdotti dal concetto di possesso</vt:lpstr>
      <vt:lpstr>Vantaggi introdotti dal concetto di possesso</vt:lpstr>
      <vt:lpstr>Riga di comando</vt:lpstr>
      <vt:lpstr>Riga di comando</vt:lpstr>
      <vt:lpstr>Riga di comando</vt:lpstr>
      <vt:lpstr>I/O da console</vt:lpstr>
      <vt:lpstr>I/O da console</vt:lpstr>
      <vt:lpstr>Disposizione in memoria</vt:lpstr>
      <vt:lpstr>Esercizio : verificare un codice ISBN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Giovanni Malnati</cp:lastModifiedBy>
  <cp:revision>1</cp:revision>
  <dcterms:modified xsi:type="dcterms:W3CDTF">2023-02-26T20:58:51Z</dcterms:modified>
</cp:coreProperties>
</file>