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91" r:id="rId3"/>
    <p:sldId id="262" r:id="rId4"/>
    <p:sldId id="261" r:id="rId5"/>
    <p:sldId id="270" r:id="rId6"/>
    <p:sldId id="292" r:id="rId7"/>
    <p:sldId id="293" r:id="rId8"/>
    <p:sldId id="294" r:id="rId9"/>
    <p:sldId id="272" r:id="rId10"/>
    <p:sldId id="273" r:id="rId11"/>
    <p:sldId id="276" r:id="rId12"/>
    <p:sldId id="277" r:id="rId13"/>
    <p:sldId id="299" r:id="rId14"/>
    <p:sldId id="279" r:id="rId15"/>
    <p:sldId id="278" r:id="rId16"/>
    <p:sldId id="280" r:id="rId17"/>
    <p:sldId id="281" r:id="rId18"/>
    <p:sldId id="282" r:id="rId19"/>
    <p:sldId id="285" r:id="rId20"/>
    <p:sldId id="295" r:id="rId21"/>
    <p:sldId id="288" r:id="rId22"/>
    <p:sldId id="297" r:id="rId23"/>
    <p:sldId id="29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20" autoAdjust="0"/>
    <p:restoredTop sz="97987" autoAdjust="0"/>
  </p:normalViewPr>
  <p:slideViewPr>
    <p:cSldViewPr snapToGrid="0">
      <p:cViewPr varScale="1">
        <p:scale>
          <a:sx n="158" d="100"/>
          <a:sy n="158" d="100"/>
        </p:scale>
        <p:origin x="3582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C529C-425D-4C33-B1E3-58B20E210912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70347-53ED-4D40-B2FE-7BAF9971BD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888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70347-53ED-4D40-B2FE-7BAF9971BDB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763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70347-53ED-4D40-B2FE-7BAF9971BDB3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573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Both are negative accelerations,</a:t>
            </a:r>
            <a:r>
              <a:rPr lang="en-US" baseline="0" dirty="0"/>
              <a:t> what is the meaning of negative accelerations ?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70347-53ED-4D40-B2FE-7BAF9971BDB3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91748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70347-53ED-4D40-B2FE-7BAF9971BDB3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452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70347-53ED-4D40-B2FE-7BAF9971BDB3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5422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shape of this</a:t>
            </a:r>
            <a:r>
              <a:rPr lang="en-US" baseline="0" dirty="0"/>
              <a:t> </a:t>
            </a:r>
            <a:r>
              <a:rPr lang="en-US" dirty="0"/>
              <a:t>velocity vs time </a:t>
            </a:r>
            <a:r>
              <a:rPr lang="en-US" dirty="0" err="1"/>
              <a:t>grah</a:t>
            </a:r>
            <a:r>
              <a:rPr lang="en-US" dirty="0"/>
              <a:t>,</a:t>
            </a:r>
            <a:r>
              <a:rPr lang="en-US" baseline="0" dirty="0"/>
              <a:t> </a:t>
            </a:r>
            <a:r>
              <a:rPr lang="en-US" sz="1200" dirty="0"/>
              <a:t>The slope of this v-t graph is 0, meaning the acceleration is zero.</a:t>
            </a:r>
            <a:endParaRPr lang="en-GB" sz="1200" dirty="0"/>
          </a:p>
          <a:p>
            <a:r>
              <a:rPr lang="en-US" dirty="0" err="1"/>
              <a:t>ph</a:t>
            </a:r>
            <a:r>
              <a:rPr lang="en-US" dirty="0"/>
              <a:t> is</a:t>
            </a:r>
            <a:r>
              <a:rPr lang="en-US" baseline="0" dirty="0"/>
              <a:t> a straight line with a zero slope 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70347-53ED-4D40-B2FE-7BAF9971BDB3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8567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shape of this</a:t>
            </a:r>
            <a:r>
              <a:rPr lang="en-US" baseline="0" dirty="0"/>
              <a:t> </a:t>
            </a:r>
            <a:r>
              <a:rPr lang="en-US" dirty="0"/>
              <a:t>velocity vs time graph is</a:t>
            </a:r>
            <a:r>
              <a:rPr lang="en-US" baseline="0" dirty="0"/>
              <a:t> a straight line  with a slope  4 m/</a:t>
            </a:r>
            <a:r>
              <a:rPr lang="en-US" baseline="0" dirty="0" err="1"/>
              <a:t>ss</a:t>
            </a:r>
            <a:r>
              <a:rPr lang="en-US" baseline="0" dirty="0"/>
              <a:t>, </a:t>
            </a:r>
            <a:r>
              <a:rPr lang="en-US" sz="1200" dirty="0"/>
              <a:t> meaning  a constant acceleration.</a:t>
            </a:r>
            <a:endParaRPr lang="en-GB" sz="12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70347-53ED-4D40-B2FE-7BAF9971BDB3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8567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70347-53ED-4D40-B2FE-7BAF9971BDB3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645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70347-53ED-4D40-B2FE-7BAF9971BDB3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9666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Area = 313 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70347-53ED-4D40-B2FE-7BAF9971BDB3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29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70347-53ED-4D40-B2FE-7BAF9971BDB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657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Distance = (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35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yds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+ 20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yds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+ 40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yds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 95 yards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Displacement  = 55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yds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left</a:t>
            </a: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70347-53ED-4D40-B2FE-7BAF9971BDB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657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0.50 m/s average speed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70347-53ED-4D40-B2FE-7BAF9971BDB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657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0.50 m/s </a:t>
            </a:r>
            <a:r>
              <a:rPr lang="en-GB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average speed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70347-53ED-4D40-B2FE-7BAF9971BDB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657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Pythagoras' Theorem to calculate the magnitude of the displacement. The bearing can be found using a scale drawing or the inverse tan function. The magnitude of the displacement is , while the bearing is given by  tan^-1 (.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175 m at 66 degrees East of North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70347-53ED-4D40-B2FE-7BAF9971BDB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657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70347-53ED-4D40-B2FE-7BAF9971BDB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062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1.75 m/s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70347-53ED-4D40-B2FE-7BAF9971BDB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916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sz="1200" dirty="0"/>
              <a:t>The average speed  =</a:t>
            </a:r>
          </a:p>
          <a:p>
            <a:r>
              <a:rPr lang="en-US" sz="1200" dirty="0"/>
              <a:t>       </a:t>
            </a:r>
            <a:r>
              <a:rPr lang="sv-SE" sz="1200" dirty="0"/>
              <a:t>(420 m) / (3 min) = </a:t>
            </a:r>
            <a:r>
              <a:rPr lang="sv-SE" sz="1200" b="1" dirty="0"/>
              <a:t>140 m/min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The average velocity = </a:t>
            </a:r>
          </a:p>
          <a:p>
            <a:r>
              <a:rPr lang="en-GB" sz="1200" dirty="0"/>
              <a:t>       (140 m, right) / (3 min) = </a:t>
            </a:r>
            <a:r>
              <a:rPr lang="en-GB" sz="1200" b="1" dirty="0"/>
              <a:t>46.7 m/min, right</a:t>
            </a:r>
            <a:endParaRPr lang="en-US" sz="12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70347-53ED-4D40-B2FE-7BAF9971BDB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241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FA075-A135-4DE9-9072-2FA516CF9C75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9884-E12D-4A8E-A851-9C2EC8CE1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706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FA075-A135-4DE9-9072-2FA516CF9C75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9884-E12D-4A8E-A851-9C2EC8CE1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232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FA075-A135-4DE9-9072-2FA516CF9C75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9884-E12D-4A8E-A851-9C2EC8CE1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055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FA075-A135-4DE9-9072-2FA516CF9C75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9884-E12D-4A8E-A851-9C2EC8CE1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66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FA075-A135-4DE9-9072-2FA516CF9C75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9884-E12D-4A8E-A851-9C2EC8CE1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265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FA075-A135-4DE9-9072-2FA516CF9C75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9884-E12D-4A8E-A851-9C2EC8CE1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693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FA075-A135-4DE9-9072-2FA516CF9C75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9884-E12D-4A8E-A851-9C2EC8CE1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76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FA075-A135-4DE9-9072-2FA516CF9C75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9884-E12D-4A8E-A851-9C2EC8CE1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484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FA075-A135-4DE9-9072-2FA516CF9C75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9884-E12D-4A8E-A851-9C2EC8CE1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99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FA075-A135-4DE9-9072-2FA516CF9C75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9884-E12D-4A8E-A851-9C2EC8CE1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7850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FA075-A135-4DE9-9072-2FA516CF9C75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9884-E12D-4A8E-A851-9C2EC8CE1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4189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FA075-A135-4DE9-9072-2FA516CF9C75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09884-E12D-4A8E-A851-9C2EC8CE1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893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wtang@Bournemouth.ac.u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-jump.com/bcc/common/Talk3/Math/GLM/GLM.html" TargetMode="External"/><Relationship Id="rId2" Type="http://schemas.openxmlformats.org/officeDocument/2006/relationships/hyperlink" Target="https://openframeworks.cc/documentation/gl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Physics for Games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59850"/>
          </a:xfrm>
        </p:spPr>
        <p:txBody>
          <a:bodyPr>
            <a:normAutofit/>
          </a:bodyPr>
          <a:lstStyle/>
          <a:p>
            <a:r>
              <a:rPr lang="en-GB" dirty="0"/>
              <a:t>Lab1- Introduction </a:t>
            </a:r>
          </a:p>
          <a:p>
            <a:r>
              <a:rPr lang="en-GB" dirty="0"/>
              <a:t>Prof Wen Tang </a:t>
            </a:r>
          </a:p>
          <a:p>
            <a:r>
              <a:rPr lang="en-GB" dirty="0"/>
              <a:t>Ext: 6492</a:t>
            </a:r>
          </a:p>
          <a:p>
            <a:r>
              <a:rPr lang="en-GB" dirty="0"/>
              <a:t>Email: </a:t>
            </a:r>
            <a:r>
              <a:rPr lang="en-GB" dirty="0">
                <a:hlinkClick r:id="rId2"/>
              </a:rPr>
              <a:t>wtang@Bournemouth.ac.uk</a:t>
            </a:r>
            <a:endParaRPr lang="en-GB" dirty="0"/>
          </a:p>
          <a:p>
            <a:r>
              <a:rPr lang="en-GB" dirty="0"/>
              <a:t>Office</a:t>
            </a:r>
            <a:r>
              <a:rPr lang="en-GB"/>
              <a:t>: P206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2428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340" y="1766992"/>
            <a:ext cx="10674531" cy="1701346"/>
          </a:xfrm>
        </p:spPr>
        <p:txBody>
          <a:bodyPr>
            <a:noAutofit/>
          </a:bodyPr>
          <a:lstStyle/>
          <a:p>
            <a:r>
              <a:rPr lang="en-US" sz="3200" dirty="0"/>
              <a:t>Using </a:t>
            </a:r>
            <a:r>
              <a:rPr lang="en-US" sz="3200" b="1" dirty="0"/>
              <a:t>float </a:t>
            </a:r>
            <a:r>
              <a:rPr lang="en-US" sz="3200" dirty="0"/>
              <a:t>in C/C+</a:t>
            </a:r>
            <a:r>
              <a:rPr lang="en-US" altLang="zh-CN" sz="3200" dirty="0"/>
              <a:t>+</a:t>
            </a:r>
            <a:r>
              <a:rPr lang="zh-CN" altLang="en-US" sz="3200" dirty="0"/>
              <a:t>  </a:t>
            </a:r>
            <a:r>
              <a:rPr lang="en-US" altLang="zh-CN" sz="3200" dirty="0"/>
              <a:t>to define the following variables </a:t>
            </a:r>
          </a:p>
          <a:p>
            <a:pPr lvl="1"/>
            <a:r>
              <a:rPr lang="en-US" sz="2800" dirty="0"/>
              <a:t>30 m</a:t>
            </a:r>
          </a:p>
          <a:p>
            <a:pPr lvl="1"/>
            <a:r>
              <a:rPr lang="en-US" sz="2800" dirty="0"/>
              <a:t>5 m 0 degree of East</a:t>
            </a:r>
          </a:p>
          <a:p>
            <a:pPr lvl="1"/>
            <a:r>
              <a:rPr lang="en-US" sz="2800" dirty="0"/>
              <a:t>40 kg</a:t>
            </a:r>
          </a:p>
          <a:p>
            <a:pPr lvl="1"/>
            <a:r>
              <a:rPr lang="en-US" sz="2800" dirty="0"/>
              <a:t>1 m 45 degrees of East of North</a:t>
            </a:r>
          </a:p>
          <a:p>
            <a:pPr lvl="1"/>
            <a:endParaRPr lang="en-GB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379" y="2525141"/>
            <a:ext cx="1002296" cy="1365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V="1">
            <a:off x="7990375" y="3562186"/>
            <a:ext cx="0" cy="216843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620819" y="4663276"/>
            <a:ext cx="277368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083195" y="41509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+</a:t>
            </a:r>
            <a:endParaRPr lang="en-GB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132561" y="347013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  <a:endParaRPr lang="en-GB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9119053" y="47681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  <a:endParaRPr lang="en-GB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602720" y="34934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+</a:t>
            </a:r>
            <a:endParaRPr lang="en-GB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694161" y="5465957"/>
            <a:ext cx="279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-</a:t>
            </a:r>
            <a:endParaRPr lang="en-GB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620819" y="4255208"/>
            <a:ext cx="279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-</a:t>
            </a:r>
            <a:endParaRPr lang="en-GB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289304" y="4450294"/>
            <a:ext cx="39959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float  d = 30.0;</a:t>
            </a:r>
          </a:p>
          <a:p>
            <a:r>
              <a:rPr lang="en-GB" dirty="0"/>
              <a:t>float  w = 40.0;</a:t>
            </a:r>
          </a:p>
          <a:p>
            <a:r>
              <a:rPr lang="en-GB" dirty="0"/>
              <a:t>float   v1[2] = {5.0, 0.0};</a:t>
            </a:r>
          </a:p>
          <a:p>
            <a:r>
              <a:rPr lang="en-GB" dirty="0"/>
              <a:t>float   v2[2] = { 0.707, 0.707};</a:t>
            </a:r>
          </a:p>
          <a:p>
            <a:r>
              <a:rPr lang="en-GB" dirty="0"/>
              <a:t>float   v3[2] = { 5.707, 0.707 };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80516" y="4853457"/>
            <a:ext cx="293958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glm</a:t>
            </a:r>
            <a:r>
              <a:rPr lang="en-GB" dirty="0"/>
              <a:t>::vec2    v1(5.0, 0.0);</a:t>
            </a:r>
          </a:p>
          <a:p>
            <a:r>
              <a:rPr lang="en-GB" dirty="0" err="1"/>
              <a:t>glm</a:t>
            </a:r>
            <a:r>
              <a:rPr lang="en-GB" dirty="0"/>
              <a:t>::vec2     v2(0.707, 0.707);</a:t>
            </a:r>
          </a:p>
          <a:p>
            <a:r>
              <a:rPr lang="en-GB" dirty="0" err="1"/>
              <a:t>glm</a:t>
            </a:r>
            <a:r>
              <a:rPr lang="en-GB" dirty="0"/>
              <a:t>::vec2     v3 = v1 + v2;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3593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10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During a rugby match, a spectator at A walks to C, the opposite corner of the ground, by walking from A to B to C as shown in the diagram. If the spectator takes 100s to complete the walk, what is the size of the resultant velocity?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339" y="3862485"/>
            <a:ext cx="5282101" cy="2606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7384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Use the diagram to determine the average speed and the average velocity of the skier during these three minutes. </a:t>
            </a:r>
          </a:p>
          <a:p>
            <a:r>
              <a:rPr lang="en-GB" dirty="0"/>
              <a:t>180</a:t>
            </a:r>
          </a:p>
          <a:p>
            <a:r>
              <a:rPr lang="en-GB" dirty="0"/>
              <a:t>320</a:t>
            </a:r>
          </a:p>
          <a:p>
            <a:r>
              <a:rPr lang="en-GB" dirty="0"/>
              <a:t>420/180</a:t>
            </a:r>
          </a:p>
          <a:p>
            <a:r>
              <a:rPr lang="en-GB" dirty="0"/>
              <a:t>=2.3r m/s</a:t>
            </a:r>
          </a:p>
          <a:p>
            <a:endParaRPr lang="en-GB" dirty="0"/>
          </a:p>
          <a:p>
            <a:r>
              <a:rPr lang="en-GB" dirty="0"/>
              <a:t>140/180</a:t>
            </a:r>
          </a:p>
          <a:p>
            <a:r>
              <a:rPr lang="en-GB" dirty="0"/>
              <a:t>=0.7r m/s</a:t>
            </a:r>
          </a:p>
        </p:txBody>
      </p:sp>
      <p:pic>
        <p:nvPicPr>
          <p:cNvPr id="4" name="Picture 2" descr="http://www.physicsclassroom.com/Class/1DKin/U1L1c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890" y="2951882"/>
            <a:ext cx="6760058" cy="2610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584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CF0AB-1DA2-4D17-BFD2-0F8F447B2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glm</a:t>
            </a:r>
            <a:r>
              <a:rPr lang="en-GB" dirty="0"/>
              <a:t> - OpenGL Mathematics library C++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6CB15-74B3-4BF0-8BFF-88B1F1759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https://www.opengl.org/sdk/libs/GLM/</a:t>
            </a:r>
          </a:p>
          <a:p>
            <a:r>
              <a:rPr lang="en-GB" dirty="0">
                <a:hlinkClick r:id="rId2"/>
              </a:rPr>
              <a:t>https://openframeworks.cc/documentation/glm/</a:t>
            </a:r>
            <a:endParaRPr lang="en-GB" dirty="0"/>
          </a:p>
          <a:p>
            <a:r>
              <a:rPr lang="en-GB" dirty="0">
                <a:hlinkClick r:id="rId3"/>
              </a:rPr>
              <a:t>http://www.c-jump.com/bcc/common/Talk3/Math/GLM/GLM.html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2884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average acceleration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average acceleration </a:t>
            </a:r>
            <a:r>
              <a:rPr lang="en-US" dirty="0">
                <a:solidFill>
                  <a:srgbClr val="FF0000"/>
                </a:solidFill>
              </a:rPr>
              <a:t>(a)</a:t>
            </a:r>
            <a:r>
              <a:rPr lang="en-US" dirty="0"/>
              <a:t> of any object over a given interval of time </a:t>
            </a:r>
            <a:r>
              <a:rPr lang="en-US" dirty="0">
                <a:solidFill>
                  <a:srgbClr val="FF0000"/>
                </a:solidFill>
              </a:rPr>
              <a:t>(t) </a:t>
            </a:r>
            <a:r>
              <a:rPr lang="en-US" dirty="0"/>
              <a:t>can be calculated using the equation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183619" y="3024153"/>
                <a:ext cx="6974153" cy="1295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/>
                  <a:t>Ave. acceleration </a:t>
                </a:r>
                <a14:m>
                  <m:oMath xmlns:m="http://schemas.openxmlformats.org/officeDocument/2006/math">
                    <m:r>
                      <a:rPr lang="en-GB" sz="5400" i="1">
                        <a:latin typeface="Cambria Math"/>
                      </a:rPr>
                      <m:t>=</m:t>
                    </m:r>
                    <m:r>
                      <a:rPr lang="en-US" sz="5400" b="0" i="1" smtClean="0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GB" sz="5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5400" i="1" smtClean="0">
                            <a:latin typeface="Cambria Math"/>
                          </a:rPr>
                          <m:t>Δ</m:t>
                        </m:r>
                        <m:r>
                          <a:rPr lang="en-US" sz="5400" b="0" i="1" smtClean="0">
                            <a:latin typeface="Cambria Math"/>
                          </a:rPr>
                          <m:t>𝑣</m:t>
                        </m:r>
                      </m:num>
                      <m:den>
                        <m:r>
                          <a:rPr lang="en-US" sz="5400" b="0" i="1" smtClean="0">
                            <a:latin typeface="Cambria Math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GB" sz="3600" dirty="0"/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5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sz="54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sz="5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5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𝑣𝑖</m:t>
                        </m:r>
                      </m:num>
                      <m:den>
                        <m:r>
                          <a:rPr lang="en-US" sz="5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GB" sz="5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619" y="3024153"/>
                <a:ext cx="6974153" cy="1295932"/>
              </a:xfrm>
              <a:prstGeom prst="rect">
                <a:avLst/>
              </a:prstGeom>
              <a:blipFill>
                <a:blip r:embed="rId2"/>
                <a:stretch>
                  <a:fillRect l="-26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7132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3908"/>
            <a:ext cx="10515600" cy="4351338"/>
          </a:xfrm>
        </p:spPr>
        <p:txBody>
          <a:bodyPr/>
          <a:lstStyle/>
          <a:p>
            <a:r>
              <a:rPr lang="en-US" dirty="0"/>
              <a:t>The following two tables describe two motions</a:t>
            </a:r>
          </a:p>
          <a:p>
            <a:pPr lvl="1"/>
            <a:r>
              <a:rPr lang="en-US" dirty="0"/>
              <a:t>Determine the acceleration of each motion</a:t>
            </a:r>
          </a:p>
          <a:p>
            <a:pPr lvl="1"/>
            <a:r>
              <a:rPr lang="en-US" dirty="0"/>
              <a:t>Which motion has a constant acceleration ?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406623"/>
              </p:ext>
            </p:extLst>
          </p:nvPr>
        </p:nvGraphicFramePr>
        <p:xfrm>
          <a:off x="1524366" y="3213123"/>
          <a:ext cx="4123764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3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98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19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Time (s)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 Velocity (m/s)</a:t>
                      </a: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19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19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19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19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12</a:t>
                      </a: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19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16</a:t>
                      </a: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636245"/>
              </p:ext>
            </p:extLst>
          </p:nvPr>
        </p:nvGraphicFramePr>
        <p:xfrm>
          <a:off x="6848921" y="3213123"/>
          <a:ext cx="4016303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5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0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72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Time (s)</a:t>
                      </a:r>
                      <a:endParaRPr lang="en-GB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 Velocity (m/s)</a:t>
                      </a:r>
                      <a:endParaRPr lang="en-GB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72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  <a:endParaRPr lang="en-GB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  <a:endParaRPr lang="en-GB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72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  <a:endParaRPr lang="en-GB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  <a:endParaRPr lang="en-GB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72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  <a:endParaRPr lang="en-GB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  <a:endParaRPr lang="en-GB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72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  <a:endParaRPr lang="en-GB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  <a:endParaRPr lang="en-GB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72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  <a:endParaRPr lang="en-GB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  <a:endParaRPr lang="en-GB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763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13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699765"/>
              </p:ext>
            </p:extLst>
          </p:nvPr>
        </p:nvGraphicFramePr>
        <p:xfrm>
          <a:off x="1528743" y="3226545"/>
          <a:ext cx="4123764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3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98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19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Time (s)  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 Velocity (m/s)</a:t>
                      </a: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19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19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19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19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19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045243"/>
              </p:ext>
            </p:extLst>
          </p:nvPr>
        </p:nvGraphicFramePr>
        <p:xfrm>
          <a:off x="6409657" y="3255950"/>
          <a:ext cx="4123764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3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98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19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Time (s)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 Velocity (m/s)</a:t>
                      </a: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19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19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-2</a:t>
                      </a: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19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-4</a:t>
                      </a: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19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-6</a:t>
                      </a: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19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-8</a:t>
                      </a: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753908"/>
            <a:ext cx="10515600" cy="4351338"/>
          </a:xfrm>
        </p:spPr>
        <p:txBody>
          <a:bodyPr/>
          <a:lstStyle/>
          <a:p>
            <a:r>
              <a:rPr lang="en-US" dirty="0"/>
              <a:t>The following two tables describe two motions</a:t>
            </a:r>
          </a:p>
          <a:p>
            <a:pPr lvl="1"/>
            <a:r>
              <a:rPr lang="en-US" dirty="0"/>
              <a:t>Determine the acceleration of each motion</a:t>
            </a:r>
          </a:p>
          <a:p>
            <a:pPr lvl="1"/>
            <a:r>
              <a:rPr lang="en-US" dirty="0"/>
              <a:t>Positive or negative acceleration?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629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the following position vs time graph (p-t graph). </a:t>
            </a:r>
          </a:p>
          <a:p>
            <a:pPr lvl="1"/>
            <a:r>
              <a:rPr lang="en-US" dirty="0"/>
              <a:t>What does a </a:t>
            </a:r>
            <a:r>
              <a:rPr lang="en-US" b="1" dirty="0"/>
              <a:t>straight line </a:t>
            </a:r>
            <a:r>
              <a:rPr lang="en-US" dirty="0"/>
              <a:t>of the p-t graph describes ?</a:t>
            </a:r>
          </a:p>
          <a:p>
            <a:pPr marL="457200" lvl="1" indent="0">
              <a:buNone/>
            </a:pPr>
            <a:endParaRPr lang="en-GB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453470"/>
              </p:ext>
            </p:extLst>
          </p:nvPr>
        </p:nvGraphicFramePr>
        <p:xfrm>
          <a:off x="4502067" y="3740243"/>
          <a:ext cx="1874982" cy="286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5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Time (s)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Position</a:t>
                      </a:r>
                    </a:p>
                    <a:p>
                      <a:pPr algn="ctr"/>
                      <a:r>
                        <a:rPr lang="en-US" b="1" dirty="0"/>
                        <a:t>(m)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40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50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098" name="Picture 2" descr="http://www.physicsclassroom.com/Class/1DKin/U1L3a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935" y="3899917"/>
            <a:ext cx="4451464" cy="2545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42943" y="4600560"/>
                <a:ext cx="3980577" cy="894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/>
                      </a:rPr>
                      <m:t>Δ</m:t>
                    </m:r>
                  </m:oMath>
                </a14:m>
                <a:r>
                  <a:rPr lang="en-GB" sz="2400" dirty="0"/>
                  <a:t>Velocity </a:t>
                </a:r>
                <a14:m>
                  <m:oMath xmlns:m="http://schemas.openxmlformats.org/officeDocument/2006/math">
                    <m:r>
                      <a:rPr lang="en-GB" sz="3600" i="1">
                        <a:latin typeface="Cambria Math"/>
                      </a:rPr>
                      <m:t>=</m:t>
                    </m:r>
                    <m:r>
                      <a:rPr lang="en-US" sz="3600" b="0" i="1" smtClean="0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GB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3600" i="1" smtClean="0">
                            <a:latin typeface="Cambria Math"/>
                          </a:rPr>
                          <m:t>Δ</m:t>
                        </m:r>
                        <m:r>
                          <a:rPr lang="en-US" sz="3600" b="0" i="1" smtClean="0">
                            <a:latin typeface="Cambria Math"/>
                          </a:rPr>
                          <m:t>𝑝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sz="3600" i="1">
                            <a:latin typeface="Cambria Math"/>
                          </a:rPr>
                          <m:t>Δ</m:t>
                        </m:r>
                        <m:r>
                          <a:rPr lang="en-US" sz="3600" b="0" i="1" smtClean="0">
                            <a:latin typeface="Cambria Math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GB" sz="2000" dirty="0"/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3600" b="0" i="1" baseline="-25000" smtClean="0">
                            <a:latin typeface="Cambria Math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3600" b="0" i="1" baseline="-25000" smtClean="0">
                            <a:latin typeface="Cambria Math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sz="36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𝑝𝑡</m:t>
                        </m:r>
                        <m:r>
                          <a:rPr lang="en-US" sz="3600" b="0" i="1" baseline="-25000" smtClean="0">
                            <a:latin typeface="Cambria Math"/>
                            <a:ea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GB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43" y="4600560"/>
                <a:ext cx="3980577" cy="8946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9901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 the motion described in the following table on a position-time graph (g-t graph)</a:t>
            </a:r>
          </a:p>
          <a:p>
            <a:r>
              <a:rPr lang="en-US" dirty="0"/>
              <a:t>Explain the meaning of the shape and the slop of the g-t graph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294457"/>
              </p:ext>
            </p:extLst>
          </p:nvPr>
        </p:nvGraphicFramePr>
        <p:xfrm>
          <a:off x="6461441" y="3615334"/>
          <a:ext cx="1874982" cy="286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5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Time (s)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Position</a:t>
                      </a:r>
                    </a:p>
                    <a:p>
                      <a:pPr algn="ctr"/>
                      <a:r>
                        <a:rPr lang="en-US" b="1" dirty="0"/>
                        <a:t>(m)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18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32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50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61693" y="4600560"/>
                <a:ext cx="3980577" cy="894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/>
                      </a:rPr>
                      <m:t>Δ</m:t>
                    </m:r>
                  </m:oMath>
                </a14:m>
                <a:r>
                  <a:rPr lang="en-GB" sz="2400" dirty="0"/>
                  <a:t>Velocity </a:t>
                </a:r>
                <a14:m>
                  <m:oMath xmlns:m="http://schemas.openxmlformats.org/officeDocument/2006/math">
                    <m:r>
                      <a:rPr lang="en-GB" sz="3600" i="1">
                        <a:latin typeface="Cambria Math"/>
                      </a:rPr>
                      <m:t>=</m:t>
                    </m:r>
                    <m:r>
                      <a:rPr lang="en-US" sz="3600" b="0" i="1" smtClean="0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GB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3600" i="1" smtClean="0">
                            <a:latin typeface="Cambria Math"/>
                          </a:rPr>
                          <m:t>Δ</m:t>
                        </m:r>
                        <m:r>
                          <a:rPr lang="en-US" sz="3600" b="0" i="1" smtClean="0">
                            <a:latin typeface="Cambria Math"/>
                          </a:rPr>
                          <m:t>𝑝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sz="3600" i="1">
                            <a:latin typeface="Cambria Math"/>
                          </a:rPr>
                          <m:t>Δ</m:t>
                        </m:r>
                        <m:r>
                          <a:rPr lang="en-US" sz="3600" b="0" i="1" smtClean="0">
                            <a:latin typeface="Cambria Math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GB" sz="2000" dirty="0"/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3600" b="0" i="1" baseline="-25000" smtClean="0">
                            <a:latin typeface="Cambria Math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3600" b="0" i="1" baseline="-25000" smtClean="0">
                            <a:latin typeface="Cambria Math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sz="36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𝑝𝑡</m:t>
                        </m:r>
                        <m:r>
                          <a:rPr lang="en-US" sz="3600" b="0" i="1" baseline="-25000" smtClean="0">
                            <a:latin typeface="Cambria Math"/>
                            <a:ea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GB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693" y="4600560"/>
                <a:ext cx="3980577" cy="8946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0926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16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 the motion described in the following table on a velocity-time graph (v-t graph)</a:t>
            </a:r>
          </a:p>
          <a:p>
            <a:r>
              <a:rPr lang="en-US" dirty="0"/>
              <a:t>Explain the meaning of the shape and the slop of the v-t graph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576589"/>
              </p:ext>
            </p:extLst>
          </p:nvPr>
        </p:nvGraphicFramePr>
        <p:xfrm>
          <a:off x="891969" y="3202950"/>
          <a:ext cx="1874982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5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time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position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40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50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026" name="Picture 2" descr="http://www.physicsclassroom.com/Class/1DKin/U1L4a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352" y="3242005"/>
            <a:ext cx="5328297" cy="224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48272" y="5859659"/>
                <a:ext cx="4623638" cy="8336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smtClean="0">
                        <a:latin typeface="Cambria Math"/>
                      </a:rPr>
                      <m:t>a</m:t>
                    </m:r>
                    <m:r>
                      <a:rPr lang="en-US" sz="2400" b="0" i="1" smtClean="0">
                        <a:latin typeface="Cambria Math"/>
                      </a:rPr>
                      <m:t>𝑐𝑐𝑒𝑙𝑒𝑟𝑎𝑡𝑖𝑜𝑛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GB" sz="3600" i="1">
                        <a:latin typeface="Cambria Math"/>
                      </a:rPr>
                      <m:t>=</m:t>
                    </m:r>
                    <m:r>
                      <a:rPr lang="en-US" sz="3600" b="0" i="1" smtClean="0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GB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3600" i="1" smtClean="0">
                            <a:latin typeface="Cambria Math"/>
                          </a:rPr>
                          <m:t>Δ</m:t>
                        </m:r>
                        <m:r>
                          <a:rPr lang="en-US" sz="3600" b="0" i="1" smtClean="0">
                            <a:latin typeface="Cambria Math"/>
                          </a:rPr>
                          <m:t>𝑣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sz="3600" i="1">
                            <a:latin typeface="Cambria Math"/>
                          </a:rPr>
                          <m:t>Δ</m:t>
                        </m:r>
                        <m:r>
                          <a:rPr lang="en-US" sz="3600" b="0" i="1" smtClean="0">
                            <a:latin typeface="Cambria Math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GB" sz="2000" dirty="0"/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sz="3600" b="0" i="1" baseline="-25000" smtClean="0">
                            <a:latin typeface="Cambria Math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3600" b="0" i="1" baseline="-25000" smtClean="0">
                            <a:latin typeface="Cambria Math"/>
                            <a:ea typeface="Cambria Math" panose="02040503050406030204" pitchFamily="18" charset="0"/>
                          </a:rPr>
                          <m:t>1 −</m:t>
                        </m:r>
                        <m:r>
                          <a:rPr lang="en-US" sz="36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𝑣𝑡</m:t>
                        </m:r>
                        <m:r>
                          <a:rPr lang="en-US" sz="3600" b="0" i="1" baseline="-25000" smtClean="0">
                            <a:latin typeface="Cambria Math"/>
                            <a:ea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GB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72" y="5859659"/>
                <a:ext cx="4623638" cy="8336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071745"/>
              </p:ext>
            </p:extLst>
          </p:nvPr>
        </p:nvGraphicFramePr>
        <p:xfrm>
          <a:off x="3396928" y="3208030"/>
          <a:ext cx="1874982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5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09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time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velocity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785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1: indicate each of the following physics quantities as a scalar or a vector 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284397"/>
              </p:ext>
            </p:extLst>
          </p:nvPr>
        </p:nvGraphicFramePr>
        <p:xfrm>
          <a:off x="878304" y="1816767"/>
          <a:ext cx="10475496" cy="18630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237748">
                  <a:extLst>
                    <a:ext uri="{9D8B030D-6E8A-4147-A177-3AD203B41FA5}">
                      <a16:colId xmlns:a16="http://schemas.microsoft.com/office/drawing/2014/main" val="69279940"/>
                    </a:ext>
                  </a:extLst>
                </a:gridCol>
                <a:gridCol w="5237748">
                  <a:extLst>
                    <a:ext uri="{9D8B030D-6E8A-4147-A177-3AD203B41FA5}">
                      <a16:colId xmlns:a16="http://schemas.microsoft.com/office/drawing/2014/main" val="3048263722"/>
                    </a:ext>
                  </a:extLst>
                </a:gridCol>
              </a:tblGrid>
              <a:tr h="37261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340879"/>
                  </a:ext>
                </a:extLst>
              </a:tr>
              <a:tr h="372612">
                <a:tc>
                  <a:txBody>
                    <a:bodyPr/>
                    <a:lstStyle/>
                    <a:p>
                      <a:r>
                        <a:rPr lang="en-GB" dirty="0"/>
                        <a:t>30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Scalar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142735"/>
                  </a:ext>
                </a:extLst>
              </a:tr>
              <a:tr h="372612">
                <a:tc>
                  <a:txBody>
                    <a:bodyPr/>
                    <a:lstStyle/>
                    <a:p>
                      <a:r>
                        <a:rPr lang="en-GB" dirty="0"/>
                        <a:t>5 miles,</a:t>
                      </a:r>
                      <a:r>
                        <a:rPr lang="en-GB" baseline="0" dirty="0"/>
                        <a:t> forward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862460"/>
                  </a:ext>
                </a:extLst>
              </a:tr>
              <a:tr h="372612">
                <a:tc>
                  <a:txBody>
                    <a:bodyPr/>
                    <a:lstStyle/>
                    <a:p>
                      <a:r>
                        <a:rPr lang="en-GB" dirty="0"/>
                        <a:t>17 degrees Celsius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Scalar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325110"/>
                  </a:ext>
                </a:extLst>
              </a:tr>
              <a:tr h="372612">
                <a:tc>
                  <a:txBody>
                    <a:bodyPr/>
                    <a:lstStyle/>
                    <a:p>
                      <a:r>
                        <a:rPr lang="en-GB" dirty="0"/>
                        <a:t>10 </a:t>
                      </a:r>
                      <a:r>
                        <a:rPr lang="en-GB" baseline="0" dirty="0"/>
                        <a:t>metres per second to the South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14353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30513"/>
              </p:ext>
            </p:extLst>
          </p:nvPr>
        </p:nvGraphicFramePr>
        <p:xfrm>
          <a:off x="878304" y="3679827"/>
          <a:ext cx="10475496" cy="37261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237748">
                  <a:extLst>
                    <a:ext uri="{9D8B030D-6E8A-4147-A177-3AD203B41FA5}">
                      <a16:colId xmlns:a16="http://schemas.microsoft.com/office/drawing/2014/main" val="1034779647"/>
                    </a:ext>
                  </a:extLst>
                </a:gridCol>
                <a:gridCol w="5237748">
                  <a:extLst>
                    <a:ext uri="{9D8B030D-6E8A-4147-A177-3AD203B41FA5}">
                      <a16:colId xmlns:a16="http://schemas.microsoft.com/office/drawing/2014/main" val="609616802"/>
                    </a:ext>
                  </a:extLst>
                </a:gridCol>
              </a:tblGrid>
              <a:tr h="372612">
                <a:tc>
                  <a:txBody>
                    <a:bodyPr/>
                    <a:lstStyle/>
                    <a:p>
                      <a:r>
                        <a:rPr lang="en-GB" b="0" dirty="0"/>
                        <a:t>20 cubic foot</a:t>
                      </a:r>
                      <a:r>
                        <a:rPr lang="en-GB" b="0" baseline="0" dirty="0"/>
                        <a:t> 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Scalar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10467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299653"/>
              </p:ext>
            </p:extLst>
          </p:nvPr>
        </p:nvGraphicFramePr>
        <p:xfrm>
          <a:off x="878304" y="4052439"/>
          <a:ext cx="10475496" cy="37261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237748">
                  <a:extLst>
                    <a:ext uri="{9D8B030D-6E8A-4147-A177-3AD203B41FA5}">
                      <a16:colId xmlns:a16="http://schemas.microsoft.com/office/drawing/2014/main" val="1034779647"/>
                    </a:ext>
                  </a:extLst>
                </a:gridCol>
                <a:gridCol w="5237748">
                  <a:extLst>
                    <a:ext uri="{9D8B030D-6E8A-4147-A177-3AD203B41FA5}">
                      <a16:colId xmlns:a16="http://schemas.microsoft.com/office/drawing/2014/main" val="609616802"/>
                    </a:ext>
                  </a:extLst>
                </a:gridCol>
              </a:tblGrid>
              <a:tr h="372612">
                <a:tc>
                  <a:txBody>
                    <a:bodyPr/>
                    <a:lstStyle/>
                    <a:p>
                      <a:r>
                        <a:rPr lang="en-GB" b="0" dirty="0"/>
                        <a:t>10</a:t>
                      </a:r>
                      <a:r>
                        <a:rPr lang="en-GB" b="0" baseline="0" dirty="0"/>
                        <a:t>0 joules of energy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Scalar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10467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610563"/>
              </p:ext>
            </p:extLst>
          </p:nvPr>
        </p:nvGraphicFramePr>
        <p:xfrm>
          <a:off x="878304" y="4425051"/>
          <a:ext cx="10475496" cy="37261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237748">
                  <a:extLst>
                    <a:ext uri="{9D8B030D-6E8A-4147-A177-3AD203B41FA5}">
                      <a16:colId xmlns:a16="http://schemas.microsoft.com/office/drawing/2014/main" val="1034779647"/>
                    </a:ext>
                  </a:extLst>
                </a:gridCol>
                <a:gridCol w="5237748">
                  <a:extLst>
                    <a:ext uri="{9D8B030D-6E8A-4147-A177-3AD203B41FA5}">
                      <a16:colId xmlns:a16="http://schemas.microsoft.com/office/drawing/2014/main" val="609616802"/>
                    </a:ext>
                  </a:extLst>
                </a:gridCol>
              </a:tblGrid>
              <a:tr h="372612">
                <a:tc>
                  <a:txBody>
                    <a:bodyPr/>
                    <a:lstStyle/>
                    <a:p>
                      <a:r>
                        <a:rPr lang="en-GB" b="0" dirty="0"/>
                        <a:t>2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Scalar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104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9347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17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 the motion described in the following table on a velocity-time graph (v-t graph)</a:t>
            </a:r>
          </a:p>
          <a:p>
            <a:r>
              <a:rPr lang="en-US" dirty="0"/>
              <a:t>Explain the meaning of the shape and the slop of the v-t graph</a:t>
            </a:r>
            <a:endParaRPr lang="en-GB" dirty="0"/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19036" y="5973286"/>
                <a:ext cx="4623638" cy="8336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smtClean="0">
                        <a:latin typeface="Cambria Math"/>
                      </a:rPr>
                      <m:t>a</m:t>
                    </m:r>
                    <m:r>
                      <a:rPr lang="en-US" sz="2400" b="0" i="1" smtClean="0">
                        <a:latin typeface="Cambria Math"/>
                      </a:rPr>
                      <m:t>𝑐𝑐𝑒𝑙𝑒𝑟𝑎𝑡𝑖𝑜𝑛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GB" sz="3600" i="1">
                        <a:latin typeface="Cambria Math"/>
                      </a:rPr>
                      <m:t>=</m:t>
                    </m:r>
                    <m:r>
                      <a:rPr lang="en-US" sz="3600" b="0" i="1" smtClean="0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GB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3600" i="1" smtClean="0">
                            <a:latin typeface="Cambria Math"/>
                          </a:rPr>
                          <m:t>Δ</m:t>
                        </m:r>
                        <m:r>
                          <a:rPr lang="en-US" sz="3600" b="0" i="1" smtClean="0">
                            <a:latin typeface="Cambria Math"/>
                          </a:rPr>
                          <m:t>𝑣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sz="3600" i="1">
                            <a:latin typeface="Cambria Math"/>
                          </a:rPr>
                          <m:t>Δ</m:t>
                        </m:r>
                        <m:r>
                          <a:rPr lang="en-US" sz="3600" b="0" i="1" smtClean="0">
                            <a:latin typeface="Cambria Math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GB" sz="2000" dirty="0"/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sz="3600" b="0" i="1" baseline="-25000" smtClean="0">
                            <a:latin typeface="Cambria Math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3600" b="0" i="1" baseline="-25000" smtClean="0">
                            <a:latin typeface="Cambria Math"/>
                            <a:ea typeface="Cambria Math" panose="02040503050406030204" pitchFamily="18" charset="0"/>
                          </a:rPr>
                          <m:t>1 −</m:t>
                        </m:r>
                        <m:r>
                          <a:rPr lang="en-US" sz="36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𝑣𝑡</m:t>
                        </m:r>
                        <m:r>
                          <a:rPr lang="en-US" sz="3600" b="0" i="1" baseline="-25000" smtClean="0">
                            <a:latin typeface="Cambria Math"/>
                            <a:ea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GB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9036" y="5973286"/>
                <a:ext cx="4623638" cy="8336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517009"/>
              </p:ext>
            </p:extLst>
          </p:nvPr>
        </p:nvGraphicFramePr>
        <p:xfrm>
          <a:off x="3644990" y="3372075"/>
          <a:ext cx="1874982" cy="276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5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Time (s)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Acceleration</a:t>
                      </a:r>
                    </a:p>
                    <a:p>
                      <a:pPr algn="ctr"/>
                      <a:r>
                        <a:rPr lang="en-US" b="1" dirty="0"/>
                        <a:t>(m/s</a:t>
                      </a:r>
                      <a:r>
                        <a:rPr lang="en-US" b="1" baseline="30000" dirty="0"/>
                        <a:t>2</a:t>
                      </a:r>
                      <a:r>
                        <a:rPr lang="en-US" b="1" dirty="0"/>
                        <a:t>)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127597"/>
              </p:ext>
            </p:extLst>
          </p:nvPr>
        </p:nvGraphicFramePr>
        <p:xfrm>
          <a:off x="1085109" y="3240121"/>
          <a:ext cx="1874982" cy="286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5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Time (s)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velocity</a:t>
                      </a:r>
                    </a:p>
                    <a:p>
                      <a:pPr algn="ctr"/>
                      <a:r>
                        <a:rPr lang="en-US" b="1" dirty="0"/>
                        <a:t>(m/s)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16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786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18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bus travels with a changing speed during a journey. Look at each of the sections on the graph and describe the motion of the bus.  </a:t>
            </a:r>
          </a:p>
          <a:p>
            <a:r>
              <a:rPr lang="en-US" dirty="0"/>
              <a:t>Calculate the total distance the bus has travelled 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065" y="3627046"/>
            <a:ext cx="441960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5614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445615"/>
            <a:ext cx="10515600" cy="4351338"/>
          </a:xfrm>
        </p:spPr>
        <p:txBody>
          <a:bodyPr/>
          <a:lstStyle/>
          <a:p>
            <a:r>
              <a:rPr lang="en-GB" altLang="en-US" dirty="0"/>
              <a:t>A car speeding at 25m/s passes a stationary police car in wait which starts from rest as the speeding car passes and accelerates at a constant rate of 5m/s2 </a:t>
            </a:r>
          </a:p>
          <a:p>
            <a:r>
              <a:rPr lang="en-GB" altLang="en-US" dirty="0"/>
              <a:t>When does the police car catch the speeding car?</a:t>
            </a:r>
          </a:p>
          <a:p>
            <a:r>
              <a:rPr lang="en-GB" altLang="en-US" dirty="0"/>
              <a:t>How fast is the police car travelling when it catches the car?</a:t>
            </a:r>
            <a:br>
              <a:rPr lang="en-GB" altLang="en-US" dirty="0">
                <a:latin typeface="Arial" charset="0"/>
              </a:rPr>
            </a:b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19: Cops and Robbers 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082" y="4421331"/>
            <a:ext cx="10287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747" y="4877357"/>
            <a:ext cx="4286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69552" y="5313609"/>
            <a:ext cx="1079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Police car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3491946" y="3934092"/>
            <a:ext cx="138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Speeding car</a:t>
            </a:r>
            <a:endParaRPr lang="en-GB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825" y="4402281"/>
            <a:ext cx="10287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825" y="4912798"/>
            <a:ext cx="10287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806542" y="5498275"/>
            <a:ext cx="2171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V</a:t>
            </a:r>
            <a:r>
              <a:rPr lang="en-US" sz="2400" baseline="-25000" dirty="0" err="1"/>
              <a:t>f</a:t>
            </a:r>
            <a:r>
              <a:rPr lang="en-US" sz="2400" baseline="-25000" dirty="0"/>
              <a:t> </a:t>
            </a:r>
            <a:r>
              <a:rPr lang="en-US" sz="2400" dirty="0"/>
              <a:t>= ?</a:t>
            </a:r>
            <a:endParaRPr lang="en-GB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779075" y="5915153"/>
            <a:ext cx="2171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 = ?</a:t>
            </a:r>
            <a:endParaRPr lang="en-GB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8517" y="3805794"/>
            <a:ext cx="2952750" cy="2809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D5EFFB-5E7D-D988-820A-4A077E2F12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877357"/>
            <a:ext cx="3348763" cy="166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004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car is driving through town at 25.0 m/s and begins to accelerate at a constant rate of -1.0 m/s</a:t>
            </a:r>
            <a:r>
              <a:rPr lang="en-GB" baseline="30000" dirty="0"/>
              <a:t>2</a:t>
            </a:r>
            <a:r>
              <a:rPr lang="en-GB" dirty="0"/>
              <a:t>. Eventually it comes to a complete stop.</a:t>
            </a:r>
          </a:p>
          <a:p>
            <a:pPr lvl="1"/>
            <a:r>
              <a:rPr lang="en-GB" sz="2800" dirty="0"/>
              <a:t>Represent the car's accelerated motion by sketching a velocity-time graph. Use the velocity-time graph to determine this distance.</a:t>
            </a:r>
          </a:p>
          <a:p>
            <a:pPr lvl="1"/>
            <a:r>
              <a:rPr lang="en-GB" sz="2800" dirty="0"/>
              <a:t>Use kinematic equations to calculate the distance that the car travels while decelerating.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7410" name="Picture 2" descr="http://www.physicsclassroom.com/Class/1DKin/U1L6e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797" y="4769981"/>
            <a:ext cx="4392675" cy="200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13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54336" y="4513920"/>
            <a:ext cx="116833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Ignore ground frictions, is this a kinematics motion or a dynamic motion, why ?</a:t>
            </a:r>
          </a:p>
          <a:p>
            <a:endParaRPr lang="en-GB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731" y="1155324"/>
            <a:ext cx="3704975" cy="304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885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  <a:endParaRPr lang="en-GB" dirty="0"/>
          </a:p>
        </p:txBody>
      </p:sp>
      <p:pic>
        <p:nvPicPr>
          <p:cNvPr id="1026" name="Picture 2" descr="Image result for kinematics exampl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796" y="1979188"/>
            <a:ext cx="6626480" cy="240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F354532-705E-464F-BE5C-217F753F1770}"/>
              </a:ext>
            </a:extLst>
          </p:cNvPr>
          <p:cNvSpPr/>
          <p:nvPr/>
        </p:nvSpPr>
        <p:spPr>
          <a:xfrm>
            <a:off x="366996" y="4978517"/>
            <a:ext cx="1145800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>
                <a:latin typeface="+mj-lt"/>
              </a:rPr>
              <a:t>Is this a kinematics motion or a dynamic motion, why ?</a:t>
            </a:r>
          </a:p>
        </p:txBody>
      </p:sp>
    </p:spTree>
    <p:extLst>
      <p:ext uri="{BB962C8B-B14F-4D97-AF65-F5344CB8AC3E}">
        <p14:creationId xmlns:p14="http://schemas.microsoft.com/office/powerpoint/2010/main" val="4108329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 4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physics teacher walks 4 meters East, 2 meters South, 4 meters West, and finally 2 meters North.</a:t>
            </a:r>
          </a:p>
          <a:p>
            <a:pPr lvl="1"/>
            <a:r>
              <a:rPr lang="en-US" dirty="0"/>
              <a:t>What is her total distance travelled ? 12m</a:t>
            </a:r>
          </a:p>
          <a:p>
            <a:pPr lvl="1"/>
            <a:r>
              <a:rPr lang="en-US" dirty="0"/>
              <a:t>What is her displacement ? 0m</a:t>
            </a:r>
            <a:endParaRPr lang="en-GB" dirty="0"/>
          </a:p>
        </p:txBody>
      </p:sp>
      <p:pic>
        <p:nvPicPr>
          <p:cNvPr id="6" name="Picture 2" descr="http://www.physicsclassroom.com/Class/1DKin/U1L1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066" y="3991159"/>
            <a:ext cx="3312812" cy="197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V="1">
            <a:off x="9310255" y="3289465"/>
            <a:ext cx="0" cy="855023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900556" y="3667496"/>
            <a:ext cx="819397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310254" y="309946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9892145" y="353231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9423077" y="405404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8500753" y="353231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9774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 5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diagram shows </a:t>
            </a:r>
            <a:r>
              <a:rPr lang="en-GB" dirty="0"/>
              <a:t>a football coach pacing back and forth along the </a:t>
            </a:r>
            <a:r>
              <a:rPr lang="en-GB" dirty="0" err="1"/>
              <a:t>sidelines</a:t>
            </a:r>
            <a:r>
              <a:rPr lang="en-GB" dirty="0"/>
              <a:t> at several positions at different times. At each marked time, the coach makes a </a:t>
            </a:r>
            <a:r>
              <a:rPr lang="en-GB" dirty="0" err="1"/>
              <a:t>u-turn</a:t>
            </a:r>
            <a:r>
              <a:rPr lang="en-GB" dirty="0"/>
              <a:t> and moves in the opposite direction</a:t>
            </a:r>
          </a:p>
          <a:p>
            <a:pPr lvl="1"/>
            <a:r>
              <a:rPr lang="en-GB" dirty="0"/>
              <a:t>What is the coach's resulting displacement and distance of travel? </a:t>
            </a:r>
          </a:p>
          <a:p>
            <a:pPr marL="457200" lvl="1" indent="0">
              <a:buNone/>
            </a:pPr>
            <a:r>
              <a:rPr lang="en-GB" dirty="0"/>
              <a:t>95yd, -55yd</a:t>
            </a:r>
            <a:endParaRPr lang="en-US" dirty="0"/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2050" name="Picture 2" descr="http://www.physicsclassroom.com/Class/1DKin/U1L1c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790" y="4177166"/>
            <a:ext cx="5347929" cy="193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941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 6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physics teacher walks 4 meters East, 2 meters South, 4 meters West, and finally 2 meters North. The entire motion lasted for 24 second </a:t>
            </a:r>
          </a:p>
          <a:p>
            <a:pPr lvl="1"/>
            <a:r>
              <a:rPr lang="en-US" dirty="0"/>
              <a:t>What is her average speed of travel? 0.5m/s</a:t>
            </a:r>
          </a:p>
          <a:p>
            <a:pPr lvl="1"/>
            <a:r>
              <a:rPr lang="en-US" dirty="0"/>
              <a:t>What is her average velocity of travel? 0 </a:t>
            </a:r>
            <a:endParaRPr lang="en-GB" dirty="0"/>
          </a:p>
        </p:txBody>
      </p:sp>
      <p:pic>
        <p:nvPicPr>
          <p:cNvPr id="6" name="Picture 2" descr="http://www.physicsclassroom.com/Class/1DKin/U1L1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066" y="3991159"/>
            <a:ext cx="3312812" cy="197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V="1">
            <a:off x="9310255" y="3289465"/>
            <a:ext cx="0" cy="855023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900556" y="3667496"/>
            <a:ext cx="819397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310254" y="309946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9892145" y="353231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9423077" y="405404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8500753" y="353231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8467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 7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physics teacher walks 4 meters East, 2 meters South, 4 meters West, and finally 2 meters North. The entire motion lasted for 24 second. Write the general equations for your calculation.</a:t>
            </a:r>
          </a:p>
          <a:p>
            <a:r>
              <a:rPr lang="en-GB" dirty="0"/>
              <a:t>s = d/t</a:t>
            </a:r>
          </a:p>
        </p:txBody>
      </p:sp>
      <p:pic>
        <p:nvPicPr>
          <p:cNvPr id="6" name="Picture 2" descr="http://www.physicsclassroom.com/Class/1DKin/U1L1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066" y="3991159"/>
            <a:ext cx="3312812" cy="197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V="1">
            <a:off x="9310255" y="3289465"/>
            <a:ext cx="0" cy="855023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900556" y="3667496"/>
            <a:ext cx="819397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310254" y="309946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9892145" y="353231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9423077" y="405404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8500753" y="353231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1654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8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During a rugby match, a spectator at A walks to C, the opposite corner of the ground, by walking from A to B to C as shown in the diagram. What is the final displacement of the spectator ? 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05075" y="3297190"/>
            <a:ext cx="46596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175 m at 66 degrees East of North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210 m at 72 degrees East of North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228 m at 66 degrees East of North</a:t>
            </a:r>
            <a:endParaRPr lang="en-US" sz="2000" dirty="0"/>
          </a:p>
          <a:p>
            <a:endParaRPr lang="en-GB" sz="2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28" y="3466522"/>
            <a:ext cx="5282101" cy="2606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1380744" y="3831336"/>
            <a:ext cx="3584448" cy="20756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380744" y="3831336"/>
            <a:ext cx="0" cy="20756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380744" y="3799332"/>
            <a:ext cx="358444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594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1499</TotalTime>
  <Words>1439</Words>
  <Application>Microsoft Office PowerPoint</Application>
  <PresentationFormat>Widescreen</PresentationFormat>
  <Paragraphs>310</Paragraphs>
  <Slides>23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Physics for Games</vt:lpstr>
      <vt:lpstr>Exercise 1: indicate each of the following physics quantities as a scalar or a vector </vt:lpstr>
      <vt:lpstr>Exercise 2</vt:lpstr>
      <vt:lpstr>Exercise 3</vt:lpstr>
      <vt:lpstr>Exercise 4</vt:lpstr>
      <vt:lpstr>Exercise 5</vt:lpstr>
      <vt:lpstr>Exercise 6</vt:lpstr>
      <vt:lpstr>Exercise 7</vt:lpstr>
      <vt:lpstr>Exercise 8 </vt:lpstr>
      <vt:lpstr>Exercise 9</vt:lpstr>
      <vt:lpstr>Exercise 10</vt:lpstr>
      <vt:lpstr>Exercise 11</vt:lpstr>
      <vt:lpstr>glm - OpenGL Mathematics library C++  </vt:lpstr>
      <vt:lpstr>The average acceleration</vt:lpstr>
      <vt:lpstr>Exercise 12</vt:lpstr>
      <vt:lpstr>Exercise 13</vt:lpstr>
      <vt:lpstr>Exercise 14</vt:lpstr>
      <vt:lpstr>Exercise 15</vt:lpstr>
      <vt:lpstr>Exercise 16</vt:lpstr>
      <vt:lpstr>Exercise 17</vt:lpstr>
      <vt:lpstr>Exercise 18</vt:lpstr>
      <vt:lpstr>Exercise 19: Cops and Robbers </vt:lpstr>
      <vt:lpstr>Quiz </vt:lpstr>
    </vt:vector>
  </TitlesOfParts>
  <Company>Bournemouth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 for Games</dc:title>
  <dc:creator>Wen Tang</dc:creator>
  <cp:lastModifiedBy>Dan Ellett (s5505791)</cp:lastModifiedBy>
  <cp:revision>193</cp:revision>
  <dcterms:created xsi:type="dcterms:W3CDTF">2018-09-21T13:18:29Z</dcterms:created>
  <dcterms:modified xsi:type="dcterms:W3CDTF">2024-02-01T12:56:14Z</dcterms:modified>
</cp:coreProperties>
</file>