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7"/>
  </p:handoutMasterIdLst>
  <p:sldIdLst>
    <p:sldId id="256" r:id="rId3"/>
    <p:sldId id="257" r:id="rId4"/>
    <p:sldId id="276" r:id="rId5"/>
    <p:sldId id="261" r:id="rId6"/>
    <p:sldId id="282" r:id="rId7"/>
    <p:sldId id="258" r:id="rId8"/>
    <p:sldId id="281" r:id="rId9"/>
    <p:sldId id="298" r:id="rId10"/>
    <p:sldId id="299" r:id="rId11"/>
    <p:sldId id="300" r:id="rId12"/>
    <p:sldId id="316" r:id="rId14"/>
    <p:sldId id="315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E69"/>
    <a:srgbClr val="E2900E"/>
    <a:srgbClr val="D70D62"/>
    <a:srgbClr val="0E99BC"/>
    <a:srgbClr val="BA2CAE"/>
    <a:srgbClr val="218321"/>
    <a:srgbClr val="DC0885"/>
    <a:srgbClr val="210ED6"/>
    <a:srgbClr val="F50734"/>
    <a:srgbClr val="920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426" y="477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chemeClr val="accent4">
                <a:shade val="76667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400" b="1" i="1" u="none" strike="noStrike" kern="1200" cap="none" spc="0" normalizeH="0" baseline="0">
                    <a:solidFill>
                      <a:srgbClr val="DC0885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Logistic</c:v>
                </c:pt>
                <c:pt idx="1">
                  <c:v>KNN</c:v>
                </c:pt>
                <c:pt idx="2">
                  <c:v>Gaussian</c:v>
                </c:pt>
                <c:pt idx="3">
                  <c:v>SVM</c:v>
                </c:pt>
                <c:pt idx="4">
                  <c:v>Decision tree</c:v>
                </c:pt>
                <c:pt idx="5">
                  <c:v>RandomForest</c:v>
                </c:pt>
                <c:pt idx="6">
                  <c:v>AdaBoost</c:v>
                </c:pt>
                <c:pt idx="7">
                  <c:v>GradientBoost</c:v>
                </c:pt>
                <c:pt idx="8">
                  <c:v>Bagging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98</c:v>
                </c:pt>
                <c:pt idx="1">
                  <c:v>95</c:v>
                </c:pt>
                <c:pt idx="2">
                  <c:v>82</c:v>
                </c:pt>
                <c:pt idx="3">
                  <c:v>95</c:v>
                </c:pt>
                <c:pt idx="4">
                  <c:v>83</c:v>
                </c:pt>
                <c:pt idx="5">
                  <c:v>88</c:v>
                </c:pt>
                <c:pt idx="6">
                  <c:v>74</c:v>
                </c:pt>
                <c:pt idx="7">
                  <c:v>86</c:v>
                </c:pt>
                <c:pt idx="8">
                  <c:v>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4">
                <a:tint val="76667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1" u="none" strike="noStrike" kern="1200" cap="none" spc="0" normalizeH="0" baseline="0">
                    <a:solidFill>
                      <a:srgbClr val="F50734"/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Logistic</c:v>
                </c:pt>
                <c:pt idx="1">
                  <c:v>KNN</c:v>
                </c:pt>
                <c:pt idx="2">
                  <c:v>Gaussian</c:v>
                </c:pt>
                <c:pt idx="3">
                  <c:v>SVM</c:v>
                </c:pt>
                <c:pt idx="4">
                  <c:v>Decision tree</c:v>
                </c:pt>
                <c:pt idx="5">
                  <c:v>RandomForest</c:v>
                </c:pt>
                <c:pt idx="6">
                  <c:v>AdaBoost</c:v>
                </c:pt>
                <c:pt idx="7">
                  <c:v>GradientBoost</c:v>
                </c:pt>
                <c:pt idx="8">
                  <c:v>Bagging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95</c:v>
                </c:pt>
                <c:pt idx="1">
                  <c:v>92</c:v>
                </c:pt>
                <c:pt idx="2">
                  <c:v>78</c:v>
                </c:pt>
                <c:pt idx="3">
                  <c:v>94</c:v>
                </c:pt>
                <c:pt idx="4">
                  <c:v>82</c:v>
                </c:pt>
                <c:pt idx="5">
                  <c:v>83</c:v>
                </c:pt>
                <c:pt idx="6">
                  <c:v>74</c:v>
                </c:pt>
                <c:pt idx="7">
                  <c:v>81</c:v>
                </c:pt>
                <c:pt idx="8">
                  <c:v>73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overlap val="0"/>
        <c:axId val="68315354"/>
        <c:axId val="125945376"/>
      </c:barChart>
      <c:catAx>
        <c:axId val="683153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1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125945376"/>
        <c:crosses val="autoZero"/>
        <c:auto val="1"/>
        <c:lblAlgn val="ctr"/>
        <c:lblOffset val="100"/>
        <c:noMultiLvlLbl val="0"/>
      </c:catAx>
      <c:valAx>
        <c:axId val="125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400" b="1" i="1" u="none" strike="noStrike" kern="1200" cap="none" spc="0" normalizeH="0" baseline="0">
                <a:solidFill>
                  <a:srgbClr val="000000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  <c:crossAx val="683153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400" b="1" i="1" u="none" strike="noStrike" kern="1200" cap="none" spc="0" normalizeH="0" baseline="0">
                <a:solidFill>
                  <a:srgbClr val="D70D62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400" b="1" i="1" u="none" strike="noStrike" kern="1200" cap="none" spc="0" normalizeH="0" baseline="0">
                <a:solidFill>
                  <a:srgbClr val="D70D62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1" u="none" strike="noStrike" kern="1200" cap="none" spc="0" normalizeH="0" baseline="0">
              <a:solidFill>
                <a:srgbClr val="D70D62"/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23072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02747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 rot="5400000">
            <a:off x="5914751" y="4461536"/>
            <a:ext cx="362497" cy="441674"/>
            <a:chOff x="3320070" y="3602368"/>
            <a:chExt cx="362497" cy="484632"/>
          </a:xfrm>
          <a:solidFill>
            <a:schemeClr val="bg1"/>
          </a:solidFill>
        </p:grpSpPr>
        <p:sp>
          <p:nvSpPr>
            <p:cNvPr id="7" name="燕尾形 6"/>
            <p:cNvSpPr/>
            <p:nvPr userDrawn="1"/>
          </p:nvSpPr>
          <p:spPr>
            <a:xfrm>
              <a:off x="3320070" y="3602368"/>
              <a:ext cx="202334" cy="484632"/>
            </a:xfrm>
            <a:prstGeom prst="chevron">
              <a:avLst>
                <a:gd name="adj" fmla="val 72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480233" y="3602368"/>
              <a:ext cx="202334" cy="484632"/>
            </a:xfrm>
            <a:prstGeom prst="chevron">
              <a:avLst>
                <a:gd name="adj" fmla="val 72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流程图: 手动输入 9"/>
          <p:cNvSpPr/>
          <p:nvPr userDrawn="1"/>
        </p:nvSpPr>
        <p:spPr>
          <a:xfrm rot="16200000" flipV="1">
            <a:off x="685798" y="-689430"/>
            <a:ext cx="6865258" cy="8236858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76263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3455988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tile tx="317500" ty="0" sx="100000" sy="100000" flip="none" algn="t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2251" y="401895"/>
            <a:ext cx="10515600" cy="117449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52251" y="6242050"/>
            <a:ext cx="2743200" cy="365125"/>
          </a:xfrm>
        </p:spPr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952651" y="62420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4651" y="6242050"/>
            <a:ext cx="27432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62692" y="250825"/>
            <a:ext cx="11666616" cy="6356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177894" y="166039"/>
            <a:ext cx="1271108" cy="1270688"/>
            <a:chOff x="247432" y="280339"/>
            <a:chExt cx="1271108" cy="1270688"/>
          </a:xfrm>
        </p:grpSpPr>
        <p:sp>
          <p:nvSpPr>
            <p:cNvPr id="21" name="等腰三角形 20"/>
            <p:cNvSpPr/>
            <p:nvPr userDrawn="1"/>
          </p:nvSpPr>
          <p:spPr>
            <a:xfrm flipH="1">
              <a:off x="1348469" y="280339"/>
              <a:ext cx="170071" cy="84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斜纹 19"/>
            <p:cNvSpPr/>
            <p:nvPr userDrawn="1"/>
          </p:nvSpPr>
          <p:spPr>
            <a:xfrm>
              <a:off x="247432" y="280339"/>
              <a:ext cx="1187094" cy="1187094"/>
            </a:xfrm>
            <a:prstGeom prst="diagStripe">
              <a:avLst>
                <a:gd name="adj" fmla="val 65219"/>
              </a:avLst>
            </a:prstGeom>
            <a:solidFill>
              <a:srgbClr val="FDF7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等腰三角形 23"/>
            <p:cNvSpPr/>
            <p:nvPr userDrawn="1"/>
          </p:nvSpPr>
          <p:spPr>
            <a:xfrm rot="16200000" flipH="1">
              <a:off x="205210" y="1423599"/>
              <a:ext cx="170071" cy="84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/>
          <p:cNvSpPr/>
          <p:nvPr userDrawn="1"/>
        </p:nvSpPr>
        <p:spPr>
          <a:xfrm rot="18894879">
            <a:off x="268597" y="485279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第  </a:t>
            </a:r>
            <a:fld id="{FFC205B0-AD67-413D-8CB1-9851EE1363CE}" type="slidenum">
              <a:rPr lang="zh-CN" altLang="en-US" sz="1200" dirty="0" smtClean="0"/>
            </a:fld>
            <a:r>
              <a:rPr lang="zh-CN" altLang="en-US" sz="1200" dirty="0"/>
              <a:t>  页</a:t>
            </a:r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333B265C-7EE3-42FB-A0DB-6EEF213E15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FC205B0-AD67-413D-8CB1-9851EE1363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820" y="2019337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zh-CN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Times New Roman" panose="02020603050405020304" charset="0"/>
                <a:cs typeface="Times New Roman" panose="02020603050405020304" charset="0"/>
              </a:rPr>
              <a:t>MOBILE PRICE PREDICTION</a:t>
            </a:r>
            <a:endParaRPr lang="en-IN" altLang="zh-CN" i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68095" y="923290"/>
            <a:ext cx="9910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FF5552"/>
                </a:solidFill>
                <a:latin typeface="Times New Roman" panose="02020603050405020304" charset="0"/>
                <a:cs typeface="Times New Roman" panose="02020603050405020304" charset="0"/>
              </a:rPr>
              <a:t>Countplots for the features Primary camera pixels and front camera pixels</a:t>
            </a:r>
            <a:endParaRPr lang="en-IN" altLang="en-US" sz="2800" i="1">
              <a:solidFill>
                <a:srgbClr val="FF555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875790"/>
            <a:ext cx="4622165" cy="4469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1692910"/>
            <a:ext cx="5598795" cy="4982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208915"/>
            <a:ext cx="10515600" cy="951230"/>
          </a:xfrm>
        </p:spPr>
        <p:txBody>
          <a:bodyPr/>
          <a:p>
            <a:r>
              <a:rPr lang="en-IN" altLang="en-US"/>
              <a:t>                      </a:t>
            </a:r>
            <a:r>
              <a:rPr lang="en-IN" altLang="en-US" u="sng"/>
              <a:t> </a:t>
            </a:r>
            <a:r>
              <a:rPr lang="en-IN" altLang="en-US" i="1" u="sng">
                <a:solidFill>
                  <a:srgbClr val="F50734"/>
                </a:solidFill>
                <a:latin typeface="Times New Roman" panose="02020603050405020304" charset="0"/>
                <a:cs typeface="Times New Roman" panose="02020603050405020304" charset="0"/>
              </a:rPr>
              <a:t>Algorithms Evaluation</a:t>
            </a:r>
            <a:endParaRPr lang="en-IN" altLang="en-US" i="1" u="sng">
              <a:solidFill>
                <a:srgbClr val="F5073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320040" y="1047750"/>
          <a:ext cx="11521440" cy="5412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i="1" u="sng">
                <a:ln>
                  <a:noFill/>
                </a:ln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Confusion Matrix for LogisticRegression:</a:t>
            </a:r>
            <a:endParaRPr lang="en-IN" altLang="en-US" i="1" u="sng">
              <a:ln>
                <a:noFill/>
              </a:ln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1654810"/>
            <a:ext cx="4351020" cy="38227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313680" y="1817370"/>
            <a:ext cx="24072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i="1">
                <a:solidFill>
                  <a:srgbClr val="A522B4"/>
                </a:solidFill>
                <a:latin typeface="Times New Roman" panose="02020603050405020304" charset="0"/>
                <a:cs typeface="Times New Roman" panose="02020603050405020304" charset="0"/>
              </a:rPr>
              <a:t>Accuracy = 95</a:t>
            </a:r>
            <a:endParaRPr lang="en-IN" altLang="en-US" sz="2000" i="1">
              <a:solidFill>
                <a:srgbClr val="A522B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000" i="1">
              <a:solidFill>
                <a:srgbClr val="A522B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i="1">
                <a:solidFill>
                  <a:srgbClr val="A522B4"/>
                </a:solidFill>
                <a:latin typeface="Times New Roman" panose="02020603050405020304" charset="0"/>
                <a:cs typeface="Times New Roman" panose="02020603050405020304" charset="0"/>
              </a:rPr>
              <a:t>Recall  = 95.34</a:t>
            </a:r>
            <a:endParaRPr lang="en-IN" altLang="en-US" sz="2000" i="1">
              <a:solidFill>
                <a:srgbClr val="A522B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000" i="1">
              <a:solidFill>
                <a:srgbClr val="A522B4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000" i="1">
                <a:solidFill>
                  <a:srgbClr val="A522B4"/>
                </a:solidFill>
                <a:latin typeface="Times New Roman" panose="02020603050405020304" charset="0"/>
                <a:cs typeface="Times New Roman" panose="02020603050405020304" charset="0"/>
              </a:rPr>
              <a:t>Precision = 95</a:t>
            </a:r>
            <a:endParaRPr lang="en-IN" altLang="en-US" sz="2000" i="1">
              <a:solidFill>
                <a:srgbClr val="A522B4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200390" y="1576705"/>
            <a:ext cx="37179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precision=TP/TP+FP. recall=TP/TP+FN.</a:t>
            </a:r>
            <a:endParaRPr lang="en-US" sz="2000" i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if precision=recall only when          </a:t>
            </a:r>
            <a:r>
              <a:rPr lang="en-US" sz="2000" i="1">
                <a:solidFill>
                  <a:srgbClr val="F50734"/>
                </a:solidFill>
                <a:latin typeface="Times New Roman" panose="02020603050405020304" charset="0"/>
                <a:cs typeface="Times New Roman" panose="02020603050405020304" charset="0"/>
              </a:rPr>
              <a:t>FP=FN</a:t>
            </a:r>
            <a:r>
              <a:rPr lang="en-US" sz="2000" i="1">
                <a:solidFill>
                  <a:srgbClr val="00B0F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i="1">
              <a:solidFill>
                <a:srgbClr val="00B0F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866640" y="3984625"/>
            <a:ext cx="6513195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  <a:endParaRPr lang="en-IN" altLang="en-US" sz="28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/>
              <a:t>                      </a:t>
            </a:r>
            <a:r>
              <a:rPr lang="en-US" sz="2400" i="1">
                <a:solidFill>
                  <a:srgbClr val="E60E69"/>
                </a:solidFill>
                <a:latin typeface="Times New Roman" panose="02020603050405020304" charset="0"/>
                <a:cs typeface="Times New Roman" panose="02020603050405020304" charset="0"/>
              </a:rPr>
              <a:t>This means that our algorithm ability to correctly classify positive samples is same as its ability to correctly </a:t>
            </a:r>
            <a:r>
              <a:rPr lang="en-IN" altLang="en-US" sz="2400" i="1">
                <a:solidFill>
                  <a:srgbClr val="E60E6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 i="1">
                <a:solidFill>
                  <a:srgbClr val="E60E69"/>
                </a:solidFill>
                <a:latin typeface="Times New Roman" panose="02020603050405020304" charset="0"/>
                <a:cs typeface="Times New Roman" panose="02020603050405020304" charset="0"/>
              </a:rPr>
              <a:t>lassify negative samples.</a:t>
            </a:r>
            <a:endParaRPr lang="en-US" sz="2400" i="1">
              <a:solidFill>
                <a:srgbClr val="E60E6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pc="1000" dirty="0"/>
              <a:t>THANK YOU</a:t>
            </a:r>
            <a:endParaRPr lang="zh-CN" altLang="en-US" spc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1775"/>
            <a:ext cx="10515600" cy="631190"/>
          </a:xfrm>
        </p:spPr>
        <p:txBody>
          <a:bodyPr/>
          <a:lstStyle/>
          <a:p>
            <a:r>
              <a:rPr lang="en-IN" altLang="zh-CN" sz="3200" b="1" i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IN" altLang="zh-CN" sz="3200" b="1" i="1" u="sng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zh-CN" sz="3200" b="1" i="1" u="sng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Probelm Statement :</a:t>
            </a:r>
            <a:endParaRPr lang="en-IN" altLang="zh-CN" sz="3200" b="1" i="1" u="sng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01295" y="1151890"/>
            <a:ext cx="62414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In this Project,</a:t>
            </a:r>
            <a:r>
              <a:rPr lang="en-IN" alt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n the basis of the mobile </a:t>
            </a:r>
            <a:r>
              <a:rPr lang="en-IN" alt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pecification like Battery power, 3G enabled , wifi ,Bluetooth, Ram etc we are predicting Price range of the mobile</a:t>
            </a:r>
            <a:r>
              <a:rPr lang="en-IN" altLang="en-US" sz="2400" i="1">
                <a:solidFill>
                  <a:srgbClr val="0E99BC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altLang="en-US" sz="2400" i="1">
              <a:solidFill>
                <a:srgbClr val="0E99B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mobilepr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47770"/>
            <a:ext cx="7366000" cy="3110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85" y="28575"/>
            <a:ext cx="5960745" cy="6929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9756384" y="226672"/>
            <a:ext cx="1512278" cy="1265285"/>
          </a:xfrm>
          <a:prstGeom prst="rect">
            <a:avLst/>
          </a:prstGeom>
          <a:solidFill>
            <a:srgbClr val="FDF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4970" y="963930"/>
            <a:ext cx="4815840" cy="60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altLang="en-US" sz="2000" i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fc:Front Camera mega pixels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four_g:Has 4G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int_memory:Internal Memory in Gigabytes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m_dep:Mobile Depth in cm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mobile_wt:Weight of mobile phone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n_cores:Number of cores of processor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7.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pc:Primary Camera mega pixels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8.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px_height:Pixel Resolution Height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9.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px_width:Pixel Resolution Width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10.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ram:Random Access Memory in Megabytes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11.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sc_h:Screen Height of mobile in cm</a:t>
            </a:r>
            <a:endParaRPr lang="en-US" i="1">
              <a:solidFill>
                <a:srgbClr val="D70D6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en-US" i="1">
              <a:solidFill>
                <a:srgbClr val="D70D6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65420" y="963930"/>
            <a:ext cx="63950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+mj-lt"/>
              <a:buNone/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12.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sc_w:Screen Width of mobile in cm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13.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battery_power:Total energy a battery can store in one time measured in mAh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14.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blue:Has bluetooth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15.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clock_speed:speed at which microprocessor executes instructions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16.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dual_sim:Has dual sim support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17.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talk_time:longest time that a single battery charge will last when you are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18.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three_g:Has 3G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19.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touch_screen:Has touch screen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IN" alt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20. </a:t>
            </a:r>
            <a:r>
              <a:rPr lang="en-US" sz="20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wifi:Has wifi or not</a:t>
            </a:r>
            <a:endParaRPr lang="en-US" sz="20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23490" y="441960"/>
            <a:ext cx="59747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 i="1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Considered features for Price Prediction</a:t>
            </a:r>
            <a:endParaRPr lang="en-IN" altLang="en-US" sz="2800" i="1" u="sng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 i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Exploratory Data Analysis:</a:t>
            </a:r>
            <a:endParaRPr lang="en-IN" altLang="zh-CN" i="1" u="sng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7240" y="1721485"/>
            <a:ext cx="32200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21832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Replace Missing values</a:t>
            </a:r>
            <a:endParaRPr kumimoji="0" lang="en-IN" altLang="zh-CN" sz="2400" b="0" i="1" u="none" strike="noStrike" kern="0" cap="none" spc="0" normalizeH="0" baseline="0" noProof="0" dirty="0">
              <a:ln>
                <a:noFill/>
              </a:ln>
              <a:solidFill>
                <a:srgbClr val="21832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13600" y="2128520"/>
            <a:ext cx="478409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BA2CA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Replace numerical data with mean/median values.</a:t>
            </a:r>
            <a:endParaRPr kumimoji="0" lang="en-IN" altLang="zh-CN" sz="2000" b="0" i="1" u="none" strike="noStrike" kern="0" cap="none" spc="0" normalizeH="0" baseline="0" noProof="0" dirty="0">
              <a:ln>
                <a:noFill/>
              </a:ln>
              <a:solidFill>
                <a:srgbClr val="BA2CAE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BA2CA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Replace categorical data with mode.</a:t>
            </a:r>
            <a:endParaRPr kumimoji="0" lang="en-IN" altLang="zh-CN" sz="2000" b="0" i="1" u="none" strike="noStrike" kern="0" cap="none" spc="0" normalizeH="0" baseline="0" noProof="0" dirty="0">
              <a:ln>
                <a:noFill/>
              </a:ln>
              <a:solidFill>
                <a:srgbClr val="BA2CAE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468889" y="2092899"/>
            <a:ext cx="623729" cy="623729"/>
          </a:xfrm>
          <a:prstGeom prst="ellipse">
            <a:avLst/>
          </a:prstGeom>
          <a:solidFill>
            <a:srgbClr val="FDF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ea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27240" y="3150235"/>
            <a:ext cx="495681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21832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Removing Duplicates and very less correlated features with price_range</a:t>
            </a:r>
            <a:endParaRPr kumimoji="0" lang="en-IN" altLang="zh-CN" sz="2400" b="0" i="1" u="none" strike="noStrike" kern="0" cap="none" spc="0" normalizeH="0" baseline="0" noProof="0" dirty="0">
              <a:ln>
                <a:noFill/>
              </a:ln>
              <a:solidFill>
                <a:srgbClr val="21832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445394" y="3149981"/>
            <a:ext cx="623729" cy="623729"/>
          </a:xfrm>
          <a:prstGeom prst="ellipse">
            <a:avLst/>
          </a:prstGeom>
          <a:solidFill>
            <a:srgbClr val="FDF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ea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27240" y="5259705"/>
            <a:ext cx="33318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21832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Removing Outliers</a:t>
            </a:r>
            <a:endParaRPr kumimoji="0" lang="en-IN" altLang="zh-CN" sz="2400" b="0" i="1" u="none" strike="noStrike" kern="0" cap="none" spc="0" normalizeH="0" baseline="0" noProof="0" dirty="0">
              <a:ln>
                <a:noFill/>
              </a:ln>
              <a:solidFill>
                <a:srgbClr val="21832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13756" y="5720065"/>
            <a:ext cx="4408691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BA2CA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Using Inter-Quartile range</a:t>
            </a:r>
            <a:endParaRPr kumimoji="0" lang="en-IN" altLang="zh-CN" sz="2000" b="0" i="1" u="none" strike="noStrike" kern="0" cap="none" spc="0" normalizeH="0" baseline="0" noProof="0" dirty="0">
              <a:ln>
                <a:noFill/>
              </a:ln>
              <a:solidFill>
                <a:srgbClr val="BA2CAE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5394" y="4207698"/>
            <a:ext cx="623729" cy="623729"/>
          </a:xfrm>
          <a:prstGeom prst="ellipse">
            <a:avLst/>
          </a:prstGeom>
          <a:solidFill>
            <a:srgbClr val="FDF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ea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27240" y="4079875"/>
            <a:ext cx="478409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218321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Applying Encoding Techniques</a:t>
            </a:r>
            <a:endParaRPr kumimoji="0" lang="en-IN" altLang="zh-CN" sz="2400" b="0" i="1" u="none" strike="noStrike" kern="0" cap="none" spc="0" normalizeH="0" baseline="0" noProof="0" dirty="0">
              <a:ln>
                <a:noFill/>
              </a:ln>
              <a:solidFill>
                <a:srgbClr val="218321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13756" y="4489241"/>
            <a:ext cx="440869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BA2CA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since types of  objectives are more Labeling encoding is used</a:t>
            </a:r>
            <a:r>
              <a:rPr kumimoji="0" lang="en-I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BA2CA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0" lang="en-IN" altLang="zh-CN" sz="2000" b="0" i="0" u="none" strike="noStrike" kern="0" cap="none" spc="0" normalizeH="0" baseline="0" noProof="0" dirty="0">
              <a:ln>
                <a:noFill/>
              </a:ln>
              <a:solidFill>
                <a:srgbClr val="BA2CAE"/>
              </a:solidFill>
              <a:effectLst/>
              <a:uLnTx/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45394" y="5265414"/>
            <a:ext cx="623729" cy="623729"/>
          </a:xfrm>
          <a:prstGeom prst="ellipse">
            <a:avLst/>
          </a:prstGeom>
          <a:solidFill>
            <a:srgbClr val="FDF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+mn-ea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2" name="Picture 1" descr="eda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275715"/>
            <a:ext cx="6191885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43081" y="314900"/>
            <a:ext cx="10515600" cy="1174494"/>
          </a:xfrm>
        </p:spPr>
        <p:txBody>
          <a:bodyPr/>
          <a:lstStyle/>
          <a:p>
            <a:r>
              <a:rPr lang="en-IN" altLang="zh-CN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</a:t>
            </a:r>
            <a:r>
              <a:rPr lang="en-IN" altLang="zh-CN" i="1" u="sng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Data Visualization</a:t>
            </a:r>
            <a:endParaRPr lang="en-IN" altLang="zh-CN" i="1" u="sng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price r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2094230"/>
            <a:ext cx="4940300" cy="33401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29385" y="1653540"/>
            <a:ext cx="3205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Balanced data</a:t>
            </a:r>
            <a:endParaRPr lang="en-IN" altLang="en-US" sz="28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251575" y="1633855"/>
            <a:ext cx="5401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i="1">
                <a:solidFill>
                  <a:srgbClr val="D70D62"/>
                </a:solidFill>
                <a:latin typeface="Times New Roman" panose="02020603050405020304" charset="0"/>
                <a:cs typeface="Times New Roman" panose="02020603050405020304" charset="0"/>
              </a:rPr>
              <a:t>Bluetooth count according to price_range</a:t>
            </a:r>
            <a:endParaRPr lang="en-IN" altLang="en-US" sz="2400" i="1">
              <a:solidFill>
                <a:srgbClr val="D70D6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60" y="2146935"/>
            <a:ext cx="5636260" cy="3235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3387" y="1592580"/>
            <a:ext cx="5015865" cy="332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5951537" y="1592580"/>
            <a:ext cx="5015865" cy="334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2279015" y="460375"/>
            <a:ext cx="213360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/>
              <a:t>                                 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1.0  </a:t>
            </a:r>
            <a:r>
              <a:rPr lang="en-IN" alt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1014</a:t>
            </a:r>
            <a:endParaRPr lang="en-US" sz="2000" i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/>
              <a:t>                                 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0.0  </a:t>
            </a:r>
            <a:r>
              <a:rPr lang="en-IN" alt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986</a:t>
            </a:r>
            <a:endParaRPr lang="en-US" sz="2000" i="1">
              <a:solidFill>
                <a:schemeClr val="accent5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77620" y="953770"/>
            <a:ext cx="146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51AA4A"/>
                </a:solidFill>
                <a:latin typeface="Times New Roman" panose="02020603050405020304" charset="0"/>
                <a:cs typeface="Times New Roman" panose="02020603050405020304" charset="0"/>
              </a:rPr>
              <a:t>wifi-</a:t>
            </a:r>
            <a:endParaRPr lang="en-IN" altLang="en-US" sz="2800" i="1">
              <a:solidFill>
                <a:srgbClr val="51AA4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78880" y="829310"/>
            <a:ext cx="2311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51AA4A"/>
                </a:solidFill>
                <a:latin typeface="Times New Roman" panose="02020603050405020304" charset="0"/>
                <a:cs typeface="Times New Roman" panose="02020603050405020304" charset="0"/>
              </a:rPr>
              <a:t>touch_screen -</a:t>
            </a:r>
            <a:endParaRPr lang="en-IN" altLang="en-US" sz="2800" i="1">
              <a:solidFill>
                <a:srgbClr val="51AA4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590280" y="768350"/>
            <a:ext cx="25400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1.0 </a:t>
            </a:r>
            <a:r>
              <a:rPr lang="en-IN" alt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:</a:t>
            </a:r>
            <a:r>
              <a:rPr 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1006</a:t>
            </a:r>
            <a:endParaRPr lang="en-US" sz="2000" i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0.0  </a:t>
            </a:r>
            <a:r>
              <a:rPr lang="en-IN" alt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sz="2000" i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   994</a:t>
            </a:r>
            <a:endParaRPr lang="en-US" sz="2000" i="1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50340" y="6056630"/>
            <a:ext cx="114350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994-986=8 phones are keypad phones with wifi like jio phone etc</a:t>
            </a:r>
            <a:endParaRPr lang="en-US" sz="2400" i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4965" y="4932680"/>
            <a:ext cx="50939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>
                <a:solidFill>
                  <a:srgbClr val="E2900E"/>
                </a:solidFill>
                <a:latin typeface="Times New Roman" panose="02020603050405020304" charset="0"/>
                <a:cs typeface="Times New Roman" panose="02020603050405020304" charset="0"/>
              </a:rPr>
              <a:t>986 mobiles didnt have internet connection means they must be keypad phones without wifi</a:t>
            </a:r>
            <a:endParaRPr lang="en-US" sz="2400" i="1">
              <a:solidFill>
                <a:srgbClr val="E2900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59220" y="4919980"/>
            <a:ext cx="51663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i="1">
                <a:solidFill>
                  <a:srgbClr val="E2900E"/>
                </a:solidFill>
                <a:latin typeface="Times New Roman" panose="02020603050405020304" charset="0"/>
                <a:cs typeface="Times New Roman" panose="02020603050405020304" charset="0"/>
              </a:rPr>
              <a:t>1006 are smart phones and 994 are keypad phones</a:t>
            </a:r>
            <a:endParaRPr lang="en-US" sz="2400" i="1">
              <a:solidFill>
                <a:srgbClr val="E2900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7"/>
          <p:cNvSpPr>
            <a:spLocks noChangeArrowheads="1"/>
          </p:cNvSpPr>
          <p:nvPr/>
        </p:nvSpPr>
        <p:spPr bwMode="auto">
          <a:xfrm>
            <a:off x="2464593" y="2872783"/>
            <a:ext cx="52562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zh-CN" altLang="en-US" sz="2000" dirty="0">
                <a:solidFill>
                  <a:prstClr val="white"/>
                </a:solidFill>
                <a:ea typeface="Calibri" panose="020F0502020204030204" pitchFamily="34" charset="0"/>
              </a:rPr>
              <a:t>VESTIBULUM ANTE IPSUM PRIMIS IN FAUCIBUS ORCI LUCTUS ET ULTRICES POSUERE CUBILIA</a:t>
            </a:r>
            <a:endParaRPr lang="zh-CN" altLang="en-US" sz="2000" dirty="0">
              <a:solidFill>
                <a:prstClr val="white"/>
              </a:solidFill>
              <a:ea typeface="Calibri" panose="020F0502020204030204" pitchFamily="34" charset="0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816600" y="1765300"/>
            <a:ext cx="4940300" cy="334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412115" y="5105400"/>
            <a:ext cx="52000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Mobiles which  support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4G</a:t>
            </a: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 and belong to price_range of class-3 are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more</a:t>
            </a: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 in number which is opposite in mobiles which support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4G</a:t>
            </a:r>
            <a:endParaRPr lang="en-IN" altLang="en-US" sz="2000" i="1">
              <a:solidFill>
                <a:srgbClr val="7442AB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962650" y="5105400"/>
            <a:ext cx="53594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Mobiles which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have</a:t>
            </a: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dual sim</a:t>
            </a: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 and belong to price_range of class-3 are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more</a:t>
            </a:r>
            <a:r>
              <a:rPr 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 in number which is opposite in mobiles which </a:t>
            </a:r>
            <a:r>
              <a:rPr lang="en-IN" altLang="en-US" sz="2000" i="1">
                <a:solidFill>
                  <a:srgbClr val="7442AB"/>
                </a:solidFill>
                <a:latin typeface="Times New Roman" panose="02020603050405020304" charset="0"/>
                <a:cs typeface="Times New Roman" panose="02020603050405020304" charset="0"/>
              </a:rPr>
              <a:t>doesnt have dual sim</a:t>
            </a:r>
            <a:endParaRPr lang="en-IN" altLang="en-US" sz="2000" i="1">
              <a:solidFill>
                <a:srgbClr val="7442AB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542290" y="1765300"/>
            <a:ext cx="4940300" cy="334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1477010" y="1014095"/>
            <a:ext cx="92798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Countplots for features ‘four_g’ and ‘dual_sim’ according to price_range</a:t>
            </a:r>
            <a:endParaRPr lang="en-IN" altLang="en-US" sz="24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4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021715" y="5274945"/>
            <a:ext cx="37973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most of the mobiles have screen width of 1c</a:t>
            </a:r>
            <a:r>
              <a:rPr lang="en-IN" alt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IN" altLang="en-US" sz="20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5887720" y="1537335"/>
            <a:ext cx="4940300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5789295" y="4890135"/>
            <a:ext cx="55930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Smart phones have large screen heigh</a:t>
            </a:r>
            <a:r>
              <a:rPr lang="en-IN" alt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 compared to keypad ones,as we seen above that smart phone count is high.From the</a:t>
            </a:r>
            <a:endParaRPr lang="en-US" sz="20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above graph we can say that larger screen heigh</a:t>
            </a:r>
            <a:r>
              <a:rPr lang="en-IN" alt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sz="2000" i="1">
                <a:solidFill>
                  <a:srgbClr val="F43308"/>
                </a:solidFill>
                <a:latin typeface="Times New Roman" panose="02020603050405020304" charset="0"/>
                <a:cs typeface="Times New Roman" panose="02020603050405020304" charset="0"/>
              </a:rPr>
              <a:t> phones are more in count</a:t>
            </a:r>
            <a:endParaRPr lang="en-US" sz="2000" i="1">
              <a:solidFill>
                <a:srgbClr val="F4330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390140" y="720725"/>
            <a:ext cx="8437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5E988C"/>
                </a:solidFill>
                <a:latin typeface="Times New Roman" panose="02020603050405020304" charset="0"/>
                <a:cs typeface="Times New Roman" panose="02020603050405020304" charset="0"/>
              </a:rPr>
              <a:t>Count plots for screen width and screen height</a:t>
            </a:r>
            <a:endParaRPr lang="en-IN" altLang="en-US" sz="2800" i="1">
              <a:solidFill>
                <a:srgbClr val="5E988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5" y="1478915"/>
            <a:ext cx="4540250" cy="3717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0" name="Picture 109"/>
          <p:cNvPicPr/>
          <p:nvPr/>
        </p:nvPicPr>
        <p:blipFill>
          <a:blip r:embed="rId1"/>
          <a:stretch>
            <a:fillRect/>
          </a:stretch>
        </p:blipFill>
        <p:spPr>
          <a:xfrm>
            <a:off x="1734185" y="1400175"/>
            <a:ext cx="8246110" cy="488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4117975" y="750570"/>
            <a:ext cx="596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i="1">
                <a:solidFill>
                  <a:srgbClr val="FF5552"/>
                </a:solidFill>
                <a:latin typeface="Times New Roman" panose="02020603050405020304" charset="0"/>
                <a:cs typeface="Times New Roman" panose="02020603050405020304" charset="0"/>
              </a:rPr>
              <a:t>Count plot for talk_time</a:t>
            </a:r>
            <a:endParaRPr lang="en-IN" altLang="en-US" sz="2800" i="1">
              <a:solidFill>
                <a:srgbClr val="FF555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">
      <a:majorFont>
        <a:latin typeface="Arial"/>
        <a:ea typeface="Calibri"/>
        <a:cs typeface=""/>
      </a:majorFont>
      <a:minorFont>
        <a:latin typeface="Calibri Light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Calibr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2982</Words>
  <Application>WPS Presentation</Application>
  <PresentationFormat>宽屏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Times New Roman</vt:lpstr>
      <vt:lpstr>Wingdings</vt:lpstr>
      <vt:lpstr>Georgia</vt:lpstr>
      <vt:lpstr>Microsoft YaHei</vt:lpstr>
      <vt:lpstr>Arial Unicode MS</vt:lpstr>
      <vt:lpstr>Calibri Light</vt:lpstr>
      <vt:lpstr>Office Theme</vt:lpstr>
      <vt:lpstr>MOBILE PRICE PREDICTION</vt:lpstr>
      <vt:lpstr>     Probelm Statement :</vt:lpstr>
      <vt:lpstr>PowerPoint 演示文稿</vt:lpstr>
      <vt:lpstr>Exploratory Data Analysis:</vt:lpstr>
      <vt:lpstr>                         Data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Algorithms Evaluation</vt:lpstr>
      <vt:lpstr>Confusion Matrix for LogisticRegression: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Murali krishna</cp:lastModifiedBy>
  <cp:revision>49</cp:revision>
  <dcterms:created xsi:type="dcterms:W3CDTF">2015-12-04T05:36:00Z</dcterms:created>
  <dcterms:modified xsi:type="dcterms:W3CDTF">2022-06-11T15:55:23Z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  <property fmtid="{D5CDD505-2E9C-101B-9397-08002B2CF9AE}" pid="3" name="ICV">
    <vt:lpwstr>7413D8DC68DD482D979F9A7EB42F2FA6</vt:lpwstr>
  </property>
</Properties>
</file>