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7" r:id="rId4"/>
    <p:sldId id="273" r:id="rId5"/>
    <p:sldId id="258" r:id="rId6"/>
    <p:sldId id="261" r:id="rId7"/>
    <p:sldId id="278" r:id="rId8"/>
    <p:sldId id="262" r:id="rId9"/>
    <p:sldId id="270" r:id="rId10"/>
    <p:sldId id="276" r:id="rId11"/>
    <p:sldId id="274" r:id="rId12"/>
    <p:sldId id="275" r:id="rId13"/>
    <p:sldId id="263" r:id="rId14"/>
    <p:sldId id="265" r:id="rId15"/>
    <p:sldId id="268" r:id="rId16"/>
    <p:sldId id="266" r:id="rId17"/>
    <p:sldId id="279" r:id="rId18"/>
    <p:sldId id="267" r:id="rId19"/>
    <p:sldId id="269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44"/>
  <c:chart>
    <c:title>
      <c:layout/>
    </c:title>
    <c:view3D>
      <c:rotX val="10"/>
      <c:rotY val="340"/>
      <c:perspective val="50"/>
    </c:view3D>
    <c:plotArea>
      <c:layout/>
      <c:bar3D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 Downloads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v 0.7</c:v>
                </c:pt>
                <c:pt idx="1">
                  <c:v>v2.0</c:v>
                </c:pt>
                <c:pt idx="2">
                  <c:v>v2.1</c:v>
                </c:pt>
                <c:pt idx="3">
                  <c:v>v2.5</c:v>
                </c:pt>
                <c:pt idx="4">
                  <c:v>v2.5.1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1393</c:v>
                </c:pt>
                <c:pt idx="1">
                  <c:v>646</c:v>
                </c:pt>
                <c:pt idx="2">
                  <c:v>2596</c:v>
                </c:pt>
                <c:pt idx="3">
                  <c:v>4896</c:v>
                </c:pt>
                <c:pt idx="4">
                  <c:v>9994</c:v>
                </c:pt>
              </c:numCache>
            </c:numRef>
          </c:val>
        </c:ser>
        <c:shape val="box"/>
        <c:axId val="79680640"/>
        <c:axId val="79682176"/>
        <c:axId val="0"/>
      </c:bar3DChart>
      <c:catAx>
        <c:axId val="79680640"/>
        <c:scaling>
          <c:orientation val="minMax"/>
        </c:scaling>
        <c:axPos val="l"/>
        <c:tickLblPos val="nextTo"/>
        <c:crossAx val="79682176"/>
        <c:crosses val="autoZero"/>
        <c:auto val="1"/>
        <c:lblAlgn val="ctr"/>
        <c:lblOffset val="100"/>
      </c:catAx>
      <c:valAx>
        <c:axId val="79682176"/>
        <c:scaling>
          <c:orientation val="minMax"/>
        </c:scaling>
        <c:axPos val="b"/>
        <c:majorGridlines/>
        <c:numFmt formatCode="General" sourceLinked="1"/>
        <c:tickLblPos val="nextTo"/>
        <c:crossAx val="79680640"/>
        <c:crosses val="autoZero"/>
        <c:crossBetween val="between"/>
      </c:valAx>
    </c:plotArea>
    <c:plotVisOnly val="1"/>
  </c:chart>
  <c:spPr>
    <a:scene3d>
      <a:camera prst="orthographicFront"/>
      <a:lightRig rig="threePt" dir="t"/>
    </a:scene3d>
    <a:sp3d prstMaterial="metal"/>
  </c:spPr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B397-F03B-4810-B8A5-DB99076B028C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ED14-90EC-4E51-80AE-08B20D0D810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5796136" y="188640"/>
            <a:ext cx="3024336" cy="2880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MonogameLogo512x51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68144" y="188640"/>
            <a:ext cx="2763688" cy="276368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B397-F03B-4810-B8A5-DB99076B028C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ED14-90EC-4E51-80AE-08B20D0D81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B397-F03B-4810-B8A5-DB99076B028C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ED14-90EC-4E51-80AE-08B20D0D81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B397-F03B-4810-B8A5-DB99076B028C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ED14-90EC-4E51-80AE-08B20D0D81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B397-F03B-4810-B8A5-DB99076B028C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ED14-90EC-4E51-80AE-08B20D0D81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B397-F03B-4810-B8A5-DB99076B028C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ED14-90EC-4E51-80AE-08B20D0D81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B397-F03B-4810-B8A5-DB99076B028C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ED14-90EC-4E51-80AE-08B20D0D81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B397-F03B-4810-B8A5-DB99076B028C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ED14-90EC-4E51-80AE-08B20D0D81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B397-F03B-4810-B8A5-DB99076B028C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ED14-90EC-4E51-80AE-08B20D0D81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B397-F03B-4810-B8A5-DB99076B028C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ED14-90EC-4E51-80AE-08B20D0D810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AD1B397-F03B-4810-B8A5-DB99076B028C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25DED14-90EC-4E51-80AE-08B20D0D81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D1B397-F03B-4810-B8A5-DB99076B028C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25DED14-90EC-4E51-80AE-08B20D0D810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 descr="MonogameLogo64x64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604448" y="6381328"/>
            <a:ext cx="380650" cy="380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image" Target="../media/image19.jpeg"/><Relationship Id="rId17" Type="http://schemas.openxmlformats.org/officeDocument/2006/relationships/image" Target="../media/image23.png"/><Relationship Id="rId2" Type="http://schemas.openxmlformats.org/officeDocument/2006/relationships/image" Target="../media/image1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8.jpe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17.jpe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infinitespace-studios.co.uk/monodevelop/main.mre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b="1" dirty="0" smtClean="0"/>
              <a:t>MonoGame</a:t>
            </a:r>
            <a:endParaRPr lang="en-GB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Write Once, Play Everywhere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5229200"/>
            <a:ext cx="8077200" cy="1817368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Where we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are and where we’re going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22108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Dean Ellis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2996952"/>
            <a:ext cx="8077200" cy="792088"/>
          </a:xfrm>
          <a:prstGeom prst="rect">
            <a:avLst/>
          </a:prstGeom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Installing</a:t>
            </a:r>
            <a:r>
              <a:rPr kumimoji="0" lang="en-GB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MonoGame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 Pipeline </a:t>
            </a:r>
            <a:r>
              <a:rPr lang="en-GB" dirty="0" smtClean="0"/>
              <a:t>Processors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optimized compiled assets (.</a:t>
            </a:r>
            <a:r>
              <a:rPr lang="en-GB" dirty="0" err="1" smtClean="0"/>
              <a:t>xnb</a:t>
            </a:r>
            <a:r>
              <a:rPr lang="en-GB" dirty="0" smtClean="0"/>
              <a:t>) for a particular platform</a:t>
            </a:r>
          </a:p>
          <a:p>
            <a:pPr lvl="1"/>
            <a:r>
              <a:rPr lang="en-GB" dirty="0" smtClean="0"/>
              <a:t>PVRTC texture support for iOS.</a:t>
            </a:r>
          </a:p>
          <a:p>
            <a:pPr lvl="1"/>
            <a:r>
              <a:rPr lang="en-GB" dirty="0" smtClean="0"/>
              <a:t>Converts .</a:t>
            </a:r>
            <a:r>
              <a:rPr lang="en-GB" dirty="0" err="1" smtClean="0"/>
              <a:t>fx</a:t>
            </a:r>
            <a:r>
              <a:rPr lang="en-GB" dirty="0" smtClean="0"/>
              <a:t> </a:t>
            </a:r>
            <a:r>
              <a:rPr lang="en-GB" dirty="0" err="1" smtClean="0"/>
              <a:t>shaders</a:t>
            </a:r>
            <a:r>
              <a:rPr lang="en-GB" dirty="0" smtClean="0"/>
              <a:t> to DX11 and OpenGL</a:t>
            </a:r>
          </a:p>
          <a:p>
            <a:pPr lvl="1"/>
            <a:r>
              <a:rPr lang="en-GB" dirty="0" smtClean="0"/>
              <a:t>Song Processor </a:t>
            </a:r>
          </a:p>
          <a:p>
            <a:pPr lvl="1"/>
            <a:r>
              <a:rPr lang="en-GB" dirty="0" err="1" smtClean="0"/>
              <a:t>SoundEffect</a:t>
            </a:r>
            <a:r>
              <a:rPr lang="en-GB" dirty="0" smtClean="0"/>
              <a:t> Processor for iOS.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87624" y="2996952"/>
            <a:ext cx="7285112" cy="3600400"/>
          </a:xfrm>
          <a:prstGeom prst="rect">
            <a:avLst/>
          </a:prstGeom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XNA-&gt;MonoGame </a:t>
            </a:r>
            <a:r>
              <a:rPr lang="en-GB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Conversion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GB" sz="3600" b="1" dirty="0" err="1" smtClean="0">
                <a:solidFill>
                  <a:schemeClr val="bg1"/>
                </a:solidFill>
              </a:rPr>
              <a:t>NetRumble</a:t>
            </a:r>
            <a:endParaRPr lang="en-GB" sz="36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GB" sz="3600" b="1" dirty="0" smtClean="0">
                <a:solidFill>
                  <a:schemeClr val="bg1"/>
                </a:solidFill>
              </a:rPr>
              <a:t>Catapult </a:t>
            </a:r>
            <a:r>
              <a:rPr lang="en-GB" sz="3600" b="1" dirty="0" smtClean="0">
                <a:solidFill>
                  <a:schemeClr val="bg1"/>
                </a:solidFill>
              </a:rPr>
              <a:t>Wars</a:t>
            </a:r>
            <a:endParaRPr lang="en-GB" sz="36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Reach Mix 10 Demo</a:t>
            </a:r>
            <a:endParaRPr lang="en-GB" sz="36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selection and stats screensh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316" y="5445224"/>
            <a:ext cx="2254684" cy="1412776"/>
          </a:xfrm>
          <a:prstGeom prst="rect">
            <a:avLst/>
          </a:prstGeom>
          <a:noFill/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8" y="3448109"/>
            <a:ext cx="3167842" cy="211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1412776"/>
            <a:ext cx="3600400" cy="240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Games</a:t>
            </a:r>
            <a:endParaRPr lang="en-GB" dirty="0"/>
          </a:p>
        </p:txBody>
      </p:sp>
      <p:pic>
        <p:nvPicPr>
          <p:cNvPr id="2065" name="Picture 17" descr="iPhone Screenshot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9" y="1412775"/>
            <a:ext cx="3059832" cy="2039889"/>
          </a:xfrm>
          <a:prstGeom prst="rect">
            <a:avLst/>
          </a:prstGeom>
          <a:noFill/>
        </p:spPr>
      </p:pic>
      <p:pic>
        <p:nvPicPr>
          <p:cNvPr id="2052" name="Picture 4" descr="iPad Screenshot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412776"/>
            <a:ext cx="3072340" cy="2304256"/>
          </a:xfrm>
          <a:prstGeom prst="rect">
            <a:avLst/>
          </a:prstGeom>
          <a:noFill/>
        </p:spPr>
      </p:pic>
      <p:pic>
        <p:nvPicPr>
          <p:cNvPr id="2058" name="Picture 10" descr="ARMED! running on WP7, Windows 8 Metro and iO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356992"/>
            <a:ext cx="2625756" cy="3501008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2620227" y="3284984"/>
            <a:ext cx="3960440" cy="2640294"/>
            <a:chOff x="2987824" y="2780928"/>
            <a:chExt cx="3960440" cy="2640294"/>
          </a:xfrm>
        </p:grpSpPr>
        <p:pic>
          <p:nvPicPr>
            <p:cNvPr id="2067" name="Picture 19" descr="iPhone Screenshot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87824" y="2780928"/>
              <a:ext cx="3960440" cy="2640294"/>
            </a:xfrm>
            <a:prstGeom prst="rect">
              <a:avLst/>
            </a:prstGeom>
            <a:noFill/>
          </p:spPr>
        </p:pic>
        <p:pic>
          <p:nvPicPr>
            <p:cNvPr id="2069" name="Picture 21" descr="http://gamesmartphone.ru/_tbkp/2/Infinite_flight_logo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059832" y="2780928"/>
              <a:ext cx="2232248" cy="899613"/>
            </a:xfrm>
            <a:prstGeom prst="rect">
              <a:avLst/>
            </a:prstGeom>
            <a:noFill/>
          </p:spPr>
        </p:pic>
      </p:grpSp>
      <p:pic>
        <p:nvPicPr>
          <p:cNvPr id="2056" name="Picture 8" descr="Pictur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20227" y="5402727"/>
            <a:ext cx="4320480" cy="1455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are we going?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Enhancements and fixes</a:t>
            </a:r>
          </a:p>
          <a:p>
            <a:r>
              <a:rPr lang="en-GB" dirty="0" smtClean="0"/>
              <a:t>Content Pipeline</a:t>
            </a:r>
          </a:p>
          <a:p>
            <a:pPr lvl="1"/>
            <a:r>
              <a:rPr lang="en-GB" dirty="0" smtClean="0"/>
              <a:t>Visual Studio Integration</a:t>
            </a:r>
          </a:p>
          <a:p>
            <a:pPr lvl="1"/>
            <a:r>
              <a:rPr lang="en-GB" dirty="0" smtClean="0"/>
              <a:t>MonoDevelop Integration</a:t>
            </a:r>
          </a:p>
          <a:p>
            <a:r>
              <a:rPr lang="en-GB" dirty="0" smtClean="0"/>
              <a:t>Better documentation</a:t>
            </a:r>
          </a:p>
          <a:p>
            <a:pPr lvl="1"/>
            <a:r>
              <a:rPr lang="en-GB" dirty="0" smtClean="0"/>
              <a:t>Getting Started Guides</a:t>
            </a:r>
          </a:p>
          <a:p>
            <a:pPr lvl="1"/>
            <a:r>
              <a:rPr lang="en-GB" dirty="0" smtClean="0"/>
              <a:t>Platform specific best practices</a:t>
            </a:r>
          </a:p>
          <a:p>
            <a:pPr lvl="1"/>
            <a:r>
              <a:rPr lang="en-GB" dirty="0" smtClean="0"/>
              <a:t>More Video tutorials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are we going?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DirectX11 backend for Windows</a:t>
            </a:r>
          </a:p>
          <a:p>
            <a:pPr lvl="1"/>
            <a:r>
              <a:rPr lang="en-GB" dirty="0" smtClean="0"/>
              <a:t>In addition to OpenGL backend</a:t>
            </a:r>
          </a:p>
          <a:p>
            <a:r>
              <a:rPr lang="en-GB" dirty="0" smtClean="0"/>
              <a:t>Extend API beyond just XNA</a:t>
            </a:r>
          </a:p>
          <a:p>
            <a:r>
              <a:rPr lang="en-GB" dirty="0" smtClean="0"/>
              <a:t>Networking </a:t>
            </a:r>
          </a:p>
          <a:p>
            <a:pPr lvl="1"/>
            <a:r>
              <a:rPr lang="en-GB" dirty="0" smtClean="0"/>
              <a:t>Windows 8 and </a:t>
            </a:r>
            <a:r>
              <a:rPr lang="en-GB" dirty="0" err="1" smtClean="0"/>
              <a:t>Playstation</a:t>
            </a:r>
            <a:r>
              <a:rPr lang="en-GB" dirty="0" smtClean="0"/>
              <a:t> Mobile</a:t>
            </a:r>
          </a:p>
          <a:p>
            <a:r>
              <a:rPr lang="en-GB" dirty="0" smtClean="0"/>
              <a:t>Advertising Support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Platforms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PlayStation Mobile</a:t>
            </a:r>
          </a:p>
          <a:p>
            <a:pPr lvl="1"/>
            <a:r>
              <a:rPr lang="en-GB" dirty="0" smtClean="0"/>
              <a:t>Already in progress</a:t>
            </a:r>
          </a:p>
          <a:p>
            <a:r>
              <a:rPr lang="en-GB" dirty="0" smtClean="0"/>
              <a:t>Google Chrome</a:t>
            </a:r>
          </a:p>
          <a:p>
            <a:pPr lvl="1"/>
            <a:r>
              <a:rPr lang="en-GB" dirty="0" smtClean="0"/>
              <a:t>From Super Giant Games</a:t>
            </a:r>
          </a:p>
          <a:p>
            <a:r>
              <a:rPr lang="en-GB" dirty="0" smtClean="0"/>
              <a:t>Raspberry Pi</a:t>
            </a:r>
          </a:p>
          <a:p>
            <a:pPr lvl="1"/>
            <a:r>
              <a:rPr lang="en-GB" dirty="0" smtClean="0"/>
              <a:t>Already in progress</a:t>
            </a:r>
          </a:p>
          <a:p>
            <a:r>
              <a:rPr lang="en-GB" dirty="0" smtClean="0"/>
              <a:t>OUYA</a:t>
            </a:r>
          </a:p>
          <a:p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pic>
        <p:nvPicPr>
          <p:cNvPr id="4098" name="Picture 2" descr="http://upload.wikimedia.org/wikipedia/en/7/7f/PlayStation_Mobile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700808"/>
            <a:ext cx="2971800" cy="666751"/>
          </a:xfrm>
          <a:prstGeom prst="rect">
            <a:avLst/>
          </a:prstGeom>
          <a:noFill/>
        </p:spPr>
      </p:pic>
      <p:pic>
        <p:nvPicPr>
          <p:cNvPr id="4100" name="Picture 4" descr="https://encrypted-tbn0.gstatic.com/images?q=tbn:ANd9GcShXziEYSrwRD_qhgn29_PZsGBBTcrqty5O3dTViH1OpylgCpiQB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4429699"/>
            <a:ext cx="1295028" cy="1568000"/>
          </a:xfrm>
          <a:prstGeom prst="rect">
            <a:avLst/>
          </a:prstGeom>
          <a:noFill/>
        </p:spPr>
      </p:pic>
      <p:pic>
        <p:nvPicPr>
          <p:cNvPr id="4102" name="Picture 6" descr="https://encrypted-tbn3.gstatic.com/images?q=tbn:ANd9GcT7FewP1-eT5ToHhSyJyZW3VCrjPOlqo9TiWM2KZsXPsBg6XBD3q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2564904"/>
            <a:ext cx="1423045" cy="1416721"/>
          </a:xfrm>
          <a:prstGeom prst="rect">
            <a:avLst/>
          </a:prstGeom>
          <a:noFill/>
        </p:spPr>
      </p:pic>
      <p:pic>
        <p:nvPicPr>
          <p:cNvPr id="4104" name="Picture 8" descr="http://upload.wikimedia.org/wikipedia/commons/6/6f/OUYA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5301208"/>
            <a:ext cx="2520280" cy="1417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87624" y="2996952"/>
            <a:ext cx="7285112" cy="3600400"/>
          </a:xfrm>
          <a:prstGeom prst="rect">
            <a:avLst/>
          </a:prstGeom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Raspberry 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Contributors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691680" y="2204864"/>
            <a:ext cx="148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Tom </a:t>
            </a:r>
            <a:r>
              <a:rPr lang="en-GB" b="1" dirty="0" err="1" smtClean="0"/>
              <a:t>Spilman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611560" y="5157192"/>
            <a:ext cx="151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Tom Gooding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1043608" y="3212976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Thiago</a:t>
            </a:r>
            <a:r>
              <a:rPr lang="en-GB" b="1" dirty="0" smtClean="0"/>
              <a:t> Pastor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6948264" y="5229200"/>
            <a:ext cx="908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Taskbit</a:t>
            </a:r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3419872" y="5445224"/>
            <a:ext cx="159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Tapani</a:t>
            </a:r>
            <a:r>
              <a:rPr lang="en-GB" b="1" dirty="0" smtClean="0"/>
              <a:t> </a:t>
            </a:r>
            <a:r>
              <a:rPr lang="en-GB" b="1" dirty="0" err="1" smtClean="0"/>
              <a:t>Värjöla</a:t>
            </a:r>
            <a:r>
              <a:rPr lang="en-GB" b="1" dirty="0" smtClean="0"/>
              <a:t>̈</a:t>
            </a:r>
            <a:endParaRPr lang="en-GB" b="1" dirty="0"/>
          </a:p>
        </p:txBody>
      </p:sp>
      <p:sp>
        <p:nvSpPr>
          <p:cNvPr id="11" name="Rectangle 10"/>
          <p:cNvSpPr/>
          <p:nvPr/>
        </p:nvSpPr>
        <p:spPr>
          <a:xfrm>
            <a:off x="2555776" y="4725144"/>
            <a:ext cx="2099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Steve 'Sly' Williams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7452320" y="4437112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Scottmm</a:t>
            </a:r>
            <a:endParaRPr lang="en-GB" b="1" dirty="0"/>
          </a:p>
        </p:txBody>
      </p:sp>
      <p:sp>
        <p:nvSpPr>
          <p:cNvPr id="14" name="Rectangle 13"/>
          <p:cNvSpPr/>
          <p:nvPr/>
        </p:nvSpPr>
        <p:spPr>
          <a:xfrm>
            <a:off x="6516216" y="1844824"/>
            <a:ext cx="1497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Turtle Games</a:t>
            </a:r>
            <a:endParaRPr lang="en-GB" b="1" dirty="0"/>
          </a:p>
        </p:txBody>
      </p:sp>
      <p:sp>
        <p:nvSpPr>
          <p:cNvPr id="15" name="Rectangle 14"/>
          <p:cNvSpPr/>
          <p:nvPr/>
        </p:nvSpPr>
        <p:spPr>
          <a:xfrm>
            <a:off x="3707904" y="1772816"/>
            <a:ext cx="155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Tophathacker</a:t>
            </a:r>
            <a:endParaRPr lang="en-GB" b="1" dirty="0"/>
          </a:p>
        </p:txBody>
      </p:sp>
      <p:sp>
        <p:nvSpPr>
          <p:cNvPr id="16" name="Rectangle 15"/>
          <p:cNvSpPr/>
          <p:nvPr/>
        </p:nvSpPr>
        <p:spPr>
          <a:xfrm>
            <a:off x="6300192" y="2492896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Vincent </a:t>
            </a:r>
            <a:r>
              <a:rPr lang="en-GB" b="1" dirty="0" err="1" smtClean="0"/>
              <a:t>Labreche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7164288" y="3501008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Scott Dancer</a:t>
            </a:r>
            <a:endParaRPr lang="en-GB" b="1" dirty="0"/>
          </a:p>
        </p:txBody>
      </p:sp>
      <p:sp>
        <p:nvSpPr>
          <p:cNvPr id="18" name="Rectangle 17"/>
          <p:cNvSpPr/>
          <p:nvPr/>
        </p:nvSpPr>
        <p:spPr>
          <a:xfrm>
            <a:off x="1187624" y="6165304"/>
            <a:ext cx="170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Renaud</a:t>
            </a:r>
            <a:r>
              <a:rPr lang="en-GB" b="1" dirty="0" smtClean="0"/>
              <a:t> </a:t>
            </a:r>
            <a:r>
              <a:rPr lang="en-GB" b="1" dirty="0" err="1" smtClean="0"/>
              <a:t>Bédard</a:t>
            </a:r>
            <a:endParaRPr lang="en-GB" b="1" dirty="0"/>
          </a:p>
        </p:txBody>
      </p:sp>
      <p:sp>
        <p:nvSpPr>
          <p:cNvPr id="19" name="Rectangle 18"/>
          <p:cNvSpPr/>
          <p:nvPr/>
        </p:nvSpPr>
        <p:spPr>
          <a:xfrm>
            <a:off x="5508104" y="5877272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Ray </a:t>
            </a:r>
            <a:r>
              <a:rPr lang="en-GB" b="1" dirty="0" err="1" smtClean="0"/>
              <a:t>Batts</a:t>
            </a:r>
            <a:endParaRPr lang="en-GB" b="1" dirty="0"/>
          </a:p>
        </p:txBody>
      </p:sp>
      <p:sp>
        <p:nvSpPr>
          <p:cNvPr id="20" name="Rectangle 19"/>
          <p:cNvSpPr/>
          <p:nvPr/>
        </p:nvSpPr>
        <p:spPr>
          <a:xfrm>
            <a:off x="1475656" y="2747557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Randolph Burt</a:t>
            </a:r>
            <a:endParaRPr lang="en-GB" b="1" dirty="0"/>
          </a:p>
        </p:txBody>
      </p:sp>
      <p:sp>
        <p:nvSpPr>
          <p:cNvPr id="21" name="Rectangle 20"/>
          <p:cNvSpPr/>
          <p:nvPr/>
        </p:nvSpPr>
        <p:spPr>
          <a:xfrm>
            <a:off x="1043608" y="3861048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Raistlinthewiz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611560" y="170080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Oliver Brown</a:t>
            </a:r>
            <a:endParaRPr lang="en-GB" b="1" dirty="0"/>
          </a:p>
        </p:txBody>
      </p:sp>
      <p:sp>
        <p:nvSpPr>
          <p:cNvPr id="23" name="Rectangle 22"/>
          <p:cNvSpPr/>
          <p:nvPr/>
        </p:nvSpPr>
        <p:spPr>
          <a:xfrm>
            <a:off x="5220072" y="2276872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Niel</a:t>
            </a:r>
            <a:endParaRPr lang="en-GB" b="1" dirty="0"/>
          </a:p>
        </p:txBody>
      </p:sp>
      <p:sp>
        <p:nvSpPr>
          <p:cNvPr id="24" name="Rectangle 23"/>
          <p:cNvSpPr/>
          <p:nvPr/>
        </p:nvSpPr>
        <p:spPr>
          <a:xfrm>
            <a:off x="3995936" y="6165304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Nicolas Leonard</a:t>
            </a:r>
            <a:endParaRPr lang="en-GB" b="1" dirty="0"/>
          </a:p>
        </p:txBody>
      </p:sp>
      <p:sp>
        <p:nvSpPr>
          <p:cNvPr id="25" name="Rectangle 24"/>
          <p:cNvSpPr/>
          <p:nvPr/>
        </p:nvSpPr>
        <p:spPr>
          <a:xfrm>
            <a:off x="3779912" y="2996952"/>
            <a:ext cx="1741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Nicolas </a:t>
            </a:r>
            <a:r>
              <a:rPr lang="en-GB" b="1" dirty="0" err="1" smtClean="0"/>
              <a:t>Coderre</a:t>
            </a:r>
            <a:endParaRPr lang="en-GB" b="1" dirty="0"/>
          </a:p>
        </p:txBody>
      </p:sp>
      <p:sp>
        <p:nvSpPr>
          <p:cNvPr id="26" name="Rectangle 25"/>
          <p:cNvSpPr/>
          <p:nvPr/>
        </p:nvSpPr>
        <p:spPr>
          <a:xfrm>
            <a:off x="395536" y="2708920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Nezz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7380312" y="5949280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Mrusiniak</a:t>
            </a:r>
            <a:endParaRPr lang="en-GB" b="1" dirty="0"/>
          </a:p>
        </p:txBody>
      </p:sp>
      <p:sp>
        <p:nvSpPr>
          <p:cNvPr id="28" name="Rectangle 27"/>
          <p:cNvSpPr/>
          <p:nvPr/>
        </p:nvSpPr>
        <p:spPr>
          <a:xfrm>
            <a:off x="971600" y="4509120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Mgroves</a:t>
            </a:r>
            <a:endParaRPr lang="en-GB" b="1" dirty="0"/>
          </a:p>
        </p:txBody>
      </p:sp>
      <p:sp>
        <p:nvSpPr>
          <p:cNvPr id="29" name="Rectangle 28"/>
          <p:cNvSpPr/>
          <p:nvPr/>
        </p:nvSpPr>
        <p:spPr>
          <a:xfrm>
            <a:off x="3203848" y="2348880"/>
            <a:ext cx="1608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Marshall Ward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8075759" y="3068960"/>
            <a:ext cx="106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Makeout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323528" y="5733256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Lukas</a:t>
            </a:r>
            <a:endParaRPr lang="en-GB" b="1" dirty="0"/>
          </a:p>
        </p:txBody>
      </p:sp>
      <p:sp>
        <p:nvSpPr>
          <p:cNvPr id="32" name="Rectangle 31"/>
          <p:cNvSpPr/>
          <p:nvPr/>
        </p:nvSpPr>
        <p:spPr>
          <a:xfrm>
            <a:off x="8028384" y="479715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Lance</a:t>
            </a:r>
            <a:endParaRPr lang="en-GB" b="1" dirty="0"/>
          </a:p>
        </p:txBody>
      </p:sp>
      <p:sp>
        <p:nvSpPr>
          <p:cNvPr id="33" name="Rectangle 32"/>
          <p:cNvSpPr/>
          <p:nvPr/>
        </p:nvSpPr>
        <p:spPr>
          <a:xfrm>
            <a:off x="5580112" y="1844824"/>
            <a:ext cx="70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Koda</a:t>
            </a:r>
            <a:endParaRPr lang="en-GB" b="1" dirty="0"/>
          </a:p>
        </p:txBody>
      </p:sp>
      <p:sp>
        <p:nvSpPr>
          <p:cNvPr id="34" name="Rectangle 33"/>
          <p:cNvSpPr/>
          <p:nvPr/>
        </p:nvSpPr>
        <p:spPr>
          <a:xfrm>
            <a:off x="6012160" y="6309320"/>
            <a:ext cx="1932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Kenneth </a:t>
            </a:r>
            <a:r>
              <a:rPr lang="en-GB" b="1" dirty="0" err="1" smtClean="0"/>
              <a:t>Pouncey</a:t>
            </a:r>
            <a:endParaRPr lang="en-GB" b="1" dirty="0"/>
          </a:p>
        </p:txBody>
      </p:sp>
      <p:sp>
        <p:nvSpPr>
          <p:cNvPr id="35" name="Rectangle 34"/>
          <p:cNvSpPr/>
          <p:nvPr/>
        </p:nvSpPr>
        <p:spPr>
          <a:xfrm>
            <a:off x="4644008" y="4365104"/>
            <a:ext cx="2270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Jorge </a:t>
            </a:r>
            <a:r>
              <a:rPr lang="en-GB" b="1" dirty="0" err="1" smtClean="0"/>
              <a:t>Cantón</a:t>
            </a:r>
            <a:r>
              <a:rPr lang="en-GB" b="1" dirty="0" smtClean="0"/>
              <a:t> </a:t>
            </a:r>
            <a:r>
              <a:rPr lang="en-GB" b="1" dirty="0" err="1" smtClean="0"/>
              <a:t>Ferrero</a:t>
            </a:r>
            <a:endParaRPr lang="en-GB" b="1" dirty="0"/>
          </a:p>
        </p:txBody>
      </p:sp>
      <p:sp>
        <p:nvSpPr>
          <p:cNvPr id="36" name="Rectangle 35"/>
          <p:cNvSpPr/>
          <p:nvPr/>
        </p:nvSpPr>
        <p:spPr>
          <a:xfrm>
            <a:off x="6012160" y="4797152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Jordan Phillips</a:t>
            </a:r>
            <a:endParaRPr lang="en-GB" b="1" dirty="0"/>
          </a:p>
        </p:txBody>
      </p:sp>
      <p:sp>
        <p:nvSpPr>
          <p:cNvPr id="37" name="Rectangle 36"/>
          <p:cNvSpPr/>
          <p:nvPr/>
        </p:nvSpPr>
        <p:spPr>
          <a:xfrm>
            <a:off x="0" y="350100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Jonas Holland</a:t>
            </a:r>
            <a:endParaRPr lang="en-GB" b="1" dirty="0"/>
          </a:p>
        </p:txBody>
      </p:sp>
      <p:sp>
        <p:nvSpPr>
          <p:cNvPr id="38" name="Rectangle 37"/>
          <p:cNvSpPr/>
          <p:nvPr/>
        </p:nvSpPr>
        <p:spPr>
          <a:xfrm>
            <a:off x="7061057" y="2204864"/>
            <a:ext cx="184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John Lyon-smith</a:t>
            </a:r>
            <a:endParaRPr lang="en-GB" b="1" dirty="0"/>
          </a:p>
        </p:txBody>
      </p:sp>
      <p:sp>
        <p:nvSpPr>
          <p:cNvPr id="39" name="Rectangle 38"/>
          <p:cNvSpPr/>
          <p:nvPr/>
        </p:nvSpPr>
        <p:spPr>
          <a:xfrm>
            <a:off x="179512" y="630932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Jhllnd</a:t>
            </a:r>
            <a:endParaRPr lang="en-GB" b="1" dirty="0"/>
          </a:p>
        </p:txBody>
      </p:sp>
      <p:sp>
        <p:nvSpPr>
          <p:cNvPr id="40" name="Rectangle 39"/>
          <p:cNvSpPr/>
          <p:nvPr/>
        </p:nvSpPr>
        <p:spPr>
          <a:xfrm>
            <a:off x="1835696" y="1484784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Jfernandezrodriguez</a:t>
            </a:r>
            <a:endParaRPr lang="en-GB" b="1" dirty="0"/>
          </a:p>
        </p:txBody>
      </p:sp>
      <p:sp>
        <p:nvSpPr>
          <p:cNvPr id="41" name="Rectangle 40"/>
          <p:cNvSpPr/>
          <p:nvPr/>
        </p:nvSpPr>
        <p:spPr>
          <a:xfrm>
            <a:off x="1331640" y="5589240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Jeremy Bell</a:t>
            </a:r>
            <a:endParaRPr lang="en-GB" b="1" dirty="0"/>
          </a:p>
        </p:txBody>
      </p:sp>
      <p:sp>
        <p:nvSpPr>
          <p:cNvPr id="42" name="Rectangle 41"/>
          <p:cNvSpPr/>
          <p:nvPr/>
        </p:nvSpPr>
        <p:spPr>
          <a:xfrm>
            <a:off x="4499992" y="4005064"/>
            <a:ext cx="1424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Jeff Johnson</a:t>
            </a:r>
            <a:endParaRPr lang="en-GB" b="1" dirty="0"/>
          </a:p>
        </p:txBody>
      </p:sp>
      <p:sp>
        <p:nvSpPr>
          <p:cNvPr id="43" name="Rectangle 42"/>
          <p:cNvSpPr/>
          <p:nvPr/>
        </p:nvSpPr>
        <p:spPr>
          <a:xfrm>
            <a:off x="5868144" y="2852936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Javier Fernandez</a:t>
            </a:r>
            <a:endParaRPr lang="en-GB" b="1" dirty="0"/>
          </a:p>
        </p:txBody>
      </p:sp>
      <p:sp>
        <p:nvSpPr>
          <p:cNvPr id="44" name="Rectangle 43"/>
          <p:cNvSpPr/>
          <p:nvPr/>
        </p:nvSpPr>
        <p:spPr>
          <a:xfrm>
            <a:off x="5076056" y="5157192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Jamesford42</a:t>
            </a:r>
            <a:endParaRPr lang="en-GB" b="1" dirty="0"/>
          </a:p>
        </p:txBody>
      </p:sp>
      <p:sp>
        <p:nvSpPr>
          <p:cNvPr id="45" name="Rectangle 44"/>
          <p:cNvSpPr/>
          <p:nvPr/>
        </p:nvSpPr>
        <p:spPr>
          <a:xfrm>
            <a:off x="251520" y="414908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James </a:t>
            </a:r>
            <a:r>
              <a:rPr lang="en-GB" b="1" dirty="0" err="1" smtClean="0"/>
              <a:t>Lupiani</a:t>
            </a:r>
            <a:endParaRPr lang="en-GB" b="1" dirty="0"/>
          </a:p>
        </p:txBody>
      </p:sp>
      <p:sp>
        <p:nvSpPr>
          <p:cNvPr id="46" name="Rectangle 45"/>
          <p:cNvSpPr/>
          <p:nvPr/>
        </p:nvSpPr>
        <p:spPr>
          <a:xfrm>
            <a:off x="3203848" y="5805264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Jadaml</a:t>
            </a:r>
            <a:endParaRPr lang="en-GB" b="1" dirty="0"/>
          </a:p>
        </p:txBody>
      </p:sp>
      <p:sp>
        <p:nvSpPr>
          <p:cNvPr id="47" name="Rectangle 46"/>
          <p:cNvSpPr/>
          <p:nvPr/>
        </p:nvSpPr>
        <p:spPr>
          <a:xfrm>
            <a:off x="5796136" y="3212976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Inverness</a:t>
            </a:r>
            <a:endParaRPr lang="en-GB" b="1" dirty="0"/>
          </a:p>
        </p:txBody>
      </p:sp>
      <p:sp>
        <p:nvSpPr>
          <p:cNvPr id="48" name="Rectangle 47"/>
          <p:cNvSpPr/>
          <p:nvPr/>
        </p:nvSpPr>
        <p:spPr>
          <a:xfrm>
            <a:off x="1187624" y="2492896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Grapes</a:t>
            </a:r>
            <a:endParaRPr lang="en-GB" b="1" dirty="0"/>
          </a:p>
        </p:txBody>
      </p:sp>
      <p:sp>
        <p:nvSpPr>
          <p:cNvPr id="49" name="Rectangle 48"/>
          <p:cNvSpPr/>
          <p:nvPr/>
        </p:nvSpPr>
        <p:spPr>
          <a:xfrm>
            <a:off x="4644008" y="4725144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Geoff Norton</a:t>
            </a:r>
            <a:endParaRPr lang="en-GB" b="1" dirty="0"/>
          </a:p>
        </p:txBody>
      </p:sp>
      <p:sp>
        <p:nvSpPr>
          <p:cNvPr id="50" name="Rectangle 49"/>
          <p:cNvSpPr/>
          <p:nvPr/>
        </p:nvSpPr>
        <p:spPr>
          <a:xfrm>
            <a:off x="7812360" y="4005064"/>
            <a:ext cx="1061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F.Fischer</a:t>
            </a:r>
            <a:endParaRPr lang="en-GB" b="1" dirty="0"/>
          </a:p>
        </p:txBody>
      </p:sp>
      <p:sp>
        <p:nvSpPr>
          <p:cNvPr id="51" name="Rectangle 50"/>
          <p:cNvSpPr/>
          <p:nvPr/>
        </p:nvSpPr>
        <p:spPr>
          <a:xfrm>
            <a:off x="3491880" y="2708920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Espes</a:t>
            </a:r>
            <a:endParaRPr lang="en-GB" b="1" dirty="0"/>
          </a:p>
        </p:txBody>
      </p:sp>
      <p:sp>
        <p:nvSpPr>
          <p:cNvPr id="52" name="Rectangle 51"/>
          <p:cNvSpPr/>
          <p:nvPr/>
        </p:nvSpPr>
        <p:spPr>
          <a:xfrm>
            <a:off x="0" y="1988840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Elisée</a:t>
            </a:r>
            <a:r>
              <a:rPr lang="en-GB" b="1" dirty="0" smtClean="0"/>
              <a:t> Maurer</a:t>
            </a:r>
            <a:endParaRPr lang="en-GB" b="1" dirty="0"/>
          </a:p>
        </p:txBody>
      </p:sp>
      <p:sp>
        <p:nvSpPr>
          <p:cNvPr id="53" name="Rectangle 52"/>
          <p:cNvSpPr/>
          <p:nvPr/>
        </p:nvSpPr>
        <p:spPr>
          <a:xfrm>
            <a:off x="2267744" y="3501008"/>
            <a:ext cx="1514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Edward Rudd</a:t>
            </a:r>
            <a:endParaRPr lang="en-GB" b="1" dirty="0"/>
          </a:p>
        </p:txBody>
      </p:sp>
      <p:sp>
        <p:nvSpPr>
          <p:cNvPr id="54" name="Rectangle 53"/>
          <p:cNvSpPr/>
          <p:nvPr/>
        </p:nvSpPr>
        <p:spPr>
          <a:xfrm>
            <a:off x="2555776" y="5085184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Dominique Louis</a:t>
            </a:r>
            <a:endParaRPr lang="en-GB" b="1" dirty="0"/>
          </a:p>
        </p:txBody>
      </p:sp>
      <p:sp>
        <p:nvSpPr>
          <p:cNvPr id="55" name="Rectangle 54"/>
          <p:cNvSpPr/>
          <p:nvPr/>
        </p:nvSpPr>
        <p:spPr>
          <a:xfrm>
            <a:off x="5796136" y="55172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Deathcradle</a:t>
            </a:r>
            <a:endParaRPr lang="en-GB" b="1" dirty="0"/>
          </a:p>
        </p:txBody>
      </p:sp>
      <p:sp>
        <p:nvSpPr>
          <p:cNvPr id="56" name="Rectangle 55"/>
          <p:cNvSpPr/>
          <p:nvPr/>
        </p:nvSpPr>
        <p:spPr>
          <a:xfrm>
            <a:off x="2339752" y="184482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Dean Ellis</a:t>
            </a:r>
            <a:endParaRPr lang="en-GB" b="1" dirty="0"/>
          </a:p>
        </p:txBody>
      </p:sp>
      <p:sp>
        <p:nvSpPr>
          <p:cNvPr id="57" name="Rectangle 56"/>
          <p:cNvSpPr/>
          <p:nvPr/>
        </p:nvSpPr>
        <p:spPr>
          <a:xfrm>
            <a:off x="3779912" y="2060848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David Lively</a:t>
            </a:r>
            <a:endParaRPr lang="en-GB" b="1" dirty="0"/>
          </a:p>
        </p:txBody>
      </p:sp>
      <p:sp>
        <p:nvSpPr>
          <p:cNvPr id="58" name="Rectangle 57"/>
          <p:cNvSpPr/>
          <p:nvPr/>
        </p:nvSpPr>
        <p:spPr>
          <a:xfrm>
            <a:off x="2915816" y="3933056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David Leaver</a:t>
            </a:r>
            <a:endParaRPr lang="en-GB" b="1" dirty="0"/>
          </a:p>
        </p:txBody>
      </p:sp>
      <p:sp>
        <p:nvSpPr>
          <p:cNvPr id="59" name="Rectangle 58"/>
          <p:cNvSpPr/>
          <p:nvPr/>
        </p:nvSpPr>
        <p:spPr>
          <a:xfrm>
            <a:off x="4788024" y="270892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Danzel</a:t>
            </a:r>
            <a:endParaRPr lang="en-GB" b="1" dirty="0"/>
          </a:p>
        </p:txBody>
      </p:sp>
      <p:sp>
        <p:nvSpPr>
          <p:cNvPr id="60" name="Rectangle 59"/>
          <p:cNvSpPr/>
          <p:nvPr/>
        </p:nvSpPr>
        <p:spPr>
          <a:xfrm>
            <a:off x="7722649" y="5517232"/>
            <a:ext cx="1208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Daniel </a:t>
            </a:r>
            <a:r>
              <a:rPr lang="en-GB" b="1" dirty="0" err="1" smtClean="0"/>
              <a:t>Sor</a:t>
            </a:r>
            <a:endParaRPr lang="en-GB" b="1" dirty="0"/>
          </a:p>
        </p:txBody>
      </p:sp>
      <p:sp>
        <p:nvSpPr>
          <p:cNvPr id="61" name="Rectangle 60"/>
          <p:cNvSpPr/>
          <p:nvPr/>
        </p:nvSpPr>
        <p:spPr>
          <a:xfrm>
            <a:off x="179512" y="4797152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Dan Rigby</a:t>
            </a:r>
            <a:endParaRPr lang="en-GB" b="1" dirty="0"/>
          </a:p>
        </p:txBody>
      </p:sp>
      <p:sp>
        <p:nvSpPr>
          <p:cNvPr id="62" name="Rectangle 61"/>
          <p:cNvSpPr/>
          <p:nvPr/>
        </p:nvSpPr>
        <p:spPr>
          <a:xfrm>
            <a:off x="2051720" y="6488668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Clcrutch</a:t>
            </a:r>
            <a:endParaRPr lang="en-GB" b="1" dirty="0"/>
          </a:p>
        </p:txBody>
      </p:sp>
      <p:sp>
        <p:nvSpPr>
          <p:cNvPr id="63" name="Rectangle 62"/>
          <p:cNvSpPr/>
          <p:nvPr/>
        </p:nvSpPr>
        <p:spPr>
          <a:xfrm>
            <a:off x="251520" y="2348880"/>
            <a:ext cx="96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Clancey</a:t>
            </a:r>
            <a:endParaRPr lang="en-GB" b="1" dirty="0"/>
          </a:p>
        </p:txBody>
      </p:sp>
      <p:sp>
        <p:nvSpPr>
          <p:cNvPr id="64" name="Rectangle 63"/>
          <p:cNvSpPr/>
          <p:nvPr/>
        </p:nvSpPr>
        <p:spPr>
          <a:xfrm>
            <a:off x="3347864" y="6488668"/>
            <a:ext cx="2400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Christopher Chambers</a:t>
            </a:r>
            <a:endParaRPr lang="en-GB" b="1" dirty="0"/>
          </a:p>
        </p:txBody>
      </p:sp>
      <p:sp>
        <p:nvSpPr>
          <p:cNvPr id="65" name="Rectangle 64"/>
          <p:cNvSpPr/>
          <p:nvPr/>
        </p:nvSpPr>
        <p:spPr>
          <a:xfrm>
            <a:off x="2267744" y="4365104"/>
            <a:ext cx="1688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Christian </a:t>
            </a:r>
            <a:r>
              <a:rPr lang="en-GB" b="1" dirty="0" err="1" smtClean="0"/>
              <a:t>Zangl</a:t>
            </a:r>
            <a:endParaRPr lang="en-GB" b="1" dirty="0"/>
          </a:p>
        </p:txBody>
      </p:sp>
      <p:sp>
        <p:nvSpPr>
          <p:cNvPr id="66" name="Rectangle 65"/>
          <p:cNvSpPr/>
          <p:nvPr/>
        </p:nvSpPr>
        <p:spPr>
          <a:xfrm>
            <a:off x="0" y="2996952"/>
            <a:ext cx="196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Christian Schwarz</a:t>
            </a:r>
            <a:endParaRPr lang="en-GB" b="1" dirty="0"/>
          </a:p>
        </p:txBody>
      </p:sp>
      <p:sp>
        <p:nvSpPr>
          <p:cNvPr id="67" name="Rectangle 66"/>
          <p:cNvSpPr/>
          <p:nvPr/>
        </p:nvSpPr>
        <p:spPr>
          <a:xfrm>
            <a:off x="5652120" y="2132856"/>
            <a:ext cx="1200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Carl </a:t>
            </a:r>
            <a:r>
              <a:rPr lang="en-GB" b="1" dirty="0" err="1" smtClean="0"/>
              <a:t>Ådahl</a:t>
            </a:r>
            <a:endParaRPr lang="en-GB" b="1" dirty="0"/>
          </a:p>
        </p:txBody>
      </p:sp>
      <p:sp>
        <p:nvSpPr>
          <p:cNvPr id="68" name="Rectangle 67"/>
          <p:cNvSpPr/>
          <p:nvPr/>
        </p:nvSpPr>
        <p:spPr>
          <a:xfrm>
            <a:off x="0" y="5373216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Aranda</a:t>
            </a:r>
            <a:r>
              <a:rPr lang="en-GB" b="1" dirty="0" smtClean="0"/>
              <a:t> Morrison</a:t>
            </a:r>
            <a:endParaRPr lang="en-GB" b="1" dirty="0"/>
          </a:p>
        </p:txBody>
      </p:sp>
      <p:sp>
        <p:nvSpPr>
          <p:cNvPr id="69" name="Rectangle 68"/>
          <p:cNvSpPr/>
          <p:nvPr/>
        </p:nvSpPr>
        <p:spPr>
          <a:xfrm>
            <a:off x="395536" y="6525344"/>
            <a:ext cx="1403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Andrew Gits</a:t>
            </a:r>
            <a:endParaRPr lang="en-GB" b="1" dirty="0"/>
          </a:p>
        </p:txBody>
      </p:sp>
      <p:sp>
        <p:nvSpPr>
          <p:cNvPr id="70" name="Rectangle 69"/>
          <p:cNvSpPr/>
          <p:nvPr/>
        </p:nvSpPr>
        <p:spPr>
          <a:xfrm>
            <a:off x="5796136" y="3717032"/>
            <a:ext cx="1507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Andre </a:t>
            </a:r>
            <a:r>
              <a:rPr lang="en-GB" b="1" dirty="0" err="1" smtClean="0"/>
              <a:t>Esteve</a:t>
            </a:r>
            <a:endParaRPr lang="en-GB" b="1" dirty="0"/>
          </a:p>
        </p:txBody>
      </p:sp>
      <p:sp>
        <p:nvSpPr>
          <p:cNvPr id="71" name="Rectangle 70"/>
          <p:cNvSpPr/>
          <p:nvPr/>
        </p:nvSpPr>
        <p:spPr>
          <a:xfrm>
            <a:off x="5669266" y="1556792"/>
            <a:ext cx="2836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Alexandre</a:t>
            </a:r>
            <a:r>
              <a:rPr lang="en-GB" b="1" dirty="0" smtClean="0"/>
              <a:t> </a:t>
            </a:r>
            <a:r>
              <a:rPr lang="en-GB" b="1" dirty="0" err="1" smtClean="0"/>
              <a:t>Zollinger</a:t>
            </a:r>
            <a:r>
              <a:rPr lang="en-GB" b="1" dirty="0" smtClean="0"/>
              <a:t> </a:t>
            </a:r>
            <a:r>
              <a:rPr lang="en-GB" b="1" dirty="0" err="1" smtClean="0"/>
              <a:t>Chohfi</a:t>
            </a:r>
            <a:endParaRPr lang="en-GB" b="1" dirty="0"/>
          </a:p>
        </p:txBody>
      </p:sp>
      <p:sp>
        <p:nvSpPr>
          <p:cNvPr id="72" name="Rectangle 71"/>
          <p:cNvSpPr/>
          <p:nvPr/>
        </p:nvSpPr>
        <p:spPr>
          <a:xfrm>
            <a:off x="4139952" y="3501008"/>
            <a:ext cx="151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Akshay</a:t>
            </a:r>
            <a:r>
              <a:rPr lang="en-GB" b="1" dirty="0" smtClean="0"/>
              <a:t> </a:t>
            </a:r>
            <a:r>
              <a:rPr lang="en-GB" b="1" dirty="0" err="1" smtClean="0"/>
              <a:t>Arora</a:t>
            </a:r>
            <a:endParaRPr lang="en-GB" b="1" dirty="0"/>
          </a:p>
        </p:txBody>
      </p:sp>
      <p:sp>
        <p:nvSpPr>
          <p:cNvPr id="73" name="Rectangle 72"/>
          <p:cNvSpPr/>
          <p:nvPr/>
        </p:nvSpPr>
        <p:spPr>
          <a:xfrm>
            <a:off x="2915816" y="3246347"/>
            <a:ext cx="1529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Adrian </a:t>
            </a:r>
            <a:r>
              <a:rPr lang="en-GB" b="1" dirty="0" err="1" smtClean="0"/>
              <a:t>Batzill</a:t>
            </a:r>
            <a:endParaRPr lang="en-GB" b="1" dirty="0"/>
          </a:p>
        </p:txBody>
      </p:sp>
      <p:sp>
        <p:nvSpPr>
          <p:cNvPr id="74" name="Rectangle 73"/>
          <p:cNvSpPr/>
          <p:nvPr/>
        </p:nvSpPr>
        <p:spPr>
          <a:xfrm>
            <a:off x="989745" y="5884885"/>
            <a:ext cx="173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Ádám</a:t>
            </a:r>
            <a:r>
              <a:rPr lang="en-GB" b="1" dirty="0" smtClean="0"/>
              <a:t> L. </a:t>
            </a:r>
            <a:r>
              <a:rPr lang="en-GB" b="1" dirty="0" err="1" smtClean="0"/>
              <a:t>Juhász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http://supergiantgames.com/site/wp-content/uploads/SG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628800"/>
            <a:ext cx="4504328" cy="25202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Special thanks to..</a:t>
            </a:r>
            <a:endParaRPr lang="en-GB" dirty="0"/>
          </a:p>
        </p:txBody>
      </p:sp>
      <p:pic>
        <p:nvPicPr>
          <p:cNvPr id="2050" name="Picture 2" descr="http://www.sickhead.com/wordpress/wp-content/themes/sickhead/images/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2820676" cy="4032448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3861048"/>
            <a:ext cx="55340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is MonoGame?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Open Source XNA 4.0 API</a:t>
            </a:r>
          </a:p>
          <a:p>
            <a:pPr lvl="1"/>
            <a:r>
              <a:rPr lang="en-GB" dirty="0" smtClean="0"/>
              <a:t>2D </a:t>
            </a:r>
            <a:r>
              <a:rPr lang="en-GB" dirty="0" err="1" smtClean="0"/>
              <a:t>SpriteBatch</a:t>
            </a:r>
            <a:r>
              <a:rPr lang="en-GB" dirty="0" smtClean="0"/>
              <a:t> API</a:t>
            </a:r>
          </a:p>
          <a:p>
            <a:pPr lvl="1"/>
            <a:r>
              <a:rPr lang="en-GB" dirty="0" smtClean="0"/>
              <a:t>Support for XNA Content </a:t>
            </a:r>
            <a:r>
              <a:rPr lang="en-GB" dirty="0" smtClean="0"/>
              <a:t>Pipeline</a:t>
            </a:r>
          </a:p>
          <a:p>
            <a:pPr lvl="2"/>
            <a:r>
              <a:rPr lang="en-GB" dirty="0" smtClean="0"/>
              <a:t>Can consume .</a:t>
            </a:r>
            <a:r>
              <a:rPr lang="en-GB" dirty="0" err="1" smtClean="0"/>
              <a:t>xnb</a:t>
            </a:r>
            <a:r>
              <a:rPr lang="en-GB" dirty="0" smtClean="0"/>
              <a:t> files</a:t>
            </a:r>
          </a:p>
          <a:p>
            <a:pPr lvl="1"/>
            <a:r>
              <a:rPr lang="en-GB" dirty="0" smtClean="0"/>
              <a:t>Sound </a:t>
            </a:r>
            <a:r>
              <a:rPr lang="en-GB" dirty="0" smtClean="0"/>
              <a:t>and </a:t>
            </a:r>
            <a:r>
              <a:rPr lang="en-GB" dirty="0" smtClean="0"/>
              <a:t>Music</a:t>
            </a:r>
            <a:endParaRPr lang="en-GB" dirty="0" smtClean="0"/>
          </a:p>
          <a:p>
            <a:pPr lvl="1"/>
            <a:r>
              <a:rPr lang="en-GB" dirty="0" smtClean="0"/>
              <a:t>Input</a:t>
            </a:r>
          </a:p>
          <a:p>
            <a:pPr lvl="1"/>
            <a:r>
              <a:rPr lang="en-GB" dirty="0" smtClean="0"/>
              <a:t>Effects</a:t>
            </a:r>
          </a:p>
          <a:p>
            <a:pPr lvl="1"/>
            <a:r>
              <a:rPr lang="en-GB" dirty="0" smtClean="0"/>
              <a:t>Supports 5 Platforms</a:t>
            </a:r>
          </a:p>
          <a:p>
            <a:pPr lvl="1"/>
            <a:r>
              <a:rPr lang="en-GB" dirty="0" smtClean="0"/>
              <a:t>Very high code reuse</a:t>
            </a:r>
          </a:p>
          <a:p>
            <a:pPr lvl="1"/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5536" y="2996952"/>
            <a:ext cx="8077200" cy="792088"/>
          </a:xfrm>
          <a:prstGeom prst="rect">
            <a:avLst/>
          </a:prstGeom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www.monogame.net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4149080"/>
            <a:ext cx="1033463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67544" y="4293096"/>
            <a:ext cx="8077200" cy="792088"/>
          </a:xfrm>
          <a:prstGeom prst="rect">
            <a:avLst/>
          </a:prstGeom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8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</a:t>
            </a:r>
            <a:r>
              <a:rPr lang="en-GB" sz="4800" b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MonoGameTeam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MonoGame has Grown</a:t>
            </a:r>
            <a:endParaRPr lang="en-GB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0" y="1484784"/>
          <a:ext cx="9144000" cy="5373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El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547664" y="476672"/>
            <a:ext cx="6192688" cy="6192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31832" y="6212168"/>
            <a:ext cx="1512168" cy="645832"/>
          </a:xfrm>
        </p:spPr>
        <p:txBody>
          <a:bodyPr>
            <a:noAutofit/>
          </a:bodyPr>
          <a:lstStyle/>
          <a:p>
            <a:r>
              <a:rPr lang="en-GB" sz="4400" dirty="0" smtClean="0">
                <a:solidFill>
                  <a:schemeClr val="bg1"/>
                </a:solidFill>
              </a:rPr>
              <a:t>BETA</a:t>
            </a:r>
            <a:r>
              <a:rPr lang="en-GB" sz="7200" dirty="0" smtClean="0">
                <a:solidFill>
                  <a:schemeClr val="bg1"/>
                </a:solidFill>
              </a:rPr>
              <a:t> </a:t>
            </a:r>
            <a:endParaRPr lang="en-GB" sz="7200" dirty="0">
              <a:solidFill>
                <a:schemeClr val="bg1"/>
              </a:solidFill>
            </a:endParaRPr>
          </a:p>
        </p:txBody>
      </p:sp>
      <p:pic>
        <p:nvPicPr>
          <p:cNvPr id="13" name="Picture 12" descr="MonogameLogo1920x19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764704"/>
            <a:ext cx="5229200" cy="5229200"/>
          </a:xfrm>
          <a:prstGeom prst="rect">
            <a:avLst/>
          </a:prstGeom>
        </p:spPr>
      </p:pic>
      <p:sp>
        <p:nvSpPr>
          <p:cNvPr id="5" name="Title 8"/>
          <p:cNvSpPr txBox="1">
            <a:spLocks/>
          </p:cNvSpPr>
          <p:nvPr/>
        </p:nvSpPr>
        <p:spPr>
          <a:xfrm>
            <a:off x="6164560" y="5741640"/>
            <a:ext cx="1512168" cy="861856"/>
          </a:xfrm>
          <a:prstGeom prst="rect">
            <a:avLst/>
          </a:prstGeom>
        </p:spPr>
        <p:txBody>
          <a:bodyPr vert="horz" lIns="91440" tIns="0" rIns="91440" bIns="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3.0 </a:t>
            </a:r>
            <a:endParaRPr kumimoji="0" lang="en-GB" sz="7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we are....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MonoGame 3.0 </a:t>
            </a:r>
            <a:r>
              <a:rPr lang="en-GB" dirty="0" smtClean="0"/>
              <a:t>(Beta)</a:t>
            </a:r>
            <a:endParaRPr lang="en-GB" dirty="0" smtClean="0"/>
          </a:p>
          <a:p>
            <a:pPr lvl="1"/>
            <a:r>
              <a:rPr lang="en-GB" dirty="0" smtClean="0"/>
              <a:t>3D Support !</a:t>
            </a:r>
          </a:p>
          <a:p>
            <a:pPr lvl="1"/>
            <a:r>
              <a:rPr lang="en-GB" dirty="0" smtClean="0"/>
              <a:t>Completely reworked codebase</a:t>
            </a:r>
          </a:p>
          <a:p>
            <a:pPr lvl="1"/>
            <a:r>
              <a:rPr lang="en-GB" dirty="0" smtClean="0"/>
              <a:t>Custom Effects</a:t>
            </a:r>
          </a:p>
          <a:p>
            <a:pPr lvl="1"/>
            <a:r>
              <a:rPr lang="en-GB" dirty="0" smtClean="0"/>
              <a:t>Improved Sprite Batch Performance</a:t>
            </a:r>
          </a:p>
          <a:p>
            <a:pPr lvl="1"/>
            <a:r>
              <a:rPr lang="en-GB" dirty="0" smtClean="0"/>
              <a:t>Added Windows 8 Support</a:t>
            </a:r>
          </a:p>
          <a:p>
            <a:pPr lvl="1"/>
            <a:r>
              <a:rPr lang="en-GB" dirty="0" smtClean="0"/>
              <a:t>Content Pipeline </a:t>
            </a:r>
            <a:r>
              <a:rPr lang="en-GB" dirty="0" smtClean="0"/>
              <a:t>Processors</a:t>
            </a:r>
            <a:endParaRPr lang="en-GB" dirty="0" smtClean="0"/>
          </a:p>
        </p:txBody>
      </p:sp>
      <p:pic>
        <p:nvPicPr>
          <p:cNvPr id="12290" name="Picture 2" descr="http://t2.gstatic.com/images?q=tbn:ANd9GcTJUfRcBrILaKi6Y1RffIA_BCilwrUGuz2xFze6BK-7WVhH_IWBv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437112"/>
            <a:ext cx="2861430" cy="18972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Supported Platforms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5373216"/>
            <a:ext cx="11715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5445224"/>
            <a:ext cx="10763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797152"/>
            <a:ext cx="13239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1700808"/>
            <a:ext cx="16192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3212976"/>
            <a:ext cx="16287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3212976"/>
            <a:ext cx="1447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1556792"/>
            <a:ext cx="17621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 descr="http://www-bgr-com.vimg.net/wp-content/uploads/2012/08/thinkpad-tablet-e1344514357867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68144" y="4797152"/>
            <a:ext cx="1800200" cy="1342427"/>
          </a:xfrm>
          <a:prstGeom prst="rect">
            <a:avLst/>
          </a:prstGeom>
          <a:noFill/>
        </p:spPr>
      </p:pic>
      <p:pic>
        <p:nvPicPr>
          <p:cNvPr id="1038" name="Picture 14" descr="C:\Users\d_ellis\Desktop\develop3d\Graphics\Logos\MonogameLogo1024x1024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75856" y="1772816"/>
            <a:ext cx="2304256" cy="230425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5536" y="2996952"/>
            <a:ext cx="1314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80312" y="2924944"/>
            <a:ext cx="1381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 the Hood</a:t>
            </a:r>
            <a:endParaRPr lang="en-GB" dirty="0"/>
          </a:p>
        </p:txBody>
      </p:sp>
      <p:sp>
        <p:nvSpPr>
          <p:cNvPr id="13316" name="AutoShape 4" descr="data:image/jpeg;base64,/9j/4AAQSkZJRgABAQAAAQABAAD/2wCEAAkGBhQSBRQUExQUFBQVFRYYFBgYFxQcGxofFRYVIBkdIRgnISwfGBkkGSUXIDsgJScsLCwsFR4xPjAqNSgwMCoBCQoKDQwNGg4PGjUlHyUuNCkuLCksLC8sLiwvLDQsNCkpLCksLCwpLCwsNSw0KSwsLCwsNCksLCwsLCs0LCwsNv/AABEIACoAngMBIgACEQEDEQH/xAAcAAACAgMBAQAAAAAAAAAAAAAFBgQHAAEDAgj/xAA/EAACAQIEAwUFBAYLAQAAAAABAgMAEQQFEiEGBzETIkFRYRRScYGRMqGxwSNCgpKi0SYnN2Jyc4OTsrPCFv/EABkBAAMBAQEAAAAAAAAAAAAAAAABAgMFBP/EACQRAAICAgEEAQUAAAAAAAAAAAABAhEDEiETMUFRgQQjMkPR/9oADAMBAAIRAxEAPwCrlFe1SsQVenLSXC4/hYxSQQdtEuiT9HGGZSCFcG1722J6gj1FdXJPRXRglZR3Y150VYmScAMeYvssgJSF9cht9qNSCv7/AHR8zRDm3mWHWYYTDwwqykNO6Rxgj3UDAX9T8h50uqtlFD14KpK1mmjWD4axE0d4oJpB5rFIR9QLVmO4YxEMd5oJYx5vG6j6kWrTZCoC6azTRLDZU8j2RGc+SqzfhUnC8OTyYpkSCV3X7SrG5K/EW7vzp2hUBdNb00VxuSSwz6ZY5I2PQOjKT8ARvUmThLFLhdZw04S19RikAt53tsPWjZBQB01mmpS4Ul7AEk9AL0Xg4LxjJdcLiCPPspP5b07S7hQv6KzRRPGZS8U2mRHjb3XVlP0O9bjyaVsOXEUhQAksEYqAOpLWsB609kFA1UojguHsRNhGkihkkRb6mVGIFhvvbrbyqZHw1iPYO1EExjtfX2b6bed7Wt69KsXgnjr2fg5YvZcRI8esqY0ujamZrk/q9bH4VlkyNK48lJFONHXjTRxcslnmZkidyWJOhGbcm/gK84PhyeYnsoZZLGx0xu1j5EgbH41bkhUBbVqp+PyuSGfTLG8be66sp+hF6hEU0wMiG9OXL+edOLYThxdybEG+kqft6vJbb38CBSfF1q7+XuRrgOEnxk4s7xlzfqsYF1X/ABNsfmorHNJRiOK5HnNdQwMr4dU9oMdkJA3K3Kgn0JNgdrmvnHGBjiWLk6yx1lr31X71/W9WDy/42Z+LpFmbbFMWXyV/1QPQr3f2VrnzW4Y7PGjFRjuSG0vo/gfgw+8etefF9uerKlyrI+Tcx8auXx4fDQRMI0VQAksjHSOuzAb/AAqxeFs0mxeTSLjsP2ZvpIKMqurD3WJI8QflQ3MIJMDwKowEep+5cquonUO8+n9c387gXrpy/wATjJMFIcWJL617PWoU2sdVlsNr28PGsp01aX9KQu8qv0XF+LiBOkBgP9KUqPuJqZxZzGkwfEjwwQw6VIZy2q7l1BJ2IAPhc36UP5bX/wDvcX5gS3/3x+dLvMuS3Hc/wj/61rXVSy0/RN0i1854jReDFxvZK7KiSRq1u6z6Rs1trXO48qE8BcwpMbmDxTIisF1qyagCAQCCCTvuN7/Ko+epbksPC0EB/jj/AJ0r8ot+LXPlC33stQoJ45P0VfJG4qK4Pmk8kSKQjpKFOwuyK3h0Go3o5g+Y2Zytqjw0ci/3YZiP3te1ecblaT862jlAKWVyvvaYUIH5/I0V43zTHx5ksWEjcRaBZo4tVySbi9iFA22FqttPVVzXkRO5hwrPy97V00SII3APVCzIrLfr4/cK68v8QjctkWUakUTI4IuCod9reWna1R+MNZ5XMZQe00QmS9r31pe9tutc+AR/Vqx8/aPxYflWX6/kfkAZzzdM2VzQph9CyIyI/ad4Bha5XTYHTfodqZeDcXflH43WLEL9Glt91qpFZe4PgKuPgr+yVj5pibfvSfnW+bHGEFXsSds4cmcRbLsQh6B42H7SkH8BUbN+akmGzt4YcPCIYnZSDq1NpJuRYgISbnoa3ybN8PifjF+D0hcVy/0pxX+dL/yNJQUsskw7Is/mtHHiOXomtupidDtcCQgEX8rH+EVQ8q96rx49ityjUe6uG/8AI/MVSEp3rT6b8fkUjlBLplB2NiDuARsfEeI9KZs15iYzE5aYZpQY2I1ARxrexuNwL2vSsOlbrdxTdsiybDjiswZTYqQQfEEG4P1pjzHmPjMRl7RSyIyOLMOyiHjfqBcG9KA61uhwi3bQWO2T8z8Zh8AIlaN0UWTtELFR4AEEGw9b16XmpjhiWbtV7wAsY10ra/2V8D6m97Ckit1PRg/A02MOX8ZYiDNZJonVZJb6zoQg3bUe6RYb+VQc2zuTE5i0szBna2ogAdAANhsNrUMFYa0UIp3QWMuL4+xcmR+zPIph0qmns0BshW3etfwFRMi4omweKZ4HCsy6SSqttcHoR50FrYpdONVQWHMTxPPJnvtLPae6kOoC20AAbDboLetMTc3Md7Pp1Qg+8Iu9+On+GkEVuk8UH3Q7Y2YzmFi5cnMEkgdGFmuiljvfduvW30rjgOPsXBlHYRyKsYDCxjQnvkltyL9SaWqzwprFCqoLZ07XamDLePcXBk/YRyKIgHABjQnvli3eIv1JpbrKuUIy7iD+Q8Y4jBxMIHVA5UtdEa+kEDqNupoZjsxaXGO7kFnYsxta5Y77DYVEHSvJ60aRTsYw5rx9i8RlHYSSK0XdFhGg+wQV7wF/AUtk71jdK81MYKPCGf/Z"/>
          <p:cNvSpPr>
            <a:spLocks noChangeAspect="1" noChangeArrowheads="1"/>
          </p:cNvSpPr>
          <p:nvPr/>
        </p:nvSpPr>
        <p:spPr bwMode="auto">
          <a:xfrm>
            <a:off x="155575" y="-190500"/>
            <a:ext cx="1504950" cy="400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403648" y="1772816"/>
            <a:ext cx="1279707" cy="4509120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2" name="Rectangle 21"/>
          <p:cNvSpPr/>
          <p:nvPr/>
        </p:nvSpPr>
        <p:spPr>
          <a:xfrm>
            <a:off x="2710359" y="1772816"/>
            <a:ext cx="1220166" cy="4509120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3" name="Rectangle 22"/>
          <p:cNvSpPr/>
          <p:nvPr/>
        </p:nvSpPr>
        <p:spPr>
          <a:xfrm>
            <a:off x="3963902" y="1772816"/>
            <a:ext cx="1220166" cy="4509120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4" name="Rectangle 23"/>
          <p:cNvSpPr/>
          <p:nvPr/>
        </p:nvSpPr>
        <p:spPr>
          <a:xfrm>
            <a:off x="5214258" y="1772816"/>
            <a:ext cx="1220166" cy="4509120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5" name="Rectangle 24"/>
          <p:cNvSpPr/>
          <p:nvPr/>
        </p:nvSpPr>
        <p:spPr>
          <a:xfrm>
            <a:off x="6464615" y="1772816"/>
            <a:ext cx="1220166" cy="4509120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6" name="Rectangle 25"/>
          <p:cNvSpPr/>
          <p:nvPr/>
        </p:nvSpPr>
        <p:spPr>
          <a:xfrm>
            <a:off x="7714972" y="1772816"/>
            <a:ext cx="1220166" cy="4509120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Rounded Rectangle 26"/>
          <p:cNvSpPr/>
          <p:nvPr/>
        </p:nvSpPr>
        <p:spPr>
          <a:xfrm>
            <a:off x="1403648" y="3948224"/>
            <a:ext cx="6281133" cy="1087704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2436" y="1833244"/>
            <a:ext cx="1012193" cy="104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2998" y="1893672"/>
            <a:ext cx="1220375" cy="102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4331" y="1833244"/>
            <a:ext cx="968733" cy="112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0137" y="1833244"/>
            <a:ext cx="1094747" cy="114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13047" y="1893672"/>
            <a:ext cx="889974" cy="102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3" descr="http://www-bgr-com.vimg.net/wp-content/uploads/2012/08/thinkpad-tablet-e134451435786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03863" y="2005974"/>
            <a:ext cx="1100600" cy="832958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02436" y="5579780"/>
            <a:ext cx="1086871" cy="23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92539" y="5579780"/>
            <a:ext cx="1142002" cy="2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 descr="http://t3.gstatic.com/images?q=tbn:ANd9GcRaFEAOP-rfWrmVXCSQGDUxILdKZQakiIzJHAAyW4PnuhulbBfq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53506" y="5277640"/>
            <a:ext cx="1071734" cy="756136"/>
          </a:xfrm>
          <a:prstGeom prst="rect">
            <a:avLst/>
          </a:prstGeom>
          <a:noFill/>
        </p:spPr>
      </p:pic>
      <p:pic>
        <p:nvPicPr>
          <p:cNvPr id="1034" name="Picture 10" descr="http://t0.gstatic.com/images?q=tbn:ANd9GcSLUfVrTF0o1dglS8V8GZsoq1QO6Hmazks-uB3C0BP_PpqlnPhaz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26506" y="5156784"/>
            <a:ext cx="1049091" cy="1064724"/>
          </a:xfrm>
          <a:prstGeom prst="rect">
            <a:avLst/>
          </a:prstGeom>
          <a:noFill/>
        </p:spPr>
      </p:pic>
      <p:pic>
        <p:nvPicPr>
          <p:cNvPr id="1038" name="Picture 14" descr="http://t1.gstatic.com/images?q=tbn:ANd9GcSBvAOOtBq6AI3SPZel5rbYNkc8MxTW-N1171GM4QtiNCjhyUB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64986" y="4129508"/>
            <a:ext cx="1369438" cy="749426"/>
          </a:xfrm>
          <a:prstGeom prst="rect">
            <a:avLst/>
          </a:prstGeom>
          <a:noFill/>
        </p:spPr>
      </p:pic>
      <p:pic>
        <p:nvPicPr>
          <p:cNvPr id="1036" name="Picture 12" descr="http://t2.gstatic.com/images?q=tbn:ANd9GcTw13Y6KSX2KlAxoV1JhftFMvapYbZ8eucTK_S9JNSLeH-zZ6ehIw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0600" y="4129508"/>
            <a:ext cx="1512496" cy="789586"/>
          </a:xfrm>
          <a:prstGeom prst="rect">
            <a:avLst/>
          </a:prstGeom>
          <a:noFill/>
        </p:spPr>
      </p:pic>
      <p:sp>
        <p:nvSpPr>
          <p:cNvPr id="28" name="Rounded Rectangle 27"/>
          <p:cNvSpPr/>
          <p:nvPr/>
        </p:nvSpPr>
        <p:spPr>
          <a:xfrm>
            <a:off x="7714972" y="3948224"/>
            <a:ext cx="1220166" cy="1087704"/>
          </a:xfrm>
          <a:prstGeom prst="roundRect">
            <a:avLst>
              <a:gd name="adj" fmla="val 1550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pic>
        <p:nvPicPr>
          <p:cNvPr id="1040" name="Picture 16" descr="http://sharpdx.org/templates/rt_kinetic/images/logo/style5/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03863" y="4431648"/>
            <a:ext cx="1051151" cy="238839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1403648" y="2920948"/>
            <a:ext cx="7532377" cy="102727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pic>
        <p:nvPicPr>
          <p:cNvPr id="10" name="Picture 14" descr="C:\Users\d_ellis\Desktop\develop3d\Graphics\Logos\MonogameLogo1024x1024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07742" y="3041804"/>
            <a:ext cx="774030" cy="785564"/>
          </a:xfrm>
          <a:prstGeom prst="rect">
            <a:avLst/>
          </a:prstGeom>
          <a:noFill/>
        </p:spPr>
      </p:pic>
      <p:sp>
        <p:nvSpPr>
          <p:cNvPr id="30" name="Rounded Rectangle 29"/>
          <p:cNvSpPr/>
          <p:nvPr/>
        </p:nvSpPr>
        <p:spPr>
          <a:xfrm>
            <a:off x="3933711" y="5035928"/>
            <a:ext cx="2527717" cy="1246008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pic>
        <p:nvPicPr>
          <p:cNvPr id="1030" name="Picture 6" descr="http://upload.wikimedia.org/wikipedia/en/thumb/b/b4/Mono_project_logo.svg/200px-Mono_project_logo.svg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826823" y="5277640"/>
            <a:ext cx="674559" cy="814686"/>
          </a:xfrm>
          <a:prstGeom prst="rect">
            <a:avLst/>
          </a:prstGeom>
          <a:noFill/>
        </p:spPr>
      </p:pic>
      <p:pic>
        <p:nvPicPr>
          <p:cNvPr id="13318" name="Picture 6" descr="http://www.h-online.com/imgs/43/6/8/9/4/1/6/Screen_shot_2011-07-18_at_16.06.59-263d19f17d7d56f9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13713" y="5096356"/>
            <a:ext cx="1083097" cy="294241"/>
          </a:xfrm>
          <a:prstGeom prst="rect">
            <a:avLst/>
          </a:prstGeom>
          <a:noFill/>
        </p:spPr>
      </p:pic>
      <p:pic>
        <p:nvPicPr>
          <p:cNvPr id="31" name="Picture 6" descr="http://www.h-online.com/imgs/43/6/8/9/4/1/6/Screen_shot_2011-07-18_at_16.06.59-263d19f17d7d56f9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784434" y="5085985"/>
            <a:ext cx="1083097" cy="294241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179512" y="220486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Platforms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79512" y="3212976"/>
            <a:ext cx="11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Game API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251520" y="4293096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Graphics/</a:t>
            </a:r>
          </a:p>
          <a:p>
            <a:r>
              <a:rPr lang="en-GB" dirty="0" smtClean="0"/>
              <a:t>Sound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51520" y="5589240"/>
            <a:ext cx="99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Runtime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Easier to get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Binary installer for Windows Developers</a:t>
            </a:r>
          </a:p>
          <a:p>
            <a:pPr lvl="1"/>
            <a:r>
              <a:rPr lang="en-GB" dirty="0" smtClean="0"/>
              <a:t>Installs assemblies for Windows/Windows8/Linux and Android</a:t>
            </a:r>
          </a:p>
          <a:p>
            <a:pPr lvl="1"/>
            <a:r>
              <a:rPr lang="en-GB" dirty="0" smtClean="0"/>
              <a:t>Installs the MonoGame Content Pipeline extensions</a:t>
            </a:r>
          </a:p>
          <a:p>
            <a:pPr lvl="1"/>
            <a:r>
              <a:rPr lang="en-GB" dirty="0" smtClean="0"/>
              <a:t>Installs the Project and Content Project Templates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Easier to get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AddIn</a:t>
            </a:r>
            <a:r>
              <a:rPr lang="en-GB" dirty="0" smtClean="0"/>
              <a:t> for MonoDevelop</a:t>
            </a:r>
          </a:p>
          <a:p>
            <a:pPr lvl="1"/>
            <a:r>
              <a:rPr lang="en-GB" dirty="0" smtClean="0"/>
              <a:t>Installs the Project Templates</a:t>
            </a:r>
          </a:p>
          <a:p>
            <a:pPr lvl="2"/>
            <a:r>
              <a:rPr lang="en-GB" sz="2000" dirty="0" smtClean="0">
                <a:hlinkClick r:id="rId2"/>
              </a:rPr>
              <a:t>http://www.infinitespace-studios.co.uk/monodevelop/main.mrep</a:t>
            </a:r>
            <a:endParaRPr lang="en-GB" sz="2000" dirty="0" smtClean="0"/>
          </a:p>
          <a:p>
            <a:pPr lvl="1"/>
            <a:r>
              <a:rPr lang="en-GB" dirty="0" smtClean="0"/>
              <a:t>Works on Windows/Mac and Linux</a:t>
            </a:r>
            <a:endParaRPr lang="en-GB" dirty="0"/>
          </a:p>
        </p:txBody>
      </p:sp>
      <p:pic>
        <p:nvPicPr>
          <p:cNvPr id="10242" name="Picture 2" descr="http://t0.gstatic.com/images?q=tbn:ANd9GcRq3dMtnnWG8nGo_FLN3QI9RJX74wKDsLe0isC2mlJ2K-UrWjwzJ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005064"/>
            <a:ext cx="3987527" cy="26535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1036</TotalTime>
  <Words>404</Words>
  <Application>Microsoft Office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MonoGame</vt:lpstr>
      <vt:lpstr>What is MonoGame?</vt:lpstr>
      <vt:lpstr>How MonoGame has Grown</vt:lpstr>
      <vt:lpstr>BETA </vt:lpstr>
      <vt:lpstr>Where we are....</vt:lpstr>
      <vt:lpstr>Supported Platforms</vt:lpstr>
      <vt:lpstr>Under the Hood</vt:lpstr>
      <vt:lpstr>Easier to get started</vt:lpstr>
      <vt:lpstr>Easier to get started</vt:lpstr>
      <vt:lpstr>Demo</vt:lpstr>
      <vt:lpstr>Content Pipeline Processors</vt:lpstr>
      <vt:lpstr>Demo</vt:lpstr>
      <vt:lpstr>Games</vt:lpstr>
      <vt:lpstr>Where are we going?</vt:lpstr>
      <vt:lpstr>Where are we going?</vt:lpstr>
      <vt:lpstr>New Platforms</vt:lpstr>
      <vt:lpstr>Demo</vt:lpstr>
      <vt:lpstr>Contributors</vt:lpstr>
      <vt:lpstr>Special thanks to..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MonoGame</dc:title>
  <dc:creator>d_ellis</dc:creator>
  <cp:lastModifiedBy>d_ellis</cp:lastModifiedBy>
  <cp:revision>114</cp:revision>
  <dcterms:created xsi:type="dcterms:W3CDTF">2011-12-07T16:57:34Z</dcterms:created>
  <dcterms:modified xsi:type="dcterms:W3CDTF">2012-10-14T20:39:30Z</dcterms:modified>
</cp:coreProperties>
</file>