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64" r:id="rId4"/>
    <p:sldId id="261" r:id="rId5"/>
    <p:sldId id="259" r:id="rId6"/>
    <p:sldId id="268" r:id="rId7"/>
    <p:sldId id="269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1C1E-44B2-49B4-ABC2-9EE608C34B90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14AF-1A6B-46BD-95A3-F8D7522245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3CBC-CFEA-4CEB-8CC9-18832DF4423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7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14AF-1A6B-46BD-95A3-F8D7522245E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6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0885-6D40-4BB7-9F4B-FBC20F95DE23}" type="datetimeFigureOut">
              <a:rPr lang="ru-RU" smtClean="0"/>
              <a:pPr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CCCB-F1A2-4376-9DA6-D48A2C195C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5D37AD-8874-42E5-B8B0-AE33039E3CA1}"/>
              </a:ext>
            </a:extLst>
          </p:cNvPr>
          <p:cNvSpPr/>
          <p:nvPr/>
        </p:nvSpPr>
        <p:spPr>
          <a:xfrm>
            <a:off x="1154430" y="1769846"/>
            <a:ext cx="6835140" cy="124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0"/>
              </a:spcAft>
            </a:pPr>
            <a:r>
              <a:rPr lang="ru-RU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</a:t>
            </a:r>
            <a:r>
              <a:rPr lang="ru-RU" sz="36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ВЕБ-ПРИЛОЖЕНИЯ ОНЛАЙН ПОКУПКИ ПИЦЦЫ</a:t>
            </a:r>
            <a:endParaRPr lang="ru-RU" sz="3600" b="1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389863A-E904-4CE7-9B0D-EF6AD3DF7087}"/>
              </a:ext>
            </a:extLst>
          </p:cNvPr>
          <p:cNvSpPr txBox="1">
            <a:spLocks/>
          </p:cNvSpPr>
          <p:nvPr/>
        </p:nvSpPr>
        <p:spPr>
          <a:xfrm>
            <a:off x="3911045" y="6021288"/>
            <a:ext cx="1336839" cy="401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+mn-lt"/>
                <a:cs typeface="Times New Roman" panose="02020603050405020304" pitchFamily="18" charset="0"/>
              </a:rPr>
              <a:t>Киров 2022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DFE05CA-7401-4840-B846-0B2565616C56}"/>
              </a:ext>
            </a:extLst>
          </p:cNvPr>
          <p:cNvSpPr txBox="1">
            <a:spLocks/>
          </p:cNvSpPr>
          <p:nvPr/>
        </p:nvSpPr>
        <p:spPr>
          <a:xfrm>
            <a:off x="6746636" y="4467215"/>
            <a:ext cx="1713796" cy="965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+mn-lt"/>
                <a:cs typeface="Times New Roman" panose="02020603050405020304" pitchFamily="18" charset="0"/>
              </a:rPr>
              <a:t>Зуев А. И.</a:t>
            </a:r>
          </a:p>
          <a:p>
            <a:pPr algn="l"/>
            <a:endParaRPr lang="ru-RU" sz="2000" dirty="0"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+mn-lt"/>
                <a:cs typeface="Times New Roman" panose="02020603050405020304" pitchFamily="18" charset="0"/>
              </a:rPr>
              <a:t>Земцов М. А.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A51D111-BA61-410B-A336-1EE1E6B8DCAA}"/>
              </a:ext>
            </a:extLst>
          </p:cNvPr>
          <p:cNvSpPr txBox="1">
            <a:spLocks/>
          </p:cNvSpPr>
          <p:nvPr/>
        </p:nvSpPr>
        <p:spPr>
          <a:xfrm>
            <a:off x="683568" y="4107175"/>
            <a:ext cx="34975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latin typeface="+mn-lt"/>
                <a:cs typeface="Times New Roman" panose="02020603050405020304" pitchFamily="18" charset="0"/>
              </a:rPr>
              <a:t>Разработал студент</a:t>
            </a:r>
          </a:p>
          <a:p>
            <a:pPr algn="l"/>
            <a:r>
              <a:rPr lang="ru-RU" sz="2000" dirty="0">
                <a:latin typeface="+mn-lt"/>
                <a:cs typeface="Times New Roman" panose="02020603050405020304" pitchFamily="18" charset="0"/>
              </a:rPr>
              <a:t>группы ИТб-2301-01-00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: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  <a:p>
            <a:pPr algn="l"/>
            <a:endParaRPr lang="ru-RU" sz="2000" dirty="0"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+mn-lt"/>
                <a:cs typeface="Times New Roman" panose="02020603050405020304" pitchFamily="18" charset="0"/>
              </a:rPr>
              <a:t>Руководитель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: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6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D13EE-FFE9-CFF2-B331-E3A7E59F8358}"/>
              </a:ext>
            </a:extLst>
          </p:cNvPr>
          <p:cNvSpPr txBox="1"/>
          <p:nvPr/>
        </p:nvSpPr>
        <p:spPr>
          <a:xfrm>
            <a:off x="313184" y="6453336"/>
            <a:ext cx="4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E366CF-EFAF-356A-9C71-22C627E7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" y="81266"/>
            <a:ext cx="8147248" cy="64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82344"/>
          </a:xfrm>
        </p:spPr>
        <p:txBody>
          <a:bodyPr>
            <a:noAutofit/>
          </a:bodyPr>
          <a:lstStyle/>
          <a:p>
            <a:pPr indent="0" algn="just">
              <a:lnSpc>
                <a:spcPct val="115000"/>
              </a:lnSpc>
              <a:spcAft>
                <a:spcPts val="500"/>
              </a:spcAft>
              <a:buNone/>
            </a:pPr>
            <a:r>
              <a:rPr lang="en-US" sz="2000" dirty="0">
                <a:effectLst/>
                <a:ea typeface="Calibri" panose="020F0502020204030204" pitchFamily="34" charset="0"/>
              </a:rPr>
              <a:t>	</a:t>
            </a:r>
            <a:r>
              <a:rPr lang="ru-RU" sz="2000" dirty="0">
                <a:effectLst/>
                <a:ea typeface="Calibri" panose="020F0502020204030204" pitchFamily="34" charset="0"/>
              </a:rPr>
              <a:t>В ходе выполнения курсовой работы было разработано клиент-серверное веб-приложение с использованием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</a:rPr>
              <a:t>архитектуры </a:t>
            </a:r>
            <a:r>
              <a:rPr lang="en-US" sz="2000" dirty="0">
                <a:effectLst/>
                <a:ea typeface="Calibri" panose="020F0502020204030204" pitchFamily="34" charset="0"/>
              </a:rPr>
              <a:t>REST API</a:t>
            </a:r>
            <a:r>
              <a:rPr lang="ru-RU" sz="2000" dirty="0">
                <a:effectLst/>
                <a:ea typeface="Calibri" panose="020F0502020204030204" pitchFamily="34" charset="0"/>
              </a:rPr>
              <a:t> и </a:t>
            </a:r>
            <a:r>
              <a:rPr lang="en-US" sz="2000" dirty="0">
                <a:effectLst/>
                <a:ea typeface="Calibri" panose="020F0502020204030204" pitchFamily="34" charset="0"/>
              </a:rPr>
              <a:t>WebSocket</a:t>
            </a:r>
            <a:r>
              <a:rPr lang="ru-RU" sz="2000" dirty="0">
                <a:effectLst/>
                <a:ea typeface="Calibri" panose="020F0502020204030204" pitchFamily="34" charset="0"/>
              </a:rPr>
              <a:t>. В приложении реализованы следующие функции: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a typeface="Calibri" panose="020F0502020204030204" pitchFamily="34" charset="0"/>
              </a:rPr>
              <a:t>Сортировка, фильтрация и поиск по товарам</a:t>
            </a:r>
            <a:endParaRPr lang="ru-RU" sz="2000" dirty="0">
              <a:effectLst/>
              <a:ea typeface="Calibri" panose="020F0502020204030204" pitchFamily="34" charset="0"/>
            </a:endParaRP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a typeface="Calibri" panose="020F0502020204030204" pitchFamily="34" charset="0"/>
              </a:rPr>
              <a:t>Добавление блюд в корзину без авторизации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ffectLst/>
                <a:ea typeface="Calibri" panose="020F0502020204030204" pitchFamily="34" charset="0"/>
              </a:rPr>
              <a:t>Авторизация и регистраци</a:t>
            </a:r>
            <a:r>
              <a:rPr lang="ru-RU" sz="2000" dirty="0">
                <a:ea typeface="Calibri" panose="020F0502020204030204" pitchFamily="34" charset="0"/>
              </a:rPr>
              <a:t>я клиента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a typeface="Calibri" panose="020F0502020204030204" pitchFamily="34" charset="0"/>
              </a:rPr>
              <a:t>Выдача сервером токена сеанса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a typeface="Calibri" panose="020F0502020204030204" pitchFamily="34" charset="0"/>
              </a:rPr>
              <a:t>Возможность клиента вносить правки в личные данные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a typeface="Calibri" panose="020F0502020204030204" pitchFamily="34" charset="0"/>
              </a:rPr>
              <a:t>Сохранение корзины авторизованного пользователя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ffectLst/>
                <a:ea typeface="Calibri" panose="020F0502020204030204" pitchFamily="34" charset="0"/>
              </a:rPr>
              <a:t>Отправка на почту отчёта о покупках за заданный промежуток времени</a:t>
            </a:r>
          </a:p>
          <a:p>
            <a:pPr marL="628650" indent="-285750" algn="just">
              <a:lnSpc>
                <a:spcPct val="115000"/>
              </a:lnSpc>
              <a:spcAft>
                <a:spcPts val="500"/>
              </a:spcAft>
            </a:pPr>
            <a:r>
              <a:rPr lang="ru-RU" sz="2000" dirty="0">
                <a:ea typeface="Calibri" panose="020F0502020204030204" pitchFamily="34" charset="0"/>
              </a:rPr>
              <a:t>Оценка пицц после покупки в режиме постоянного соединения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A0B6-8153-0F10-5633-2BA5FD50C48F}"/>
              </a:ext>
            </a:extLst>
          </p:cNvPr>
          <p:cNvSpPr txBox="1"/>
          <p:nvPr/>
        </p:nvSpPr>
        <p:spPr>
          <a:xfrm>
            <a:off x="313184" y="6453336"/>
            <a:ext cx="4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A9A2-FFEC-F5C5-D241-742A09C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0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Описание предметной области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62274-02A3-26C4-97BA-A63D57C9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Пиццерия кинотеатра «Смена» запустила доставку">
            <a:extLst>
              <a:ext uri="{FF2B5EF4-FFF2-40B4-BE49-F238E27FC236}">
                <a16:creationId xmlns:a16="http://schemas.microsoft.com/office/drawing/2014/main" id="{FE90E90D-54BD-3FCA-56BB-6930E20DE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1"/>
          <a:stretch/>
        </p:blipFill>
        <p:spPr bwMode="auto">
          <a:xfrm>
            <a:off x="323528" y="1052736"/>
            <a:ext cx="8461183" cy="535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6A949-0542-FEB0-AA9C-FFDCE8C87A7D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109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39125-22A4-983B-B6D4-F592BC02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79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Архитектура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A3883-6656-BB52-A277-4464BA97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A26193-98F2-E6AE-6702-543D3CC0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178"/>
            <a:ext cx="9144000" cy="5277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8ECB20-1BF5-2C4D-A467-775E702533B1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94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cs typeface="Times New Roman" pitchFamily="18" charset="0"/>
              </a:rPr>
              <a:t>Использованные технологии</a:t>
            </a:r>
            <a:endParaRPr lang="ru-RU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F322D1-D324-42E2-AEC9-3E715453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58" y="3494342"/>
            <a:ext cx="1718481" cy="17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C3FD9F6-1C7F-4811-96B3-4B1F32C1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57" y="1392881"/>
            <a:ext cx="5112568" cy="146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v11 - ASUSTOR NAS">
            <a:extLst>
              <a:ext uri="{FF2B5EF4-FFF2-40B4-BE49-F238E27FC236}">
                <a16:creationId xmlns:a16="http://schemas.microsoft.com/office/drawing/2014/main" id="{B46474CC-0428-F64B-519D-46FF65FC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4" y="1340768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E2A95F8-41C2-F3F6-660A-3FB5C3A3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03" y="1234385"/>
            <a:ext cx="1978591" cy="19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ypescript Logo Vector EPS, SVG, PDF, Ai, CDR Free Download, size 312.00 KB">
            <a:extLst>
              <a:ext uri="{FF2B5EF4-FFF2-40B4-BE49-F238E27FC236}">
                <a16:creationId xmlns:a16="http://schemas.microsoft.com/office/drawing/2014/main" id="{74D7DB81-E62B-AD69-F493-1876D4A35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7" b="26003"/>
          <a:stretch/>
        </p:blipFill>
        <p:spPr bwMode="auto">
          <a:xfrm>
            <a:off x="427654" y="5312598"/>
            <a:ext cx="31889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E37C557-3E8D-068C-6CB8-E82A3C3902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465" y="3782869"/>
            <a:ext cx="4202596" cy="1141426"/>
          </a:xfrm>
          <a:prstGeom prst="rect">
            <a:avLst/>
          </a:prstGeom>
        </p:spPr>
      </p:pic>
      <p:pic>
        <p:nvPicPr>
          <p:cNvPr id="1026" name="Picture 2" descr="Tailwindcss, logo Icon in Vector Logo">
            <a:extLst>
              <a:ext uri="{FF2B5EF4-FFF2-40B4-BE49-F238E27FC236}">
                <a16:creationId xmlns:a16="http://schemas.microsoft.com/office/drawing/2014/main" id="{002E660D-FAD1-6FFA-D188-1354F53B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168582"/>
            <a:ext cx="31683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53A65A-CE78-17D8-120F-0070894A5369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790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3600" b="1" dirty="0"/>
              <a:t>Диаграмма классов </a:t>
            </a:r>
            <a:r>
              <a:rPr lang="en-US" sz="3600" b="1" dirty="0"/>
              <a:t>UML</a:t>
            </a:r>
            <a:endParaRPr lang="ru-RU" sz="3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FCBE7-B520-A3C6-4240-53B077F4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928725"/>
            <a:ext cx="7560840" cy="59163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59ACD-6678-7124-0372-7CEE0FAD0111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8F513-048A-C2AD-97EF-17F28B0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Синхронизация содержимого корзины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0C4288-7265-2063-4B3A-88903280F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50"/>
          <a:stretch/>
        </p:blipFill>
        <p:spPr bwMode="auto">
          <a:xfrm>
            <a:off x="1927026" y="980728"/>
            <a:ext cx="5381277" cy="57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94355-F5CA-76A3-1588-62AF3CAE6F88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48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A26C38-FE6B-FC4C-419D-8CCDD8C89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0"/>
          <a:stretch/>
        </p:blipFill>
        <p:spPr bwMode="auto">
          <a:xfrm>
            <a:off x="1907704" y="418356"/>
            <a:ext cx="6048672" cy="62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9CDE8-9686-4CAC-0FB3-546F9AB3AC3E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218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5F57-8DFE-2D5F-D96C-CCCA575A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0" y="0"/>
            <a:ext cx="8229600" cy="175726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a typeface="Calibri" panose="020F0502020204030204" pitchFamily="34" charset="0"/>
              </a:rPr>
              <a:t>Сохранение корзины авторизованного пользователя</a:t>
            </a:r>
            <a:br>
              <a:rPr lang="ru-RU" sz="4400" dirty="0"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7057-B654-52CD-B5EB-A39E86BA9304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9D71CE-822B-A039-AB3E-F270902E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6" y="1230339"/>
            <a:ext cx="8945130" cy="52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5A944-77D9-5D89-7995-2A18D98BEECC}"/>
              </a:ext>
            </a:extLst>
          </p:cNvPr>
          <p:cNvSpPr txBox="1"/>
          <p:nvPr/>
        </p:nvSpPr>
        <p:spPr>
          <a:xfrm>
            <a:off x="313184" y="6453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3A4FC7-980C-25FB-2691-1AF2B3C2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02"/>
            <a:ext cx="9144000" cy="44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1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129</Words>
  <Application>Microsoft Office PowerPoint</Application>
  <PresentationFormat>Экран (4:3)</PresentationFormat>
  <Paragraphs>37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Презентация PowerPoint</vt:lpstr>
      <vt:lpstr>Описание предметной области</vt:lpstr>
      <vt:lpstr>Архитектура ИС</vt:lpstr>
      <vt:lpstr>Использованные технологии</vt:lpstr>
      <vt:lpstr>Диаграмма классов UML</vt:lpstr>
      <vt:lpstr>Синхронизация содержимого корзины</vt:lpstr>
      <vt:lpstr>Презентация PowerPoint</vt:lpstr>
      <vt:lpstr>Сохранение корзины авторизованного пользователя </vt:lpstr>
      <vt:lpstr>Презентация PowerPoint</vt:lpstr>
      <vt:lpstr>Презентация PowerPoint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Artemus</dc:creator>
  <cp:lastModifiedBy>Артём Зуев</cp:lastModifiedBy>
  <cp:revision>21</cp:revision>
  <dcterms:created xsi:type="dcterms:W3CDTF">2022-03-12T10:02:03Z</dcterms:created>
  <dcterms:modified xsi:type="dcterms:W3CDTF">2022-06-25T07:47:13Z</dcterms:modified>
</cp:coreProperties>
</file>