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3"/>
  </p:notesMasterIdLst>
  <p:sldIdLst>
    <p:sldId id="256" r:id="rId2"/>
    <p:sldId id="258" r:id="rId3"/>
    <p:sldId id="261" r:id="rId4"/>
    <p:sldId id="262" r:id="rId5"/>
    <p:sldId id="263" r:id="rId6"/>
    <p:sldId id="312" r:id="rId7"/>
    <p:sldId id="313" r:id="rId8"/>
    <p:sldId id="314" r:id="rId9"/>
    <p:sldId id="318" r:id="rId10"/>
    <p:sldId id="315" r:id="rId11"/>
    <p:sldId id="316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1" r:id="rId23"/>
    <p:sldId id="332" r:id="rId24"/>
    <p:sldId id="329" r:id="rId25"/>
    <p:sldId id="330" r:id="rId26"/>
    <p:sldId id="333" r:id="rId27"/>
    <p:sldId id="335" r:id="rId28"/>
    <p:sldId id="336" r:id="rId29"/>
    <p:sldId id="338" r:id="rId30"/>
    <p:sldId id="286" r:id="rId31"/>
    <p:sldId id="33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Montserrat Medium" panose="000006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ECAAFD-7076-4D38-B721-2081404D0DF2}">
  <a:tblStyle styleId="{B3ECAAFD-7076-4D38-B721-2081404D0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61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4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8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36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99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8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484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086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10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51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798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54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23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663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76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91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9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2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62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70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4047bc4a44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4047bc4a44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5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4047bc4a44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4047bc4a44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2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45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6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5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1228275"/>
            <a:ext cx="66870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3578925"/>
            <a:ext cx="7906500" cy="33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00" y="-3300"/>
            <a:ext cx="79065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655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29175" y="8177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6482075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363350" y="5044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514450" y="4715850"/>
            <a:ext cx="1008600" cy="47100"/>
            <a:chOff x="58300" y="4325125"/>
            <a:chExt cx="1008600" cy="47100"/>
          </a:xfrm>
        </p:grpSpPr>
        <p:sp>
          <p:nvSpPr>
            <p:cNvPr id="17" name="Google Shape;17;p2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3351500" y="43588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06175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563175" y="3675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27" name="Google Shape;27;p2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930225" y="3433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4"/>
          <p:cNvGrpSpPr/>
          <p:nvPr/>
        </p:nvGrpSpPr>
        <p:grpSpPr>
          <a:xfrm>
            <a:off x="408250" y="1460700"/>
            <a:ext cx="47100" cy="431700"/>
            <a:chOff x="8618675" y="1460625"/>
            <a:chExt cx="47100" cy="431700"/>
          </a:xfrm>
        </p:grpSpPr>
        <p:sp>
          <p:nvSpPr>
            <p:cNvPr id="618" name="Google Shape;618;p34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4"/>
          <p:cNvSpPr/>
          <p:nvPr/>
        </p:nvSpPr>
        <p:spPr>
          <a:xfrm>
            <a:off x="8900550" y="31966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2" name="Google Shape;622;p34"/>
          <p:cNvCxnSpPr/>
          <p:nvPr/>
        </p:nvCxnSpPr>
        <p:spPr>
          <a:xfrm>
            <a:off x="6279350" y="535775"/>
            <a:ext cx="299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34"/>
          <p:cNvSpPr/>
          <p:nvPr/>
        </p:nvSpPr>
        <p:spPr>
          <a:xfrm>
            <a:off x="8603825" y="25585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740175" y="48730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0" y="1460697"/>
            <a:ext cx="234000" cy="36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4"/>
          <p:cNvGrpSpPr/>
          <p:nvPr/>
        </p:nvGrpSpPr>
        <p:grpSpPr>
          <a:xfrm>
            <a:off x="7514300" y="4756925"/>
            <a:ext cx="1008600" cy="47100"/>
            <a:chOff x="58300" y="4325125"/>
            <a:chExt cx="1008600" cy="47100"/>
          </a:xfrm>
        </p:grpSpPr>
        <p:sp>
          <p:nvSpPr>
            <p:cNvPr id="627" name="Google Shape;627;p34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892638" y="1786338"/>
            <a:ext cx="490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892613" y="2723388"/>
            <a:ext cx="4901400" cy="429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539511"/>
            <a:ext cx="234000" cy="237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910000" y="1460622"/>
            <a:ext cx="234000" cy="36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38" name="Google Shape;38;p3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3776825" y="48917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3"/>
          <p:cNvCxnSpPr/>
          <p:nvPr/>
        </p:nvCxnSpPr>
        <p:spPr>
          <a:xfrm>
            <a:off x="-56050" y="46085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774675" y="-1578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210350" y="35119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3"/>
          <p:cNvCxnSpPr/>
          <p:nvPr/>
        </p:nvCxnSpPr>
        <p:spPr>
          <a:xfrm>
            <a:off x="6427725" y="539500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333551" y="2655250"/>
            <a:ext cx="28494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333525" y="3061500"/>
            <a:ext cx="28494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961064" y="2655250"/>
            <a:ext cx="28494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961038" y="3061500"/>
            <a:ext cx="28494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432425" y="35548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354750" y="4557875"/>
            <a:ext cx="1008600" cy="47100"/>
            <a:chOff x="58300" y="4325125"/>
            <a:chExt cx="1008600" cy="471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>
            <a:off x="3986425" y="4604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6541950" y="47002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2363475" y="4804013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1483698"/>
            <a:ext cx="234000" cy="18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6817200" y="0"/>
            <a:ext cx="23268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89" name="Google Shape;89;p5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" name="Google Shape;92;p5"/>
          <p:cNvCxnSpPr/>
          <p:nvPr/>
        </p:nvCxnSpPr>
        <p:spPr>
          <a:xfrm>
            <a:off x="6482075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5"/>
          <p:cNvSpPr/>
          <p:nvPr/>
        </p:nvSpPr>
        <p:spPr>
          <a:xfrm>
            <a:off x="8910000" y="1460622"/>
            <a:ext cx="234000" cy="36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2475925" y="2051582"/>
            <a:ext cx="4619700" cy="22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475925" y="828725"/>
            <a:ext cx="4619700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-26400" y="-3300"/>
            <a:ext cx="79065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1655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191825" y="12285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8914225" y="24522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7"/>
          <p:cNvCxnSpPr/>
          <p:nvPr/>
        </p:nvCxnSpPr>
        <p:spPr>
          <a:xfrm>
            <a:off x="6482075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7"/>
          <p:cNvSpPr/>
          <p:nvPr/>
        </p:nvSpPr>
        <p:spPr>
          <a:xfrm>
            <a:off x="8714375" y="33553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477650" y="28381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"/>
          </p:nvPr>
        </p:nvSpPr>
        <p:spPr>
          <a:xfrm>
            <a:off x="5737030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2"/>
          </p:nvPr>
        </p:nvSpPr>
        <p:spPr>
          <a:xfrm>
            <a:off x="573701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3"/>
          </p:nvPr>
        </p:nvSpPr>
        <p:spPr>
          <a:xfrm>
            <a:off x="1914675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191466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5737030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573701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1914675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191466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9" hasCustomPrompt="1"/>
          </p:nvPr>
        </p:nvSpPr>
        <p:spPr>
          <a:xfrm>
            <a:off x="875463" y="18831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813" y="18831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4" hasCustomPrompt="1"/>
          </p:nvPr>
        </p:nvSpPr>
        <p:spPr>
          <a:xfrm>
            <a:off x="875463" y="32406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7813" y="3240661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>
            <a:spLocks noGrp="1"/>
          </p:cNvSpPr>
          <p:nvPr>
            <p:ph type="title"/>
          </p:nvPr>
        </p:nvSpPr>
        <p:spPr>
          <a:xfrm>
            <a:off x="1142250" y="1681175"/>
            <a:ext cx="35133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subTitle" idx="1"/>
          </p:nvPr>
        </p:nvSpPr>
        <p:spPr>
          <a:xfrm>
            <a:off x="1142250" y="2321825"/>
            <a:ext cx="35133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31475" y="4906200"/>
            <a:ext cx="49062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29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503" name="Google Shape;503;p29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6" name="Google Shape;506;p29"/>
          <p:cNvCxnSpPr/>
          <p:nvPr/>
        </p:nvCxnSpPr>
        <p:spPr>
          <a:xfrm>
            <a:off x="-164900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29"/>
          <p:cNvSpPr/>
          <p:nvPr/>
        </p:nvSpPr>
        <p:spPr>
          <a:xfrm>
            <a:off x="384100" y="1287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248950" y="34540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3742200" y="-2308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8910000" y="1460697"/>
            <a:ext cx="234000" cy="36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851625" y="-102125"/>
            <a:ext cx="234000" cy="41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6793250" y="2845399"/>
            <a:ext cx="234000" cy="22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29"/>
          <p:cNvGrpSpPr/>
          <p:nvPr/>
        </p:nvGrpSpPr>
        <p:grpSpPr>
          <a:xfrm>
            <a:off x="3866125" y="4599025"/>
            <a:ext cx="1008600" cy="47100"/>
            <a:chOff x="58300" y="4325125"/>
            <a:chExt cx="1008600" cy="47100"/>
          </a:xfrm>
        </p:grpSpPr>
        <p:sp>
          <p:nvSpPr>
            <p:cNvPr id="514" name="Google Shape;514;p29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"/>
          <p:cNvSpPr/>
          <p:nvPr/>
        </p:nvSpPr>
        <p:spPr>
          <a:xfrm flipH="1">
            <a:off x="1266150" y="-3300"/>
            <a:ext cx="79065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/>
          <p:nvPr/>
        </p:nvSpPr>
        <p:spPr>
          <a:xfrm flipH="1">
            <a:off x="62320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2"/>
          <p:cNvSpPr/>
          <p:nvPr/>
        </p:nvSpPr>
        <p:spPr>
          <a:xfrm flipH="1">
            <a:off x="1328825" y="17474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 flipH="1">
            <a:off x="480475" y="1460625"/>
            <a:ext cx="47100" cy="431700"/>
            <a:chOff x="8618675" y="1460625"/>
            <a:chExt cx="47100" cy="431700"/>
          </a:xfrm>
        </p:grpSpPr>
        <p:sp>
          <p:nvSpPr>
            <p:cNvPr id="568" name="Google Shape;568;p32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2"/>
          <p:cNvSpPr/>
          <p:nvPr/>
        </p:nvSpPr>
        <p:spPr>
          <a:xfrm flipH="1">
            <a:off x="8930225" y="8177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 flipH="1">
            <a:off x="-229175" y="3433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3" name="Google Shape;573;p32"/>
          <p:cNvCxnSpPr/>
          <p:nvPr/>
        </p:nvCxnSpPr>
        <p:spPr>
          <a:xfrm rot="10800000">
            <a:off x="-125225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32"/>
          <p:cNvSpPr/>
          <p:nvPr/>
        </p:nvSpPr>
        <p:spPr>
          <a:xfrm flipH="1">
            <a:off x="7679100" y="5044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 flipH="1">
            <a:off x="7897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2"/>
          <p:cNvGrpSpPr/>
          <p:nvPr/>
        </p:nvGrpSpPr>
        <p:grpSpPr>
          <a:xfrm flipH="1">
            <a:off x="7516550" y="4161925"/>
            <a:ext cx="1008600" cy="47100"/>
            <a:chOff x="58300" y="4325125"/>
            <a:chExt cx="1008600" cy="47100"/>
          </a:xfrm>
        </p:grpSpPr>
        <p:sp>
          <p:nvSpPr>
            <p:cNvPr id="577" name="Google Shape;577;p32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2"/>
          <p:cNvGrpSpPr/>
          <p:nvPr/>
        </p:nvGrpSpPr>
        <p:grpSpPr>
          <a:xfrm flipH="1">
            <a:off x="623200" y="4715850"/>
            <a:ext cx="1008600" cy="47100"/>
            <a:chOff x="58300" y="4325125"/>
            <a:chExt cx="1008600" cy="47100"/>
          </a:xfrm>
        </p:grpSpPr>
        <p:sp>
          <p:nvSpPr>
            <p:cNvPr id="584" name="Google Shape;584;p32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2"/>
          <p:cNvSpPr/>
          <p:nvPr/>
        </p:nvSpPr>
        <p:spPr>
          <a:xfrm flipH="1">
            <a:off x="5349550" y="43588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 flipH="1">
            <a:off x="427152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"/>
          <p:cNvSpPr/>
          <p:nvPr/>
        </p:nvSpPr>
        <p:spPr>
          <a:xfrm flipH="1">
            <a:off x="298070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"/>
          <p:cNvSpPr/>
          <p:nvPr/>
        </p:nvSpPr>
        <p:spPr>
          <a:xfrm flipH="1">
            <a:off x="6066825" y="906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2"/>
          <p:cNvSpPr/>
          <p:nvPr/>
        </p:nvSpPr>
        <p:spPr>
          <a:xfrm flipH="1">
            <a:off x="2362500" y="67923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"/>
          <p:cNvSpPr/>
          <p:nvPr/>
        </p:nvSpPr>
        <p:spPr>
          <a:xfrm flipH="1">
            <a:off x="4137875" y="3675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"/>
          <p:cNvSpPr/>
          <p:nvPr/>
        </p:nvSpPr>
        <p:spPr>
          <a:xfrm>
            <a:off x="61655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3"/>
          <p:cNvSpPr/>
          <p:nvPr/>
        </p:nvSpPr>
        <p:spPr>
          <a:xfrm>
            <a:off x="-229175" y="17870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/>
          <p:nvPr/>
        </p:nvSpPr>
        <p:spPr>
          <a:xfrm>
            <a:off x="275325" y="13568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3"/>
          <p:cNvGrpSpPr/>
          <p:nvPr/>
        </p:nvGrpSpPr>
        <p:grpSpPr>
          <a:xfrm>
            <a:off x="5181600" y="320475"/>
            <a:ext cx="1008600" cy="47100"/>
            <a:chOff x="58300" y="4325125"/>
            <a:chExt cx="1008600" cy="47100"/>
          </a:xfrm>
        </p:grpSpPr>
        <p:sp>
          <p:nvSpPr>
            <p:cNvPr id="601" name="Google Shape;601;p3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3"/>
          <p:cNvSpPr/>
          <p:nvPr/>
        </p:nvSpPr>
        <p:spPr>
          <a:xfrm>
            <a:off x="569200" y="325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606175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8561975" y="3675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7342650" y="-1863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8910000" y="1460697"/>
            <a:ext cx="234000" cy="36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3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613" name="Google Shape;613;p33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75" r:id="rId7"/>
    <p:sldLayoutId id="2147483678" r:id="rId8"/>
    <p:sldLayoutId id="2147483679" r:id="rId9"/>
    <p:sldLayoutId id="214748368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ctrTitle"/>
          </p:nvPr>
        </p:nvSpPr>
        <p:spPr>
          <a:xfrm>
            <a:off x="1451493" y="1376874"/>
            <a:ext cx="6255300" cy="1771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ÉTUDE ET MISE EN PLACE D’UN OUTIL DE GESTION ÉLECTRONIQUE DE DONNEUR DE SANG</a:t>
            </a:r>
            <a:endParaRPr sz="3200" dirty="0"/>
          </a:p>
        </p:txBody>
      </p:sp>
      <p:sp>
        <p:nvSpPr>
          <p:cNvPr id="644" name="Google Shape;644;p38"/>
          <p:cNvSpPr txBox="1">
            <a:spLocks noGrp="1"/>
          </p:cNvSpPr>
          <p:nvPr>
            <p:ph type="subTitle" idx="1"/>
          </p:nvPr>
        </p:nvSpPr>
        <p:spPr>
          <a:xfrm>
            <a:off x="2499563" y="3495046"/>
            <a:ext cx="3903978" cy="489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Montserrat" panose="00000500000000000000" pitchFamily="2" charset="0"/>
              </a:rPr>
              <a:t>Présenté par </a:t>
            </a:r>
            <a:r>
              <a:rPr lang="en" sz="1200" dirty="0">
                <a:latin typeface="Montserrat" panose="00000500000000000000" pitchFamily="2" charset="0"/>
              </a:rPr>
              <a:t>: ANGAMAN Brou Cedrick Delmas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645" name="Google Shape;645;p38"/>
          <p:cNvSpPr/>
          <p:nvPr/>
        </p:nvSpPr>
        <p:spPr>
          <a:xfrm>
            <a:off x="7713625" y="17474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8"/>
          <p:cNvGrpSpPr/>
          <p:nvPr/>
        </p:nvGrpSpPr>
        <p:grpSpPr>
          <a:xfrm>
            <a:off x="-68550" y="2518837"/>
            <a:ext cx="1008600" cy="47100"/>
            <a:chOff x="58300" y="4325125"/>
            <a:chExt cx="1008600" cy="47100"/>
          </a:xfrm>
        </p:grpSpPr>
        <p:sp>
          <p:nvSpPr>
            <p:cNvPr id="648" name="Google Shape;648;p38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38"/>
          <p:cNvSpPr/>
          <p:nvPr/>
        </p:nvSpPr>
        <p:spPr>
          <a:xfrm>
            <a:off x="6679950" y="67923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636EC3-8A1A-6D5D-D6F6-01B7C5D3F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8" y="367406"/>
            <a:ext cx="714496" cy="65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3.jpg" descr="armoirie">
            <a:extLst>
              <a:ext uri="{FF2B5EF4-FFF2-40B4-BE49-F238E27FC236}">
                <a16:creationId xmlns:a16="http://schemas.microsoft.com/office/drawing/2014/main" id="{D518F891-D7FD-C9B9-59AE-D09E19E627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5525" y="311132"/>
            <a:ext cx="644525" cy="644525"/>
          </a:xfrm>
          <a:prstGeom prst="rect">
            <a:avLst/>
          </a:prstGeom>
          <a:ln/>
        </p:spPr>
      </p:pic>
      <p:sp>
        <p:nvSpPr>
          <p:cNvPr id="18" name="Google Shape;644;p38">
            <a:extLst>
              <a:ext uri="{FF2B5EF4-FFF2-40B4-BE49-F238E27FC236}">
                <a16:creationId xmlns:a16="http://schemas.microsoft.com/office/drawing/2014/main" id="{AEC7075D-15BF-6BC8-8A4B-3F1D17F9628D}"/>
              </a:ext>
            </a:extLst>
          </p:cNvPr>
          <p:cNvSpPr txBox="1">
            <a:spLocks/>
          </p:cNvSpPr>
          <p:nvPr/>
        </p:nvSpPr>
        <p:spPr>
          <a:xfrm>
            <a:off x="6531132" y="4170037"/>
            <a:ext cx="2431541" cy="5664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14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1100" b="1" dirty="0">
                <a:effectLst/>
                <a:latin typeface="Montserrat" panose="00000500000000000000" pitchFamily="2" charset="0"/>
                <a:ea typeface="TimesNewRomanPS-BoldMT"/>
                <a:cs typeface="TimesNewRomanPS-BoldMT"/>
              </a:rPr>
              <a:t>Encadrant Académique :</a:t>
            </a:r>
          </a:p>
          <a:p>
            <a:pPr marL="0" indent="0"/>
            <a:r>
              <a:rPr lang="fr-FR" sz="1100" dirty="0">
                <a:effectLst/>
                <a:latin typeface="Montserrat" panose="00000500000000000000" pitchFamily="2" charset="0"/>
                <a:ea typeface="TimesNewRomanPS-BoldMT"/>
                <a:cs typeface="TimesNewRomanPSMT"/>
              </a:rPr>
              <a:t>Dr COULIBALY Tiékoura</a:t>
            </a:r>
            <a:endParaRPr lang="fr-FR" sz="1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en-US" sz="1100" dirty="0"/>
          </a:p>
        </p:txBody>
      </p:sp>
      <p:sp>
        <p:nvSpPr>
          <p:cNvPr id="6" name="Google Shape;645;p38">
            <a:extLst>
              <a:ext uri="{FF2B5EF4-FFF2-40B4-BE49-F238E27FC236}">
                <a16:creationId xmlns:a16="http://schemas.microsoft.com/office/drawing/2014/main" id="{0286209B-E46D-44D3-8EAA-784CF62E3685}"/>
              </a:ext>
            </a:extLst>
          </p:cNvPr>
          <p:cNvSpPr/>
          <p:nvPr/>
        </p:nvSpPr>
        <p:spPr>
          <a:xfrm>
            <a:off x="1295294" y="1029957"/>
            <a:ext cx="6680995" cy="21726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44;p38">
            <a:extLst>
              <a:ext uri="{FF2B5EF4-FFF2-40B4-BE49-F238E27FC236}">
                <a16:creationId xmlns:a16="http://schemas.microsoft.com/office/drawing/2014/main" id="{3BB68222-224A-857B-DDE3-E26C69AAB3E1}"/>
              </a:ext>
            </a:extLst>
          </p:cNvPr>
          <p:cNvSpPr txBox="1">
            <a:spLocks/>
          </p:cNvSpPr>
          <p:nvPr/>
        </p:nvSpPr>
        <p:spPr>
          <a:xfrm>
            <a:off x="181327" y="4170036"/>
            <a:ext cx="2058599" cy="5791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14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1100" b="1" dirty="0">
                <a:effectLst/>
                <a:latin typeface="Montserrat" panose="00000500000000000000" pitchFamily="2" charset="0"/>
                <a:ea typeface="TimesNewRomanPS-BoldMT"/>
                <a:cs typeface="TimesNewRomanPS-BoldMT"/>
              </a:rPr>
              <a:t>Maître de Stage </a:t>
            </a:r>
            <a:r>
              <a:rPr lang="en-US" sz="1100" dirty="0">
                <a:latin typeface="Montserrat" panose="00000500000000000000" pitchFamily="2" charset="0"/>
              </a:rPr>
              <a:t> :</a:t>
            </a:r>
          </a:p>
          <a:p>
            <a:pPr marL="0" indent="0"/>
            <a:r>
              <a:rPr lang="en-US" sz="1100" dirty="0">
                <a:latin typeface="Montserrat" panose="00000500000000000000" pitchFamily="2" charset="0"/>
              </a:rPr>
              <a:t>Mr. GUEU Éric</a:t>
            </a:r>
            <a:endParaRPr lang="en-US" sz="11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CONTEXTE GÉNÉRALE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3132739" y="9409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PROBLÉMATIQUE</a:t>
            </a:r>
          </a:p>
        </p:txBody>
      </p:sp>
      <p:sp>
        <p:nvSpPr>
          <p:cNvPr id="803" name="Google Shape;783;p44">
            <a:extLst>
              <a:ext uri="{FF2B5EF4-FFF2-40B4-BE49-F238E27FC236}">
                <a16:creationId xmlns:a16="http://schemas.microsoft.com/office/drawing/2014/main" id="{9738AD4C-1B38-6372-7F4A-74218349582D}"/>
              </a:ext>
            </a:extLst>
          </p:cNvPr>
          <p:cNvSpPr txBox="1">
            <a:spLocks/>
          </p:cNvSpPr>
          <p:nvPr/>
        </p:nvSpPr>
        <p:spPr>
          <a:xfrm>
            <a:off x="1321365" y="1342338"/>
            <a:ext cx="627579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d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éterminer si une personne est apte à donner son sang ?</a:t>
            </a:r>
          </a:p>
          <a:p>
            <a:endParaRPr lang="fr-FR" sz="2000" dirty="0"/>
          </a:p>
        </p:txBody>
      </p:sp>
      <p:sp>
        <p:nvSpPr>
          <p:cNvPr id="2" name="Google Shape;783;p44">
            <a:extLst>
              <a:ext uri="{FF2B5EF4-FFF2-40B4-BE49-F238E27FC236}">
                <a16:creationId xmlns:a16="http://schemas.microsoft.com/office/drawing/2014/main" id="{64DA09C9-7D3E-139D-1A76-BA56F77CB712}"/>
              </a:ext>
            </a:extLst>
          </p:cNvPr>
          <p:cNvSpPr txBox="1">
            <a:spLocks/>
          </p:cNvSpPr>
          <p:nvPr/>
        </p:nvSpPr>
        <p:spPr>
          <a:xfrm>
            <a:off x="1321364" y="1984658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f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aciliter l’accès aux centres national de transfusion sanguine ?</a:t>
            </a:r>
          </a:p>
          <a:p>
            <a:endParaRPr lang="fr-FR" sz="2000" dirty="0"/>
          </a:p>
        </p:txBody>
      </p:sp>
      <p:sp>
        <p:nvSpPr>
          <p:cNvPr id="3" name="Google Shape;783;p44">
            <a:extLst>
              <a:ext uri="{FF2B5EF4-FFF2-40B4-BE49-F238E27FC236}">
                <a16:creationId xmlns:a16="http://schemas.microsoft.com/office/drawing/2014/main" id="{0B85901D-29C0-5E50-212E-28F5B47EEFB1}"/>
              </a:ext>
            </a:extLst>
          </p:cNvPr>
          <p:cNvSpPr txBox="1">
            <a:spLocks/>
          </p:cNvSpPr>
          <p:nvPr/>
        </p:nvSpPr>
        <p:spPr>
          <a:xfrm>
            <a:off x="1321363" y="2683437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f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aciliter la recherche du rhésus compatible ?</a:t>
            </a:r>
          </a:p>
        </p:txBody>
      </p:sp>
      <p:sp>
        <p:nvSpPr>
          <p:cNvPr id="4" name="Google Shape;783;p44">
            <a:extLst>
              <a:ext uri="{FF2B5EF4-FFF2-40B4-BE49-F238E27FC236}">
                <a16:creationId xmlns:a16="http://schemas.microsoft.com/office/drawing/2014/main" id="{48950E43-BC0E-0225-7B92-7D05FC1DF544}"/>
              </a:ext>
            </a:extLst>
          </p:cNvPr>
          <p:cNvSpPr txBox="1">
            <a:spLocks/>
          </p:cNvSpPr>
          <p:nvPr/>
        </p:nvSpPr>
        <p:spPr>
          <a:xfrm>
            <a:off x="1321363" y="3297565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r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 en contact avec les donneurs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83;p44">
            <a:extLst>
              <a:ext uri="{FF2B5EF4-FFF2-40B4-BE49-F238E27FC236}">
                <a16:creationId xmlns:a16="http://schemas.microsoft.com/office/drawing/2014/main" id="{69F7DB89-236E-90CF-689C-74C3DC605C65}"/>
              </a:ext>
            </a:extLst>
          </p:cNvPr>
          <p:cNvSpPr txBox="1">
            <a:spLocks/>
          </p:cNvSpPr>
          <p:nvPr/>
        </p:nvSpPr>
        <p:spPr>
          <a:xfrm>
            <a:off x="1321364" y="3953457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faire la sensibilisation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 l’importance de donner son sang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852E71-1B2C-A70C-0493-872D7E4868D6}"/>
              </a:ext>
            </a:extLst>
          </p:cNvPr>
          <p:cNvSpPr txBox="1"/>
          <p:nvPr/>
        </p:nvSpPr>
        <p:spPr>
          <a:xfrm flipH="1">
            <a:off x="8513042" y="4708132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191460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CONTEXTE GÉNÉRALE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3132739" y="9409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OBJECTIF GÉNÉRAL</a:t>
            </a:r>
          </a:p>
        </p:txBody>
      </p:sp>
      <p:sp>
        <p:nvSpPr>
          <p:cNvPr id="803" name="Google Shape;783;p44">
            <a:extLst>
              <a:ext uri="{FF2B5EF4-FFF2-40B4-BE49-F238E27FC236}">
                <a16:creationId xmlns:a16="http://schemas.microsoft.com/office/drawing/2014/main" id="{9738AD4C-1B38-6372-7F4A-74218349582D}"/>
              </a:ext>
            </a:extLst>
          </p:cNvPr>
          <p:cNvSpPr txBox="1">
            <a:spLocks/>
          </p:cNvSpPr>
          <p:nvPr/>
        </p:nvSpPr>
        <p:spPr>
          <a:xfrm>
            <a:off x="1321365" y="2126550"/>
            <a:ext cx="686174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L’objectif est de mettre en place une application qui permettra la gestion des donneurs de sang.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65165A-056F-CDC4-3CE9-C0F462C9DEA9}"/>
              </a:ext>
            </a:extLst>
          </p:cNvPr>
          <p:cNvSpPr txBox="1"/>
          <p:nvPr/>
        </p:nvSpPr>
        <p:spPr>
          <a:xfrm flipH="1">
            <a:off x="8413897" y="4743574"/>
            <a:ext cx="3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336197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CONTEXTE GÉNÉRALE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3132739" y="9409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OBJECTIF SPECIFIQUE</a:t>
            </a:r>
          </a:p>
        </p:txBody>
      </p:sp>
      <p:sp>
        <p:nvSpPr>
          <p:cNvPr id="803" name="Google Shape;783;p44">
            <a:extLst>
              <a:ext uri="{FF2B5EF4-FFF2-40B4-BE49-F238E27FC236}">
                <a16:creationId xmlns:a16="http://schemas.microsoft.com/office/drawing/2014/main" id="{9738AD4C-1B38-6372-7F4A-74218349582D}"/>
              </a:ext>
            </a:extLst>
          </p:cNvPr>
          <p:cNvSpPr txBox="1">
            <a:spLocks/>
          </p:cNvSpPr>
          <p:nvPr/>
        </p:nvSpPr>
        <p:spPr>
          <a:xfrm>
            <a:off x="1321365" y="1342338"/>
            <a:ext cx="627579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6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une autoévaluation </a:t>
            </a:r>
            <a:endParaRPr lang="fr-FR" sz="1600" dirty="0"/>
          </a:p>
        </p:txBody>
      </p:sp>
      <p:sp>
        <p:nvSpPr>
          <p:cNvPr id="2" name="Google Shape;783;p44">
            <a:extLst>
              <a:ext uri="{FF2B5EF4-FFF2-40B4-BE49-F238E27FC236}">
                <a16:creationId xmlns:a16="http://schemas.microsoft.com/office/drawing/2014/main" id="{64DA09C9-7D3E-139D-1A76-BA56F77CB712}"/>
              </a:ext>
            </a:extLst>
          </p:cNvPr>
          <p:cNvSpPr txBox="1">
            <a:spLocks/>
          </p:cNvSpPr>
          <p:nvPr/>
        </p:nvSpPr>
        <p:spPr>
          <a:xfrm>
            <a:off x="1321364" y="1984658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aciliter l’accès aux centres national de transfusion sanguine </a:t>
            </a:r>
          </a:p>
          <a:p>
            <a:endParaRPr lang="fr-FR" sz="2000" dirty="0"/>
          </a:p>
        </p:txBody>
      </p:sp>
      <p:sp>
        <p:nvSpPr>
          <p:cNvPr id="3" name="Google Shape;783;p44">
            <a:extLst>
              <a:ext uri="{FF2B5EF4-FFF2-40B4-BE49-F238E27FC236}">
                <a16:creationId xmlns:a16="http://schemas.microsoft.com/office/drawing/2014/main" id="{0B85901D-29C0-5E50-212E-28F5B47EEFB1}"/>
              </a:ext>
            </a:extLst>
          </p:cNvPr>
          <p:cNvSpPr txBox="1">
            <a:spLocks/>
          </p:cNvSpPr>
          <p:nvPr/>
        </p:nvSpPr>
        <p:spPr>
          <a:xfrm>
            <a:off x="1321363" y="2683437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rapide et facile 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 rhésus compatible dans notre commune</a:t>
            </a:r>
          </a:p>
        </p:txBody>
      </p:sp>
      <p:sp>
        <p:nvSpPr>
          <p:cNvPr id="4" name="Google Shape;783;p44">
            <a:extLst>
              <a:ext uri="{FF2B5EF4-FFF2-40B4-BE49-F238E27FC236}">
                <a16:creationId xmlns:a16="http://schemas.microsoft.com/office/drawing/2014/main" id="{48950E43-BC0E-0225-7B92-7D05FC1DF544}"/>
              </a:ext>
            </a:extLst>
          </p:cNvPr>
          <p:cNvSpPr txBox="1">
            <a:spLocks/>
          </p:cNvSpPr>
          <p:nvPr/>
        </p:nvSpPr>
        <p:spPr>
          <a:xfrm>
            <a:off x="1321363" y="3297565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 en contact avec les donneurs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83;p44">
            <a:extLst>
              <a:ext uri="{FF2B5EF4-FFF2-40B4-BE49-F238E27FC236}">
                <a16:creationId xmlns:a16="http://schemas.microsoft.com/office/drawing/2014/main" id="{69F7DB89-236E-90CF-689C-74C3DC605C65}"/>
              </a:ext>
            </a:extLst>
          </p:cNvPr>
          <p:cNvSpPr txBox="1">
            <a:spLocks/>
          </p:cNvSpPr>
          <p:nvPr/>
        </p:nvSpPr>
        <p:spPr>
          <a:xfrm>
            <a:off x="1321364" y="3953457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Sensibiliser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 l’importance de donner son sang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C238C2-2843-B1C2-160E-2F629706EC48}"/>
              </a:ext>
            </a:extLst>
          </p:cNvPr>
          <p:cNvSpPr txBox="1"/>
          <p:nvPr/>
        </p:nvSpPr>
        <p:spPr>
          <a:xfrm flipH="1">
            <a:off x="8252675" y="4743575"/>
            <a:ext cx="46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087529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852250" y="2182700"/>
            <a:ext cx="698892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CONCEPTION</a:t>
            </a:r>
            <a:endParaRPr sz="3600" dirty="0"/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0B7004-76E3-CB0F-5527-E8C7345906EF}"/>
              </a:ext>
            </a:extLst>
          </p:cNvPr>
          <p:cNvSpPr txBox="1"/>
          <p:nvPr/>
        </p:nvSpPr>
        <p:spPr>
          <a:xfrm flipH="1">
            <a:off x="8252675" y="4715220"/>
            <a:ext cx="4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821136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1667062" y="2110085"/>
            <a:ext cx="5809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DIAGRAMME DE CAS D’UTILISATION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E1FD38-483B-F186-AC54-DA97C10004F6}"/>
              </a:ext>
            </a:extLst>
          </p:cNvPr>
          <p:cNvSpPr txBox="1"/>
          <p:nvPr/>
        </p:nvSpPr>
        <p:spPr>
          <a:xfrm flipH="1">
            <a:off x="8252675" y="4743574"/>
            <a:ext cx="46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47665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990972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 DE CAS D’UTILISATION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3D963A-342D-D434-76D3-1ED6843F2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1" y="585625"/>
            <a:ext cx="8120476" cy="42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B1B7B71-E851-0A65-0C06-B4FD5BF31574}"/>
              </a:ext>
            </a:extLst>
          </p:cNvPr>
          <p:cNvSpPr txBox="1"/>
          <p:nvPr/>
        </p:nvSpPr>
        <p:spPr>
          <a:xfrm flipH="1">
            <a:off x="8406807" y="4719411"/>
            <a:ext cx="43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688902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276662" y="2110085"/>
            <a:ext cx="5809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DIAGRAMMES DE SÉQUENCES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66F6FF-4444-77F9-F383-C42DE7F64ECA}"/>
              </a:ext>
            </a:extLst>
          </p:cNvPr>
          <p:cNvSpPr txBox="1"/>
          <p:nvPr/>
        </p:nvSpPr>
        <p:spPr>
          <a:xfrm flipH="1">
            <a:off x="8252674" y="4701043"/>
            <a:ext cx="50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23600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990972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DIAGRAMMES DE SÉQUENCES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503433B-E8AA-CB24-C0F5-1A9C5FB6F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4" y="585625"/>
            <a:ext cx="8175987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12BC474-F747-C705-90C2-BA071776D286}"/>
              </a:ext>
            </a:extLst>
          </p:cNvPr>
          <p:cNvSpPr txBox="1"/>
          <p:nvPr/>
        </p:nvSpPr>
        <p:spPr>
          <a:xfrm flipH="1">
            <a:off x="8506047" y="4835723"/>
            <a:ext cx="50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248639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990972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DIAGRAMMES DE SÉQUENCES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43CF05-8846-0DF7-E6EA-9E3C37CE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78537"/>
            <a:ext cx="8175986" cy="4482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400F09-5294-7025-358D-710C81525CFA}"/>
              </a:ext>
            </a:extLst>
          </p:cNvPr>
          <p:cNvSpPr txBox="1"/>
          <p:nvPr/>
        </p:nvSpPr>
        <p:spPr>
          <a:xfrm flipH="1">
            <a:off x="8442251" y="4835723"/>
            <a:ext cx="56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566913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990972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DIAGRAMMES DE SÉQUENCES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7A47F43-2EAA-D764-15EC-2A9FE9C5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5" y="585625"/>
            <a:ext cx="8126367" cy="45423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7ECAE1C-B0C4-EDE3-8FB9-7684277F2F07}"/>
              </a:ext>
            </a:extLst>
          </p:cNvPr>
          <p:cNvSpPr txBox="1"/>
          <p:nvPr/>
        </p:nvSpPr>
        <p:spPr>
          <a:xfrm flipH="1">
            <a:off x="8506047" y="4835723"/>
            <a:ext cx="50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165438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/>
          <p:nvPr/>
        </p:nvSpPr>
        <p:spPr>
          <a:xfrm>
            <a:off x="1005238" y="1087898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40"/>
          <p:cNvSpPr/>
          <p:nvPr/>
        </p:nvSpPr>
        <p:spPr>
          <a:xfrm>
            <a:off x="4811956" y="1079625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996310" y="2436725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4772235" y="2429465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366713" y="11970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681" name="Google Shape;681;p40"/>
          <p:cNvSpPr txBox="1">
            <a:spLocks noGrp="1"/>
          </p:cNvSpPr>
          <p:nvPr>
            <p:ph type="subTitle" idx="1"/>
          </p:nvPr>
        </p:nvSpPr>
        <p:spPr>
          <a:xfrm>
            <a:off x="5779180" y="1251587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CONTEXT GÉNÉRALE</a:t>
            </a:r>
            <a:endParaRPr sz="1600" dirty="0"/>
          </a:p>
        </p:txBody>
      </p:sp>
      <p:sp>
        <p:nvSpPr>
          <p:cNvPr id="684" name="Google Shape;684;p40"/>
          <p:cNvSpPr txBox="1">
            <a:spLocks noGrp="1"/>
          </p:cNvSpPr>
          <p:nvPr>
            <p:ph type="subTitle" idx="5"/>
          </p:nvPr>
        </p:nvSpPr>
        <p:spPr>
          <a:xfrm>
            <a:off x="5763192" y="2670232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LANGAGE ET ENVIRONNEMENT</a:t>
            </a:r>
            <a:endParaRPr sz="1600" dirty="0"/>
          </a:p>
        </p:txBody>
      </p:sp>
      <p:sp>
        <p:nvSpPr>
          <p:cNvPr id="686" name="Google Shape;686;p40"/>
          <p:cNvSpPr txBox="1">
            <a:spLocks noGrp="1"/>
          </p:cNvSpPr>
          <p:nvPr>
            <p:ph type="subTitle" idx="7"/>
          </p:nvPr>
        </p:nvSpPr>
        <p:spPr>
          <a:xfrm>
            <a:off x="1844064" y="2629432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CONCEPTION</a:t>
            </a:r>
            <a:endParaRPr sz="1600" dirty="0"/>
          </a:p>
        </p:txBody>
      </p:sp>
      <p:sp>
        <p:nvSpPr>
          <p:cNvPr id="688" name="Google Shape;688;p40"/>
          <p:cNvSpPr txBox="1">
            <a:spLocks noGrp="1"/>
          </p:cNvSpPr>
          <p:nvPr>
            <p:ph type="title" idx="9"/>
          </p:nvPr>
        </p:nvSpPr>
        <p:spPr>
          <a:xfrm>
            <a:off x="891107" y="1224548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 idx="13"/>
          </p:nvPr>
        </p:nvSpPr>
        <p:spPr>
          <a:xfrm>
            <a:off x="4697813" y="12162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0" name="Google Shape;690;p40"/>
          <p:cNvSpPr txBox="1">
            <a:spLocks noGrp="1"/>
          </p:cNvSpPr>
          <p:nvPr>
            <p:ph type="title" idx="14"/>
          </p:nvPr>
        </p:nvSpPr>
        <p:spPr>
          <a:xfrm>
            <a:off x="889867" y="2588632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1" name="Google Shape;691;p40"/>
          <p:cNvSpPr txBox="1">
            <a:spLocks noGrp="1"/>
          </p:cNvSpPr>
          <p:nvPr>
            <p:ph type="title" idx="15"/>
          </p:nvPr>
        </p:nvSpPr>
        <p:spPr>
          <a:xfrm>
            <a:off x="4651311" y="2588632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92" name="Google Shape;692;p40"/>
          <p:cNvSpPr/>
          <p:nvPr/>
        </p:nvSpPr>
        <p:spPr>
          <a:xfrm>
            <a:off x="8910000" y="1460622"/>
            <a:ext cx="234000" cy="36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694" name="Google Shape;694;p40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7" name="Google Shape;697;p40"/>
          <p:cNvCxnSpPr/>
          <p:nvPr/>
        </p:nvCxnSpPr>
        <p:spPr>
          <a:xfrm>
            <a:off x="6427725" y="539500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40"/>
          <p:cNvSpPr/>
          <p:nvPr/>
        </p:nvSpPr>
        <p:spPr>
          <a:xfrm>
            <a:off x="0" y="1483698"/>
            <a:ext cx="234000" cy="18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9" name="Google Shape;699;p40"/>
          <p:cNvCxnSpPr/>
          <p:nvPr/>
        </p:nvCxnSpPr>
        <p:spPr>
          <a:xfrm>
            <a:off x="-189575" y="46085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0" name="Google Shape;700;p40"/>
          <p:cNvGrpSpPr/>
          <p:nvPr/>
        </p:nvGrpSpPr>
        <p:grpSpPr>
          <a:xfrm>
            <a:off x="1591225" y="4756925"/>
            <a:ext cx="1008600" cy="47100"/>
            <a:chOff x="58300" y="4325125"/>
            <a:chExt cx="1008600" cy="47100"/>
          </a:xfrm>
        </p:grpSpPr>
        <p:sp>
          <p:nvSpPr>
            <p:cNvPr id="701" name="Google Shape;701;p40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0"/>
          <p:cNvSpPr/>
          <p:nvPr/>
        </p:nvSpPr>
        <p:spPr>
          <a:xfrm>
            <a:off x="4182375" y="48304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5458375" y="46308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6764050" y="48918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0"/>
          <p:cNvSpPr/>
          <p:nvPr/>
        </p:nvSpPr>
        <p:spPr>
          <a:xfrm>
            <a:off x="7489250" y="961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1;p40">
            <a:extLst>
              <a:ext uri="{FF2B5EF4-FFF2-40B4-BE49-F238E27FC236}">
                <a16:creationId xmlns:a16="http://schemas.microsoft.com/office/drawing/2014/main" id="{10F112D8-91A5-F234-B854-7A63CCC4FD50}"/>
              </a:ext>
            </a:extLst>
          </p:cNvPr>
          <p:cNvSpPr txBox="1">
            <a:spLocks/>
          </p:cNvSpPr>
          <p:nvPr/>
        </p:nvSpPr>
        <p:spPr>
          <a:xfrm>
            <a:off x="1891388" y="1237869"/>
            <a:ext cx="25314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1600" dirty="0"/>
              <a:t>INTRODUCTION</a:t>
            </a:r>
          </a:p>
        </p:txBody>
      </p:sp>
      <p:sp>
        <p:nvSpPr>
          <p:cNvPr id="15" name="Google Shape;678;p40">
            <a:extLst>
              <a:ext uri="{FF2B5EF4-FFF2-40B4-BE49-F238E27FC236}">
                <a16:creationId xmlns:a16="http://schemas.microsoft.com/office/drawing/2014/main" id="{893D4EEC-0FDC-CE6E-A3F9-5673721A65A2}"/>
              </a:ext>
            </a:extLst>
          </p:cNvPr>
          <p:cNvSpPr/>
          <p:nvPr/>
        </p:nvSpPr>
        <p:spPr>
          <a:xfrm>
            <a:off x="996310" y="3627502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91;p40">
            <a:extLst>
              <a:ext uri="{FF2B5EF4-FFF2-40B4-BE49-F238E27FC236}">
                <a16:creationId xmlns:a16="http://schemas.microsoft.com/office/drawing/2014/main" id="{A2D85242-66E3-43B5-1A1F-B2C366A926A6}"/>
              </a:ext>
            </a:extLst>
          </p:cNvPr>
          <p:cNvSpPr txBox="1">
            <a:spLocks/>
          </p:cNvSpPr>
          <p:nvPr/>
        </p:nvSpPr>
        <p:spPr>
          <a:xfrm>
            <a:off x="904810" y="3740396"/>
            <a:ext cx="1039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8" name="Google Shape;684;p40">
            <a:extLst>
              <a:ext uri="{FF2B5EF4-FFF2-40B4-BE49-F238E27FC236}">
                <a16:creationId xmlns:a16="http://schemas.microsoft.com/office/drawing/2014/main" id="{8DFE90A8-71D4-9806-4FA1-681EA48C1453}"/>
              </a:ext>
            </a:extLst>
          </p:cNvPr>
          <p:cNvSpPr txBox="1">
            <a:spLocks/>
          </p:cNvSpPr>
          <p:nvPr/>
        </p:nvSpPr>
        <p:spPr>
          <a:xfrm>
            <a:off x="1842517" y="3855371"/>
            <a:ext cx="25314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1600" dirty="0"/>
              <a:t>TEST DE L’APPLICATION</a:t>
            </a:r>
          </a:p>
        </p:txBody>
      </p:sp>
      <p:sp>
        <p:nvSpPr>
          <p:cNvPr id="2" name="Google Shape;677;p40">
            <a:extLst>
              <a:ext uri="{FF2B5EF4-FFF2-40B4-BE49-F238E27FC236}">
                <a16:creationId xmlns:a16="http://schemas.microsoft.com/office/drawing/2014/main" id="{A0931A17-D293-5A05-5A51-40E0329EB68A}"/>
              </a:ext>
            </a:extLst>
          </p:cNvPr>
          <p:cNvSpPr/>
          <p:nvPr/>
        </p:nvSpPr>
        <p:spPr>
          <a:xfrm>
            <a:off x="4757754" y="3647493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0;p40">
            <a:extLst>
              <a:ext uri="{FF2B5EF4-FFF2-40B4-BE49-F238E27FC236}">
                <a16:creationId xmlns:a16="http://schemas.microsoft.com/office/drawing/2014/main" id="{8D3E2ABF-6057-AC8F-A64E-5C355615A729}"/>
              </a:ext>
            </a:extLst>
          </p:cNvPr>
          <p:cNvSpPr txBox="1">
            <a:spLocks/>
          </p:cNvSpPr>
          <p:nvPr/>
        </p:nvSpPr>
        <p:spPr>
          <a:xfrm>
            <a:off x="4680735" y="3773771"/>
            <a:ext cx="1039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" name="Google Shape;686;p40">
            <a:extLst>
              <a:ext uri="{FF2B5EF4-FFF2-40B4-BE49-F238E27FC236}">
                <a16:creationId xmlns:a16="http://schemas.microsoft.com/office/drawing/2014/main" id="{9777BEE4-C7D7-FE50-E0DA-F8F5E3E94929}"/>
              </a:ext>
            </a:extLst>
          </p:cNvPr>
          <p:cNvSpPr txBox="1">
            <a:spLocks/>
          </p:cNvSpPr>
          <p:nvPr/>
        </p:nvSpPr>
        <p:spPr>
          <a:xfrm>
            <a:off x="5759955" y="3838227"/>
            <a:ext cx="25314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1600" dirty="0"/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B1B2C1-C2ED-EA72-10F3-91C9EB16F5EF}"/>
              </a:ext>
            </a:extLst>
          </p:cNvPr>
          <p:cNvSpPr txBox="1"/>
          <p:nvPr/>
        </p:nvSpPr>
        <p:spPr>
          <a:xfrm flipH="1">
            <a:off x="8448249" y="4720188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990972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DIAGRAMMES DE SÉQUENCES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959993-C7CF-8007-524B-5E0CE37F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5" y="585625"/>
            <a:ext cx="8168899" cy="4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62824F0-09C3-4867-E118-099F8E8EC9A6}"/>
              </a:ext>
            </a:extLst>
          </p:cNvPr>
          <p:cNvSpPr txBox="1"/>
          <p:nvPr/>
        </p:nvSpPr>
        <p:spPr>
          <a:xfrm flipH="1">
            <a:off x="8491869" y="4835723"/>
            <a:ext cx="517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89496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990972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DIAGRAMMES DE SÉQUENCES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F25B98-06CE-BA4F-38D3-138DCAAF9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5" y="531628"/>
            <a:ext cx="8133457" cy="4611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064769-7D5F-EA77-E11F-831C096B4700}"/>
              </a:ext>
            </a:extLst>
          </p:cNvPr>
          <p:cNvSpPr txBox="1"/>
          <p:nvPr/>
        </p:nvSpPr>
        <p:spPr>
          <a:xfrm flipH="1">
            <a:off x="8470605" y="4835723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214768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532082" y="2110085"/>
            <a:ext cx="6137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DIAGRAMME DE CLASSE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1D6BE1-4807-3450-7111-7207B0137B23}"/>
              </a:ext>
            </a:extLst>
          </p:cNvPr>
          <p:cNvSpPr txBox="1"/>
          <p:nvPr/>
        </p:nvSpPr>
        <p:spPr>
          <a:xfrm flipH="1">
            <a:off x="8356475" y="4835723"/>
            <a:ext cx="6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851453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849204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DIAGRAMMES </a:t>
            </a:r>
            <a:r>
              <a:rPr lang="fr-FR" sz="1600" b="1"/>
              <a:t>DE CLASSE</a:t>
            </a:r>
            <a:endParaRPr lang="fr-FR" sz="16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504413-8848-2033-807A-8856221BC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5" y="585625"/>
            <a:ext cx="8175987" cy="4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0B5FF1F-7784-9D97-79D7-356B56C95BA0}"/>
              </a:ext>
            </a:extLst>
          </p:cNvPr>
          <p:cNvSpPr txBox="1"/>
          <p:nvPr/>
        </p:nvSpPr>
        <p:spPr>
          <a:xfrm flipH="1">
            <a:off x="8491154" y="4779016"/>
            <a:ext cx="6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7830425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3041323" y="2015889"/>
            <a:ext cx="4593102" cy="1111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LANGAGE ET ENVIRONNEMENT</a:t>
            </a:r>
            <a:endParaRPr sz="3600" dirty="0"/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F50BBA-BA29-269A-40CB-7716A770F175}"/>
              </a:ext>
            </a:extLst>
          </p:cNvPr>
          <p:cNvSpPr txBox="1"/>
          <p:nvPr/>
        </p:nvSpPr>
        <p:spPr>
          <a:xfrm flipH="1">
            <a:off x="8470605" y="4835723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193366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858629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LANGAGE ET ENVIRONNENT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Image 1" descr="logo de langage css et html - Aprentiv'Conseil et Formation">
            <a:extLst>
              <a:ext uri="{FF2B5EF4-FFF2-40B4-BE49-F238E27FC236}">
                <a16:creationId xmlns:a16="http://schemas.microsoft.com/office/drawing/2014/main" id="{76B00B17-6F4F-1609-7F14-A0875A84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9" y="903960"/>
            <a:ext cx="1913085" cy="129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Javascript Js Logo Code - Images vectorielles gratuites sur Pixabay">
            <a:extLst>
              <a:ext uri="{FF2B5EF4-FFF2-40B4-BE49-F238E27FC236}">
                <a16:creationId xmlns:a16="http://schemas.microsoft.com/office/drawing/2014/main" id="{E776059C-DB14-A473-C41C-262FD8CE8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18" y="932535"/>
            <a:ext cx="1146175" cy="123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3AC083-D19B-A674-35C9-EE5B584067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57" y="933170"/>
            <a:ext cx="1315085" cy="12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nter_CATI_omics / Hackathon_octobre2021 / Django REST API · GitLab">
            <a:extLst>
              <a:ext uri="{FF2B5EF4-FFF2-40B4-BE49-F238E27FC236}">
                <a16:creationId xmlns:a16="http://schemas.microsoft.com/office/drawing/2014/main" id="{6AC3A375-5FC9-1B98-D8F6-15AC488F24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4" y="2348119"/>
            <a:ext cx="1737360" cy="15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Bootstrap · The most popular HTML, CSS, and JS library in the world.">
            <a:extLst>
              <a:ext uri="{FF2B5EF4-FFF2-40B4-BE49-F238E27FC236}">
                <a16:creationId xmlns:a16="http://schemas.microsoft.com/office/drawing/2014/main" id="{E3AF7959-8244-F502-48FA-038768440B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79" y="2426114"/>
            <a:ext cx="2066925" cy="15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PyCharm • Rezourze">
            <a:extLst>
              <a:ext uri="{FF2B5EF4-FFF2-40B4-BE49-F238E27FC236}">
                <a16:creationId xmlns:a16="http://schemas.microsoft.com/office/drawing/2014/main" id="{0242F6FB-6B3C-2B4C-60C7-C4D14C887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11" y="1663144"/>
            <a:ext cx="1737360" cy="13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Download PostgreSQL Logo in SVG Vector or PNG File Format - Logo.wine">
            <a:extLst>
              <a:ext uri="{FF2B5EF4-FFF2-40B4-BE49-F238E27FC236}">
                <a16:creationId xmlns:a16="http://schemas.microsoft.com/office/drawing/2014/main" id="{4EBBF06F-FE01-EF9A-AC5A-595935961C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05" y="1782541"/>
            <a:ext cx="1609725" cy="12871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69D6F26-E7EF-40A6-75A8-4F45DB54B5A0}"/>
              </a:ext>
            </a:extLst>
          </p:cNvPr>
          <p:cNvSpPr txBox="1"/>
          <p:nvPr/>
        </p:nvSpPr>
        <p:spPr>
          <a:xfrm flipH="1">
            <a:off x="8413897" y="4835723"/>
            <a:ext cx="5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5580635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542775" y="2182700"/>
            <a:ext cx="698892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TEST DE L’APPLICATION</a:t>
            </a:r>
            <a:endParaRPr sz="3600" dirty="0"/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26ACC9-C52D-82C8-5925-5718FB1A09B1}"/>
              </a:ext>
            </a:extLst>
          </p:cNvPr>
          <p:cNvSpPr txBox="1"/>
          <p:nvPr/>
        </p:nvSpPr>
        <p:spPr>
          <a:xfrm flipH="1">
            <a:off x="8356475" y="4835723"/>
            <a:ext cx="6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9601041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849204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TEST DE L’APPLICATION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CF66E8-178B-DEC1-66D4-AB00C86EB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17" y="585625"/>
            <a:ext cx="7975543" cy="431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4E434DF-CD22-14D5-FADB-5D607F3C4970}"/>
              </a:ext>
            </a:extLst>
          </p:cNvPr>
          <p:cNvSpPr txBox="1"/>
          <p:nvPr/>
        </p:nvSpPr>
        <p:spPr>
          <a:xfrm flipH="1">
            <a:off x="8500083" y="4835723"/>
            <a:ext cx="50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008479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849204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TEST DE L’APPLICATION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9527BB-AC8E-15EF-46BE-D7BBE18FD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1" y="585625"/>
            <a:ext cx="8052390" cy="441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6220FE2-6B9D-1C32-B2AE-ED9A6A81EC9B}"/>
              </a:ext>
            </a:extLst>
          </p:cNvPr>
          <p:cNvSpPr txBox="1"/>
          <p:nvPr/>
        </p:nvSpPr>
        <p:spPr>
          <a:xfrm flipH="1">
            <a:off x="8576929" y="4835723"/>
            <a:ext cx="43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6059084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CONCEPTION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2849204" y="2470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TEST DE L’APPLICATION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AD28A4-E183-CC76-E308-264AF9004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5" y="744279"/>
            <a:ext cx="8204341" cy="4203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7206B0-6CE6-35E1-1B5B-F5AEF684A2CC}"/>
              </a:ext>
            </a:extLst>
          </p:cNvPr>
          <p:cNvSpPr txBox="1"/>
          <p:nvPr/>
        </p:nvSpPr>
        <p:spPr>
          <a:xfrm flipH="1">
            <a:off x="8520223" y="4835723"/>
            <a:ext cx="48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354978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852250" y="2182700"/>
            <a:ext cx="490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CDBCD1-0132-8CD6-94BE-61BEE673218C}"/>
              </a:ext>
            </a:extLst>
          </p:cNvPr>
          <p:cNvSpPr txBox="1"/>
          <p:nvPr/>
        </p:nvSpPr>
        <p:spPr>
          <a:xfrm flipH="1">
            <a:off x="8449247" y="4722309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8"/>
          <p:cNvSpPr txBox="1">
            <a:spLocks noGrp="1"/>
          </p:cNvSpPr>
          <p:nvPr>
            <p:ph type="title"/>
          </p:nvPr>
        </p:nvSpPr>
        <p:spPr>
          <a:xfrm>
            <a:off x="1170603" y="2114925"/>
            <a:ext cx="35133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432" name="Google Shape;1432;p68"/>
          <p:cNvSpPr/>
          <p:nvPr/>
        </p:nvSpPr>
        <p:spPr>
          <a:xfrm>
            <a:off x="7095425" y="17474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68"/>
          <p:cNvSpPr/>
          <p:nvPr/>
        </p:nvSpPr>
        <p:spPr>
          <a:xfrm>
            <a:off x="5834200" y="18923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68"/>
          <p:cNvSpPr/>
          <p:nvPr/>
        </p:nvSpPr>
        <p:spPr>
          <a:xfrm>
            <a:off x="5854000" y="34540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68"/>
          <p:cNvGrpSpPr/>
          <p:nvPr/>
        </p:nvGrpSpPr>
        <p:grpSpPr>
          <a:xfrm>
            <a:off x="1590450" y="867125"/>
            <a:ext cx="1008600" cy="47100"/>
            <a:chOff x="58300" y="4325125"/>
            <a:chExt cx="1008600" cy="47100"/>
          </a:xfrm>
        </p:grpSpPr>
        <p:sp>
          <p:nvSpPr>
            <p:cNvPr id="1436" name="Google Shape;1436;p68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2" name="Google Shape;1442;p68"/>
          <p:cNvSpPr/>
          <p:nvPr/>
        </p:nvSpPr>
        <p:spPr>
          <a:xfrm>
            <a:off x="2369725" y="4027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68"/>
          <p:cNvSpPr/>
          <p:nvPr/>
        </p:nvSpPr>
        <p:spPr>
          <a:xfrm>
            <a:off x="1516675" y="43440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68"/>
          <p:cNvSpPr/>
          <p:nvPr/>
        </p:nvSpPr>
        <p:spPr>
          <a:xfrm>
            <a:off x="4835200" y="8671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68"/>
          <p:cNvSpPr/>
          <p:nvPr/>
        </p:nvSpPr>
        <p:spPr>
          <a:xfrm>
            <a:off x="6679950" y="67923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73E091-C53C-13BD-A087-722D88F18E02}"/>
              </a:ext>
            </a:extLst>
          </p:cNvPr>
          <p:cNvSpPr txBox="1"/>
          <p:nvPr/>
        </p:nvSpPr>
        <p:spPr>
          <a:xfrm flipH="1">
            <a:off x="8406809" y="4835723"/>
            <a:ext cx="60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29</a:t>
            </a: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516583" y="1879313"/>
            <a:ext cx="841893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MERCI POUR VOTRE ATTENTION</a:t>
            </a:r>
            <a:endParaRPr sz="3600"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65D8BD-3D72-5D56-17AD-754F6DCA6690}"/>
              </a:ext>
            </a:extLst>
          </p:cNvPr>
          <p:cNvSpPr txBox="1"/>
          <p:nvPr/>
        </p:nvSpPr>
        <p:spPr>
          <a:xfrm flipH="1">
            <a:off x="8356475" y="4835723"/>
            <a:ext cx="6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712950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/>
          <p:cNvSpPr txBox="1">
            <a:spLocks noGrp="1"/>
          </p:cNvSpPr>
          <p:nvPr>
            <p:ph type="title"/>
          </p:nvPr>
        </p:nvSpPr>
        <p:spPr>
          <a:xfrm>
            <a:off x="673395" y="3250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784" name="Google Shape;784;p44"/>
          <p:cNvSpPr txBox="1">
            <a:spLocks noGrp="1"/>
          </p:cNvSpPr>
          <p:nvPr>
            <p:ph type="body" idx="1"/>
          </p:nvPr>
        </p:nvSpPr>
        <p:spPr>
          <a:xfrm>
            <a:off x="2195801" y="995525"/>
            <a:ext cx="4619700" cy="539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don de sang, c’est quoi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4"/>
          <p:cNvSpPr/>
          <p:nvPr/>
        </p:nvSpPr>
        <p:spPr>
          <a:xfrm>
            <a:off x="8148875" y="19235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44"/>
          <p:cNvGrpSpPr/>
          <p:nvPr/>
        </p:nvGrpSpPr>
        <p:grpSpPr>
          <a:xfrm>
            <a:off x="8281025" y="948425"/>
            <a:ext cx="47100" cy="431700"/>
            <a:chOff x="8618675" y="1460625"/>
            <a:chExt cx="47100" cy="431700"/>
          </a:xfrm>
        </p:grpSpPr>
        <p:sp>
          <p:nvSpPr>
            <p:cNvPr id="787" name="Google Shape;787;p44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4"/>
          <p:cNvSpPr/>
          <p:nvPr/>
        </p:nvSpPr>
        <p:spPr>
          <a:xfrm>
            <a:off x="1021875" y="3915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4"/>
          <p:cNvSpPr/>
          <p:nvPr/>
        </p:nvSpPr>
        <p:spPr>
          <a:xfrm>
            <a:off x="1574550" y="36603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4"/>
          <p:cNvSpPr/>
          <p:nvPr/>
        </p:nvSpPr>
        <p:spPr>
          <a:xfrm>
            <a:off x="7736375" y="4110013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ANTE : TOUT COMPRENDRE SUR LE DON DE SANG DANS LE &quot;TOUT SAVOIR SUR&quot; DU 5  AVRIL 2022">
            <a:extLst>
              <a:ext uri="{FF2B5EF4-FFF2-40B4-BE49-F238E27FC236}">
                <a16:creationId xmlns:a16="http://schemas.microsoft.com/office/drawing/2014/main" id="{7396028A-6CA9-00D7-09F6-EA6E0CDC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02" y="1760809"/>
            <a:ext cx="4894796" cy="27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BB52F5-AF56-1790-0103-1C614ACB7353}"/>
              </a:ext>
            </a:extLst>
          </p:cNvPr>
          <p:cNvSpPr txBox="1"/>
          <p:nvPr/>
        </p:nvSpPr>
        <p:spPr>
          <a:xfrm flipH="1">
            <a:off x="8619368" y="4580542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1222330" y="1699294"/>
            <a:ext cx="28494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SAUVER DES VIES</a:t>
            </a:r>
            <a:endParaRPr sz="2000" dirty="0"/>
          </a:p>
        </p:txBody>
      </p:sp>
      <p:sp>
        <p:nvSpPr>
          <p:cNvPr id="807" name="Google Shape;807;p45"/>
          <p:cNvSpPr txBox="1">
            <a:spLocks noGrp="1"/>
          </p:cNvSpPr>
          <p:nvPr>
            <p:ph type="subTitle" idx="3"/>
          </p:nvPr>
        </p:nvSpPr>
        <p:spPr>
          <a:xfrm>
            <a:off x="5076720" y="1745582"/>
            <a:ext cx="28494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CORPS MÉDICAL</a:t>
            </a:r>
          </a:p>
        </p:txBody>
      </p:sp>
      <p:sp>
        <p:nvSpPr>
          <p:cNvPr id="809" name="Google Shape;809;p45"/>
          <p:cNvSpPr/>
          <p:nvPr/>
        </p:nvSpPr>
        <p:spPr>
          <a:xfrm>
            <a:off x="2311742" y="869625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5"/>
          <p:cNvSpPr/>
          <p:nvPr/>
        </p:nvSpPr>
        <p:spPr>
          <a:xfrm>
            <a:off x="6051404" y="872753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462;p87">
            <a:extLst>
              <a:ext uri="{FF2B5EF4-FFF2-40B4-BE49-F238E27FC236}">
                <a16:creationId xmlns:a16="http://schemas.microsoft.com/office/drawing/2014/main" id="{384DA62E-4382-278E-1C54-E96B214542F7}"/>
              </a:ext>
            </a:extLst>
          </p:cNvPr>
          <p:cNvGrpSpPr/>
          <p:nvPr/>
        </p:nvGrpSpPr>
        <p:grpSpPr>
          <a:xfrm>
            <a:off x="2468260" y="1049612"/>
            <a:ext cx="355663" cy="308725"/>
            <a:chOff x="-28462125" y="3199700"/>
            <a:chExt cx="298550" cy="259150"/>
          </a:xfrm>
          <a:solidFill>
            <a:schemeClr val="accent1"/>
          </a:solidFill>
        </p:grpSpPr>
        <p:sp>
          <p:nvSpPr>
            <p:cNvPr id="3" name="Google Shape;6463;p87">
              <a:extLst>
                <a:ext uri="{FF2B5EF4-FFF2-40B4-BE49-F238E27FC236}">
                  <a16:creationId xmlns:a16="http://schemas.microsoft.com/office/drawing/2014/main" id="{F0A5930E-252A-F419-E04D-726A49FD8AFF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64;p87">
              <a:extLst>
                <a:ext uri="{FF2B5EF4-FFF2-40B4-BE49-F238E27FC236}">
                  <a16:creationId xmlns:a16="http://schemas.microsoft.com/office/drawing/2014/main" id="{B7743233-AFF6-F774-A2EA-63DCD0BCD55D}"/>
                </a:ext>
              </a:extLst>
            </p:cNvPr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65;p87">
              <a:extLst>
                <a:ext uri="{FF2B5EF4-FFF2-40B4-BE49-F238E27FC236}">
                  <a16:creationId xmlns:a16="http://schemas.microsoft.com/office/drawing/2014/main" id="{6EEF2752-68FA-A98B-27FC-3D37E126FFD2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726;p89">
            <a:extLst>
              <a:ext uri="{FF2B5EF4-FFF2-40B4-BE49-F238E27FC236}">
                <a16:creationId xmlns:a16="http://schemas.microsoft.com/office/drawing/2014/main" id="{3794754E-8A30-A872-2CCE-D167686E7101}"/>
              </a:ext>
            </a:extLst>
          </p:cNvPr>
          <p:cNvGrpSpPr/>
          <p:nvPr/>
        </p:nvGrpSpPr>
        <p:grpSpPr>
          <a:xfrm>
            <a:off x="6228423" y="1000238"/>
            <a:ext cx="314662" cy="358099"/>
            <a:chOff x="-54401725" y="3590375"/>
            <a:chExt cx="279625" cy="318225"/>
          </a:xfrm>
          <a:solidFill>
            <a:schemeClr val="accent1"/>
          </a:solidFill>
        </p:grpSpPr>
        <p:sp>
          <p:nvSpPr>
            <p:cNvPr id="9" name="Google Shape;7727;p89">
              <a:extLst>
                <a:ext uri="{FF2B5EF4-FFF2-40B4-BE49-F238E27FC236}">
                  <a16:creationId xmlns:a16="http://schemas.microsoft.com/office/drawing/2014/main" id="{680E7FCB-8D74-AC3A-A5C4-AC65C6A36C76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28;p89">
              <a:extLst>
                <a:ext uri="{FF2B5EF4-FFF2-40B4-BE49-F238E27FC236}">
                  <a16:creationId xmlns:a16="http://schemas.microsoft.com/office/drawing/2014/main" id="{C0FE4C19-3716-B43A-F68D-79ACAC05C8DB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29;p89">
              <a:extLst>
                <a:ext uri="{FF2B5EF4-FFF2-40B4-BE49-F238E27FC236}">
                  <a16:creationId xmlns:a16="http://schemas.microsoft.com/office/drawing/2014/main" id="{F3F2D5F1-32CD-498B-3A37-B8925EA28D77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30;p89">
              <a:extLst>
                <a:ext uri="{FF2B5EF4-FFF2-40B4-BE49-F238E27FC236}">
                  <a16:creationId xmlns:a16="http://schemas.microsoft.com/office/drawing/2014/main" id="{7F4FD739-ABA1-5760-1432-A67881BAF750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31;p89">
              <a:extLst>
                <a:ext uri="{FF2B5EF4-FFF2-40B4-BE49-F238E27FC236}">
                  <a16:creationId xmlns:a16="http://schemas.microsoft.com/office/drawing/2014/main" id="{DA655A2C-AEFD-4754-A0BA-B561E33116A6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32;p89">
              <a:extLst>
                <a:ext uri="{FF2B5EF4-FFF2-40B4-BE49-F238E27FC236}">
                  <a16:creationId xmlns:a16="http://schemas.microsoft.com/office/drawing/2014/main" id="{046F7707-515F-C593-7CAA-23C77C82AD38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20" name="Google Shape;1865;p74">
            <a:extLst>
              <a:ext uri="{FF2B5EF4-FFF2-40B4-BE49-F238E27FC236}">
                <a16:creationId xmlns:a16="http://schemas.microsoft.com/office/drawing/2014/main" id="{E1F72BE5-5CE5-C311-3086-7573B55F12CF}"/>
              </a:ext>
            </a:extLst>
          </p:cNvPr>
          <p:cNvSpPr/>
          <p:nvPr/>
        </p:nvSpPr>
        <p:spPr>
          <a:xfrm rot="10800000">
            <a:off x="6154004" y="2401945"/>
            <a:ext cx="463500" cy="401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810;p45">
            <a:extLst>
              <a:ext uri="{FF2B5EF4-FFF2-40B4-BE49-F238E27FC236}">
                <a16:creationId xmlns:a16="http://schemas.microsoft.com/office/drawing/2014/main" id="{03976944-0ECC-FA4A-9623-76A4BF38BA1A}"/>
              </a:ext>
            </a:extLst>
          </p:cNvPr>
          <p:cNvSpPr/>
          <p:nvPr/>
        </p:nvSpPr>
        <p:spPr>
          <a:xfrm>
            <a:off x="6051404" y="3172152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810;p45">
            <a:extLst>
              <a:ext uri="{FF2B5EF4-FFF2-40B4-BE49-F238E27FC236}">
                <a16:creationId xmlns:a16="http://schemas.microsoft.com/office/drawing/2014/main" id="{4F5672B1-4ABD-1E90-C42F-3EE1F793D49F}"/>
              </a:ext>
            </a:extLst>
          </p:cNvPr>
          <p:cNvSpPr/>
          <p:nvPr/>
        </p:nvSpPr>
        <p:spPr>
          <a:xfrm>
            <a:off x="2306036" y="3092641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07;p45">
            <a:extLst>
              <a:ext uri="{FF2B5EF4-FFF2-40B4-BE49-F238E27FC236}">
                <a16:creationId xmlns:a16="http://schemas.microsoft.com/office/drawing/2014/main" id="{A040E42A-0147-35D3-9A8C-59680E656FE0}"/>
              </a:ext>
            </a:extLst>
          </p:cNvPr>
          <p:cNvSpPr txBox="1">
            <a:spLocks/>
          </p:cNvSpPr>
          <p:nvPr/>
        </p:nvSpPr>
        <p:spPr>
          <a:xfrm>
            <a:off x="5027884" y="3814250"/>
            <a:ext cx="2849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2000" dirty="0"/>
              <a:t>INFORMATIQUE</a:t>
            </a:r>
          </a:p>
        </p:txBody>
      </p:sp>
      <p:sp>
        <p:nvSpPr>
          <p:cNvPr id="25" name="Google Shape;807;p45">
            <a:extLst>
              <a:ext uri="{FF2B5EF4-FFF2-40B4-BE49-F238E27FC236}">
                <a16:creationId xmlns:a16="http://schemas.microsoft.com/office/drawing/2014/main" id="{510BC5D1-8DA8-FEE4-0C71-BE50B00B4786}"/>
              </a:ext>
            </a:extLst>
          </p:cNvPr>
          <p:cNvSpPr txBox="1">
            <a:spLocks/>
          </p:cNvSpPr>
          <p:nvPr/>
        </p:nvSpPr>
        <p:spPr>
          <a:xfrm>
            <a:off x="1222330" y="3840852"/>
            <a:ext cx="2849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fr-FR" sz="2000" dirty="0"/>
              <a:t>DON DE SANG</a:t>
            </a:r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1863;p74">
            <a:extLst>
              <a:ext uri="{FF2B5EF4-FFF2-40B4-BE49-F238E27FC236}">
                <a16:creationId xmlns:a16="http://schemas.microsoft.com/office/drawing/2014/main" id="{562A3994-D2FB-DCE0-0DCA-531047B5C071}"/>
              </a:ext>
            </a:extLst>
          </p:cNvPr>
          <p:cNvGrpSpPr/>
          <p:nvPr/>
        </p:nvGrpSpPr>
        <p:grpSpPr>
          <a:xfrm>
            <a:off x="3987277" y="946441"/>
            <a:ext cx="1195771" cy="463500"/>
            <a:chOff x="3050174" y="3248950"/>
            <a:chExt cx="1195771" cy="463500"/>
          </a:xfrm>
        </p:grpSpPr>
        <p:sp>
          <p:nvSpPr>
            <p:cNvPr id="31" name="Google Shape;1864;p74">
              <a:extLst>
                <a:ext uri="{FF2B5EF4-FFF2-40B4-BE49-F238E27FC236}">
                  <a16:creationId xmlns:a16="http://schemas.microsoft.com/office/drawing/2014/main" id="{44EC8985-581B-F879-A6AE-7D40F81117D2}"/>
                </a:ext>
              </a:extLst>
            </p:cNvPr>
            <p:cNvSpPr/>
            <p:nvPr/>
          </p:nvSpPr>
          <p:spPr>
            <a:xfrm rot="5400000">
              <a:off x="3018974" y="3280150"/>
              <a:ext cx="463500" cy="401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865;p74">
              <a:extLst>
                <a:ext uri="{FF2B5EF4-FFF2-40B4-BE49-F238E27FC236}">
                  <a16:creationId xmlns:a16="http://schemas.microsoft.com/office/drawing/2014/main" id="{7E922823-8E64-D5BF-B259-25255C1CAE45}"/>
                </a:ext>
              </a:extLst>
            </p:cNvPr>
            <p:cNvSpPr/>
            <p:nvPr/>
          </p:nvSpPr>
          <p:spPr>
            <a:xfrm rot="5400000">
              <a:off x="3416310" y="3280150"/>
              <a:ext cx="463500" cy="401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866;p74">
              <a:extLst>
                <a:ext uri="{FF2B5EF4-FFF2-40B4-BE49-F238E27FC236}">
                  <a16:creationId xmlns:a16="http://schemas.microsoft.com/office/drawing/2014/main" id="{3E64E846-4B57-B138-5DA4-8DF86C4BFA7C}"/>
                </a:ext>
              </a:extLst>
            </p:cNvPr>
            <p:cNvSpPr/>
            <p:nvPr/>
          </p:nvSpPr>
          <p:spPr>
            <a:xfrm rot="5400000">
              <a:off x="3813645" y="3280150"/>
              <a:ext cx="463500" cy="401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6476;p87">
            <a:extLst>
              <a:ext uri="{FF2B5EF4-FFF2-40B4-BE49-F238E27FC236}">
                <a16:creationId xmlns:a16="http://schemas.microsoft.com/office/drawing/2014/main" id="{F0CB142E-FAC2-9330-4B0C-49F4856600F2}"/>
              </a:ext>
            </a:extLst>
          </p:cNvPr>
          <p:cNvGrpSpPr/>
          <p:nvPr/>
        </p:nvGrpSpPr>
        <p:grpSpPr>
          <a:xfrm>
            <a:off x="2471090" y="3313445"/>
            <a:ext cx="351880" cy="227092"/>
            <a:chOff x="-26573400" y="3224125"/>
            <a:chExt cx="295375" cy="190625"/>
          </a:xfrm>
          <a:solidFill>
            <a:schemeClr val="accent1"/>
          </a:solidFill>
        </p:grpSpPr>
        <p:sp>
          <p:nvSpPr>
            <p:cNvPr id="35" name="Google Shape;6477;p87">
              <a:extLst>
                <a:ext uri="{FF2B5EF4-FFF2-40B4-BE49-F238E27FC236}">
                  <a16:creationId xmlns:a16="http://schemas.microsoft.com/office/drawing/2014/main" id="{3677C781-FE08-1E29-CFD2-5A27F1E0D05A}"/>
                </a:ext>
              </a:extLst>
            </p:cNvPr>
            <p:cNvSpPr/>
            <p:nvPr/>
          </p:nvSpPr>
          <p:spPr>
            <a:xfrm>
              <a:off x="-26330800" y="3327900"/>
              <a:ext cx="52775" cy="68750"/>
            </a:xfrm>
            <a:custGeom>
              <a:avLst/>
              <a:gdLst/>
              <a:ahLst/>
              <a:cxnLst/>
              <a:rect l="l" t="t" r="r" b="b"/>
              <a:pathLst>
                <a:path w="2111" h="2750" extrusionOk="0">
                  <a:moveTo>
                    <a:pt x="1067" y="0"/>
                  </a:moveTo>
                  <a:cubicBezTo>
                    <a:pt x="953" y="0"/>
                    <a:pt x="835" y="55"/>
                    <a:pt x="756" y="166"/>
                  </a:cubicBezTo>
                  <a:cubicBezTo>
                    <a:pt x="536" y="481"/>
                    <a:pt x="0" y="1300"/>
                    <a:pt x="0" y="1741"/>
                  </a:cubicBezTo>
                  <a:cubicBezTo>
                    <a:pt x="0" y="2308"/>
                    <a:pt x="473" y="2749"/>
                    <a:pt x="1040" y="2749"/>
                  </a:cubicBezTo>
                  <a:cubicBezTo>
                    <a:pt x="1638" y="2749"/>
                    <a:pt x="2048" y="2276"/>
                    <a:pt x="2048" y="1741"/>
                  </a:cubicBezTo>
                  <a:cubicBezTo>
                    <a:pt x="2111" y="1300"/>
                    <a:pt x="1575" y="481"/>
                    <a:pt x="1355" y="166"/>
                  </a:cubicBezTo>
                  <a:cubicBezTo>
                    <a:pt x="1292" y="55"/>
                    <a:pt x="1182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78;p87">
              <a:extLst>
                <a:ext uri="{FF2B5EF4-FFF2-40B4-BE49-F238E27FC236}">
                  <a16:creationId xmlns:a16="http://schemas.microsoft.com/office/drawing/2014/main" id="{229873A5-7DFC-41B8-BF8F-74A7618FDA04}"/>
                </a:ext>
              </a:extLst>
            </p:cNvPr>
            <p:cNvSpPr/>
            <p:nvPr/>
          </p:nvSpPr>
          <p:spPr>
            <a:xfrm>
              <a:off x="-26573400" y="3224125"/>
              <a:ext cx="293025" cy="190625"/>
            </a:xfrm>
            <a:custGeom>
              <a:avLst/>
              <a:gdLst/>
              <a:ahLst/>
              <a:cxnLst/>
              <a:rect l="l" t="t" r="r" b="b"/>
              <a:pathLst>
                <a:path w="11721" h="7625" extrusionOk="0">
                  <a:moveTo>
                    <a:pt x="10775" y="2048"/>
                  </a:moveTo>
                  <a:cubicBezTo>
                    <a:pt x="10964" y="2048"/>
                    <a:pt x="11122" y="2206"/>
                    <a:pt x="11122" y="2426"/>
                  </a:cubicBezTo>
                  <a:cubicBezTo>
                    <a:pt x="11122" y="2615"/>
                    <a:pt x="10964" y="2773"/>
                    <a:pt x="10775" y="2773"/>
                  </a:cubicBezTo>
                  <a:lnTo>
                    <a:pt x="9830" y="2773"/>
                  </a:lnTo>
                  <a:lnTo>
                    <a:pt x="9988" y="2048"/>
                  </a:lnTo>
                  <a:close/>
                  <a:moveTo>
                    <a:pt x="4474" y="2773"/>
                  </a:moveTo>
                  <a:cubicBezTo>
                    <a:pt x="4663" y="2773"/>
                    <a:pt x="4821" y="2930"/>
                    <a:pt x="4821" y="3119"/>
                  </a:cubicBezTo>
                  <a:cubicBezTo>
                    <a:pt x="4821" y="3308"/>
                    <a:pt x="4663" y="3466"/>
                    <a:pt x="4474" y="3466"/>
                  </a:cubicBezTo>
                  <a:cubicBezTo>
                    <a:pt x="4285" y="3466"/>
                    <a:pt x="4128" y="3308"/>
                    <a:pt x="4128" y="3119"/>
                  </a:cubicBezTo>
                  <a:cubicBezTo>
                    <a:pt x="4128" y="2930"/>
                    <a:pt x="4285" y="2773"/>
                    <a:pt x="4474" y="2773"/>
                  </a:cubicBezTo>
                  <a:close/>
                  <a:moveTo>
                    <a:pt x="4474" y="4159"/>
                  </a:moveTo>
                  <a:cubicBezTo>
                    <a:pt x="4663" y="4159"/>
                    <a:pt x="4821" y="4317"/>
                    <a:pt x="4821" y="4506"/>
                  </a:cubicBezTo>
                  <a:cubicBezTo>
                    <a:pt x="4821" y="4695"/>
                    <a:pt x="4663" y="4852"/>
                    <a:pt x="4474" y="4852"/>
                  </a:cubicBezTo>
                  <a:cubicBezTo>
                    <a:pt x="4285" y="4852"/>
                    <a:pt x="4128" y="4695"/>
                    <a:pt x="4128" y="4506"/>
                  </a:cubicBezTo>
                  <a:cubicBezTo>
                    <a:pt x="4128" y="4317"/>
                    <a:pt x="4285" y="4159"/>
                    <a:pt x="4474" y="4159"/>
                  </a:cubicBezTo>
                  <a:close/>
                  <a:moveTo>
                    <a:pt x="4474" y="5514"/>
                  </a:moveTo>
                  <a:cubicBezTo>
                    <a:pt x="4663" y="5514"/>
                    <a:pt x="4821" y="5671"/>
                    <a:pt x="4821" y="5892"/>
                  </a:cubicBezTo>
                  <a:cubicBezTo>
                    <a:pt x="4821" y="6081"/>
                    <a:pt x="4663" y="6238"/>
                    <a:pt x="4474" y="6238"/>
                  </a:cubicBezTo>
                  <a:cubicBezTo>
                    <a:pt x="4285" y="6238"/>
                    <a:pt x="4128" y="6081"/>
                    <a:pt x="4128" y="5892"/>
                  </a:cubicBezTo>
                  <a:cubicBezTo>
                    <a:pt x="4128" y="5671"/>
                    <a:pt x="4285" y="5514"/>
                    <a:pt x="4474" y="5514"/>
                  </a:cubicBezTo>
                  <a:close/>
                  <a:moveTo>
                    <a:pt x="3088" y="0"/>
                  </a:moveTo>
                  <a:cubicBezTo>
                    <a:pt x="1355" y="0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6238"/>
                    <a:pt x="1418" y="7625"/>
                    <a:pt x="3088" y="7625"/>
                  </a:cubicBezTo>
                  <a:lnTo>
                    <a:pt x="6554" y="7625"/>
                  </a:lnTo>
                  <a:cubicBezTo>
                    <a:pt x="7152" y="7625"/>
                    <a:pt x="7593" y="7152"/>
                    <a:pt x="7593" y="6585"/>
                  </a:cubicBezTo>
                  <a:cubicBezTo>
                    <a:pt x="7593" y="6459"/>
                    <a:pt x="7562" y="6301"/>
                    <a:pt x="7499" y="6207"/>
                  </a:cubicBezTo>
                  <a:cubicBezTo>
                    <a:pt x="7940" y="6081"/>
                    <a:pt x="8255" y="5671"/>
                    <a:pt x="8255" y="5199"/>
                  </a:cubicBezTo>
                  <a:cubicBezTo>
                    <a:pt x="8255" y="5104"/>
                    <a:pt x="8223" y="4947"/>
                    <a:pt x="8192" y="4821"/>
                  </a:cubicBezTo>
                  <a:cubicBezTo>
                    <a:pt x="8633" y="4695"/>
                    <a:pt x="8948" y="4317"/>
                    <a:pt x="8948" y="3844"/>
                  </a:cubicBezTo>
                  <a:cubicBezTo>
                    <a:pt x="8948" y="3718"/>
                    <a:pt x="8885" y="3592"/>
                    <a:pt x="8854" y="3466"/>
                  </a:cubicBezTo>
                  <a:lnTo>
                    <a:pt x="10712" y="3466"/>
                  </a:lnTo>
                  <a:cubicBezTo>
                    <a:pt x="11311" y="3466"/>
                    <a:pt x="11721" y="2993"/>
                    <a:pt x="11721" y="2458"/>
                  </a:cubicBezTo>
                  <a:cubicBezTo>
                    <a:pt x="11721" y="1891"/>
                    <a:pt x="11342" y="1387"/>
                    <a:pt x="10775" y="1387"/>
                  </a:cubicBezTo>
                  <a:lnTo>
                    <a:pt x="6554" y="1387"/>
                  </a:lnTo>
                  <a:cubicBezTo>
                    <a:pt x="6806" y="1103"/>
                    <a:pt x="6932" y="757"/>
                    <a:pt x="6932" y="379"/>
                  </a:cubicBezTo>
                  <a:cubicBezTo>
                    <a:pt x="6932" y="158"/>
                    <a:pt x="6774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863;p74">
            <a:extLst>
              <a:ext uri="{FF2B5EF4-FFF2-40B4-BE49-F238E27FC236}">
                <a16:creationId xmlns:a16="http://schemas.microsoft.com/office/drawing/2014/main" id="{0095D91E-1892-82DA-3039-3256D11E365C}"/>
              </a:ext>
            </a:extLst>
          </p:cNvPr>
          <p:cNvGrpSpPr/>
          <p:nvPr/>
        </p:nvGrpSpPr>
        <p:grpSpPr>
          <a:xfrm>
            <a:off x="3915184" y="3217686"/>
            <a:ext cx="1195772" cy="463500"/>
            <a:chOff x="3050174" y="3248950"/>
            <a:chExt cx="1195772" cy="463500"/>
          </a:xfrm>
        </p:grpSpPr>
        <p:sp>
          <p:nvSpPr>
            <p:cNvPr id="43" name="Google Shape;1864;p74">
              <a:extLst>
                <a:ext uri="{FF2B5EF4-FFF2-40B4-BE49-F238E27FC236}">
                  <a16:creationId xmlns:a16="http://schemas.microsoft.com/office/drawing/2014/main" id="{39EC26F8-FBB2-B019-093D-3913E4D59B5E}"/>
                </a:ext>
              </a:extLst>
            </p:cNvPr>
            <p:cNvSpPr/>
            <p:nvPr/>
          </p:nvSpPr>
          <p:spPr>
            <a:xfrm rot="-5400000">
              <a:off x="3018974" y="3280150"/>
              <a:ext cx="463500" cy="401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865;p74">
              <a:extLst>
                <a:ext uri="{FF2B5EF4-FFF2-40B4-BE49-F238E27FC236}">
                  <a16:creationId xmlns:a16="http://schemas.microsoft.com/office/drawing/2014/main" id="{6A996C82-4BA8-735F-20CA-924B76A502DA}"/>
                </a:ext>
              </a:extLst>
            </p:cNvPr>
            <p:cNvSpPr/>
            <p:nvPr/>
          </p:nvSpPr>
          <p:spPr>
            <a:xfrm rot="-5400000">
              <a:off x="3416310" y="3280150"/>
              <a:ext cx="463500" cy="401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866;p74">
              <a:extLst>
                <a:ext uri="{FF2B5EF4-FFF2-40B4-BE49-F238E27FC236}">
                  <a16:creationId xmlns:a16="http://schemas.microsoft.com/office/drawing/2014/main" id="{7122D684-93F7-7C39-FA1D-37CE1775D0A7}"/>
                </a:ext>
              </a:extLst>
            </p:cNvPr>
            <p:cNvSpPr/>
            <p:nvPr/>
          </p:nvSpPr>
          <p:spPr>
            <a:xfrm rot="-5400000">
              <a:off x="3813645" y="3280150"/>
              <a:ext cx="463500" cy="401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864;p74">
            <a:extLst>
              <a:ext uri="{FF2B5EF4-FFF2-40B4-BE49-F238E27FC236}">
                <a16:creationId xmlns:a16="http://schemas.microsoft.com/office/drawing/2014/main" id="{C3148CA3-1E31-05EF-ECE0-AF981195566D}"/>
              </a:ext>
            </a:extLst>
          </p:cNvPr>
          <p:cNvSpPr/>
          <p:nvPr/>
        </p:nvSpPr>
        <p:spPr>
          <a:xfrm>
            <a:off x="2415280" y="2363153"/>
            <a:ext cx="463500" cy="401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A6C466-8BD1-65E1-2C49-64960A105F37}"/>
              </a:ext>
            </a:extLst>
          </p:cNvPr>
          <p:cNvSpPr txBox="1"/>
          <p:nvPr/>
        </p:nvSpPr>
        <p:spPr>
          <a:xfrm flipH="1">
            <a:off x="8548484" y="4686867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" grpId="0" build="p"/>
      <p:bldP spid="807" grpId="0" build="p"/>
      <p:bldP spid="809" grpId="0" animBg="1"/>
      <p:bldP spid="810" grpId="0" animBg="1"/>
      <p:bldP spid="20" grpId="0" animBg="1"/>
      <p:bldP spid="22" grpId="0" animBg="1"/>
      <p:bldP spid="23" grpId="0" animBg="1"/>
      <p:bldP spid="24" grpId="0"/>
      <p:bldP spid="25" grpId="0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852250" y="2182700"/>
            <a:ext cx="698892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CONTEXTE GÉNÉRALE</a:t>
            </a:r>
            <a:endParaRPr sz="3600" dirty="0"/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D59108-E65D-0722-1DED-58113B42D66A}"/>
              </a:ext>
            </a:extLst>
          </p:cNvPr>
          <p:cNvSpPr txBox="1"/>
          <p:nvPr/>
        </p:nvSpPr>
        <p:spPr>
          <a:xfrm flipH="1">
            <a:off x="8491777" y="4708132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34268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CONTEXTE GÉNÉRALE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3132739" y="9409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PRESENTATION DU </a:t>
            </a:r>
            <a:r>
              <a:rPr lang="fr-FR" sz="1600" b="1" dirty="0"/>
              <a:t>CNTS</a:t>
            </a:r>
          </a:p>
        </p:txBody>
      </p:sp>
      <p:pic>
        <p:nvPicPr>
          <p:cNvPr id="1026" name="Picture 2" descr="Centre National de Transfusion Sanguine - CNTS Côte d'Ivoire - Home |  Facebook">
            <a:extLst>
              <a:ext uri="{FF2B5EF4-FFF2-40B4-BE49-F238E27FC236}">
                <a16:creationId xmlns:a16="http://schemas.microsoft.com/office/drawing/2014/main" id="{27552410-0AB7-6DE7-3E1F-4331FC6EF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43785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3" name="Google Shape;783;p44">
            <a:extLst>
              <a:ext uri="{FF2B5EF4-FFF2-40B4-BE49-F238E27FC236}">
                <a16:creationId xmlns:a16="http://schemas.microsoft.com/office/drawing/2014/main" id="{9738AD4C-1B38-6372-7F4A-74218349582D}"/>
              </a:ext>
            </a:extLst>
          </p:cNvPr>
          <p:cNvSpPr txBox="1">
            <a:spLocks/>
          </p:cNvSpPr>
          <p:nvPr/>
        </p:nvSpPr>
        <p:spPr>
          <a:xfrm>
            <a:off x="2136268" y="3509600"/>
            <a:ext cx="627579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400" dirty="0"/>
              <a:t>C</a:t>
            </a:r>
            <a:r>
              <a:rPr lang="fr-FR" sz="1400" dirty="0"/>
              <a:t>ENTRE  </a:t>
            </a:r>
            <a:r>
              <a:rPr lang="fr-FR" sz="2400" dirty="0"/>
              <a:t>N</a:t>
            </a:r>
            <a:r>
              <a:rPr lang="fr-FR" sz="1400" dirty="0"/>
              <a:t>ATIONAL DE </a:t>
            </a:r>
            <a:r>
              <a:rPr lang="fr-FR" sz="2400" dirty="0"/>
              <a:t>T</a:t>
            </a:r>
            <a:r>
              <a:rPr lang="fr-FR" sz="1400" dirty="0"/>
              <a:t>RANSFUSION </a:t>
            </a:r>
            <a:r>
              <a:rPr lang="fr-FR" sz="2400" dirty="0"/>
              <a:t>S</a:t>
            </a:r>
            <a:r>
              <a:rPr lang="fr-FR" sz="1400" dirty="0"/>
              <a:t>ANGUNE</a:t>
            </a:r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48A811-8DE6-9D4A-92E1-AC5B4B3B51EC}"/>
              </a:ext>
            </a:extLst>
          </p:cNvPr>
          <p:cNvSpPr txBox="1"/>
          <p:nvPr/>
        </p:nvSpPr>
        <p:spPr>
          <a:xfrm flipH="1">
            <a:off x="8498865" y="4701044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687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CONTEXTE GÉNÉRALE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3132739" y="948115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ETUDE DE L’EXISTANT </a:t>
            </a:r>
          </a:p>
        </p:txBody>
      </p:sp>
      <p:sp>
        <p:nvSpPr>
          <p:cNvPr id="803" name="Google Shape;783;p44">
            <a:extLst>
              <a:ext uri="{FF2B5EF4-FFF2-40B4-BE49-F238E27FC236}">
                <a16:creationId xmlns:a16="http://schemas.microsoft.com/office/drawing/2014/main" id="{9738AD4C-1B38-6372-7F4A-74218349582D}"/>
              </a:ext>
            </a:extLst>
          </p:cNvPr>
          <p:cNvSpPr txBox="1">
            <a:spLocks/>
          </p:cNvSpPr>
          <p:nvPr/>
        </p:nvSpPr>
        <p:spPr>
          <a:xfrm>
            <a:off x="1600334" y="1739369"/>
            <a:ext cx="627579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MISE DANS LES BANQUES DE SANG</a:t>
            </a:r>
          </a:p>
        </p:txBody>
      </p:sp>
      <p:sp>
        <p:nvSpPr>
          <p:cNvPr id="2" name="Google Shape;783;p44">
            <a:extLst>
              <a:ext uri="{FF2B5EF4-FFF2-40B4-BE49-F238E27FC236}">
                <a16:creationId xmlns:a16="http://schemas.microsoft.com/office/drawing/2014/main" id="{64DA09C9-7D3E-139D-1A76-BA56F77CB712}"/>
              </a:ext>
            </a:extLst>
          </p:cNvPr>
          <p:cNvSpPr txBox="1">
            <a:spLocks/>
          </p:cNvSpPr>
          <p:nvPr/>
        </p:nvSpPr>
        <p:spPr>
          <a:xfrm>
            <a:off x="1600334" y="2855131"/>
            <a:ext cx="627579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RECHERCHE DE RHÉSUS COMPATIBLE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10ADD3-3D3A-3AE6-028E-3101D19BE6D0}"/>
              </a:ext>
            </a:extLst>
          </p:cNvPr>
          <p:cNvSpPr txBox="1"/>
          <p:nvPr/>
        </p:nvSpPr>
        <p:spPr>
          <a:xfrm flipH="1">
            <a:off x="8548484" y="4715220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7561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5"/>
          <p:cNvSpPr/>
          <p:nvPr/>
        </p:nvSpPr>
        <p:spPr>
          <a:xfrm>
            <a:off x="7772325" y="1188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5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4893650" y="44540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34210C3E-FEDB-6EBA-1FD4-A5DBA058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385" y="140425"/>
            <a:ext cx="4639925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CONTEXTE GÉNÉRALE</a:t>
            </a:r>
            <a:endParaRPr sz="2400" dirty="0"/>
          </a:p>
        </p:txBody>
      </p:sp>
      <p:grpSp>
        <p:nvGrpSpPr>
          <p:cNvPr id="26" name="Google Shape;6108;p86">
            <a:extLst>
              <a:ext uri="{FF2B5EF4-FFF2-40B4-BE49-F238E27FC236}">
                <a16:creationId xmlns:a16="http://schemas.microsoft.com/office/drawing/2014/main" id="{F43F4AEE-083B-542F-422B-C3B882DE3473}"/>
              </a:ext>
            </a:extLst>
          </p:cNvPr>
          <p:cNvGrpSpPr/>
          <p:nvPr/>
        </p:nvGrpSpPr>
        <p:grpSpPr>
          <a:xfrm>
            <a:off x="6220591" y="3363144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27" name="Google Shape;6109;p86">
              <a:extLst>
                <a:ext uri="{FF2B5EF4-FFF2-40B4-BE49-F238E27FC236}">
                  <a16:creationId xmlns:a16="http://schemas.microsoft.com/office/drawing/2014/main" id="{F98537FF-E9CF-9647-E6EF-A6E40E18964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110;p86">
              <a:extLst>
                <a:ext uri="{FF2B5EF4-FFF2-40B4-BE49-F238E27FC236}">
                  <a16:creationId xmlns:a16="http://schemas.microsoft.com/office/drawing/2014/main" id="{137B753D-4916-C2EA-DADA-9A4D7ED2F20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6111;p86">
              <a:extLst>
                <a:ext uri="{FF2B5EF4-FFF2-40B4-BE49-F238E27FC236}">
                  <a16:creationId xmlns:a16="http://schemas.microsoft.com/office/drawing/2014/main" id="{85250568-489C-4BF6-BCA7-0B78D0A5CAC9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2" name="ZoneTexte 801">
            <a:extLst>
              <a:ext uri="{FF2B5EF4-FFF2-40B4-BE49-F238E27FC236}">
                <a16:creationId xmlns:a16="http://schemas.microsoft.com/office/drawing/2014/main" id="{270AC4B5-21B8-DE70-233B-0896497755FA}"/>
              </a:ext>
            </a:extLst>
          </p:cNvPr>
          <p:cNvSpPr txBox="1"/>
          <p:nvPr/>
        </p:nvSpPr>
        <p:spPr>
          <a:xfrm>
            <a:off x="3132739" y="940971"/>
            <a:ext cx="463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CRITIQUE DE L’EXISTANT</a:t>
            </a:r>
          </a:p>
        </p:txBody>
      </p:sp>
      <p:sp>
        <p:nvSpPr>
          <p:cNvPr id="803" name="Google Shape;783;p44">
            <a:extLst>
              <a:ext uri="{FF2B5EF4-FFF2-40B4-BE49-F238E27FC236}">
                <a16:creationId xmlns:a16="http://schemas.microsoft.com/office/drawing/2014/main" id="{9738AD4C-1B38-6372-7F4A-74218349582D}"/>
              </a:ext>
            </a:extLst>
          </p:cNvPr>
          <p:cNvSpPr txBox="1">
            <a:spLocks/>
          </p:cNvSpPr>
          <p:nvPr/>
        </p:nvSpPr>
        <p:spPr>
          <a:xfrm>
            <a:off x="1321365" y="1342338"/>
            <a:ext cx="627579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800" dirty="0"/>
              <a:t>-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 de plateforme dédier et rapide pour la recherche du rhésus compatible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/>
          </a:p>
        </p:txBody>
      </p:sp>
      <p:sp>
        <p:nvSpPr>
          <p:cNvPr id="2" name="Google Shape;783;p44">
            <a:extLst>
              <a:ext uri="{FF2B5EF4-FFF2-40B4-BE49-F238E27FC236}">
                <a16:creationId xmlns:a16="http://schemas.microsoft.com/office/drawing/2014/main" id="{64DA09C9-7D3E-139D-1A76-BA56F77CB712}"/>
              </a:ext>
            </a:extLst>
          </p:cNvPr>
          <p:cNvSpPr txBox="1">
            <a:spLocks/>
          </p:cNvSpPr>
          <p:nvPr/>
        </p:nvSpPr>
        <p:spPr>
          <a:xfrm>
            <a:off x="1321364" y="1984658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Pauvre en information sur les différents centres national de transfusion sanguine </a:t>
            </a:r>
            <a:endParaRPr lang="fr-FR" sz="2000" dirty="0"/>
          </a:p>
        </p:txBody>
      </p:sp>
      <p:sp>
        <p:nvSpPr>
          <p:cNvPr id="3" name="Google Shape;783;p44">
            <a:extLst>
              <a:ext uri="{FF2B5EF4-FFF2-40B4-BE49-F238E27FC236}">
                <a16:creationId xmlns:a16="http://schemas.microsoft.com/office/drawing/2014/main" id="{0B85901D-29C0-5E50-212E-28F5B47EEFB1}"/>
              </a:ext>
            </a:extLst>
          </p:cNvPr>
          <p:cNvSpPr txBox="1">
            <a:spLocks/>
          </p:cNvSpPr>
          <p:nvPr/>
        </p:nvSpPr>
        <p:spPr>
          <a:xfrm>
            <a:off x="1321363" y="2683437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 de sensibilisation sur l’importance </a:t>
            </a:r>
            <a:r>
              <a:rPr lang="fr-FR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 don son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sang 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83;p44">
            <a:extLst>
              <a:ext uri="{FF2B5EF4-FFF2-40B4-BE49-F238E27FC236}">
                <a16:creationId xmlns:a16="http://schemas.microsoft.com/office/drawing/2014/main" id="{48950E43-BC0E-0225-7B92-7D05FC1DF544}"/>
              </a:ext>
            </a:extLst>
          </p:cNvPr>
          <p:cNvSpPr txBox="1">
            <a:spLocks/>
          </p:cNvSpPr>
          <p:nvPr/>
        </p:nvSpPr>
        <p:spPr>
          <a:xfrm>
            <a:off x="1321363" y="3164993"/>
            <a:ext cx="6784249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-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Rapprochement inexistant entre la population et les information sur le don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 sang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5A929A-15A3-8769-21F4-59C3AB251801}"/>
              </a:ext>
            </a:extLst>
          </p:cNvPr>
          <p:cNvSpPr txBox="1"/>
          <p:nvPr/>
        </p:nvSpPr>
        <p:spPr>
          <a:xfrm flipH="1">
            <a:off x="8520130" y="4701043"/>
            <a:ext cx="26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91047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litical Science &amp; International Relations Major by Slidesgo">
  <a:themeElements>
    <a:clrScheme name="Simple Light">
      <a:dk1>
        <a:srgbClr val="5B5946"/>
      </a:dk1>
      <a:lt1>
        <a:srgbClr val="FFFFFF"/>
      </a:lt1>
      <a:dk2>
        <a:srgbClr val="E0AC44"/>
      </a:dk2>
      <a:lt2>
        <a:srgbClr val="DDBCA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B59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381</Words>
  <Application>Microsoft Office PowerPoint</Application>
  <PresentationFormat>Affichage à l'écran (16:9)</PresentationFormat>
  <Paragraphs>125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Montserrat</vt:lpstr>
      <vt:lpstr>Montserrat Medium</vt:lpstr>
      <vt:lpstr>Arial</vt:lpstr>
      <vt:lpstr>Times New Roman</vt:lpstr>
      <vt:lpstr>Calibri</vt:lpstr>
      <vt:lpstr>Political Science &amp; International Relations Major by Slidesgo</vt:lpstr>
      <vt:lpstr>ÉTUDE ET MISE EN PLACE D’UN OUTIL DE GESTION ÉLECTRONIQUE DE DONNEUR DE SANG</vt:lpstr>
      <vt:lpstr>Plan</vt:lpstr>
      <vt:lpstr>INTRODUCTION</vt:lpstr>
      <vt:lpstr>INTRODUCTION</vt:lpstr>
      <vt:lpstr>INTRODUCTION</vt:lpstr>
      <vt:lpstr>CONTEXTE GÉNÉRALE</vt:lpstr>
      <vt:lpstr>CONTEXTE GÉNÉRALE</vt:lpstr>
      <vt:lpstr>CONTEXTE GÉNÉRALE</vt:lpstr>
      <vt:lpstr>CONTEXTE GÉNÉRALE</vt:lpstr>
      <vt:lpstr>CONTEXTE GÉNÉRALE</vt:lpstr>
      <vt:lpstr>CONTEXTE GÉNÉRALE</vt:lpstr>
      <vt:lpstr>CONTEXTE GÉNÉRALE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LANGAGE ET ENVIRONNEMENT</vt:lpstr>
      <vt:lpstr>LANGAGE ET ENVIRONNENT</vt:lpstr>
      <vt:lpstr>TEST DE L’APPLICATION</vt:lpstr>
      <vt:lpstr>CONCEPTION</vt:lpstr>
      <vt:lpstr>CONCEPTION</vt:lpstr>
      <vt:lpstr>CONCEPTION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ET MISE EN PLACE D’UN OUTIL DE GESTION ÉLECTRONIQUE DE DONNEUR DE SANG</dc:title>
  <dc:creator>Delmas brou</dc:creator>
  <cp:lastModifiedBy>Cedrick Brou</cp:lastModifiedBy>
  <cp:revision>30</cp:revision>
  <dcterms:modified xsi:type="dcterms:W3CDTF">2022-10-28T20:39:02Z</dcterms:modified>
</cp:coreProperties>
</file>