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handoutMasterIdLst>
    <p:handoutMasterId r:id="rId20"/>
  </p:handoutMasterIdLst>
  <p:sldIdLst>
    <p:sldId id="256" r:id="rId2"/>
    <p:sldId id="257" r:id="rId3"/>
    <p:sldId id="265" r:id="rId4"/>
    <p:sldId id="271" r:id="rId5"/>
    <p:sldId id="258" r:id="rId6"/>
    <p:sldId id="266" r:id="rId7"/>
    <p:sldId id="268" r:id="rId8"/>
    <p:sldId id="259" r:id="rId9"/>
    <p:sldId id="260" r:id="rId10"/>
    <p:sldId id="261" r:id="rId11"/>
    <p:sldId id="262" r:id="rId12"/>
    <p:sldId id="264" r:id="rId13"/>
    <p:sldId id="263" r:id="rId14"/>
    <p:sldId id="272" r:id="rId15"/>
    <p:sldId id="273" r:id="rId16"/>
    <p:sldId id="274" r:id="rId17"/>
    <p:sldId id="267"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704" autoAdjust="0"/>
    <p:restoredTop sz="94660"/>
  </p:normalViewPr>
  <p:slideViewPr>
    <p:cSldViewPr snapToGrid="0">
      <p:cViewPr varScale="1">
        <p:scale>
          <a:sx n="197" d="100"/>
          <a:sy n="197" d="100"/>
        </p:scale>
        <p:origin x="1576" y="2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8451A2-3DD7-40F4-ABD2-DAA8D7E34973}" type="datetimeFigureOut">
              <a:rPr lang="en-US" smtClean="0"/>
              <a:t>8/28/23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594912-64DB-48BC-A6BE-0FEC372FF17D}" type="slidenum">
              <a:rPr lang="en-US" smtClean="0"/>
              <a:t>‹#›</a:t>
            </a:fld>
            <a:endParaRPr lang="en-US"/>
          </a:p>
        </p:txBody>
      </p:sp>
    </p:spTree>
    <p:extLst>
      <p:ext uri="{BB962C8B-B14F-4D97-AF65-F5344CB8AC3E}">
        <p14:creationId xmlns:p14="http://schemas.microsoft.com/office/powerpoint/2010/main" val="257711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48A87A34-81AB-432B-8DAE-1953F412C126}" type="datetimeFigureOut">
              <a:rPr lang="en-US" smtClean="0"/>
              <a:pPr/>
              <a:t>8/28/23</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4451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605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5" name="Footer Placeholder 4"/>
          <p:cNvSpPr>
            <a:spLocks noGrp="1"/>
          </p:cNvSpPr>
          <p:nvPr>
            <p:ph type="ftr" sz="quarter" idx="11"/>
          </p:nvPr>
        </p:nvSpPr>
        <p:spPr>
          <a:xfrm>
            <a:off x="640080" y="6227064"/>
            <a:ext cx="7854696" cy="320040"/>
          </a:xfrm>
        </p:spPr>
        <p:txBody>
          <a:body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216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710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55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6" name="Footer Placeholder 5"/>
          <p:cNvSpPr>
            <a:spLocks noGrp="1"/>
          </p:cNvSpPr>
          <p:nvPr>
            <p:ph type="ftr" sz="quarter" idx="11"/>
          </p:nvPr>
        </p:nvSpPr>
        <p:spPr>
          <a:xfrm>
            <a:off x="640080" y="6227064"/>
            <a:ext cx="7854696" cy="320040"/>
          </a:xfrm>
        </p:spPr>
        <p:txBody>
          <a:bodyPr/>
          <a:lstStyle/>
          <a:p>
            <a:endParaRPr lang="en-US" dirty="0"/>
          </a:p>
        </p:txBody>
      </p:sp>
      <p:sp>
        <p:nvSpPr>
          <p:cNvPr id="7" name="Slide Number Placeholder 6"/>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757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8" name="Footer Placeholder 7"/>
          <p:cNvSpPr>
            <a:spLocks noGrp="1"/>
          </p:cNvSpPr>
          <p:nvPr>
            <p:ph type="ftr" sz="quarter" idx="11"/>
          </p:nvPr>
        </p:nvSpPr>
        <p:spPr>
          <a:xfrm>
            <a:off x="640080" y="6227064"/>
            <a:ext cx="7854696" cy="320040"/>
          </a:xfrm>
        </p:spPr>
        <p:txBody>
          <a:bodyPr/>
          <a:lstStyle/>
          <a:p>
            <a:endParaRPr lang="en-US" dirty="0"/>
          </a:p>
        </p:txBody>
      </p:sp>
      <p:sp>
        <p:nvSpPr>
          <p:cNvPr id="9" name="Slide Number Placeholder 8"/>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01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8/28/23</a:t>
            </a:fld>
            <a:endParaRPr lang="en-US" dirty="0"/>
          </a:p>
        </p:txBody>
      </p:sp>
      <p:sp>
        <p:nvSpPr>
          <p:cNvPr id="4" name="Footer Placeholder 3"/>
          <p:cNvSpPr>
            <a:spLocks noGrp="1"/>
          </p:cNvSpPr>
          <p:nvPr>
            <p:ph type="ftr" sz="quarter" idx="11"/>
          </p:nvPr>
        </p:nvSpPr>
        <p:spPr>
          <a:xfrm>
            <a:off x="640080" y="6227064"/>
            <a:ext cx="7854696" cy="320040"/>
          </a:xfr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529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3" name="Footer Placeholder 2"/>
          <p:cNvSpPr>
            <a:spLocks noGrp="1"/>
          </p:cNvSpPr>
          <p:nvPr>
            <p:ph type="ftr" sz="quarter" idx="11"/>
          </p:nvPr>
        </p:nvSpPr>
        <p:spPr>
          <a:xfrm>
            <a:off x="640080" y="6227064"/>
            <a:ext cx="7854696" cy="320040"/>
          </a:xfrm>
        </p:spPr>
        <p:txBody>
          <a:bodyPr/>
          <a:lstStyle/>
          <a:p>
            <a:endParaRPr lang="en-US" dirty="0"/>
          </a:p>
        </p:txBody>
      </p:sp>
      <p:sp>
        <p:nvSpPr>
          <p:cNvPr id="4" name="Slide Number Placeholder 3"/>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3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903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6" name="Footer Placeholder 5"/>
          <p:cNvSpPr>
            <a:spLocks noGrp="1"/>
          </p:cNvSpPr>
          <p:nvPr>
            <p:ph type="ftr" sz="quarter" idx="11"/>
          </p:nvPr>
        </p:nvSpPr>
        <p:spPr>
          <a:xfrm>
            <a:off x="640080" y="6227064"/>
            <a:ext cx="4358641" cy="320040"/>
          </a:xfrm>
        </p:spPr>
        <p:txBody>
          <a:bodyPr/>
          <a:lstStyle/>
          <a:p>
            <a:endParaRPr lang="en-US" dirty="0"/>
          </a:p>
        </p:txBody>
      </p:sp>
      <p:sp>
        <p:nvSpPr>
          <p:cNvPr id="7" name="Slide Number Placeholder 6"/>
          <p:cNvSpPr>
            <a:spLocks noGrp="1"/>
          </p:cNvSpPr>
          <p:nvPr>
            <p:ph type="sldNum" sz="quarter" idx="12"/>
          </p:nvPr>
        </p:nvSpPr>
        <p:spPr>
          <a:xfrm>
            <a:off x="4315463"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242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8/28/23</a:t>
            </a:fld>
            <a:endParaRPr lang="en-US" dirty="0"/>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9228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PEMROGRAMAN WEB</a:t>
            </a:r>
          </a:p>
        </p:txBody>
      </p:sp>
      <p:sp>
        <p:nvSpPr>
          <p:cNvPr id="3" name="Subtitle 2"/>
          <p:cNvSpPr>
            <a:spLocks noGrp="1"/>
          </p:cNvSpPr>
          <p:nvPr>
            <p:ph type="subTitle" idx="1"/>
          </p:nvPr>
        </p:nvSpPr>
        <p:spPr/>
        <p:txBody>
          <a:bodyPr/>
          <a:lstStyle/>
          <a:p>
            <a:r>
              <a:rPr lang="en-US"/>
              <a:t>3 SKS</a:t>
            </a:r>
          </a:p>
          <a:p>
            <a:endParaRPr lang="en-US"/>
          </a:p>
          <a:p>
            <a:r>
              <a:rPr lang="en-US"/>
              <a:t>Faizal Johan Atletiko</a:t>
            </a:r>
          </a:p>
        </p:txBody>
      </p:sp>
    </p:spTree>
    <p:extLst>
      <p:ext uri="{BB962C8B-B14F-4D97-AF65-F5344CB8AC3E}">
        <p14:creationId xmlns:p14="http://schemas.microsoft.com/office/powerpoint/2010/main" val="232361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29768" y="256032"/>
            <a:ext cx="8494776"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Architecture Diagram</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581913"/>
            <a:ext cx="9108931" cy="4341178"/>
          </a:xfrm>
        </p:spPr>
      </p:pic>
    </p:spTree>
    <p:extLst>
      <p:ext uri="{BB962C8B-B14F-4D97-AF65-F5344CB8AC3E}">
        <p14:creationId xmlns:p14="http://schemas.microsoft.com/office/powerpoint/2010/main" val="127767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Tools</a:t>
            </a:r>
          </a:p>
        </p:txBody>
      </p:sp>
      <p:sp>
        <p:nvSpPr>
          <p:cNvPr id="3" name="Content Placeholder 2"/>
          <p:cNvSpPr>
            <a:spLocks noGrp="1"/>
          </p:cNvSpPr>
          <p:nvPr>
            <p:ph idx="1"/>
          </p:nvPr>
        </p:nvSpPr>
        <p:spPr/>
        <p:txBody>
          <a:bodyPr>
            <a:normAutofit/>
          </a:bodyPr>
          <a:lstStyle/>
          <a:p>
            <a:r>
              <a:rPr lang="en-US" sz="2400"/>
              <a:t>Visual Studio Code / Notepad++ / Sublime Text dll</a:t>
            </a:r>
          </a:p>
          <a:p>
            <a:r>
              <a:rPr lang="en-US" sz="2400"/>
              <a:t>XAMPP </a:t>
            </a:r>
          </a:p>
          <a:p>
            <a:pPr lvl="1"/>
            <a:r>
              <a:rPr lang="en-US" sz="2000"/>
              <a:t>Apache</a:t>
            </a:r>
          </a:p>
          <a:p>
            <a:pPr lvl="1"/>
            <a:r>
              <a:rPr lang="en-US" sz="2000"/>
              <a:t>mySQL</a:t>
            </a:r>
          </a:p>
          <a:p>
            <a:r>
              <a:rPr lang="en-US" sz="2400"/>
              <a:t>Firefox / Chrome / Safari</a:t>
            </a:r>
          </a:p>
          <a:p>
            <a:pPr lvl="1"/>
            <a:r>
              <a:rPr lang="en-US" sz="2000"/>
              <a:t>Web Developer Addins / Plugins</a:t>
            </a:r>
          </a:p>
        </p:txBody>
      </p:sp>
    </p:spTree>
    <p:extLst>
      <p:ext uri="{BB962C8B-B14F-4D97-AF65-F5344CB8AC3E}">
        <p14:creationId xmlns:p14="http://schemas.microsoft.com/office/powerpoint/2010/main" val="105482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6784" y="1554480"/>
            <a:ext cx="4996747" cy="3387793"/>
          </a:xfrm>
        </p:spPr>
      </p:pic>
    </p:spTree>
    <p:extLst>
      <p:ext uri="{BB962C8B-B14F-4D97-AF65-F5344CB8AC3E}">
        <p14:creationId xmlns:p14="http://schemas.microsoft.com/office/powerpoint/2010/main" val="358026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a:t>
            </a:r>
          </a:p>
        </p:txBody>
      </p:sp>
      <p:sp>
        <p:nvSpPr>
          <p:cNvPr id="3" name="Content Placeholder 2"/>
          <p:cNvSpPr>
            <a:spLocks noGrp="1"/>
          </p:cNvSpPr>
          <p:nvPr>
            <p:ph idx="1"/>
          </p:nvPr>
        </p:nvSpPr>
        <p:spPr/>
        <p:txBody>
          <a:bodyPr/>
          <a:lstStyle/>
          <a:p>
            <a:r>
              <a:rPr lang="en-US"/>
              <a:t>Hyper Text Markup Language</a:t>
            </a:r>
          </a:p>
          <a:p>
            <a:r>
              <a:rPr lang="en-US"/>
              <a:t>Support HTTP and HTTPS ( Hyper Text Transfer Protocol )</a:t>
            </a:r>
          </a:p>
          <a:p>
            <a:r>
              <a:rPr lang="en-US" b="1"/>
              <a:t>TEXT BASED</a:t>
            </a:r>
          </a:p>
          <a:p>
            <a:r>
              <a:rPr lang="en-US"/>
              <a:t>Universal</a:t>
            </a:r>
          </a:p>
          <a:p>
            <a:r>
              <a:rPr lang="en-US"/>
              <a:t>Support Web Browser</a:t>
            </a:r>
          </a:p>
        </p:txBody>
      </p:sp>
    </p:spTree>
    <p:extLst>
      <p:ext uri="{BB962C8B-B14F-4D97-AF65-F5344CB8AC3E}">
        <p14:creationId xmlns:p14="http://schemas.microsoft.com/office/powerpoint/2010/main" val="377387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character riding a scooter&#10;&#10;Description automatically generated">
            <a:extLst>
              <a:ext uri="{FF2B5EF4-FFF2-40B4-BE49-F238E27FC236}">
                <a16:creationId xmlns:a16="http://schemas.microsoft.com/office/drawing/2014/main" id="{0610FFE9-09A6-8DF1-7365-F1F6484510FA}"/>
              </a:ext>
            </a:extLst>
          </p:cNvPr>
          <p:cNvPicPr>
            <a:picLocks noChangeAspect="1"/>
          </p:cNvPicPr>
          <p:nvPr/>
        </p:nvPicPr>
        <p:blipFill rotWithShape="1">
          <a:blip r:embed="rId2"/>
          <a:srcRect t="10242" b="31690"/>
          <a:stretch/>
        </p:blipFill>
        <p:spPr>
          <a:xfrm>
            <a:off x="54231" y="53009"/>
            <a:ext cx="1889872" cy="2418521"/>
          </a:xfrm>
          <a:prstGeom prst="rect">
            <a:avLst/>
          </a:prstGeom>
        </p:spPr>
      </p:pic>
      <p:pic>
        <p:nvPicPr>
          <p:cNvPr id="7" name="Picture 6" descr="A screenshot of a phone&#10;&#10;Description automatically generated">
            <a:extLst>
              <a:ext uri="{FF2B5EF4-FFF2-40B4-BE49-F238E27FC236}">
                <a16:creationId xmlns:a16="http://schemas.microsoft.com/office/drawing/2014/main" id="{A21AEFB4-E508-2528-4400-84CD5F36D1A9}"/>
              </a:ext>
            </a:extLst>
          </p:cNvPr>
          <p:cNvPicPr>
            <a:picLocks noChangeAspect="1"/>
          </p:cNvPicPr>
          <p:nvPr/>
        </p:nvPicPr>
        <p:blipFill rotWithShape="1">
          <a:blip r:embed="rId3"/>
          <a:srcRect t="10048" b="36329"/>
          <a:stretch/>
        </p:blipFill>
        <p:spPr>
          <a:xfrm>
            <a:off x="5922500" y="53009"/>
            <a:ext cx="3221500" cy="3807100"/>
          </a:xfrm>
          <a:prstGeom prst="rect">
            <a:avLst/>
          </a:prstGeom>
        </p:spPr>
      </p:pic>
      <p:pic>
        <p:nvPicPr>
          <p:cNvPr id="9" name="Picture 8" descr="A screenshot of a phone&#10;&#10;Description automatically generated">
            <a:extLst>
              <a:ext uri="{FF2B5EF4-FFF2-40B4-BE49-F238E27FC236}">
                <a16:creationId xmlns:a16="http://schemas.microsoft.com/office/drawing/2014/main" id="{3F1979CA-CF73-DB71-41A1-8BA1B17EC4EB}"/>
              </a:ext>
            </a:extLst>
          </p:cNvPr>
          <p:cNvPicPr>
            <a:picLocks noChangeAspect="1"/>
          </p:cNvPicPr>
          <p:nvPr/>
        </p:nvPicPr>
        <p:blipFill rotWithShape="1">
          <a:blip r:embed="rId4"/>
          <a:srcRect t="11015" b="31884"/>
          <a:stretch/>
        </p:blipFill>
        <p:spPr>
          <a:xfrm>
            <a:off x="2810682" y="53009"/>
            <a:ext cx="3355558" cy="4222748"/>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06948EF8-1087-85DA-AAE3-40877953440E}"/>
              </a:ext>
            </a:extLst>
          </p:cNvPr>
          <p:cNvPicPr>
            <a:picLocks noChangeAspect="1"/>
          </p:cNvPicPr>
          <p:nvPr/>
        </p:nvPicPr>
        <p:blipFill rotWithShape="1">
          <a:blip r:embed="rId5"/>
          <a:srcRect t="17390" b="33431"/>
          <a:stretch/>
        </p:blipFill>
        <p:spPr>
          <a:xfrm>
            <a:off x="-1" y="2414427"/>
            <a:ext cx="3896139" cy="4222748"/>
          </a:xfrm>
          <a:prstGeom prst="rect">
            <a:avLst/>
          </a:prstGeom>
        </p:spPr>
      </p:pic>
    </p:spTree>
    <p:extLst>
      <p:ext uri="{BB962C8B-B14F-4D97-AF65-F5344CB8AC3E}">
        <p14:creationId xmlns:p14="http://schemas.microsoft.com/office/powerpoint/2010/main" val="222638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chart&#10;&#10;Description automatically generated">
            <a:extLst>
              <a:ext uri="{FF2B5EF4-FFF2-40B4-BE49-F238E27FC236}">
                <a16:creationId xmlns:a16="http://schemas.microsoft.com/office/drawing/2014/main" id="{64155035-F86B-4921-63CA-B5AD39363741}"/>
              </a:ext>
            </a:extLst>
          </p:cNvPr>
          <p:cNvPicPr>
            <a:picLocks noChangeAspect="1"/>
          </p:cNvPicPr>
          <p:nvPr/>
        </p:nvPicPr>
        <p:blipFill rotWithShape="1">
          <a:blip r:embed="rId2"/>
          <a:srcRect t="14493" b="22995"/>
          <a:stretch/>
        </p:blipFill>
        <p:spPr>
          <a:xfrm>
            <a:off x="4778628" y="245163"/>
            <a:ext cx="4321967" cy="5954273"/>
          </a:xfrm>
          <a:prstGeom prst="rect">
            <a:avLst/>
          </a:prstGeom>
        </p:spPr>
      </p:pic>
      <p:pic>
        <p:nvPicPr>
          <p:cNvPr id="2" name="Picture 1" descr="A blue and white chart with text&#10;&#10;Description automatically generated">
            <a:extLst>
              <a:ext uri="{FF2B5EF4-FFF2-40B4-BE49-F238E27FC236}">
                <a16:creationId xmlns:a16="http://schemas.microsoft.com/office/drawing/2014/main" id="{2E9D4F14-DDEF-9741-B867-169F596BD6CD}"/>
              </a:ext>
            </a:extLst>
          </p:cNvPr>
          <p:cNvPicPr>
            <a:picLocks noChangeAspect="1"/>
          </p:cNvPicPr>
          <p:nvPr/>
        </p:nvPicPr>
        <p:blipFill rotWithShape="1">
          <a:blip r:embed="rId3"/>
          <a:srcRect t="16232" b="26087"/>
          <a:stretch/>
        </p:blipFill>
        <p:spPr>
          <a:xfrm>
            <a:off x="0" y="0"/>
            <a:ext cx="4876800" cy="6199437"/>
          </a:xfrm>
          <a:prstGeom prst="rect">
            <a:avLst/>
          </a:prstGeom>
        </p:spPr>
      </p:pic>
    </p:spTree>
    <p:extLst>
      <p:ext uri="{BB962C8B-B14F-4D97-AF65-F5344CB8AC3E}">
        <p14:creationId xmlns:p14="http://schemas.microsoft.com/office/powerpoint/2010/main" val="1261696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list of apps with text&#10;&#10;Description automatically generated with medium confidence">
            <a:extLst>
              <a:ext uri="{FF2B5EF4-FFF2-40B4-BE49-F238E27FC236}">
                <a16:creationId xmlns:a16="http://schemas.microsoft.com/office/drawing/2014/main" id="{5DAC1ABF-C9F0-DB1A-889B-D7B54B530C4F}"/>
              </a:ext>
            </a:extLst>
          </p:cNvPr>
          <p:cNvPicPr>
            <a:picLocks noChangeAspect="1"/>
          </p:cNvPicPr>
          <p:nvPr/>
        </p:nvPicPr>
        <p:blipFill rotWithShape="1">
          <a:blip r:embed="rId2"/>
          <a:srcRect t="11111" b="26280"/>
          <a:stretch/>
        </p:blipFill>
        <p:spPr>
          <a:xfrm>
            <a:off x="2254091" y="-21531"/>
            <a:ext cx="5001474" cy="6901062"/>
          </a:xfrm>
          <a:prstGeom prst="rect">
            <a:avLst/>
          </a:prstGeom>
        </p:spPr>
      </p:pic>
    </p:spTree>
    <p:extLst>
      <p:ext uri="{BB962C8B-B14F-4D97-AF65-F5344CB8AC3E}">
        <p14:creationId xmlns:p14="http://schemas.microsoft.com/office/powerpoint/2010/main" val="384217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858" y="2436423"/>
            <a:ext cx="1990214" cy="2016812"/>
          </a:xfrm>
        </p:spPr>
        <p:txBody>
          <a:bodyPr/>
          <a:lstStyle/>
          <a:p>
            <a:r>
              <a:rPr lang="en-US"/>
              <a:t>Senyum sejenak</a:t>
            </a:r>
            <a:br>
              <a:rPr lang="en-US"/>
            </a:br>
            <a:r>
              <a:rPr lang="en-US">
                <a:sym typeface="Wingdings" panose="05000000000000000000" pitchFamily="2" charset="2"/>
              </a:rPr>
              <a: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8872" y="154774"/>
            <a:ext cx="5184775" cy="6580111"/>
          </a:xfrm>
        </p:spPr>
      </p:pic>
    </p:spTree>
    <p:extLst>
      <p:ext uri="{BB962C8B-B14F-4D97-AF65-F5344CB8AC3E}">
        <p14:creationId xmlns:p14="http://schemas.microsoft.com/office/powerpoint/2010/main" val="84365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02" y="238538"/>
            <a:ext cx="6617475" cy="6617475"/>
          </a:xfrm>
          <a:prstGeom prst="rect">
            <a:avLst/>
          </a:prstGeom>
        </p:spPr>
      </p:pic>
    </p:spTree>
    <p:extLst>
      <p:ext uri="{BB962C8B-B14F-4D97-AF65-F5344CB8AC3E}">
        <p14:creationId xmlns:p14="http://schemas.microsoft.com/office/powerpoint/2010/main" val="350357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Deskripsi dan CPL</a:t>
            </a:r>
          </a:p>
        </p:txBody>
      </p:sp>
      <p:sp>
        <p:nvSpPr>
          <p:cNvPr id="3" name="Content Placeholder 2"/>
          <p:cNvSpPr>
            <a:spLocks noGrp="1"/>
          </p:cNvSpPr>
          <p:nvPr>
            <p:ph idx="1"/>
          </p:nvPr>
        </p:nvSpPr>
        <p:spPr/>
        <p:txBody>
          <a:bodyPr>
            <a:normAutofit fontScale="92500" lnSpcReduction="20000"/>
          </a:bodyPr>
          <a:lstStyle/>
          <a:p>
            <a:pPr marL="0" indent="0">
              <a:buNone/>
            </a:pPr>
            <a:r>
              <a:rPr lang="en-US">
                <a:solidFill>
                  <a:schemeClr val="accent1">
                    <a:lumMod val="50000"/>
                  </a:schemeClr>
                </a:solidFill>
              </a:rPr>
              <a:t>Deskripsi Mata Kuliah</a:t>
            </a:r>
          </a:p>
          <a:p>
            <a:r>
              <a:rPr lang="en-US"/>
              <a:t>Mata kuliah ini merupakan salah satu serial mata kuliah yang memberikan pemahaman kepada mahasiswa mengenai pembangunan aplikasi sistem informasi. Di mata kuliah ini mahasiswa akan memahami arsitektur layanan berbasis web dan membuat aplikasi berbasis web. Selain itu mahasiswa mendapatkan wawasan tentang framework aplikasi berbasis web</a:t>
            </a:r>
          </a:p>
          <a:p>
            <a:pPr marL="0" indent="0">
              <a:buNone/>
            </a:pPr>
            <a:r>
              <a:rPr lang="en-US">
                <a:solidFill>
                  <a:schemeClr val="accent1">
                    <a:lumMod val="50000"/>
                  </a:schemeClr>
                </a:solidFill>
              </a:rPr>
              <a:t>Capaian Pembelajaran Lulusan yang Didukung</a:t>
            </a:r>
          </a:p>
          <a:p>
            <a:r>
              <a:rPr lang="en-US"/>
              <a:t>Meningkatkan kualitas integrasi bisnis &amp; TI  yang memberikan daya saing pada organisasi</a:t>
            </a:r>
          </a:p>
          <a:p>
            <a:r>
              <a:rPr lang="en-US"/>
              <a:t>Memiliki pengetahuan tentang pengelolaan organisasi, proses &amp; artifak TI untuk keberlangsungan bisnis</a:t>
            </a:r>
          </a:p>
          <a:p>
            <a:endParaRPr lang="en-US"/>
          </a:p>
        </p:txBody>
      </p:sp>
    </p:spTree>
    <p:extLst>
      <p:ext uri="{BB962C8B-B14F-4D97-AF65-F5344CB8AC3E}">
        <p14:creationId xmlns:p14="http://schemas.microsoft.com/office/powerpoint/2010/main" val="188671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Tujuan Pembelajaran yang Spesifik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2781344"/>
              </p:ext>
            </p:extLst>
          </p:nvPr>
        </p:nvGraphicFramePr>
        <p:xfrm>
          <a:off x="4032502" y="320039"/>
          <a:ext cx="4782313" cy="6336792"/>
        </p:xfrm>
        <a:graphic>
          <a:graphicData uri="http://schemas.openxmlformats.org/drawingml/2006/table">
            <a:tbl>
              <a:tblPr firstRow="1" firstCol="1">
                <a:tableStyleId>{5C22544A-7EE6-4342-B048-85BDC9FD1C3A}</a:tableStyleId>
              </a:tblPr>
              <a:tblGrid>
                <a:gridCol w="735741">
                  <a:extLst>
                    <a:ext uri="{9D8B030D-6E8A-4147-A177-3AD203B41FA5}">
                      <a16:colId xmlns:a16="http://schemas.microsoft.com/office/drawing/2014/main" val="3133188551"/>
                    </a:ext>
                  </a:extLst>
                </a:gridCol>
                <a:gridCol w="137951">
                  <a:extLst>
                    <a:ext uri="{9D8B030D-6E8A-4147-A177-3AD203B41FA5}">
                      <a16:colId xmlns:a16="http://schemas.microsoft.com/office/drawing/2014/main" val="2376727633"/>
                    </a:ext>
                  </a:extLst>
                </a:gridCol>
                <a:gridCol w="3908621">
                  <a:extLst>
                    <a:ext uri="{9D8B030D-6E8A-4147-A177-3AD203B41FA5}">
                      <a16:colId xmlns:a16="http://schemas.microsoft.com/office/drawing/2014/main" val="436691283"/>
                    </a:ext>
                  </a:extLst>
                </a:gridCol>
              </a:tblGrid>
              <a:tr h="2550454">
                <a:tc>
                  <a:txBody>
                    <a:bodyPr/>
                    <a:lstStyle/>
                    <a:p>
                      <a:pPr marL="0" indent="0" algn="l">
                        <a:lnSpc>
                          <a:spcPct val="107000"/>
                        </a:lnSpc>
                        <a:spcAft>
                          <a:spcPts val="0"/>
                        </a:spcAft>
                      </a:pPr>
                      <a:r>
                        <a:rPr lang="en-US" sz="1600">
                          <a:effectLst/>
                        </a:rPr>
                        <a:t>Cognitif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86540" marR="12238" marT="24913" marB="0" vert="wordArtVert"/>
                </a:tc>
                <a:tc>
                  <a:txBody>
                    <a:bodyPr/>
                    <a:lstStyle/>
                    <a:p>
                      <a:pPr marL="900430" indent="-900430" algn="ctr">
                        <a:lnSpc>
                          <a:spcPct val="107000"/>
                        </a:lnSpc>
                        <a:spcAft>
                          <a:spcPts val="0"/>
                        </a:spcAft>
                        <a:tabLst>
                          <a:tab pos="771525" algn="l"/>
                        </a:tabLs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4913" marB="0"/>
                </a:tc>
                <a:tc>
                  <a:txBody>
                    <a:bodyPr/>
                    <a:lstStyle/>
                    <a:p>
                      <a:pPr marL="173038" lvl="0" indent="-173038" algn="l">
                        <a:lnSpc>
                          <a:spcPct val="107000"/>
                        </a:lnSpc>
                        <a:spcAft>
                          <a:spcPts val="0"/>
                        </a:spcAft>
                        <a:buFont typeface="Symbol" panose="05050102010706020507" pitchFamily="18" charset="2"/>
                        <a:buChar char=""/>
                      </a:pPr>
                      <a:r>
                        <a:rPr lang="en-US" sz="1600">
                          <a:effectLst/>
                        </a:rPr>
                        <a:t>Mahasiswa mampu memahami arsitektur layanan berbasis web</a:t>
                      </a:r>
                    </a:p>
                    <a:p>
                      <a:pPr marL="173038" lvl="0" indent="-173038" algn="l">
                        <a:lnSpc>
                          <a:spcPct val="107000"/>
                        </a:lnSpc>
                        <a:spcAft>
                          <a:spcPts val="0"/>
                        </a:spcAft>
                        <a:buFont typeface="Symbol" panose="05050102010706020507" pitchFamily="18" charset="2"/>
                        <a:buChar char=""/>
                      </a:pPr>
                      <a:r>
                        <a:rPr lang="en-US" sz="1600">
                          <a:effectLst/>
                        </a:rPr>
                        <a:t>Mahasiswa mampu memahami teknologi yang digunakan untuk membuat aplikasi web</a:t>
                      </a:r>
                    </a:p>
                    <a:p>
                      <a:pPr marL="173038" lvl="0" indent="-173038" algn="l">
                        <a:lnSpc>
                          <a:spcPct val="107000"/>
                        </a:lnSpc>
                        <a:spcAft>
                          <a:spcPts val="0"/>
                        </a:spcAft>
                        <a:buFont typeface="Symbol" panose="05050102010706020507" pitchFamily="18" charset="2"/>
                        <a:buChar char=""/>
                      </a:pPr>
                      <a:r>
                        <a:rPr lang="en-US" sz="1600">
                          <a:effectLst/>
                        </a:rPr>
                        <a:t>Mahasiswa mampu menjelaskan berbagai macam MVC framework untuk membangun aplikasi web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7151" marR="86540" marT="24913" marB="0"/>
                </a:tc>
                <a:extLst>
                  <a:ext uri="{0D108BD9-81ED-4DB2-BD59-A6C34878D82A}">
                    <a16:rowId xmlns:a16="http://schemas.microsoft.com/office/drawing/2014/main" val="2622301792"/>
                  </a:ext>
                </a:extLst>
              </a:tr>
              <a:tr h="2471766">
                <a:tc>
                  <a:txBody>
                    <a:bodyPr/>
                    <a:lstStyle/>
                    <a:p>
                      <a:pPr marL="0" indent="0" algn="l">
                        <a:lnSpc>
                          <a:spcPct val="107000"/>
                        </a:lnSpc>
                        <a:spcAft>
                          <a:spcPts val="0"/>
                        </a:spcAft>
                      </a:pPr>
                      <a:r>
                        <a:rPr lang="en-US" sz="1200">
                          <a:solidFill>
                            <a:schemeClr val="tx1"/>
                          </a:solidFill>
                          <a:effectLst/>
                        </a:rPr>
                        <a:t>Psikomotor</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6540" marR="12238" marT="0" marB="0" vert="wordArtVert">
                    <a:solidFill>
                      <a:schemeClr val="accent1">
                        <a:lumMod val="20000"/>
                        <a:lumOff val="80000"/>
                      </a:schemeClr>
                    </a:solidFill>
                  </a:tcPr>
                </a:tc>
                <a:tc>
                  <a:txBody>
                    <a:bodyPr/>
                    <a:lstStyle/>
                    <a:p>
                      <a:pPr marL="900430" indent="-900430" algn="ctr">
                        <a:lnSpc>
                          <a:spcPct val="107000"/>
                        </a:lnSpc>
                        <a:spcAft>
                          <a:spcPts val="0"/>
                        </a:spcAft>
                        <a:tabLst>
                          <a:tab pos="771525" algn="l"/>
                        </a:tabLs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342900" lvl="0" indent="-342900" algn="l">
                        <a:lnSpc>
                          <a:spcPct val="107000"/>
                        </a:lnSpc>
                        <a:spcAft>
                          <a:spcPts val="0"/>
                        </a:spcAft>
                        <a:buFont typeface="Symbol" panose="05050102010706020507" pitchFamily="18" charset="2"/>
                        <a:buChar char=""/>
                      </a:pPr>
                      <a:r>
                        <a:rPr lang="en-US" sz="2400">
                          <a:effectLst/>
                        </a:rPr>
                        <a:t>Mahasiswa mampu membuat aplikasi berbasis web dengan framework yang diusulkan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7151" marR="86540" marT="0" marB="0">
                    <a:solidFill>
                      <a:schemeClr val="accent1">
                        <a:lumMod val="20000"/>
                        <a:lumOff val="80000"/>
                      </a:schemeClr>
                    </a:solidFill>
                  </a:tcPr>
                </a:tc>
                <a:extLst>
                  <a:ext uri="{0D108BD9-81ED-4DB2-BD59-A6C34878D82A}">
                    <a16:rowId xmlns:a16="http://schemas.microsoft.com/office/drawing/2014/main" val="3693224853"/>
                  </a:ext>
                </a:extLst>
              </a:tr>
              <a:tr h="1314572">
                <a:tc>
                  <a:txBody>
                    <a:bodyPr/>
                    <a:lstStyle/>
                    <a:p>
                      <a:pPr marL="0" indent="0" algn="l">
                        <a:lnSpc>
                          <a:spcPct val="107000"/>
                        </a:lnSpc>
                        <a:spcAft>
                          <a:spcPts val="0"/>
                        </a:spcAft>
                      </a:pPr>
                      <a:r>
                        <a:rPr lang="en-US" sz="900">
                          <a:solidFill>
                            <a:schemeClr val="tx1"/>
                          </a:solidFill>
                          <a:effectLst/>
                        </a:rPr>
                        <a:t>Afektif</a:t>
                      </a:r>
                      <a:endParaRPr lang="en-US"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6540" marR="12238" marT="0" marB="24913" vert="wordArtVert"/>
                </a:tc>
                <a:tc>
                  <a:txBody>
                    <a:bodyPr/>
                    <a:lstStyle/>
                    <a:p>
                      <a:pPr marL="900430" indent="-900430" algn="ctr">
                        <a:lnSpc>
                          <a:spcPct val="107000"/>
                        </a:lnSpc>
                        <a:spcAft>
                          <a:spcPts val="0"/>
                        </a:spcAft>
                        <a:tabLst>
                          <a:tab pos="771525" algn="l"/>
                        </a:tabLs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24913">
                    <a:solidFill>
                      <a:schemeClr val="accent1"/>
                    </a:solidFill>
                  </a:tcPr>
                </a:tc>
                <a:tc>
                  <a:txBody>
                    <a:bodyPr/>
                    <a:lstStyle/>
                    <a:p>
                      <a:pPr marL="342900" lvl="0" indent="-342900" algn="l">
                        <a:lnSpc>
                          <a:spcPct val="107000"/>
                        </a:lnSpc>
                        <a:spcAft>
                          <a:spcPts val="0"/>
                        </a:spcAft>
                        <a:buFont typeface="Symbol" panose="05050102010706020507" pitchFamily="18" charset="2"/>
                        <a:buChar char=""/>
                      </a:pPr>
                      <a:r>
                        <a:rPr lang="en-US" sz="1800">
                          <a:effectLst/>
                        </a:rPr>
                        <a:t>Mahasiswa mampu menunjukkan dan melaporkan proses dan hasil pembangunan aplikasi berbasis web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7151" marR="86540" marT="0" marB="24913">
                    <a:solidFill>
                      <a:schemeClr val="accent1"/>
                    </a:solidFill>
                  </a:tcPr>
                </a:tc>
                <a:extLst>
                  <a:ext uri="{0D108BD9-81ED-4DB2-BD59-A6C34878D82A}">
                    <a16:rowId xmlns:a16="http://schemas.microsoft.com/office/drawing/2014/main" val="3868873386"/>
                  </a:ext>
                </a:extLst>
              </a:tr>
            </a:tbl>
          </a:graphicData>
        </a:graphic>
      </p:graphicFrame>
    </p:spTree>
    <p:extLst>
      <p:ext uri="{BB962C8B-B14F-4D97-AF65-F5344CB8AC3E}">
        <p14:creationId xmlns:p14="http://schemas.microsoft.com/office/powerpoint/2010/main" val="98019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web page&#10;&#10;Description automatically generated">
            <a:extLst>
              <a:ext uri="{FF2B5EF4-FFF2-40B4-BE49-F238E27FC236}">
                <a16:creationId xmlns:a16="http://schemas.microsoft.com/office/drawing/2014/main" id="{A5ABFAAD-C225-2F39-248B-D84E02DFE96F}"/>
              </a:ext>
            </a:extLst>
          </p:cNvPr>
          <p:cNvPicPr>
            <a:picLocks noChangeAspect="1"/>
          </p:cNvPicPr>
          <p:nvPr/>
        </p:nvPicPr>
        <p:blipFill rotWithShape="1">
          <a:blip r:embed="rId2"/>
          <a:srcRect t="10144" b="14590"/>
          <a:stretch/>
        </p:blipFill>
        <p:spPr>
          <a:xfrm>
            <a:off x="2691413" y="218660"/>
            <a:ext cx="3908170" cy="6482671"/>
          </a:xfrm>
          <a:prstGeom prst="rect">
            <a:avLst/>
          </a:prstGeom>
        </p:spPr>
      </p:pic>
    </p:spTree>
    <p:extLst>
      <p:ext uri="{BB962C8B-B14F-4D97-AF65-F5344CB8AC3E}">
        <p14:creationId xmlns:p14="http://schemas.microsoft.com/office/powerpoint/2010/main" val="91435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 PERKULIAHAN</a:t>
            </a:r>
          </a:p>
        </p:txBody>
      </p:sp>
      <p:sp>
        <p:nvSpPr>
          <p:cNvPr id="3" name="Content Placeholder 2"/>
          <p:cNvSpPr>
            <a:spLocks noGrp="1"/>
          </p:cNvSpPr>
          <p:nvPr>
            <p:ph idx="1"/>
          </p:nvPr>
        </p:nvSpPr>
        <p:spPr>
          <a:xfrm>
            <a:off x="3912025" y="2814866"/>
            <a:ext cx="2177137" cy="2918422"/>
          </a:xfrm>
        </p:spPr>
        <p:txBody>
          <a:bodyPr>
            <a:normAutofit fontScale="85000" lnSpcReduction="20000"/>
          </a:bodyPr>
          <a:lstStyle/>
          <a:p>
            <a:r>
              <a:rPr lang="en-US"/>
              <a:t>HTML</a:t>
            </a:r>
          </a:p>
          <a:p>
            <a:r>
              <a:rPr lang="en-US"/>
              <a:t>CSS</a:t>
            </a:r>
          </a:p>
          <a:p>
            <a:r>
              <a:rPr lang="en-US"/>
              <a:t>TWITTER BOOTSTRAP UI FRAMEWORK</a:t>
            </a:r>
          </a:p>
          <a:p>
            <a:r>
              <a:rPr lang="en-US"/>
              <a:t>JavaScript</a:t>
            </a:r>
          </a:p>
          <a:p>
            <a:r>
              <a:rPr lang="en-US">
                <a:solidFill>
                  <a:schemeClr val="accent1">
                    <a:lumMod val="75000"/>
                  </a:schemeClr>
                </a:solidFill>
              </a:rPr>
              <a:t>Hypertext Preprocessor ( PHP )</a:t>
            </a:r>
          </a:p>
          <a:p>
            <a:r>
              <a:rPr lang="en-US">
                <a:solidFill>
                  <a:schemeClr val="accent1">
                    <a:lumMod val="75000"/>
                  </a:schemeClr>
                </a:solidFill>
              </a:rPr>
              <a:t>LARAVEL PHP Framework</a:t>
            </a:r>
          </a:p>
          <a:p>
            <a:r>
              <a:rPr lang="en-US">
                <a:solidFill>
                  <a:schemeClr val="accent1">
                    <a:lumMod val="75000"/>
                  </a:schemeClr>
                </a:solidFill>
              </a:rPr>
              <a:t>MySQL Database</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204" y="201167"/>
            <a:ext cx="4916626" cy="24265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162" y="2670048"/>
            <a:ext cx="2921465" cy="4133088"/>
          </a:xfrm>
          <a:prstGeom prst="rect">
            <a:avLst/>
          </a:prstGeom>
        </p:spPr>
      </p:pic>
    </p:spTree>
    <p:extLst>
      <p:ext uri="{BB962C8B-B14F-4D97-AF65-F5344CB8AC3E}">
        <p14:creationId xmlns:p14="http://schemas.microsoft.com/office/powerpoint/2010/main" val="393942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Rencana Pertemuan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2908502"/>
              </p:ext>
            </p:extLst>
          </p:nvPr>
        </p:nvGraphicFramePr>
        <p:xfrm>
          <a:off x="4087367" y="154051"/>
          <a:ext cx="4928616" cy="6304280"/>
        </p:xfrm>
        <a:graphic>
          <a:graphicData uri="http://schemas.openxmlformats.org/drawingml/2006/table">
            <a:tbl>
              <a:tblPr firstRow="1" bandRow="1">
                <a:tableStyleId>{5C22544A-7EE6-4342-B048-85BDC9FD1C3A}</a:tableStyleId>
              </a:tblPr>
              <a:tblGrid>
                <a:gridCol w="1207009">
                  <a:extLst>
                    <a:ext uri="{9D8B030D-6E8A-4147-A177-3AD203B41FA5}">
                      <a16:colId xmlns:a16="http://schemas.microsoft.com/office/drawing/2014/main" val="1475316938"/>
                    </a:ext>
                  </a:extLst>
                </a:gridCol>
                <a:gridCol w="3721607">
                  <a:extLst>
                    <a:ext uri="{9D8B030D-6E8A-4147-A177-3AD203B41FA5}">
                      <a16:colId xmlns:a16="http://schemas.microsoft.com/office/drawing/2014/main" val="524397766"/>
                    </a:ext>
                  </a:extLst>
                </a:gridCol>
              </a:tblGrid>
              <a:tr h="370840">
                <a:tc>
                  <a:txBody>
                    <a:bodyPr/>
                    <a:lstStyle/>
                    <a:p>
                      <a:r>
                        <a:rPr lang="en-US"/>
                        <a:t>Pertemuan</a:t>
                      </a:r>
                    </a:p>
                  </a:txBody>
                  <a:tcPr/>
                </a:tc>
                <a:tc>
                  <a:txBody>
                    <a:bodyPr/>
                    <a:lstStyle/>
                    <a:p>
                      <a:r>
                        <a:rPr lang="en-US"/>
                        <a:t>Materi</a:t>
                      </a:r>
                    </a:p>
                  </a:txBody>
                  <a:tcPr/>
                </a:tc>
                <a:extLst>
                  <a:ext uri="{0D108BD9-81ED-4DB2-BD59-A6C34878D82A}">
                    <a16:rowId xmlns:a16="http://schemas.microsoft.com/office/drawing/2014/main" val="3801594973"/>
                  </a:ext>
                </a:extLst>
              </a:tr>
              <a:tr h="370840">
                <a:tc>
                  <a:txBody>
                    <a:bodyPr/>
                    <a:lstStyle/>
                    <a:p>
                      <a:pPr algn="ctr"/>
                      <a:r>
                        <a:rPr lang="en-US"/>
                        <a:t>1</a:t>
                      </a:r>
                    </a:p>
                  </a:txBody>
                  <a:tcPr/>
                </a:tc>
                <a:tc>
                  <a:txBody>
                    <a:bodyPr/>
                    <a:lstStyle/>
                    <a:p>
                      <a:r>
                        <a:rPr lang="en-US"/>
                        <a:t>Introduction + HTML</a:t>
                      </a:r>
                    </a:p>
                  </a:txBody>
                  <a:tcPr/>
                </a:tc>
                <a:extLst>
                  <a:ext uri="{0D108BD9-81ED-4DB2-BD59-A6C34878D82A}">
                    <a16:rowId xmlns:a16="http://schemas.microsoft.com/office/drawing/2014/main" val="224836437"/>
                  </a:ext>
                </a:extLst>
              </a:tr>
              <a:tr h="370840">
                <a:tc>
                  <a:txBody>
                    <a:bodyPr/>
                    <a:lstStyle/>
                    <a:p>
                      <a:pPr algn="ctr"/>
                      <a:r>
                        <a:rPr lang="en-US"/>
                        <a:t>2</a:t>
                      </a:r>
                    </a:p>
                  </a:txBody>
                  <a:tcPr/>
                </a:tc>
                <a:tc>
                  <a:txBody>
                    <a:bodyPr/>
                    <a:lstStyle/>
                    <a:p>
                      <a:r>
                        <a:rPr lang="en-US"/>
                        <a:t>CSS</a:t>
                      </a:r>
                    </a:p>
                  </a:txBody>
                  <a:tcPr/>
                </a:tc>
                <a:extLst>
                  <a:ext uri="{0D108BD9-81ED-4DB2-BD59-A6C34878D82A}">
                    <a16:rowId xmlns:a16="http://schemas.microsoft.com/office/drawing/2014/main" val="1990930336"/>
                  </a:ext>
                </a:extLst>
              </a:tr>
              <a:tr h="370840">
                <a:tc>
                  <a:txBody>
                    <a:bodyPr/>
                    <a:lstStyle/>
                    <a:p>
                      <a:pPr algn="ctr"/>
                      <a:r>
                        <a:rPr lang="en-US"/>
                        <a:t>3</a:t>
                      </a:r>
                    </a:p>
                  </a:txBody>
                  <a:tcPr/>
                </a:tc>
                <a:tc>
                  <a:txBody>
                    <a:bodyPr/>
                    <a:lstStyle/>
                    <a:p>
                      <a:r>
                        <a:rPr lang="en-US"/>
                        <a:t>Bootstrap</a:t>
                      </a:r>
                    </a:p>
                  </a:txBody>
                  <a:tcPr/>
                </a:tc>
                <a:extLst>
                  <a:ext uri="{0D108BD9-81ED-4DB2-BD59-A6C34878D82A}">
                    <a16:rowId xmlns:a16="http://schemas.microsoft.com/office/drawing/2014/main" val="1556448402"/>
                  </a:ext>
                </a:extLst>
              </a:tr>
              <a:tr h="370840">
                <a:tc>
                  <a:txBody>
                    <a:bodyPr/>
                    <a:lstStyle/>
                    <a:p>
                      <a:pPr algn="ctr"/>
                      <a:r>
                        <a:rPr lang="en-US"/>
                        <a:t>4</a:t>
                      </a:r>
                    </a:p>
                  </a:txBody>
                  <a:tcPr/>
                </a:tc>
                <a:tc>
                  <a:txBody>
                    <a:bodyPr/>
                    <a:lstStyle/>
                    <a:p>
                      <a:r>
                        <a:rPr lang="en-US"/>
                        <a:t>Latihan HTML + Bootstrap</a:t>
                      </a:r>
                    </a:p>
                  </a:txBody>
                  <a:tcPr/>
                </a:tc>
                <a:extLst>
                  <a:ext uri="{0D108BD9-81ED-4DB2-BD59-A6C34878D82A}">
                    <a16:rowId xmlns:a16="http://schemas.microsoft.com/office/drawing/2014/main" val="4190807933"/>
                  </a:ext>
                </a:extLst>
              </a:tr>
              <a:tr h="370840">
                <a:tc>
                  <a:txBody>
                    <a:bodyPr/>
                    <a:lstStyle/>
                    <a:p>
                      <a:pPr algn="ctr"/>
                      <a:r>
                        <a:rPr lang="en-US"/>
                        <a:t>5</a:t>
                      </a:r>
                    </a:p>
                  </a:txBody>
                  <a:tcPr/>
                </a:tc>
                <a:tc>
                  <a:txBody>
                    <a:bodyPr/>
                    <a:lstStyle/>
                    <a:p>
                      <a:r>
                        <a:rPr lang="en-US"/>
                        <a:t>JavaScript</a:t>
                      </a:r>
                    </a:p>
                  </a:txBody>
                  <a:tcPr/>
                </a:tc>
                <a:extLst>
                  <a:ext uri="{0D108BD9-81ED-4DB2-BD59-A6C34878D82A}">
                    <a16:rowId xmlns:a16="http://schemas.microsoft.com/office/drawing/2014/main" val="117413367"/>
                  </a:ext>
                </a:extLst>
              </a:tr>
              <a:tr h="370840">
                <a:tc>
                  <a:txBody>
                    <a:bodyPr/>
                    <a:lstStyle/>
                    <a:p>
                      <a:pPr algn="ctr"/>
                      <a:r>
                        <a:rPr lang="en-US"/>
                        <a:t>6</a:t>
                      </a:r>
                    </a:p>
                  </a:txBody>
                  <a:tcPr/>
                </a:tc>
                <a:tc>
                  <a:txBody>
                    <a:bodyPr/>
                    <a:lstStyle/>
                    <a:p>
                      <a:r>
                        <a:rPr lang="en-US"/>
                        <a:t>HTML + BootStrap</a:t>
                      </a:r>
                      <a:r>
                        <a:rPr lang="en-US" baseline="0"/>
                        <a:t> + JavaScript</a:t>
                      </a:r>
                      <a:endParaRPr lang="en-US"/>
                    </a:p>
                  </a:txBody>
                  <a:tcPr/>
                </a:tc>
                <a:extLst>
                  <a:ext uri="{0D108BD9-81ED-4DB2-BD59-A6C34878D82A}">
                    <a16:rowId xmlns:a16="http://schemas.microsoft.com/office/drawing/2014/main" val="2592452197"/>
                  </a:ext>
                </a:extLst>
              </a:tr>
              <a:tr h="370840">
                <a:tc>
                  <a:txBody>
                    <a:bodyPr/>
                    <a:lstStyle/>
                    <a:p>
                      <a:pPr algn="ctr"/>
                      <a:r>
                        <a:rPr lang="en-US"/>
                        <a:t>7</a:t>
                      </a:r>
                    </a:p>
                  </a:txBody>
                  <a:tcPr/>
                </a:tc>
                <a:tc>
                  <a:txBody>
                    <a:bodyPr/>
                    <a:lstStyle/>
                    <a:p>
                      <a:r>
                        <a:rPr lang="en-US"/>
                        <a:t>Latihan</a:t>
                      </a:r>
                      <a:r>
                        <a:rPr lang="en-US" baseline="0"/>
                        <a:t> Soal</a:t>
                      </a:r>
                      <a:endParaRPr lang="en-US"/>
                    </a:p>
                  </a:txBody>
                  <a:tcPr/>
                </a:tc>
                <a:extLst>
                  <a:ext uri="{0D108BD9-81ED-4DB2-BD59-A6C34878D82A}">
                    <a16:rowId xmlns:a16="http://schemas.microsoft.com/office/drawing/2014/main" val="383907867"/>
                  </a:ext>
                </a:extLst>
              </a:tr>
              <a:tr h="370840">
                <a:tc>
                  <a:txBody>
                    <a:bodyPr/>
                    <a:lstStyle/>
                    <a:p>
                      <a:pPr algn="ctr"/>
                      <a:r>
                        <a:rPr lang="en-US"/>
                        <a:t>8</a:t>
                      </a:r>
                    </a:p>
                  </a:txBody>
                  <a:tcPr/>
                </a:tc>
                <a:tc>
                  <a:txBody>
                    <a:bodyPr/>
                    <a:lstStyle/>
                    <a:p>
                      <a:r>
                        <a:rPr lang="en-US"/>
                        <a:t>Evaluasi</a:t>
                      </a:r>
                      <a:r>
                        <a:rPr lang="en-US" baseline="0"/>
                        <a:t> Tengah Semester</a:t>
                      </a:r>
                      <a:endParaRPr lang="en-US"/>
                    </a:p>
                  </a:txBody>
                  <a:tcPr/>
                </a:tc>
                <a:extLst>
                  <a:ext uri="{0D108BD9-81ED-4DB2-BD59-A6C34878D82A}">
                    <a16:rowId xmlns:a16="http://schemas.microsoft.com/office/drawing/2014/main" val="412279145"/>
                  </a:ext>
                </a:extLst>
              </a:tr>
              <a:tr h="370840">
                <a:tc>
                  <a:txBody>
                    <a:bodyPr/>
                    <a:lstStyle/>
                    <a:p>
                      <a:pPr algn="ctr"/>
                      <a:r>
                        <a:rPr lang="en-US"/>
                        <a:t>9</a:t>
                      </a:r>
                    </a:p>
                  </a:txBody>
                  <a:tcPr/>
                </a:tc>
                <a:tc>
                  <a:txBody>
                    <a:bodyPr/>
                    <a:lstStyle/>
                    <a:p>
                      <a:r>
                        <a:rPr lang="en-US"/>
                        <a:t>PHP Basic</a:t>
                      </a:r>
                    </a:p>
                  </a:txBody>
                  <a:tcPr/>
                </a:tc>
                <a:extLst>
                  <a:ext uri="{0D108BD9-81ED-4DB2-BD59-A6C34878D82A}">
                    <a16:rowId xmlns:a16="http://schemas.microsoft.com/office/drawing/2014/main" val="954877277"/>
                  </a:ext>
                </a:extLst>
              </a:tr>
              <a:tr h="370840">
                <a:tc>
                  <a:txBody>
                    <a:bodyPr/>
                    <a:lstStyle/>
                    <a:p>
                      <a:pPr algn="ctr"/>
                      <a:r>
                        <a:rPr lang="en-US"/>
                        <a:t>10</a:t>
                      </a:r>
                    </a:p>
                  </a:txBody>
                  <a:tcPr/>
                </a:tc>
                <a:tc>
                  <a:txBody>
                    <a:bodyPr/>
                    <a:lstStyle/>
                    <a:p>
                      <a:r>
                        <a:rPr lang="en-US"/>
                        <a:t>Laravel Introduction , Routing</a:t>
                      </a:r>
                    </a:p>
                  </a:txBody>
                  <a:tcPr/>
                </a:tc>
                <a:extLst>
                  <a:ext uri="{0D108BD9-81ED-4DB2-BD59-A6C34878D82A}">
                    <a16:rowId xmlns:a16="http://schemas.microsoft.com/office/drawing/2014/main" val="4111189992"/>
                  </a:ext>
                </a:extLst>
              </a:tr>
              <a:tr h="370840">
                <a:tc>
                  <a:txBody>
                    <a:bodyPr/>
                    <a:lstStyle/>
                    <a:p>
                      <a:pPr algn="ctr"/>
                      <a:r>
                        <a:rPr lang="en-US"/>
                        <a:t>11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Koneksi Database + Database Select , Insert </a:t>
                      </a:r>
                    </a:p>
                  </a:txBody>
                  <a:tcPr/>
                </a:tc>
                <a:extLst>
                  <a:ext uri="{0D108BD9-81ED-4DB2-BD59-A6C34878D82A}">
                    <a16:rowId xmlns:a16="http://schemas.microsoft.com/office/drawing/2014/main" val="3852164029"/>
                  </a:ext>
                </a:extLst>
              </a:tr>
              <a:tr h="370840">
                <a:tc>
                  <a:txBody>
                    <a:bodyPr/>
                    <a:lstStyle/>
                    <a:p>
                      <a:pPr algn="ctr"/>
                      <a:r>
                        <a:rPr lang="en-US"/>
                        <a:t>12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Database Update , Delete</a:t>
                      </a:r>
                    </a:p>
                  </a:txBody>
                  <a:tcPr/>
                </a:tc>
                <a:extLst>
                  <a:ext uri="{0D108BD9-81ED-4DB2-BD59-A6C34878D82A}">
                    <a16:rowId xmlns:a16="http://schemas.microsoft.com/office/drawing/2014/main" val="718908650"/>
                  </a:ext>
                </a:extLst>
              </a:tr>
              <a:tr h="370840">
                <a:tc>
                  <a:txBody>
                    <a:bodyPr/>
                    <a:lstStyle/>
                    <a:p>
                      <a:pPr algn="ctr"/>
                      <a:r>
                        <a:rPr lang="en-US"/>
                        <a:t>13</a:t>
                      </a:r>
                    </a:p>
                  </a:txBody>
                  <a:tcPr/>
                </a:tc>
                <a:tc>
                  <a:txBody>
                    <a:bodyPr/>
                    <a:lstStyle/>
                    <a:p>
                      <a:r>
                        <a:rPr lang="en-US"/>
                        <a:t>Fitur</a:t>
                      </a:r>
                      <a:r>
                        <a:rPr lang="en-US" baseline="0"/>
                        <a:t> Tambahan Laravel</a:t>
                      </a:r>
                      <a:endParaRPr lang="en-US"/>
                    </a:p>
                  </a:txBody>
                  <a:tcPr/>
                </a:tc>
                <a:extLst>
                  <a:ext uri="{0D108BD9-81ED-4DB2-BD59-A6C34878D82A}">
                    <a16:rowId xmlns:a16="http://schemas.microsoft.com/office/drawing/2014/main" val="3687844181"/>
                  </a:ext>
                </a:extLst>
              </a:tr>
              <a:tr h="370840">
                <a:tc>
                  <a:txBody>
                    <a:bodyPr/>
                    <a:lstStyle/>
                    <a:p>
                      <a:pPr algn="ctr"/>
                      <a:r>
                        <a:rPr lang="en-US"/>
                        <a:t>14</a:t>
                      </a:r>
                    </a:p>
                  </a:txBody>
                  <a:tcPr/>
                </a:tc>
                <a:tc>
                  <a:txBody>
                    <a:bodyPr/>
                    <a:lstStyle/>
                    <a:p>
                      <a:r>
                        <a:rPr lang="en-US"/>
                        <a:t>Adopsi CRUD untuk kasus khusus</a:t>
                      </a:r>
                    </a:p>
                  </a:txBody>
                  <a:tcPr/>
                </a:tc>
                <a:extLst>
                  <a:ext uri="{0D108BD9-81ED-4DB2-BD59-A6C34878D82A}">
                    <a16:rowId xmlns:a16="http://schemas.microsoft.com/office/drawing/2014/main" val="4272179805"/>
                  </a:ext>
                </a:extLst>
              </a:tr>
              <a:tr h="370840">
                <a:tc>
                  <a:txBody>
                    <a:bodyPr/>
                    <a:lstStyle/>
                    <a:p>
                      <a:pPr algn="ctr"/>
                      <a:r>
                        <a:rPr lang="en-US"/>
                        <a:t>15</a:t>
                      </a:r>
                    </a:p>
                  </a:txBody>
                  <a:tcPr/>
                </a:tc>
                <a:tc>
                  <a:txBody>
                    <a:bodyPr/>
                    <a:lstStyle/>
                    <a:p>
                      <a:r>
                        <a:rPr lang="en-US"/>
                        <a:t>Latihan Studi Kasus</a:t>
                      </a:r>
                    </a:p>
                  </a:txBody>
                  <a:tcPr/>
                </a:tc>
                <a:extLst>
                  <a:ext uri="{0D108BD9-81ED-4DB2-BD59-A6C34878D82A}">
                    <a16:rowId xmlns:a16="http://schemas.microsoft.com/office/drawing/2014/main" val="3902978585"/>
                  </a:ext>
                </a:extLst>
              </a:tr>
              <a:tr h="370840">
                <a:tc>
                  <a:txBody>
                    <a:bodyPr/>
                    <a:lstStyle/>
                    <a:p>
                      <a:pPr algn="ctr"/>
                      <a:r>
                        <a:rPr lang="en-US"/>
                        <a:t>16</a:t>
                      </a:r>
                    </a:p>
                  </a:txBody>
                  <a:tcPr/>
                </a:tc>
                <a:tc>
                  <a:txBody>
                    <a:bodyPr/>
                    <a:lstStyle/>
                    <a:p>
                      <a:r>
                        <a:rPr lang="en-US"/>
                        <a:t>UAS ( Praktek Coding )</a:t>
                      </a:r>
                    </a:p>
                  </a:txBody>
                  <a:tcPr/>
                </a:tc>
                <a:extLst>
                  <a:ext uri="{0D108BD9-81ED-4DB2-BD59-A6C34878D82A}">
                    <a16:rowId xmlns:a16="http://schemas.microsoft.com/office/drawing/2014/main" val="99600907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68" y="79247"/>
            <a:ext cx="3297851" cy="2183467"/>
          </a:xfrm>
          <a:prstGeom prst="rect">
            <a:avLst/>
          </a:prstGeom>
        </p:spPr>
      </p:pic>
    </p:spTree>
    <p:extLst>
      <p:ext uri="{BB962C8B-B14F-4D97-AF65-F5344CB8AC3E}">
        <p14:creationId xmlns:p14="http://schemas.microsoft.com/office/powerpoint/2010/main" val="130571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84" y="317858"/>
            <a:ext cx="8405002" cy="6540142"/>
          </a:xfrm>
        </p:spPr>
      </p:pic>
    </p:spTree>
    <p:extLst>
      <p:ext uri="{BB962C8B-B14F-4D97-AF65-F5344CB8AC3E}">
        <p14:creationId xmlns:p14="http://schemas.microsoft.com/office/powerpoint/2010/main" val="52964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LEARN</a:t>
            </a:r>
          </a:p>
        </p:txBody>
      </p:sp>
      <p:sp>
        <p:nvSpPr>
          <p:cNvPr id="3" name="Content Placeholder 2"/>
          <p:cNvSpPr>
            <a:spLocks noGrp="1"/>
          </p:cNvSpPr>
          <p:nvPr>
            <p:ph idx="1"/>
          </p:nvPr>
        </p:nvSpPr>
        <p:spPr/>
        <p:txBody>
          <a:bodyPr/>
          <a:lstStyle/>
          <a:p>
            <a:r>
              <a:rPr lang="en-US"/>
              <a:t>Menghafal syntag / perintah / keyword ( mandiri di rumah )</a:t>
            </a:r>
          </a:p>
          <a:p>
            <a:r>
              <a:rPr lang="en-US"/>
              <a:t>Quiz untuk Hafalan</a:t>
            </a:r>
          </a:p>
          <a:p>
            <a:r>
              <a:rPr lang="en-US"/>
              <a:t>PRAKTEK Langsung di Laptop Penggunaan , manfaat , dan Studi Kasus</a:t>
            </a:r>
          </a:p>
          <a:p>
            <a:r>
              <a:rPr lang="en-US"/>
              <a:t>Tugas di Rumah mengulang yang dibahas di kelas</a:t>
            </a:r>
          </a:p>
          <a:p>
            <a:r>
              <a:rPr lang="en-US"/>
              <a:t>Integrasi antar komponen</a:t>
            </a:r>
          </a:p>
        </p:txBody>
      </p:sp>
    </p:spTree>
    <p:extLst>
      <p:ext uri="{BB962C8B-B14F-4D97-AF65-F5344CB8AC3E}">
        <p14:creationId xmlns:p14="http://schemas.microsoft.com/office/powerpoint/2010/main" val="384498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a:t>
            </a:r>
          </a:p>
        </p:txBody>
      </p:sp>
      <p:sp>
        <p:nvSpPr>
          <p:cNvPr id="3" name="Content Placeholder 2"/>
          <p:cNvSpPr>
            <a:spLocks noGrp="1"/>
          </p:cNvSpPr>
          <p:nvPr>
            <p:ph idx="1"/>
          </p:nvPr>
        </p:nvSpPr>
        <p:spPr/>
        <p:txBody>
          <a:bodyPr>
            <a:normAutofit/>
          </a:bodyPr>
          <a:lstStyle/>
          <a:p>
            <a:r>
              <a:rPr lang="en-US" sz="2400"/>
              <a:t>FRS Online</a:t>
            </a:r>
          </a:p>
          <a:p>
            <a:r>
              <a:rPr lang="en-US" sz="2400"/>
              <a:t>Facebook</a:t>
            </a:r>
          </a:p>
          <a:p>
            <a:r>
              <a:rPr lang="en-US" sz="2400"/>
              <a:t>WhatsApp</a:t>
            </a:r>
          </a:p>
          <a:p>
            <a:r>
              <a:rPr lang="en-US" sz="2400"/>
              <a:t>LINE</a:t>
            </a:r>
          </a:p>
          <a:p>
            <a:r>
              <a:rPr lang="en-US" sz="2400"/>
              <a:t>Telegram</a:t>
            </a:r>
          </a:p>
          <a:p>
            <a:r>
              <a:rPr lang="en-US" sz="2400"/>
              <a:t>Twitter</a:t>
            </a:r>
          </a:p>
          <a:p>
            <a:r>
              <a:rPr lang="en-US" sz="2400"/>
              <a:t>Bukalapak</a:t>
            </a:r>
          </a:p>
          <a:p>
            <a:r>
              <a:rPr lang="en-US" sz="2400"/>
              <a:t>Tokopedia</a:t>
            </a:r>
          </a:p>
          <a:p>
            <a:r>
              <a:rPr lang="en-US" sz="2400"/>
              <a:t>dll</a:t>
            </a:r>
          </a:p>
        </p:txBody>
      </p:sp>
    </p:spTree>
    <p:extLst>
      <p:ext uri="{BB962C8B-B14F-4D97-AF65-F5344CB8AC3E}">
        <p14:creationId xmlns:p14="http://schemas.microsoft.com/office/powerpoint/2010/main" val="326678588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A8DEE8"/>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3163</TotalTime>
  <Words>346</Words>
  <Application>Microsoft Macintosh PowerPoint</Application>
  <PresentationFormat>On-screen Show (4:3)</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Rockwell</vt:lpstr>
      <vt:lpstr>Symbol</vt:lpstr>
      <vt:lpstr>Wingdings</vt:lpstr>
      <vt:lpstr>Atlas</vt:lpstr>
      <vt:lpstr>PEMROGRAMAN WEB</vt:lpstr>
      <vt:lpstr>Deskripsi dan CPL</vt:lpstr>
      <vt:lpstr>Tujuan Pembelajaran yang Spesifik </vt:lpstr>
      <vt:lpstr>PowerPoint Presentation</vt:lpstr>
      <vt:lpstr>MATERI PERKULIAHAN</vt:lpstr>
      <vt:lpstr>Rencana Pertemuan</vt:lpstr>
      <vt:lpstr>PowerPoint Presentation</vt:lpstr>
      <vt:lpstr>HOW TO LEARN</vt:lpstr>
      <vt:lpstr>WEB</vt:lpstr>
      <vt:lpstr>PowerPoint Presentation</vt:lpstr>
      <vt:lpstr>Tools</vt:lpstr>
      <vt:lpstr>Web Browser</vt:lpstr>
      <vt:lpstr>HTML</vt:lpstr>
      <vt:lpstr>PowerPoint Presentation</vt:lpstr>
      <vt:lpstr>PowerPoint Presentation</vt:lpstr>
      <vt:lpstr>PowerPoint Presentation</vt:lpstr>
      <vt:lpstr>Senyum sejenak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WEB</dc:title>
  <dc:creator>Faizal Johan Atletiko, S.Kom(1993)</dc:creator>
  <cp:lastModifiedBy>Faizal Johan Atletiko</cp:lastModifiedBy>
  <cp:revision>20</cp:revision>
  <dcterms:created xsi:type="dcterms:W3CDTF">2018-08-28T01:06:31Z</dcterms:created>
  <dcterms:modified xsi:type="dcterms:W3CDTF">2023-08-29T03:16:34Z</dcterms:modified>
</cp:coreProperties>
</file>