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4"/>
  </p:sldMasterIdLst>
  <p:notesMasterIdLst>
    <p:notesMasterId r:id="rId34"/>
  </p:notesMasterIdLst>
  <p:sldIdLst>
    <p:sldId id="256" r:id="rId5"/>
    <p:sldId id="272" r:id="rId6"/>
    <p:sldId id="326" r:id="rId7"/>
    <p:sldId id="340" r:id="rId8"/>
    <p:sldId id="344" r:id="rId9"/>
    <p:sldId id="343" r:id="rId10"/>
    <p:sldId id="284" r:id="rId11"/>
    <p:sldId id="362" r:id="rId12"/>
    <p:sldId id="354" r:id="rId13"/>
    <p:sldId id="346" r:id="rId14"/>
    <p:sldId id="345" r:id="rId15"/>
    <p:sldId id="357" r:id="rId16"/>
    <p:sldId id="348" r:id="rId17"/>
    <p:sldId id="347" r:id="rId18"/>
    <p:sldId id="334" r:id="rId19"/>
    <p:sldId id="364" r:id="rId20"/>
    <p:sldId id="359" r:id="rId21"/>
    <p:sldId id="365" r:id="rId22"/>
    <p:sldId id="332" r:id="rId23"/>
    <p:sldId id="366" r:id="rId24"/>
    <p:sldId id="331" r:id="rId25"/>
    <p:sldId id="333" r:id="rId26"/>
    <p:sldId id="291" r:id="rId27"/>
    <p:sldId id="292" r:id="rId28"/>
    <p:sldId id="295" r:id="rId29"/>
    <p:sldId id="336" r:id="rId30"/>
    <p:sldId id="360" r:id="rId31"/>
    <p:sldId id="352" r:id="rId32"/>
    <p:sldId id="29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261A11-B734-CC95-2E33-7613D5700785}" v="13" dt="2020-11-23T23:29:21.335"/>
    <p1510:client id="{3D2D5845-50D1-961B-438C-96199EC3876B}" v="4" dt="2020-11-24T22:41:32.702"/>
    <p1510:client id="{524D4D83-C509-4622-8009-5F24B55BF0A0}" v="10" dt="2020-11-24T22:29:28.729"/>
    <p1510:client id="{61F03A7E-0BEA-136D-F55D-4CA45C72E7D3}" v="31" dt="2020-11-24T22:17:26.175"/>
    <p1510:client id="{6AD75C64-089C-24E2-FAE9-C48EFB156C21}" v="104" dt="2020-11-24T01:52:17.682"/>
    <p1510:client id="{9BFAE6A9-440A-9CCB-EC75-983E82B3B8EF}" v="21" dt="2020-11-24T17:32:33.817"/>
    <p1510:client id="{B9C88B7A-D5B2-3711-2D1B-DA4879359A51}" v="128" dt="2020-11-23T23:25:52.982"/>
    <p1510:client id="{CC71E6D9-CDAA-7EF9-AB0E-E7E5AA2976F2}" v="1" dt="2020-11-23T22:51:23.544"/>
    <p1510:client id="{E21ADD11-CC7A-98EE-D4B7-1DF8E005FCD0}" v="43" dt="2020-11-24T01:09:43.8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5B20B8-F5C1-4017-85F8-3E7B258ADC88}" type="datetimeFigureOut">
              <a:rPr lang="en-US"/>
              <a:t>12/18/2021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A199AB-F625-44F2-927C-9C5042F70390}" type="slidenum">
              <a:rPr lang="en-US"/>
              <a:t>‹#›</a:t>
            </a:fld>
            <a:endParaRPr lang="en-US"/>
          </a:p>
        </p:txBody>
      </p:sp>
    </p:spTree>
    <p:extLst>
      <p:ext uri="{BB962C8B-B14F-4D97-AF65-F5344CB8AC3E}">
        <p14:creationId xmlns:p14="http://schemas.microsoft.com/office/powerpoint/2010/main" val="439808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urban.org/sites/default/files/publication/50896/411348-Hospitals-in-Hurricane-Katrina.PDF"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s://en.wikipedia.org/wiki/Ochsner_Baptist_Medical_Center#Post-Katrina" TargetMode="External"/><Relationship Id="rId4" Type="http://schemas.openxmlformats.org/officeDocument/2006/relationships/hyperlink" Target="https://en.wikipedia.org/wiki/Memorial_Medical_Center_and_Hurricane_Katrina#Outcome"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ahrq.gov/research/shuttered/hospevacfig1.html"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Amanda, Megan testimonial?  inspiration?</a:t>
            </a:r>
          </a:p>
          <a:p>
            <a:endParaRPr lang="en-US">
              <a:cs typeface="Calibri"/>
            </a:endParaRPr>
          </a:p>
          <a:p>
            <a:r>
              <a:rPr lang="en-US">
                <a:cs typeface="Calibri"/>
              </a:rPr>
              <a:t>Therre are a lot of things we could have tackled regarding uncertainty w/hurricanes. We knew we couldn’t model all of them.  </a:t>
            </a:r>
          </a:p>
          <a:p>
            <a:r>
              <a:rPr lang="en-US">
                <a:cs typeface="Calibri"/>
              </a:rPr>
              <a:t>Had to have a way to compare alternative so we boiled everything down to a cost.  </a:t>
            </a:r>
          </a:p>
          <a:p>
            <a:endParaRPr lang="en-US">
              <a:cs typeface="Calibri"/>
            </a:endParaRPr>
          </a:p>
          <a:p>
            <a:r>
              <a:rPr lang="en-US">
                <a:cs typeface="Calibri"/>
              </a:rPr>
              <a:t>Discussed.. Who pays for evacuation? Insurance? Hospital?  </a:t>
            </a:r>
            <a:endParaRPr lang="en-US"/>
          </a:p>
          <a:p>
            <a:r>
              <a:rPr lang="en-US">
                <a:cs typeface="Calibri"/>
              </a:rPr>
              <a:t>How much is a human life worth if there is a tragedy?  </a:t>
            </a:r>
          </a:p>
          <a:p>
            <a:r>
              <a:rPr lang="en-US">
                <a:cs typeface="Calibri"/>
              </a:rPr>
              <a:t>What is the opportunity cost if you miss a window of time when an action could have been taken?</a:t>
            </a:r>
          </a:p>
          <a:p>
            <a:endParaRPr lang="en-US">
              <a:cs typeface="Calibri"/>
            </a:endParaRPr>
          </a:p>
          <a:p>
            <a:endParaRPr lang="en-US">
              <a:cs typeface="Calibri"/>
            </a:endParaRPr>
          </a:p>
          <a:p>
            <a:r>
              <a:rPr lang="en-US">
                <a:cs typeface="Calibri"/>
              </a:rPr>
              <a:t>We chose a few things and anchored on cost without specifying who would pay: </a:t>
            </a:r>
          </a:p>
          <a:p>
            <a:endParaRPr lang="en-US">
              <a:cs typeface="Calibri"/>
            </a:endParaRPr>
          </a:p>
          <a:p>
            <a:r>
              <a:rPr lang="en-US">
                <a:cs typeface="Calibri"/>
              </a:rPr>
              <a:t>We focused on these factors:</a:t>
            </a:r>
          </a:p>
          <a:p>
            <a:r>
              <a:rPr lang="en-US">
                <a:cs typeface="Calibri"/>
              </a:rPr>
              <a:t>1. Cost of evacuating</a:t>
            </a:r>
          </a:p>
          <a:p>
            <a:r>
              <a:rPr lang="en-US">
                <a:cs typeface="Calibri"/>
              </a:rPr>
              <a:t>2. Prob of getting Direct Hit</a:t>
            </a:r>
          </a:p>
          <a:p>
            <a:r>
              <a:rPr lang="en-US">
                <a:cs typeface="Calibri"/>
              </a:rPr>
              <a:t>3. Prob of having extended Power Outage after direct hit</a:t>
            </a:r>
          </a:p>
          <a:p>
            <a:r>
              <a:rPr lang="en-US">
                <a:cs typeface="Calibri"/>
              </a:rPr>
              <a:t>4. Prob of adverse event IF you evacuate, and if you decide to stay.</a:t>
            </a:r>
          </a:p>
          <a:p>
            <a:r>
              <a:rPr lang="en-US">
                <a:cs typeface="Calibri"/>
              </a:rPr>
              <a:t>5. Costs of adverse events.  </a:t>
            </a:r>
          </a:p>
          <a:p>
            <a:endParaRPr lang="en-US">
              <a:cs typeface="Calibri"/>
            </a:endParaRPr>
          </a:p>
          <a:p>
            <a:endParaRPr lang="en-US">
              <a:cs typeface="Calibri"/>
            </a:endParaRPr>
          </a:p>
          <a:p>
            <a:endParaRPr lang="en-US">
              <a:cs typeface="Calibri"/>
            </a:endParaRPr>
          </a:p>
          <a:p>
            <a:r>
              <a:rPr lang="en-US"/>
              <a:t>Levels of Uncertainty </a:t>
            </a:r>
            <a:endParaRPr lang="en-US">
              <a:cs typeface="Calibri"/>
            </a:endParaRPr>
          </a:p>
          <a:p>
            <a:r>
              <a:rPr lang="en-US"/>
              <a:t>Alternative Futures </a:t>
            </a:r>
            <a:endParaRPr lang="en-US">
              <a:cs typeface="Calibri"/>
            </a:endParaRPr>
          </a:p>
          <a:p>
            <a:r>
              <a:rPr lang="en-US"/>
              <a:t>  </a:t>
            </a:r>
            <a:endParaRPr lang="en-US">
              <a:cs typeface="Calibri"/>
            </a:endParaRPr>
          </a:p>
          <a:p>
            <a:r>
              <a:rPr lang="en-US"/>
              <a:t>Strategic Postures </a:t>
            </a:r>
            <a:endParaRPr lang="en-US">
              <a:cs typeface="Calibri"/>
            </a:endParaRPr>
          </a:p>
          <a:p>
            <a:r>
              <a:rPr lang="en-US"/>
              <a:t>-Adapters and/or reserve the right to play </a:t>
            </a:r>
            <a:endParaRPr lang="en-US">
              <a:cs typeface="Calibri"/>
            </a:endParaRPr>
          </a:p>
          <a:p>
            <a:r>
              <a:rPr lang="en-US"/>
              <a:t>  </a:t>
            </a:r>
            <a:endParaRPr lang="en-US">
              <a:cs typeface="Calibri"/>
            </a:endParaRPr>
          </a:p>
          <a:p>
            <a:pPr marL="171450" indent="-171450">
              <a:buFont typeface="Arial"/>
              <a:buChar char="•"/>
            </a:pPr>
            <a:r>
              <a:rPr lang="en-US"/>
              <a:t>Shape the future – improve prediction</a:t>
            </a:r>
            <a:endParaRPr lang="en-US">
              <a:cs typeface="Calibri"/>
            </a:endParaRP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00A199AB-F625-44F2-927C-9C5042F70390}" type="slidenum">
              <a:rPr lang="en-US"/>
              <a:t>2</a:t>
            </a:fld>
            <a:endParaRPr lang="en-US"/>
          </a:p>
        </p:txBody>
      </p:sp>
    </p:spTree>
    <p:extLst>
      <p:ext uri="{BB962C8B-B14F-4D97-AF65-F5344CB8AC3E}">
        <p14:creationId xmlns:p14="http://schemas.microsoft.com/office/powerpoint/2010/main" val="15878955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Generated from National Hurricane Center data. </a:t>
            </a:r>
          </a:p>
          <a:p>
            <a:r>
              <a:rPr lang="en-US"/>
              <a:t>(For the Atlantic ocean , using all hurricanes in 5 year period 2015 - 2019. )</a:t>
            </a:r>
          </a:p>
          <a:p>
            <a:endParaRPr lang="en-US"/>
          </a:p>
          <a:p>
            <a:r>
              <a:rPr lang="en-US"/>
              <a:t>All of the histograms are on the same scale... in bottom right is the frequency of nautical miles in error for 72 hour forecasts.  </a:t>
            </a:r>
          </a:p>
          <a:p>
            <a:r>
              <a:rPr lang="en-US"/>
              <a:t>Contrast this with the 12 hour histogram.   The 12 hour histogram has less variability, confirmed by the table of statistics.  </a:t>
            </a:r>
          </a:p>
          <a:p>
            <a:endParaRPr lang="en-US"/>
          </a:p>
          <a:p>
            <a:r>
              <a:rPr lang="en-US"/>
              <a:t>Of course, the further out you make a prediction, the more the uncertainty.  </a:t>
            </a:r>
          </a:p>
          <a:p>
            <a:endParaRPr lang="en-US"/>
          </a:p>
          <a:p>
            <a:endParaRPr lang="en-US">
              <a:cs typeface="Calibri"/>
            </a:endParaRPr>
          </a:p>
          <a:p>
            <a:pPr>
              <a:lnSpc>
                <a:spcPct val="90000"/>
              </a:lnSpc>
              <a:spcBef>
                <a:spcPts val="1000"/>
              </a:spcBef>
            </a:pPr>
            <a:endParaRPr lang="en-US">
              <a:cs typeface="Calibri"/>
            </a:endParaRPr>
          </a:p>
        </p:txBody>
      </p:sp>
      <p:sp>
        <p:nvSpPr>
          <p:cNvPr id="4" name="Slide Number Placeholder 3"/>
          <p:cNvSpPr>
            <a:spLocks noGrp="1"/>
          </p:cNvSpPr>
          <p:nvPr>
            <p:ph type="sldNum" sz="quarter" idx="5"/>
          </p:nvPr>
        </p:nvSpPr>
        <p:spPr/>
        <p:txBody>
          <a:bodyPr/>
          <a:lstStyle/>
          <a:p>
            <a:fld id="{00A199AB-F625-44F2-927C-9C5042F70390}" type="slidenum">
              <a:rPr lang="en-US"/>
              <a:t>12</a:t>
            </a:fld>
            <a:endParaRPr lang="en-US"/>
          </a:p>
        </p:txBody>
      </p:sp>
    </p:spTree>
    <p:extLst>
      <p:ext uri="{BB962C8B-B14F-4D97-AF65-F5344CB8AC3E}">
        <p14:creationId xmlns:p14="http://schemas.microsoft.com/office/powerpoint/2010/main" val="31762485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Why? Did we choose this variable – other than the possibilities of damages to the hospital. Power outages present the greatest potential damage to the patients. If we didn't use power outages, the lowest cost would be to stay.</a:t>
            </a:r>
            <a:endParaRPr lang="en-US"/>
          </a:p>
          <a:p>
            <a:endParaRPr lang="en-US"/>
          </a:p>
          <a:p>
            <a:r>
              <a:rPr lang="en-US"/>
              <a:t>Historical Data only, using no software to predict (2004-2016)</a:t>
            </a:r>
          </a:p>
          <a:p>
            <a:endParaRPr lang="en-US">
              <a:cs typeface="Calibri"/>
            </a:endParaRPr>
          </a:p>
          <a:p>
            <a:r>
              <a:rPr lang="en-US">
                <a:cs typeface="Calibri"/>
              </a:rPr>
              <a:t>While we can look up the category of the hurricane after the fact, the strength of the hurricane often flucuates once making landfall.</a:t>
            </a:r>
          </a:p>
          <a:p>
            <a:endParaRPr lang="en-US">
              <a:cs typeface="Calibri"/>
            </a:endParaRPr>
          </a:p>
          <a:p>
            <a:r>
              <a:rPr lang="en-US">
                <a:cs typeface="Calibri"/>
              </a:rPr>
              <a:t>Data is incomplete, and also consists of historical data for all types of outages in the US (blizzard, windy days, car crashes, etc.)</a:t>
            </a:r>
          </a:p>
          <a:p>
            <a:endParaRPr lang="en-US">
              <a:cs typeface="Calibri"/>
            </a:endParaRPr>
          </a:p>
          <a:p>
            <a:r>
              <a:rPr lang="en-US">
                <a:cs typeface="Calibri"/>
              </a:rPr>
              <a:t>Hurricane outage data is not only coastal, but also has outages from states usually never effected by the storm</a:t>
            </a:r>
          </a:p>
          <a:p>
            <a:endParaRPr lang="en-US">
              <a:cs typeface="Calibri"/>
            </a:endParaRPr>
          </a:p>
          <a:p>
            <a:r>
              <a:rPr lang="en-US"/>
              <a:t>When restoring power the focus on city centers, grocery stores, and hospitals, and then work their way outward from there.</a:t>
            </a:r>
            <a:endParaRPr lang="en-US">
              <a:cs typeface="Calibri"/>
            </a:endParaRPr>
          </a:p>
          <a:p>
            <a:endParaRPr lang="en-US">
              <a:cs typeface="Calibri"/>
            </a:endParaRPr>
          </a:p>
          <a:p>
            <a:r>
              <a:rPr lang="en-US">
                <a:cs typeface="Calibri"/>
              </a:rPr>
              <a:t>This process is gradual and more difficult to put probabilities for so we are treating it like a light switch outage greater than 3 days or not</a:t>
            </a:r>
          </a:p>
          <a:p>
            <a:endParaRPr lang="en-US">
              <a:cs typeface="Calibri"/>
            </a:endParaRPr>
          </a:p>
          <a:p>
            <a:r>
              <a:rPr lang="en-US">
                <a:cs typeface="Calibri"/>
              </a:rPr>
              <a:t>We calculated our probability taking the total number of hurricanes provided in our data set, and compared it to the all the hurricanes in that same time period from NHC.</a:t>
            </a:r>
          </a:p>
          <a:p>
            <a:endParaRPr lang="en-US">
              <a:cs typeface="Calibri"/>
            </a:endParaRPr>
          </a:p>
          <a:p>
            <a:r>
              <a:rPr lang="en-US">
                <a:cs typeface="Calibri"/>
              </a:rPr>
              <a:t>The probability that we used was around 24% for outage greater than 3 days, but based on these factors this is definitely conservative.</a:t>
            </a:r>
          </a:p>
          <a:p>
            <a:pPr>
              <a:lnSpc>
                <a:spcPct val="90000"/>
              </a:lnSpc>
              <a:spcBef>
                <a:spcPts val="1000"/>
              </a:spcBef>
            </a:pPr>
            <a:endParaRPr lang="en-US">
              <a:cs typeface="Calibri"/>
            </a:endParaRPr>
          </a:p>
        </p:txBody>
      </p:sp>
      <p:sp>
        <p:nvSpPr>
          <p:cNvPr id="4" name="Slide Number Placeholder 3"/>
          <p:cNvSpPr>
            <a:spLocks noGrp="1"/>
          </p:cNvSpPr>
          <p:nvPr>
            <p:ph type="sldNum" sz="quarter" idx="5"/>
          </p:nvPr>
        </p:nvSpPr>
        <p:spPr/>
        <p:txBody>
          <a:bodyPr/>
          <a:lstStyle/>
          <a:p>
            <a:fld id="{00A199AB-F625-44F2-927C-9C5042F70390}" type="slidenum">
              <a:rPr lang="en-US"/>
              <a:t>13</a:t>
            </a:fld>
            <a:endParaRPr lang="en-US"/>
          </a:p>
        </p:txBody>
      </p:sp>
    </p:spTree>
    <p:extLst>
      <p:ext uri="{BB962C8B-B14F-4D97-AF65-F5344CB8AC3E}">
        <p14:creationId xmlns:p14="http://schemas.microsoft.com/office/powerpoint/2010/main" val="8105547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Our goal is to determine whether or not to evacuate our hospital when the we have been given information that we are going to be a direct hit.  </a:t>
            </a:r>
          </a:p>
          <a:p>
            <a:endParaRPr lang="en-US"/>
          </a:p>
          <a:p>
            <a:r>
              <a:rPr lang="en-US"/>
              <a:t>The methodology we used to help us with this was a Decision Tree.. </a:t>
            </a:r>
          </a:p>
          <a:p>
            <a:endParaRPr lang="en-US"/>
          </a:p>
          <a:p>
            <a:r>
              <a:rPr lang="en-US"/>
              <a:t>Software used was from the company called "Palisade", which has a suite of products. We used "Precision Tree" which creates the tree, and "@Risk" which helps us use random variables and to perform simulations.  </a:t>
            </a:r>
          </a:p>
          <a:p>
            <a:r>
              <a:rPr lang="en-US"/>
              <a:t>This software is an add-on to Excel. </a:t>
            </a:r>
          </a:p>
          <a:p>
            <a:endParaRPr lang="en-US"/>
          </a:p>
          <a:p>
            <a:endParaRPr lang="en-US"/>
          </a:p>
          <a:p>
            <a:r>
              <a:rPr lang="en-US" b="1"/>
              <a:t>Decision Tree 101</a:t>
            </a:r>
            <a:endParaRPr lang="en-US"/>
          </a:p>
          <a:p>
            <a:r>
              <a:rPr lang="en-US"/>
              <a:t>Although decisions in real life are usually the "end point" of many considerations, when you use a Decision Tree, the decision is the FIRST thing you see on the left </a:t>
            </a:r>
          </a:p>
          <a:p>
            <a:r>
              <a:rPr lang="en-US"/>
              <a:t>The Decision, "Should we Evacuate" is followed by 2 alternate paths/branches.... "Yes" and "No".  </a:t>
            </a:r>
          </a:p>
          <a:p>
            <a:r>
              <a:rPr lang="en-US"/>
              <a:t>After this, events that contribute to the decision flow left to right</a:t>
            </a:r>
          </a:p>
          <a:p>
            <a:endParaRPr lang="en-US"/>
          </a:p>
          <a:p>
            <a:r>
              <a:rPr lang="en-US"/>
              <a:t>The idea is to choose the optimal branch, aka,  the optimal decision by using probabilities and costs.  </a:t>
            </a:r>
          </a:p>
          <a:p>
            <a:endParaRPr lang="en-US"/>
          </a:p>
          <a:p>
            <a:r>
              <a:rPr lang="en-US"/>
              <a:t>In this decision, we are trying to minimize costs.  </a:t>
            </a:r>
          </a:p>
          <a:p>
            <a:endParaRPr lang="en-US"/>
          </a:p>
          <a:p>
            <a:r>
              <a:rPr lang="en-US" b="1"/>
              <a:t>Why this software?</a:t>
            </a:r>
            <a:endParaRPr lang="en-US"/>
          </a:p>
          <a:p>
            <a:r>
              <a:rPr lang="en-US"/>
              <a:t>1. We used this in Simulation class (last year).   There is free 2 week trial.  I purchased a student license for a year so I had the software.  </a:t>
            </a:r>
          </a:p>
          <a:p>
            <a:endParaRPr lang="en-US"/>
          </a:p>
          <a:p>
            <a:r>
              <a:rPr lang="en-US" b="1"/>
              <a:t>Why this methodology? (Decision Tree)</a:t>
            </a:r>
            <a:endParaRPr lang="en-US"/>
          </a:p>
          <a:p>
            <a:r>
              <a:rPr lang="en-US"/>
              <a:t>2. Given the nature of our topic: Business Decisions under Uncertainty, it made sense to use a tool &amp; methodology that was "friendly" and "familiar" (Excel).   </a:t>
            </a:r>
          </a:p>
          <a:p>
            <a:r>
              <a:rPr lang="en-US"/>
              <a:t>A decision - tree clearly lays out the dependencies of a decision in a transparent way.  </a:t>
            </a:r>
          </a:p>
          <a:p>
            <a:endParaRPr lang="en-US"/>
          </a:p>
          <a:p>
            <a:r>
              <a:rPr lang="en-US"/>
              <a:t>3. Ease of use -- although we did not use the decision - tree tool in Simulation class, their product is learnable in a short amount of time, and they have good technical support (yes, we tested this out to get some help along the way!)</a:t>
            </a:r>
          </a:p>
          <a:p>
            <a:endParaRPr lang="en-US"/>
          </a:p>
          <a:p>
            <a:endParaRPr lang="en-US"/>
          </a:p>
          <a:p>
            <a:endParaRPr lang="en-US">
              <a:cs typeface="Calibri"/>
            </a:endParaRPr>
          </a:p>
          <a:p>
            <a:endParaRPr lang="en-US"/>
          </a:p>
          <a:p>
            <a:endParaRPr lang="en-US"/>
          </a:p>
          <a:p>
            <a:endParaRPr lang="en-US"/>
          </a:p>
          <a:p>
            <a:endParaRPr lang="en-US"/>
          </a:p>
          <a:p>
            <a:endParaRPr lang="en-US">
              <a:cs typeface="Calibri"/>
            </a:endParaRPr>
          </a:p>
        </p:txBody>
      </p:sp>
      <p:sp>
        <p:nvSpPr>
          <p:cNvPr id="4" name="Slide Number Placeholder 3"/>
          <p:cNvSpPr>
            <a:spLocks noGrp="1"/>
          </p:cNvSpPr>
          <p:nvPr>
            <p:ph type="sldNum" sz="quarter" idx="5"/>
          </p:nvPr>
        </p:nvSpPr>
        <p:spPr/>
        <p:txBody>
          <a:bodyPr/>
          <a:lstStyle/>
          <a:p>
            <a:fld id="{00A199AB-F625-44F2-927C-9C5042F70390}" type="slidenum">
              <a:rPr lang="en-US"/>
              <a:t>14</a:t>
            </a:fld>
            <a:endParaRPr lang="en-US"/>
          </a:p>
        </p:txBody>
      </p:sp>
    </p:spTree>
    <p:extLst>
      <p:ext uri="{BB962C8B-B14F-4D97-AF65-F5344CB8AC3E}">
        <p14:creationId xmlns:p14="http://schemas.microsoft.com/office/powerpoint/2010/main" val="6482622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Lets take deep dive into this decision tree.  </a:t>
            </a:r>
          </a:p>
          <a:p>
            <a:r>
              <a:rPr lang="en-US">
                <a:cs typeface="Calibri"/>
              </a:rPr>
              <a:t>The cost is based on one patient so it is easy to scale. </a:t>
            </a:r>
            <a:endParaRPr lang="en-US"/>
          </a:p>
          <a:p>
            <a:endParaRPr lang="en-US">
              <a:cs typeface="Calibri"/>
            </a:endParaRPr>
          </a:p>
          <a:p>
            <a:r>
              <a:rPr lang="en-US">
                <a:cs typeface="Calibri"/>
              </a:rPr>
              <a:t>Over time, the future becomes more clear, but sometimes it's not always viable or cost effective to wait to make that decision.  </a:t>
            </a:r>
            <a:endParaRPr lang="en-US"/>
          </a:p>
          <a:p>
            <a:r>
              <a:rPr lang="en-US">
                <a:cs typeface="Calibri"/>
              </a:rPr>
              <a:t>How would time influence the cost?</a:t>
            </a: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00A199AB-F625-44F2-927C-9C5042F70390}" type="slidenum">
              <a:rPr lang="en-US"/>
              <a:t>15</a:t>
            </a:fld>
            <a:endParaRPr lang="en-US"/>
          </a:p>
        </p:txBody>
      </p:sp>
    </p:spTree>
    <p:extLst>
      <p:ext uri="{BB962C8B-B14F-4D97-AF65-F5344CB8AC3E}">
        <p14:creationId xmlns:p14="http://schemas.microsoft.com/office/powerpoint/2010/main" val="40465780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a:t>Let's take a closer look at each major branch</a:t>
            </a:r>
          </a:p>
          <a:p>
            <a:pPr marL="171450" indent="-171450">
              <a:buFont typeface="Arial"/>
              <a:buChar char="•"/>
            </a:pPr>
            <a:endParaRPr lang="en-US"/>
          </a:p>
          <a:p>
            <a:pPr marL="171450" indent="-171450">
              <a:buFont typeface="Arial"/>
              <a:buChar char="•"/>
            </a:pPr>
            <a:r>
              <a:rPr lang="en-US"/>
              <a:t>The expected value of this branch (Evacuate) is $1891.  The Decision Tree marked this as "TRUE" because this is the Optimal Decision.</a:t>
            </a:r>
            <a:endParaRPr lang="en-US">
              <a:cs typeface="Calibri"/>
            </a:endParaRPr>
          </a:p>
          <a:p>
            <a:pPr marL="171450" indent="-171450">
              <a:buFont typeface="Arial"/>
              <a:buChar char="•"/>
            </a:pPr>
            <a:endParaRPr lang="en-US"/>
          </a:p>
          <a:p>
            <a:pPr marL="171450" indent="-171450">
              <a:buFont typeface="Arial"/>
              <a:buChar char="•"/>
            </a:pPr>
            <a:r>
              <a:rPr lang="en-US"/>
              <a:t>In this branch, a Triangle distribution was used for the probability of an Adverse Event during Transport.  </a:t>
            </a:r>
            <a:endParaRPr lang="en-US">
              <a:cs typeface="Calibri"/>
            </a:endParaRPr>
          </a:p>
          <a:p>
            <a:pPr marL="171450" indent="-171450">
              <a:buFont typeface="Arial"/>
              <a:buChar char="•"/>
            </a:pPr>
            <a:endParaRPr lang="en-US"/>
          </a:p>
          <a:p>
            <a:pPr marL="171450" indent="-171450">
              <a:buFont typeface="Arial"/>
              <a:buChar char="•"/>
            </a:pPr>
            <a:r>
              <a:rPr lang="en-US"/>
              <a:t>An Adverse Event could be a pump failure on a medication that a patient takes intravenously, or, the transit time taking longer than expected causing vital signs in patient to deteriorate making them clinically worse when they arrive and needing more urgent care.  </a:t>
            </a:r>
            <a:endParaRPr lang="en-US">
              <a:cs typeface="Calibri"/>
            </a:endParaRPr>
          </a:p>
          <a:p>
            <a:pPr marL="171450" indent="-171450">
              <a:buFont typeface="Arial"/>
              <a:buChar char="•"/>
            </a:pPr>
            <a:endParaRPr lang="en-US"/>
          </a:p>
          <a:p>
            <a:pPr marL="171450" indent="-171450">
              <a:buFont typeface="Arial"/>
              <a:buChar char="•"/>
            </a:pPr>
            <a:r>
              <a:rPr lang="en-US" b="1"/>
              <a:t>We used a Triangle Distribution for this uncertainty.  (It was very difficult to find probabilities for this item, or, even studies that didn't contradict one another.  The Triangle seemed like a good starting point to acknowledge different results without making a major commitment to one or the other.  One publication had references to two different probabilities.  The two values were used as the min and max value,  and the middle (most likely) is the average.  </a:t>
            </a:r>
            <a:endParaRPr lang="en-US"/>
          </a:p>
          <a:p>
            <a:pPr marL="171450" indent="-171450">
              <a:buFont typeface="Arial"/>
              <a:buChar char="•"/>
            </a:pPr>
            <a:endParaRPr lang="en-US"/>
          </a:p>
          <a:p>
            <a:pPr marL="171450" indent="-171450">
              <a:buFont typeface="Arial"/>
              <a:buChar char="•"/>
            </a:pPr>
            <a:r>
              <a:rPr lang="en-US">
                <a:cs typeface="Calibri" panose="020F0502020204030204"/>
              </a:rPr>
              <a:t>It was also very difficult to find data on the cost of an adverse event.  Finally, one research study compared length-of-stay of patients with the same diagnosis, with the </a:t>
            </a:r>
            <a:r>
              <a:rPr lang="en-US" err="1">
                <a:cs typeface="Calibri" panose="020F0502020204030204"/>
              </a:rPr>
              <a:t>onlydifference</a:t>
            </a:r>
            <a:r>
              <a:rPr lang="en-US">
                <a:cs typeface="Calibri" panose="020F0502020204030204"/>
              </a:rPr>
              <a:t> being one group got </a:t>
            </a:r>
            <a:r>
              <a:rPr lang="en-US" err="1">
                <a:cs typeface="Calibri" panose="020F0502020204030204"/>
              </a:rPr>
              <a:t>tranpsorted</a:t>
            </a:r>
            <a:r>
              <a:rPr lang="en-US">
                <a:cs typeface="Calibri" panose="020F0502020204030204"/>
              </a:rPr>
              <a:t> from another hospital.  </a:t>
            </a:r>
          </a:p>
          <a:p>
            <a:pPr marL="171450" indent="-171450">
              <a:buFont typeface="Arial"/>
              <a:buChar char="•"/>
            </a:pPr>
            <a:r>
              <a:rPr lang="en-US"/>
              <a:t>Their findings,  the patient stayed an additional 7 days in ICU, on average, for a transported patient vs non transported.  The time needed was multiplied by an average cost of ICU per day, and modeled with a Normal distribution with approximated </a:t>
            </a:r>
            <a:r>
              <a:rPr lang="en-US" err="1"/>
              <a:t>sd</a:t>
            </a:r>
            <a:r>
              <a:rPr lang="en-US"/>
              <a:t> of $2,000</a:t>
            </a:r>
            <a:endParaRPr lang="en-US">
              <a:cs typeface="Calibri"/>
            </a:endParaRPr>
          </a:p>
          <a:p>
            <a:pPr marL="171450" indent="-171450">
              <a:buFont typeface="Arial"/>
              <a:buChar char="•"/>
            </a:pPr>
            <a:endParaRPr lang="en-US"/>
          </a:p>
          <a:p>
            <a:pPr marL="171450" indent="-171450">
              <a:buFont typeface="Arial"/>
              <a:buChar char="•"/>
            </a:pPr>
            <a:endParaRPr lang="en-US"/>
          </a:p>
          <a:p>
            <a:pPr marL="171450" indent="-171450">
              <a:buFont typeface="Arial"/>
              <a:buChar char="•"/>
            </a:pPr>
            <a:endParaRPr lang="en-US"/>
          </a:p>
          <a:p>
            <a:pPr marL="171450" indent="-171450">
              <a:buFont typeface="Arial"/>
              <a:buChar char="•"/>
            </a:pPr>
            <a:endParaRPr lang="en-US"/>
          </a:p>
          <a:p>
            <a:pPr marL="171450" indent="-171450">
              <a:buFont typeface="Arial"/>
              <a:buChar char="•"/>
            </a:pPr>
            <a:endParaRPr lang="en-US"/>
          </a:p>
          <a:p>
            <a:pPr marL="171450" indent="-171450">
              <a:buFont typeface="Arial"/>
              <a:buChar char="•"/>
            </a:pPr>
            <a:endParaRPr lang="en-US"/>
          </a:p>
          <a:p>
            <a:pPr marL="285750" indent="-285750">
              <a:lnSpc>
                <a:spcPct val="90000"/>
              </a:lnSpc>
              <a:spcBef>
                <a:spcPts val="1000"/>
              </a:spcBef>
              <a:buFont typeface="Arial"/>
              <a:buChar char="•"/>
            </a:pPr>
            <a:endParaRPr lang="en-US">
              <a:cs typeface="Calibri"/>
            </a:endParaRPr>
          </a:p>
        </p:txBody>
      </p:sp>
      <p:sp>
        <p:nvSpPr>
          <p:cNvPr id="4" name="Slide Number Placeholder 3"/>
          <p:cNvSpPr>
            <a:spLocks noGrp="1"/>
          </p:cNvSpPr>
          <p:nvPr>
            <p:ph type="sldNum" sz="quarter" idx="5"/>
          </p:nvPr>
        </p:nvSpPr>
        <p:spPr/>
        <p:txBody>
          <a:bodyPr/>
          <a:lstStyle/>
          <a:p>
            <a:fld id="{00A199AB-F625-44F2-927C-9C5042F70390}" type="slidenum">
              <a:rPr lang="en-US"/>
              <a:t>17</a:t>
            </a:fld>
            <a:endParaRPr lang="en-US"/>
          </a:p>
        </p:txBody>
      </p:sp>
    </p:spTree>
    <p:extLst>
      <p:ext uri="{BB962C8B-B14F-4D97-AF65-F5344CB8AC3E}">
        <p14:creationId xmlns:p14="http://schemas.microsoft.com/office/powerpoint/2010/main" val="32059354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a:p>
            <a:r>
              <a:rPr lang="en-US" b="1">
                <a:cs typeface="Calibri"/>
              </a:rPr>
              <a:t>Power Outage Probability:  Not random, but, based on raw, real data</a:t>
            </a:r>
            <a:endParaRPr lang="en-US">
              <a:cs typeface="Calibri"/>
            </a:endParaRPr>
          </a:p>
          <a:p>
            <a:r>
              <a:rPr lang="en-US">
                <a:cs typeface="Calibri"/>
              </a:rPr>
              <a:t>1. Used Power Outage Raw data which had all of the hurricanes that had a Power outage from 2000 to 2016.   Denominator was count of all the hurricanes in that timeframe to get the percentages.  </a:t>
            </a:r>
          </a:p>
          <a:p>
            <a:endParaRPr lang="en-US">
              <a:cs typeface="Calibri"/>
            </a:endParaRPr>
          </a:p>
          <a:p>
            <a:r>
              <a:rPr lang="en-US" b="1">
                <a:cs typeface="Calibri"/>
              </a:rPr>
              <a:t>Probability of a Direct Hit: Not a random variable, but, based on raw, real data.</a:t>
            </a:r>
          </a:p>
          <a:p>
            <a:r>
              <a:rPr lang="en-US">
                <a:cs typeface="Calibri"/>
              </a:rPr>
              <a:t>1. The probability of a direct hit probability was calculated by fitting the tracking error to </a:t>
            </a:r>
            <a:r>
              <a:rPr lang="en-US" err="1">
                <a:cs typeface="Calibri"/>
              </a:rPr>
              <a:t>LogNormal</a:t>
            </a:r>
            <a:r>
              <a:rPr lang="en-US">
                <a:cs typeface="Calibri"/>
              </a:rPr>
              <a:t>, and getting the CDF, and then getting the probability &lt;= 30 miles.  </a:t>
            </a:r>
            <a:endParaRPr lang="en-US" b="1">
              <a:cs typeface="Calibri"/>
            </a:endParaRPr>
          </a:p>
          <a:p>
            <a:endParaRPr lang="en-US">
              <a:cs typeface="Calibri"/>
            </a:endParaRPr>
          </a:p>
          <a:p>
            <a:endParaRPr lang="en-US">
              <a:cs typeface="Calibri"/>
            </a:endParaRPr>
          </a:p>
          <a:p>
            <a:r>
              <a:rPr lang="en-US">
                <a:cs typeface="Calibri"/>
              </a:rPr>
              <a:t>Here you can see the Expected Value of the Optimal vs Non Optimal </a:t>
            </a:r>
            <a:r>
              <a:rPr lang="en-US" err="1">
                <a:cs typeface="Calibri"/>
              </a:rPr>
              <a:t>brach</a:t>
            </a:r>
            <a:r>
              <a:rPr lang="en-US">
                <a:cs typeface="Calibri"/>
              </a:rPr>
              <a:t>.  </a:t>
            </a:r>
          </a:p>
        </p:txBody>
      </p:sp>
      <p:sp>
        <p:nvSpPr>
          <p:cNvPr id="4" name="Slide Number Placeholder 3"/>
          <p:cNvSpPr>
            <a:spLocks noGrp="1"/>
          </p:cNvSpPr>
          <p:nvPr>
            <p:ph type="sldNum" sz="quarter" idx="5"/>
          </p:nvPr>
        </p:nvSpPr>
        <p:spPr/>
        <p:txBody>
          <a:bodyPr/>
          <a:lstStyle/>
          <a:p>
            <a:fld id="{00A199AB-F625-44F2-927C-9C5042F70390}" type="slidenum">
              <a:rPr lang="en-US"/>
              <a:t>19</a:t>
            </a:fld>
            <a:endParaRPr lang="en-US"/>
          </a:p>
        </p:txBody>
      </p:sp>
    </p:spTree>
    <p:extLst>
      <p:ext uri="{BB962C8B-B14F-4D97-AF65-F5344CB8AC3E}">
        <p14:creationId xmlns:p14="http://schemas.microsoft.com/office/powerpoint/2010/main" val="32381525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Although the  chronology of events occur from left to right, the calculated expected value at each node begins at the far right of the tree and moves left.  </a:t>
            </a:r>
            <a:endParaRPr lang="en-US"/>
          </a:p>
          <a:p>
            <a:endParaRPr lang="en-US">
              <a:cs typeface="Calibri"/>
            </a:endParaRPr>
          </a:p>
          <a:p>
            <a:r>
              <a:rPr lang="en-US" b="1">
                <a:cs typeface="Calibri"/>
              </a:rPr>
              <a:t>Here we are zooming on the right-most part of the Tree</a:t>
            </a:r>
          </a:p>
          <a:p>
            <a:endParaRPr lang="en-US">
              <a:cs typeface="Calibri"/>
            </a:endParaRPr>
          </a:p>
          <a:p>
            <a:endParaRPr lang="en-US">
              <a:cs typeface="Calibri"/>
            </a:endParaRPr>
          </a:p>
          <a:p>
            <a:r>
              <a:rPr lang="en-US" b="1">
                <a:cs typeface="Calibri"/>
              </a:rPr>
              <a:t>Random Variables</a:t>
            </a:r>
          </a:p>
          <a:p>
            <a:r>
              <a:rPr lang="en-US">
                <a:cs typeface="Calibri"/>
              </a:rPr>
              <a:t>1)  Cost of Adverse Event (if stay): Normal Distribution using Expected Value to be 10x (&lt;3 days Power Outage),  20x (&gt;=3 days) the Expected value of Adverse Event in </a:t>
            </a:r>
            <a:r>
              <a:rPr lang="en-US" i="1">
                <a:cs typeface="Calibri"/>
              </a:rPr>
              <a:t>Transport</a:t>
            </a:r>
            <a:r>
              <a:rPr lang="en-US">
                <a:cs typeface="Calibri"/>
              </a:rPr>
              <a:t>.  </a:t>
            </a:r>
          </a:p>
          <a:p>
            <a:r>
              <a:rPr lang="en-US">
                <a:cs typeface="Calibri"/>
              </a:rPr>
              <a:t>Rationale:  This was basically a scaling factor considering how much worse the cost of an adverse event would be if there was a power outage vs an Adverse Event in Transport.  </a:t>
            </a:r>
          </a:p>
          <a:p>
            <a:endParaRPr lang="en-US">
              <a:cs typeface="Calibri"/>
            </a:endParaRPr>
          </a:p>
          <a:p>
            <a:r>
              <a:rPr lang="en-US">
                <a:cs typeface="Calibri"/>
              </a:rPr>
              <a:t>2) The number of minutes of Power Outage was fitted to an Exponential Distribution, and converted to an Indicator Variable for &lt; 3 days or &gt; = 3 days.  </a:t>
            </a:r>
            <a:endParaRPr lang="en-US"/>
          </a:p>
          <a:p>
            <a:endParaRPr lang="en-US">
              <a:cs typeface="Calibri"/>
            </a:endParaRPr>
          </a:p>
          <a:p>
            <a:endParaRPr lang="en-US">
              <a:cs typeface="Calibri"/>
            </a:endParaRPr>
          </a:p>
          <a:p>
            <a:r>
              <a:rPr lang="en-US" b="1" err="1">
                <a:cs typeface="Calibri"/>
              </a:rPr>
              <a:t>Aproximated</a:t>
            </a:r>
            <a:r>
              <a:rPr lang="en-US" b="1">
                <a:cs typeface="Calibri"/>
              </a:rPr>
              <a:t>:  </a:t>
            </a:r>
          </a:p>
          <a:p>
            <a:r>
              <a:rPr lang="en-US">
                <a:cs typeface="Calibri"/>
              </a:rPr>
              <a:t>1) Probability of an Adverse Event (if stay)</a:t>
            </a:r>
          </a:p>
        </p:txBody>
      </p:sp>
      <p:sp>
        <p:nvSpPr>
          <p:cNvPr id="4" name="Slide Number Placeholder 3"/>
          <p:cNvSpPr>
            <a:spLocks noGrp="1"/>
          </p:cNvSpPr>
          <p:nvPr>
            <p:ph type="sldNum" sz="quarter" idx="5"/>
          </p:nvPr>
        </p:nvSpPr>
        <p:spPr/>
        <p:txBody>
          <a:bodyPr/>
          <a:lstStyle/>
          <a:p>
            <a:fld id="{00A199AB-F625-44F2-927C-9C5042F70390}" type="slidenum">
              <a:rPr lang="en-US"/>
              <a:t>21</a:t>
            </a:fld>
            <a:endParaRPr lang="en-US"/>
          </a:p>
        </p:txBody>
      </p:sp>
    </p:spTree>
    <p:extLst>
      <p:ext uri="{BB962C8B-B14F-4D97-AF65-F5344CB8AC3E}">
        <p14:creationId xmlns:p14="http://schemas.microsoft.com/office/powerpoint/2010/main" val="42630334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In the simulation we can see that the mean, 1890 is almost exactly the Expected Value on the Tree before we started the simulation.  Before we start the simulation, the tree gets the expected value from all of the random variables in order to determine the optimal branch.  </a:t>
            </a:r>
          </a:p>
          <a:p>
            <a:endParaRPr lang="en-US">
              <a:cs typeface="Calibri"/>
            </a:endParaRPr>
          </a:p>
          <a:p>
            <a:r>
              <a:rPr lang="en-US">
                <a:cs typeface="Calibri"/>
              </a:rPr>
              <a:t>Note, look at the right-most column of data.  This is for the lower branch, "Don’t Evacuate" is completely ignored – aka – did not contribute the overall expected value in the simulation,  because that branch was not optimal.  </a:t>
            </a:r>
            <a:endParaRPr lang="en-US"/>
          </a:p>
        </p:txBody>
      </p:sp>
      <p:sp>
        <p:nvSpPr>
          <p:cNvPr id="4" name="Slide Number Placeholder 3"/>
          <p:cNvSpPr>
            <a:spLocks noGrp="1"/>
          </p:cNvSpPr>
          <p:nvPr>
            <p:ph type="sldNum" sz="quarter" idx="5"/>
          </p:nvPr>
        </p:nvSpPr>
        <p:spPr/>
        <p:txBody>
          <a:bodyPr/>
          <a:lstStyle/>
          <a:p>
            <a:fld id="{00A199AB-F625-44F2-927C-9C5042F70390}" type="slidenum">
              <a:rPr lang="en-US"/>
              <a:t>22</a:t>
            </a:fld>
            <a:endParaRPr lang="en-US"/>
          </a:p>
        </p:txBody>
      </p:sp>
    </p:spTree>
    <p:extLst>
      <p:ext uri="{BB962C8B-B14F-4D97-AF65-F5344CB8AC3E}">
        <p14:creationId xmlns:p14="http://schemas.microsoft.com/office/powerpoint/2010/main" val="5240661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In this scenario, the Mean is reduced a little bit  (1887 vs 1890).  Why?  </a:t>
            </a:r>
            <a:endParaRPr lang="en-US"/>
          </a:p>
          <a:p>
            <a:endParaRPr lang="en-US">
              <a:cs typeface="Calibri"/>
            </a:endParaRPr>
          </a:p>
          <a:p>
            <a:r>
              <a:rPr lang="en-US"/>
              <a:t>There are 5 different ways you can configure the DT to calculate.   In this scenario, we configured it to use the non optimal branch if it produced a lower value in that iteration vs the optimal.  It doesn't happen often, but it does happen due to the random variables. </a:t>
            </a:r>
            <a:endParaRPr lang="en-US">
              <a:cs typeface="Calibri"/>
            </a:endParaRPr>
          </a:p>
          <a:p>
            <a:endParaRPr lang="en-US">
              <a:cs typeface="Calibri"/>
            </a:endParaRPr>
          </a:p>
          <a:p>
            <a:r>
              <a:rPr lang="en-US">
                <a:cs typeface="Calibri"/>
              </a:rPr>
              <a:t>On the right for Iteration #18, the software chose the lower branch for that iteration thereby contributing to the lower mean.   </a:t>
            </a:r>
            <a:endParaRPr lang="en-US"/>
          </a:p>
          <a:p>
            <a:endParaRPr lang="en-US">
              <a:cs typeface="Calibri"/>
            </a:endParaRPr>
          </a:p>
          <a:p>
            <a:r>
              <a:rPr lang="en-US">
                <a:cs typeface="Calibri"/>
              </a:rPr>
              <a:t>In this scenario, we get a glimpse of the value of perfect information.  How might this be useful?</a:t>
            </a:r>
          </a:p>
          <a:p>
            <a:endParaRPr lang="en-US">
              <a:cs typeface="Calibri"/>
            </a:endParaRPr>
          </a:p>
        </p:txBody>
      </p:sp>
      <p:sp>
        <p:nvSpPr>
          <p:cNvPr id="4" name="Slide Number Placeholder 3"/>
          <p:cNvSpPr>
            <a:spLocks noGrp="1"/>
          </p:cNvSpPr>
          <p:nvPr>
            <p:ph type="sldNum" sz="quarter" idx="5"/>
          </p:nvPr>
        </p:nvSpPr>
        <p:spPr/>
        <p:txBody>
          <a:bodyPr/>
          <a:lstStyle/>
          <a:p>
            <a:fld id="{00A199AB-F625-44F2-927C-9C5042F70390}" type="slidenum">
              <a:rPr lang="en-US"/>
              <a:t>23</a:t>
            </a:fld>
            <a:endParaRPr lang="en-US"/>
          </a:p>
        </p:txBody>
      </p:sp>
    </p:spTree>
    <p:extLst>
      <p:ext uri="{BB962C8B-B14F-4D97-AF65-F5344CB8AC3E}">
        <p14:creationId xmlns:p14="http://schemas.microsoft.com/office/powerpoint/2010/main" val="5978707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a:p>
            <a:r>
              <a:rPr lang="en-US" b="1">
                <a:cs typeface="Calibri"/>
              </a:rPr>
              <a:t>Per the NHC data, the probability of a direct hit at 48 hour forecast increases to 28%.  </a:t>
            </a:r>
            <a:endParaRPr lang="en-US">
              <a:cs typeface="Calibri"/>
            </a:endParaRPr>
          </a:p>
          <a:p>
            <a:endParaRPr lang="en-US" b="1">
              <a:cs typeface="Calibri"/>
            </a:endParaRPr>
          </a:p>
          <a:p>
            <a:r>
              <a:rPr lang="en-US">
                <a:cs typeface="Calibri"/>
              </a:rPr>
              <a:t>Due to supply shortages of transportation and demand increasing we assumed a 20% increase in transportation costs.  </a:t>
            </a: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00A199AB-F625-44F2-927C-9C5042F70390}" type="slidenum">
              <a:rPr lang="en-US"/>
              <a:t>24</a:t>
            </a:fld>
            <a:endParaRPr lang="en-US"/>
          </a:p>
        </p:txBody>
      </p:sp>
    </p:spTree>
    <p:extLst>
      <p:ext uri="{BB962C8B-B14F-4D97-AF65-F5344CB8AC3E}">
        <p14:creationId xmlns:p14="http://schemas.microsoft.com/office/powerpoint/2010/main" val="1461128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90000"/>
              </a:lnSpc>
              <a:spcBef>
                <a:spcPts val="1000"/>
              </a:spcBef>
              <a:buFont typeface="Arial,Sans-Serif"/>
              <a:buChar char="•"/>
            </a:pPr>
            <a:r>
              <a:rPr lang="en-US"/>
              <a:t>Evacuating a hospital due to a natural disaster is a difficult decision with a lot of uncertainty </a:t>
            </a:r>
          </a:p>
          <a:p>
            <a:pPr marL="285750" indent="-285750">
              <a:lnSpc>
                <a:spcPct val="90000"/>
              </a:lnSpc>
              <a:spcBef>
                <a:spcPts val="1000"/>
              </a:spcBef>
              <a:buFont typeface="Arial,Sans-Serif"/>
              <a:buChar char="•"/>
            </a:pPr>
            <a:r>
              <a:rPr lang="en-US"/>
              <a:t>A full-scale evacuation could cost millions of dollars and patients in ICU could deteriorate or die en-route. </a:t>
            </a:r>
            <a:endParaRPr lang="en-US">
              <a:cs typeface="Calibri"/>
            </a:endParaRPr>
          </a:p>
          <a:p>
            <a:pPr marL="285750" indent="-285750">
              <a:lnSpc>
                <a:spcPct val="90000"/>
              </a:lnSpc>
              <a:spcBef>
                <a:spcPts val="1000"/>
              </a:spcBef>
              <a:buFont typeface="Arial,Sans-Serif"/>
              <a:buChar char="•"/>
            </a:pPr>
            <a:r>
              <a:rPr lang="en-US"/>
              <a:t>Staying put during a massive disaster could leave the hospital stranded without resources, potentially killing even more patients.</a:t>
            </a:r>
            <a:endParaRPr lang="en-US">
              <a:cs typeface="Calibri"/>
            </a:endParaRPr>
          </a:p>
        </p:txBody>
      </p:sp>
      <p:sp>
        <p:nvSpPr>
          <p:cNvPr id="4" name="Slide Number Placeholder 3"/>
          <p:cNvSpPr>
            <a:spLocks noGrp="1"/>
          </p:cNvSpPr>
          <p:nvPr>
            <p:ph type="sldNum" sz="quarter" idx="5"/>
          </p:nvPr>
        </p:nvSpPr>
        <p:spPr/>
        <p:txBody>
          <a:bodyPr/>
          <a:lstStyle/>
          <a:p>
            <a:fld id="{00A199AB-F625-44F2-927C-9C5042F70390}" type="slidenum">
              <a:rPr lang="en-US"/>
              <a:t>3</a:t>
            </a:fld>
            <a:endParaRPr lang="en-US"/>
          </a:p>
        </p:txBody>
      </p:sp>
    </p:spTree>
    <p:extLst>
      <p:ext uri="{BB962C8B-B14F-4D97-AF65-F5344CB8AC3E}">
        <p14:creationId xmlns:p14="http://schemas.microsoft.com/office/powerpoint/2010/main" val="36233995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Over time, the cost of evacuating increases due to supply/demand of transportation.   (20% increase from 72 </a:t>
            </a:r>
            <a:r>
              <a:rPr lang="en-US" err="1">
                <a:cs typeface="Calibri"/>
              </a:rPr>
              <a:t>hrs</a:t>
            </a:r>
            <a:r>
              <a:rPr lang="en-US">
                <a:cs typeface="Calibri"/>
              </a:rPr>
              <a:t> to 48 , another 20% from 48 to 24, another 20% from 24 to 12 </a:t>
            </a:r>
            <a:r>
              <a:rPr lang="en-US" err="1">
                <a:cs typeface="Calibri"/>
              </a:rPr>
              <a:t>hrs</a:t>
            </a:r>
            <a:r>
              <a:rPr lang="en-US">
                <a:cs typeface="Calibri"/>
              </a:rPr>
              <a:t>)</a:t>
            </a:r>
          </a:p>
          <a:p>
            <a:endParaRPr lang="en-US">
              <a:cs typeface="Calibri"/>
            </a:endParaRPr>
          </a:p>
          <a:p>
            <a:r>
              <a:rPr lang="en-US">
                <a:cs typeface="Calibri"/>
              </a:rPr>
              <a:t>The cost of remaining increases due to the increasing probability of a direct hit increasing (per NHC data)</a:t>
            </a:r>
          </a:p>
          <a:p>
            <a:endParaRPr lang="en-US">
              <a:cs typeface="Calibri"/>
            </a:endParaRPr>
          </a:p>
          <a:p>
            <a:r>
              <a:rPr lang="en-US">
                <a:cs typeface="Calibri"/>
              </a:rPr>
              <a:t>This does not account for the opportunity cost... at what point is it too late to evacuate?  when </a:t>
            </a:r>
            <a:r>
              <a:rPr lang="en-US" b="1">
                <a:cs typeface="Calibri"/>
              </a:rPr>
              <a:t>no amount of money can purchase transportation?</a:t>
            </a:r>
          </a:p>
          <a:p>
            <a:endParaRPr lang="en-US" b="1">
              <a:cs typeface="Calibri"/>
            </a:endParaRPr>
          </a:p>
          <a:p>
            <a:r>
              <a:rPr lang="en-US" b="1">
                <a:cs typeface="Calibri"/>
              </a:rPr>
              <a:t>AT THIS POINT, IT LOOKS LIKE WE SHOULD EVACUATE BASED ON THE 72 HR FORECAST.  (GO TO NEXT SLIDE)</a:t>
            </a:r>
          </a:p>
          <a:p>
            <a:endParaRPr lang="en-US" b="1">
              <a:cs typeface="Calibri"/>
            </a:endParaRPr>
          </a:p>
          <a:p>
            <a:endParaRPr lang="en-US" b="1">
              <a:cs typeface="Calibri"/>
            </a:endParaRPr>
          </a:p>
          <a:p>
            <a:endParaRPr lang="en-US" b="1">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00A199AB-F625-44F2-927C-9C5042F70390}" type="slidenum">
              <a:rPr lang="en-US"/>
              <a:t>25</a:t>
            </a:fld>
            <a:endParaRPr lang="en-US"/>
          </a:p>
        </p:txBody>
      </p:sp>
    </p:spTree>
    <p:extLst>
      <p:ext uri="{BB962C8B-B14F-4D97-AF65-F5344CB8AC3E}">
        <p14:creationId xmlns:p14="http://schemas.microsoft.com/office/powerpoint/2010/main" val="8138252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If we tell the C- Suite that we need to evacuate, </a:t>
            </a:r>
            <a:endParaRPr lang="en-US"/>
          </a:p>
          <a:p>
            <a:r>
              <a:rPr lang="en-US">
                <a:cs typeface="Calibri"/>
              </a:rPr>
              <a:t>--based on a 72 hour forecast, </a:t>
            </a:r>
          </a:p>
          <a:p>
            <a:r>
              <a:rPr lang="en-US">
                <a:cs typeface="Calibri"/>
              </a:rPr>
              <a:t>--where we know there is only a 10% probability of getting a direct hit... </a:t>
            </a:r>
          </a:p>
          <a:p>
            <a:r>
              <a:rPr lang="en-US">
                <a:cs typeface="Calibri"/>
              </a:rPr>
              <a:t>--it may not go well!</a:t>
            </a:r>
          </a:p>
          <a:p>
            <a:endParaRPr lang="en-US">
              <a:cs typeface="Calibri"/>
            </a:endParaRPr>
          </a:p>
          <a:p>
            <a:endParaRPr lang="en-US">
              <a:cs typeface="Calibri"/>
            </a:endParaRPr>
          </a:p>
          <a:p>
            <a:r>
              <a:rPr lang="en-US">
                <a:cs typeface="Calibri"/>
              </a:rPr>
              <a:t>So, here we have done a sensitivity analysis on the cost of an adverse event if we decide to stay.  </a:t>
            </a:r>
          </a:p>
          <a:p>
            <a:r>
              <a:rPr lang="en-US">
                <a:cs typeface="Calibri"/>
              </a:rPr>
              <a:t>Perhaps our original estimate was too high.  </a:t>
            </a:r>
          </a:p>
          <a:p>
            <a:r>
              <a:rPr lang="en-US">
                <a:cs typeface="Calibri"/>
              </a:rPr>
              <a:t>Here, we have varied the estimate and we can see with the red line that staying is the better decision up until a certain point.  !</a:t>
            </a:r>
          </a:p>
          <a:p>
            <a:endParaRPr lang="en-US">
              <a:cs typeface="Calibri"/>
            </a:endParaRPr>
          </a:p>
        </p:txBody>
      </p:sp>
      <p:sp>
        <p:nvSpPr>
          <p:cNvPr id="4" name="Slide Number Placeholder 3"/>
          <p:cNvSpPr>
            <a:spLocks noGrp="1"/>
          </p:cNvSpPr>
          <p:nvPr>
            <p:ph type="sldNum" sz="quarter" idx="5"/>
          </p:nvPr>
        </p:nvSpPr>
        <p:spPr/>
        <p:txBody>
          <a:bodyPr/>
          <a:lstStyle/>
          <a:p>
            <a:fld id="{00A199AB-F625-44F2-927C-9C5042F70390}" type="slidenum">
              <a:rPr lang="en-US"/>
              <a:t>26</a:t>
            </a:fld>
            <a:endParaRPr lang="en-US"/>
          </a:p>
        </p:txBody>
      </p:sp>
    </p:spTree>
    <p:extLst>
      <p:ext uri="{BB962C8B-B14F-4D97-AF65-F5344CB8AC3E}">
        <p14:creationId xmlns:p14="http://schemas.microsoft.com/office/powerpoint/2010/main" val="31808381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a:t>You must have reliable information that your decision makers have confidence in.   </a:t>
            </a:r>
          </a:p>
          <a:p>
            <a:pPr marL="171450" indent="-171450">
              <a:buFont typeface="Arial"/>
              <a:buChar char="•"/>
            </a:pPr>
            <a:r>
              <a:rPr lang="en-US"/>
              <a:t>That said, it is easy to change numbers in real time with a DT, and do sensitivity analysis to provide a range of scenarios to give decision makers more options to consider. </a:t>
            </a:r>
          </a:p>
          <a:p>
            <a:pPr marL="171450" indent="-171450">
              <a:buFont typeface="Arial"/>
              <a:buChar char="•"/>
            </a:pPr>
            <a:endParaRPr lang="en-US"/>
          </a:p>
          <a:p>
            <a:pPr marL="171450" indent="-171450">
              <a:buFont typeface="Arial"/>
              <a:buChar char="•"/>
            </a:pPr>
            <a:r>
              <a:rPr lang="en-US"/>
              <a:t>But .. How do you quantify public opinion if you make the wrong decision?  There are subjective considerations that are hard to pin down to a cost and represent in a D-Tree.  </a:t>
            </a:r>
          </a:p>
        </p:txBody>
      </p:sp>
      <p:sp>
        <p:nvSpPr>
          <p:cNvPr id="4" name="Slide Number Placeholder 3"/>
          <p:cNvSpPr>
            <a:spLocks noGrp="1"/>
          </p:cNvSpPr>
          <p:nvPr>
            <p:ph type="sldNum" sz="quarter" idx="5"/>
          </p:nvPr>
        </p:nvSpPr>
        <p:spPr/>
        <p:txBody>
          <a:bodyPr/>
          <a:lstStyle/>
          <a:p>
            <a:fld id="{00A199AB-F625-44F2-927C-9C5042F70390}" type="slidenum">
              <a:rPr lang="en-US"/>
              <a:t>28</a:t>
            </a:fld>
            <a:endParaRPr lang="en-US"/>
          </a:p>
        </p:txBody>
      </p:sp>
    </p:spTree>
    <p:extLst>
      <p:ext uri="{BB962C8B-B14F-4D97-AF65-F5344CB8AC3E}">
        <p14:creationId xmlns:p14="http://schemas.microsoft.com/office/powerpoint/2010/main" val="14681835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cs typeface="Calibri"/>
            </a:endParaRPr>
          </a:p>
          <a:p>
            <a:endParaRPr lang="en-US"/>
          </a:p>
        </p:txBody>
      </p:sp>
      <p:sp>
        <p:nvSpPr>
          <p:cNvPr id="4" name="Slide Number Placeholder 3"/>
          <p:cNvSpPr>
            <a:spLocks noGrp="1"/>
          </p:cNvSpPr>
          <p:nvPr>
            <p:ph type="sldNum" sz="quarter" idx="5"/>
          </p:nvPr>
        </p:nvSpPr>
        <p:spPr/>
        <p:txBody>
          <a:bodyPr/>
          <a:lstStyle/>
          <a:p>
            <a:fld id="{00A199AB-F625-44F2-927C-9C5042F70390}" type="slidenum">
              <a:rPr lang="en-US"/>
              <a:t>29</a:t>
            </a:fld>
            <a:endParaRPr lang="en-US"/>
          </a:p>
        </p:txBody>
      </p:sp>
    </p:spTree>
    <p:extLst>
      <p:ext uri="{BB962C8B-B14F-4D97-AF65-F5344CB8AC3E}">
        <p14:creationId xmlns:p14="http://schemas.microsoft.com/office/powerpoint/2010/main" val="9220524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90000"/>
              </a:lnSpc>
              <a:spcBef>
                <a:spcPts val="1000"/>
              </a:spcBef>
              <a:buFont typeface="Arial,Sans-Serif"/>
              <a:buChar char="•"/>
            </a:pPr>
            <a:r>
              <a:rPr lang="en-US"/>
              <a:t>None of the hospitals in the New Orleans Parish evacuated in advance of Hurricane Katrina</a:t>
            </a:r>
          </a:p>
          <a:p>
            <a:pPr marL="285750" indent="-285750">
              <a:lnSpc>
                <a:spcPct val="90000"/>
              </a:lnSpc>
              <a:spcBef>
                <a:spcPts val="1000"/>
              </a:spcBef>
              <a:buFont typeface="Arial,Sans-Serif"/>
              <a:buChar char="•"/>
            </a:pPr>
            <a:r>
              <a:rPr lang="en-US"/>
              <a:t>One hospital 20 miles north of the city, St. Charles Parish Hospital, evacuated in advance. They believe they made the right decision. </a:t>
            </a:r>
          </a:p>
          <a:p>
            <a:pPr marL="285750" indent="-285750">
              <a:lnSpc>
                <a:spcPct val="90000"/>
              </a:lnSpc>
              <a:spcBef>
                <a:spcPts val="1000"/>
              </a:spcBef>
              <a:buFont typeface="Arial,Sans-Serif"/>
              <a:buChar char="•"/>
            </a:pPr>
            <a:r>
              <a:rPr lang="en-US"/>
              <a:t>Other hospitals were stranded with finicky power supplies, 100-degree heat, depleted water sources and reduced medical supplies</a:t>
            </a:r>
          </a:p>
          <a:p>
            <a:pPr marL="285750" indent="-285750">
              <a:lnSpc>
                <a:spcPct val="90000"/>
              </a:lnSpc>
              <a:spcBef>
                <a:spcPts val="1000"/>
              </a:spcBef>
              <a:buFont typeface="Arial,Sans-Serif"/>
              <a:buChar char="•"/>
            </a:pPr>
            <a:r>
              <a:rPr lang="en-US"/>
              <a:t>Hospitals were forced to evacuate post hurricane anyway</a:t>
            </a:r>
          </a:p>
        </p:txBody>
      </p:sp>
      <p:sp>
        <p:nvSpPr>
          <p:cNvPr id="4" name="Slide Number Placeholder 3"/>
          <p:cNvSpPr>
            <a:spLocks noGrp="1"/>
          </p:cNvSpPr>
          <p:nvPr>
            <p:ph type="sldNum" sz="quarter" idx="5"/>
          </p:nvPr>
        </p:nvSpPr>
        <p:spPr/>
        <p:txBody>
          <a:bodyPr/>
          <a:lstStyle/>
          <a:p>
            <a:fld id="{00A199AB-F625-44F2-927C-9C5042F70390}" type="slidenum">
              <a:rPr lang="en-US"/>
              <a:t>4</a:t>
            </a:fld>
            <a:endParaRPr lang="en-US"/>
          </a:p>
        </p:txBody>
      </p:sp>
    </p:spTree>
    <p:extLst>
      <p:ext uri="{BB962C8B-B14F-4D97-AF65-F5344CB8AC3E}">
        <p14:creationId xmlns:p14="http://schemas.microsoft.com/office/powerpoint/2010/main" val="2775546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90000"/>
              </a:lnSpc>
              <a:spcBef>
                <a:spcPts val="1000"/>
              </a:spcBef>
              <a:buFont typeface="Arial,Sans-Serif"/>
              <a:buChar char="•"/>
            </a:pPr>
            <a:r>
              <a:rPr lang="en-US"/>
              <a:t>45 bodies were found at Memorial Medical Center and nurses have been accused of euthanizing patients to conserve supplies. Ultimately, no one was indicted due to these charges </a:t>
            </a:r>
          </a:p>
          <a:p>
            <a:pPr marL="285750" indent="-285750">
              <a:lnSpc>
                <a:spcPct val="90000"/>
              </a:lnSpc>
              <a:spcBef>
                <a:spcPts val="1000"/>
              </a:spcBef>
              <a:buFont typeface="Arial,Sans-Serif"/>
              <a:buChar char="•"/>
            </a:pPr>
            <a:r>
              <a:rPr lang="en-US"/>
              <a:t>Memorial Hospital was sold a year after the storm though it is difficult to tell whether this was a result of the storm. </a:t>
            </a:r>
            <a:endParaRPr lang="en-US">
              <a:cs typeface="Calibri"/>
            </a:endParaRPr>
          </a:p>
          <a:p>
            <a:pPr marL="285750" indent="-285750">
              <a:lnSpc>
                <a:spcPct val="90000"/>
              </a:lnSpc>
              <a:spcBef>
                <a:spcPts val="1000"/>
              </a:spcBef>
              <a:buFont typeface="Arial,Sans-Serif"/>
              <a:buChar char="•"/>
            </a:pPr>
            <a:r>
              <a:rPr lang="en-US">
                <a:hlinkClick r:id="rId3"/>
              </a:rPr>
              <a:t>https://www.urban.org/sites/default/files/publication/50896/411348-Hospitals-in-Hurricane-Katrina.PDF</a:t>
            </a:r>
            <a:r>
              <a:rPr lang="en-US"/>
              <a:t> </a:t>
            </a:r>
            <a:endParaRPr lang="en-US">
              <a:cs typeface="Calibri"/>
            </a:endParaRPr>
          </a:p>
          <a:p>
            <a:pPr marL="285750" indent="-285750">
              <a:lnSpc>
                <a:spcPct val="90000"/>
              </a:lnSpc>
              <a:spcBef>
                <a:spcPts val="1000"/>
              </a:spcBef>
              <a:buFont typeface="Arial,Sans-Serif"/>
              <a:buChar char="•"/>
            </a:pPr>
            <a:r>
              <a:rPr lang="en-US">
                <a:hlinkClick r:id="rId4"/>
              </a:rPr>
              <a:t>https://en.wikipedia.org/wiki/Memorial_Medical_Center_and_Hurricane_Katrina#Outcome</a:t>
            </a:r>
            <a:r>
              <a:rPr lang="en-US"/>
              <a:t> </a:t>
            </a:r>
            <a:endParaRPr lang="en-US">
              <a:cs typeface="Calibri"/>
            </a:endParaRPr>
          </a:p>
          <a:p>
            <a:pPr marL="285750" indent="-285750">
              <a:lnSpc>
                <a:spcPct val="90000"/>
              </a:lnSpc>
              <a:spcBef>
                <a:spcPts val="1000"/>
              </a:spcBef>
              <a:buFont typeface="Arial,Sans-Serif"/>
              <a:buChar char="•"/>
            </a:pPr>
            <a:r>
              <a:rPr lang="en-US">
                <a:hlinkClick r:id="rId5"/>
              </a:rPr>
              <a:t>https://en.wikipedia.org/wiki/Ochsner_Baptist_Medical_Center#Post-Katrina</a:t>
            </a:r>
            <a:endParaRPr lang="en-US">
              <a:cs typeface="Calibri"/>
            </a:endParaRPr>
          </a:p>
        </p:txBody>
      </p:sp>
      <p:sp>
        <p:nvSpPr>
          <p:cNvPr id="4" name="Slide Number Placeholder 3"/>
          <p:cNvSpPr>
            <a:spLocks noGrp="1"/>
          </p:cNvSpPr>
          <p:nvPr>
            <p:ph type="sldNum" sz="quarter" idx="5"/>
          </p:nvPr>
        </p:nvSpPr>
        <p:spPr/>
        <p:txBody>
          <a:bodyPr/>
          <a:lstStyle/>
          <a:p>
            <a:fld id="{00A199AB-F625-44F2-927C-9C5042F70390}" type="slidenum">
              <a:rPr lang="en-US"/>
              <a:t>5</a:t>
            </a:fld>
            <a:endParaRPr lang="en-US"/>
          </a:p>
        </p:txBody>
      </p:sp>
    </p:spTree>
    <p:extLst>
      <p:ext uri="{BB962C8B-B14F-4D97-AF65-F5344CB8AC3E}">
        <p14:creationId xmlns:p14="http://schemas.microsoft.com/office/powerpoint/2010/main" val="3217058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90000"/>
              </a:lnSpc>
              <a:spcBef>
                <a:spcPts val="1000"/>
              </a:spcBef>
              <a:buFont typeface="Arial,Sans-Serif"/>
              <a:buChar char="•"/>
            </a:pPr>
            <a:r>
              <a:rPr lang="en-US"/>
              <a:t>These are extreme situations; most hospitals do not require a full evacuation during a hurricane. Partial evacuations are normal and usually just involve discharging the patients who require the least care.</a:t>
            </a:r>
          </a:p>
          <a:p>
            <a:pPr marL="285750" indent="-285750">
              <a:lnSpc>
                <a:spcPct val="90000"/>
              </a:lnSpc>
              <a:spcBef>
                <a:spcPts val="1000"/>
              </a:spcBef>
              <a:buFont typeface="Arial,Sans-Serif"/>
              <a:buChar char="•"/>
            </a:pPr>
            <a:r>
              <a:rPr lang="en-US"/>
              <a:t>However, these decisions must be made within a narrow time frame</a:t>
            </a:r>
            <a:endParaRPr lang="en-US">
              <a:cs typeface="Calibri"/>
            </a:endParaRPr>
          </a:p>
          <a:p>
            <a:pPr marL="285750" indent="-285750">
              <a:lnSpc>
                <a:spcPct val="90000"/>
              </a:lnSpc>
              <a:spcBef>
                <a:spcPts val="1000"/>
              </a:spcBef>
              <a:buFont typeface="Arial,Sans-Serif"/>
              <a:buChar char="•"/>
            </a:pPr>
            <a:r>
              <a:rPr lang="en-US"/>
              <a:t>As we approach the time of the event, a full evacuation becomes more difficult and expensive. </a:t>
            </a:r>
            <a:endParaRPr lang="en-US">
              <a:cs typeface="Calibri"/>
            </a:endParaRPr>
          </a:p>
          <a:p>
            <a:pPr marL="285750" indent="-285750">
              <a:lnSpc>
                <a:spcPct val="90000"/>
              </a:lnSpc>
              <a:spcBef>
                <a:spcPts val="1000"/>
              </a:spcBef>
              <a:buFont typeface="Arial,Sans-Serif"/>
              <a:buChar char="•"/>
            </a:pPr>
            <a:r>
              <a:rPr lang="en-US"/>
              <a:t>To decide whether to evacuate or not, we need to look at every detail</a:t>
            </a:r>
            <a:endParaRPr lang="en-US">
              <a:cs typeface="Calibri" panose="020F0502020204030204"/>
            </a:endParaRPr>
          </a:p>
        </p:txBody>
      </p:sp>
      <p:sp>
        <p:nvSpPr>
          <p:cNvPr id="4" name="Slide Number Placeholder 3"/>
          <p:cNvSpPr>
            <a:spLocks noGrp="1"/>
          </p:cNvSpPr>
          <p:nvPr>
            <p:ph type="sldNum" sz="quarter" idx="5"/>
          </p:nvPr>
        </p:nvSpPr>
        <p:spPr/>
        <p:txBody>
          <a:bodyPr/>
          <a:lstStyle/>
          <a:p>
            <a:fld id="{00A199AB-F625-44F2-927C-9C5042F70390}" type="slidenum">
              <a:rPr lang="en-US"/>
              <a:t>6</a:t>
            </a:fld>
            <a:endParaRPr lang="en-US"/>
          </a:p>
        </p:txBody>
      </p:sp>
    </p:spTree>
    <p:extLst>
      <p:ext uri="{BB962C8B-B14F-4D97-AF65-F5344CB8AC3E}">
        <p14:creationId xmlns:p14="http://schemas.microsoft.com/office/powerpoint/2010/main" val="1306189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https://www.ahrq.gov/research/shuttered/hospevacfig1.html</a:t>
            </a:r>
            <a:endParaRPr lang="en-US"/>
          </a:p>
          <a:p>
            <a:r>
              <a:rPr lang="en-US">
                <a:cs typeface="Calibri"/>
              </a:rPr>
              <a:t>URL IN TEAMS -&gt; recommended decision tree for deciding whether or not to evacuate</a:t>
            </a:r>
            <a:endParaRPr lang="en-US"/>
          </a:p>
          <a:p>
            <a:endParaRPr lang="en-US">
              <a:cs typeface="Calibri"/>
            </a:endParaRPr>
          </a:p>
        </p:txBody>
      </p:sp>
      <p:sp>
        <p:nvSpPr>
          <p:cNvPr id="4" name="Slide Number Placeholder 3"/>
          <p:cNvSpPr>
            <a:spLocks noGrp="1"/>
          </p:cNvSpPr>
          <p:nvPr>
            <p:ph type="sldNum" sz="quarter" idx="5"/>
          </p:nvPr>
        </p:nvSpPr>
        <p:spPr/>
        <p:txBody>
          <a:bodyPr/>
          <a:lstStyle/>
          <a:p>
            <a:fld id="{00A199AB-F625-44F2-927C-9C5042F70390}" type="slidenum">
              <a:rPr lang="en-US"/>
              <a:t>7</a:t>
            </a:fld>
            <a:endParaRPr lang="en-US"/>
          </a:p>
        </p:txBody>
      </p:sp>
    </p:spTree>
    <p:extLst>
      <p:ext uri="{BB962C8B-B14F-4D97-AF65-F5344CB8AC3E}">
        <p14:creationId xmlns:p14="http://schemas.microsoft.com/office/powerpoint/2010/main" val="8126406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90000"/>
              </a:lnSpc>
              <a:spcBef>
                <a:spcPts val="1000"/>
              </a:spcBef>
              <a:buFont typeface="Arial"/>
              <a:buChar char="•"/>
            </a:pPr>
            <a:r>
              <a:rPr lang="en-US">
                <a:cs typeface="Calibri"/>
              </a:rPr>
              <a:t>While there are a lot more factors that go into the decision making process on whether to evacuate or no, these are the factors that we kept in mind. </a:t>
            </a:r>
          </a:p>
          <a:p>
            <a:pPr marL="285750" indent="-285750">
              <a:lnSpc>
                <a:spcPct val="90000"/>
              </a:lnSpc>
              <a:spcBef>
                <a:spcPts val="1000"/>
              </a:spcBef>
              <a:buFont typeface="Arial"/>
              <a:buChar char="•"/>
            </a:pPr>
            <a:endParaRPr lang="en-US">
              <a:cs typeface="Calibri"/>
            </a:endParaRPr>
          </a:p>
          <a:p>
            <a:pPr marL="285750" indent="-285750">
              <a:lnSpc>
                <a:spcPct val="90000"/>
              </a:lnSpc>
              <a:spcBef>
                <a:spcPts val="1000"/>
              </a:spcBef>
              <a:buFont typeface="Arial"/>
              <a:buChar char="•"/>
            </a:pPr>
            <a:r>
              <a:rPr lang="en-US">
                <a:cs typeface="Calibri"/>
              </a:rPr>
              <a:t>Evacuate Decision</a:t>
            </a:r>
          </a:p>
          <a:p>
            <a:pPr marL="285750" indent="-285750">
              <a:lnSpc>
                <a:spcPct val="90000"/>
              </a:lnSpc>
              <a:spcBef>
                <a:spcPts val="1000"/>
              </a:spcBef>
              <a:buFont typeface="Arial"/>
              <a:buChar char="•"/>
            </a:pPr>
            <a:endParaRPr lang="en-US">
              <a:cs typeface="Calibri"/>
            </a:endParaRPr>
          </a:p>
          <a:p>
            <a:pPr marL="285750" indent="-285750">
              <a:lnSpc>
                <a:spcPct val="90000"/>
              </a:lnSpc>
              <a:spcBef>
                <a:spcPts val="1000"/>
              </a:spcBef>
              <a:buFont typeface="Arial"/>
              <a:buChar char="•"/>
            </a:pPr>
            <a:endParaRPr lang="en-US">
              <a:cs typeface="Calibri"/>
            </a:endParaRPr>
          </a:p>
          <a:p>
            <a:pPr marL="285750" indent="-285750">
              <a:lnSpc>
                <a:spcPct val="90000"/>
              </a:lnSpc>
              <a:spcBef>
                <a:spcPts val="1000"/>
              </a:spcBef>
              <a:buFont typeface="Arial"/>
              <a:buChar char="•"/>
            </a:pPr>
            <a:r>
              <a:rPr lang="en-US">
                <a:cs typeface="Calibri"/>
              </a:rPr>
              <a:t>Do not Evacuate Decision</a:t>
            </a:r>
          </a:p>
          <a:p>
            <a:pPr marL="742950" lvl="1" indent="-285750">
              <a:lnSpc>
                <a:spcPct val="90000"/>
              </a:lnSpc>
              <a:spcBef>
                <a:spcPts val="1000"/>
              </a:spcBef>
              <a:buFont typeface="Arial"/>
              <a:buChar char="•"/>
            </a:pPr>
            <a:r>
              <a:rPr lang="en-US">
                <a:cs typeface="Calibri"/>
              </a:rPr>
              <a:t>We considered a direct hit to be when we are within 30 miles of the eye of the hurricane</a:t>
            </a:r>
          </a:p>
          <a:p>
            <a:pPr marL="1200150" lvl="2" indent="-285750">
              <a:lnSpc>
                <a:spcPct val="90000"/>
              </a:lnSpc>
              <a:spcBef>
                <a:spcPts val="1000"/>
              </a:spcBef>
              <a:buFont typeface="Arial"/>
              <a:buChar char="•"/>
            </a:pPr>
            <a:r>
              <a:rPr lang="en-US">
                <a:cs typeface="Calibri"/>
              </a:rPr>
              <a:t>We didn’t account for probabilities for a non-direct hit,</a:t>
            </a:r>
          </a:p>
          <a:p>
            <a:pPr lvl="1" indent="-285750">
              <a:lnSpc>
                <a:spcPct val="90000"/>
              </a:lnSpc>
              <a:spcBef>
                <a:spcPts val="1000"/>
              </a:spcBef>
              <a:buFont typeface="Arial"/>
              <a:buChar char="•"/>
            </a:pPr>
            <a:r>
              <a:rPr lang="en-US">
                <a:cs typeface="Calibri"/>
              </a:rPr>
              <a:t>Found our probabilities of a power outage</a:t>
            </a:r>
          </a:p>
        </p:txBody>
      </p:sp>
      <p:sp>
        <p:nvSpPr>
          <p:cNvPr id="4" name="Slide Number Placeholder 3"/>
          <p:cNvSpPr>
            <a:spLocks noGrp="1"/>
          </p:cNvSpPr>
          <p:nvPr>
            <p:ph type="sldNum" sz="quarter" idx="5"/>
          </p:nvPr>
        </p:nvSpPr>
        <p:spPr/>
        <p:txBody>
          <a:bodyPr/>
          <a:lstStyle/>
          <a:p>
            <a:fld id="{00A199AB-F625-44F2-927C-9C5042F70390}" type="slidenum">
              <a:rPr lang="en-US"/>
              <a:t>9</a:t>
            </a:fld>
            <a:endParaRPr lang="en-US"/>
          </a:p>
        </p:txBody>
      </p:sp>
    </p:spTree>
    <p:extLst>
      <p:ext uri="{BB962C8B-B14F-4D97-AF65-F5344CB8AC3E}">
        <p14:creationId xmlns:p14="http://schemas.microsoft.com/office/powerpoint/2010/main" val="7987954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Sans-Serif"/>
              <a:buChar char="•"/>
            </a:pPr>
            <a:r>
              <a:rPr lang="en-US"/>
              <a:t>We got raw data  (and coaching, see email above!)  from the NHC on their forecast tracking errors. </a:t>
            </a:r>
          </a:p>
          <a:p>
            <a:pPr marL="171450" indent="-171450">
              <a:buFont typeface="Arial,Sans-Serif"/>
              <a:buChar char="•"/>
            </a:pPr>
            <a:r>
              <a:rPr lang="en-US"/>
              <a:t>Their data spanned from 1970 to 2019, but we used 2015 to 2019 data because of their recent improvements in forecasting.  </a:t>
            </a:r>
            <a:endParaRPr lang="en-US">
              <a:cs typeface="Calibri"/>
            </a:endParaRPr>
          </a:p>
          <a:p>
            <a:pPr>
              <a:lnSpc>
                <a:spcPct val="90000"/>
              </a:lnSpc>
              <a:spcBef>
                <a:spcPts val="1000"/>
              </a:spcBef>
            </a:pPr>
            <a:endParaRPr lang="en-US">
              <a:cs typeface="Calibri"/>
            </a:endParaRPr>
          </a:p>
        </p:txBody>
      </p:sp>
      <p:sp>
        <p:nvSpPr>
          <p:cNvPr id="4" name="Slide Number Placeholder 3"/>
          <p:cNvSpPr>
            <a:spLocks noGrp="1"/>
          </p:cNvSpPr>
          <p:nvPr>
            <p:ph type="sldNum" sz="quarter" idx="5"/>
          </p:nvPr>
        </p:nvSpPr>
        <p:spPr/>
        <p:txBody>
          <a:bodyPr/>
          <a:lstStyle/>
          <a:p>
            <a:fld id="{00A199AB-F625-44F2-927C-9C5042F70390}" type="slidenum">
              <a:rPr lang="en-US"/>
              <a:t>10</a:t>
            </a:fld>
            <a:endParaRPr lang="en-US"/>
          </a:p>
        </p:txBody>
      </p:sp>
    </p:spTree>
    <p:extLst>
      <p:ext uri="{BB962C8B-B14F-4D97-AF65-F5344CB8AC3E}">
        <p14:creationId xmlns:p14="http://schemas.microsoft.com/office/powerpoint/2010/main" val="100023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90000"/>
              </a:lnSpc>
              <a:spcBef>
                <a:spcPts val="1000"/>
              </a:spcBef>
              <a:buFont typeface="Arial"/>
              <a:buChar char="•"/>
            </a:pPr>
            <a:r>
              <a:rPr lang="en-US"/>
              <a:t>The dataset had forecast tracking errors for 120, 72, 48, 24, 12 hour forecasts. </a:t>
            </a:r>
          </a:p>
          <a:p>
            <a:pPr marL="285750" indent="-285750">
              <a:lnSpc>
                <a:spcPct val="90000"/>
              </a:lnSpc>
              <a:spcBef>
                <a:spcPts val="1000"/>
              </a:spcBef>
              <a:buFont typeface="Arial,Sans-Serif"/>
              <a:buChar char="•"/>
            </a:pPr>
            <a:endParaRPr lang="en-US">
              <a:cs typeface="Calibri"/>
            </a:endParaRPr>
          </a:p>
        </p:txBody>
      </p:sp>
      <p:sp>
        <p:nvSpPr>
          <p:cNvPr id="4" name="Slide Number Placeholder 3"/>
          <p:cNvSpPr>
            <a:spLocks noGrp="1"/>
          </p:cNvSpPr>
          <p:nvPr>
            <p:ph type="sldNum" sz="quarter" idx="5"/>
          </p:nvPr>
        </p:nvSpPr>
        <p:spPr/>
        <p:txBody>
          <a:bodyPr/>
          <a:lstStyle/>
          <a:p>
            <a:fld id="{00A199AB-F625-44F2-927C-9C5042F70390}" type="slidenum">
              <a:rPr lang="en-US"/>
              <a:t>11</a:t>
            </a:fld>
            <a:endParaRPr lang="en-US"/>
          </a:p>
        </p:txBody>
      </p:sp>
    </p:spTree>
    <p:extLst>
      <p:ext uri="{BB962C8B-B14F-4D97-AF65-F5344CB8AC3E}">
        <p14:creationId xmlns:p14="http://schemas.microsoft.com/office/powerpoint/2010/main" val="1867540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09187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908277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701924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415584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7397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733376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12/18/2021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444530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12/18/2021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598014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91185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617610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563057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12/18/2021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256566808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image" Target="../media/image30.pn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34.jpeg"/></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37.png"/></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3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hyperlink" Target="https://www.frontiersin.org/files/Articles/385950/fpubh-07-00149-HTML/image_m/fpubh-07-00149-t003.jpg" TargetMode="External"/><Relationship Id="rId13" Type="http://schemas.openxmlformats.org/officeDocument/2006/relationships/hyperlink" Target="https://www.mass.gov/doc/evacuation-toolkit-planning-guide-0/download" TargetMode="External"/><Relationship Id="rId18" Type="http://schemas.openxmlformats.org/officeDocument/2006/relationships/hyperlink" Target="https://link.springer.com/referenceworkentry/10.1057%2F978-1-349-94848-2_250-1#:~:text=Risk%20refers%20to%20decision%2Dmaking,unknown%20to%20the%20decision%2Dmaker" TargetMode="External"/><Relationship Id="rId3" Type="http://schemas.openxmlformats.org/officeDocument/2006/relationships/hyperlink" Target="https://www.nhc.noaa.gov/verification/verify7.shtml" TargetMode="External"/><Relationship Id="rId21" Type="http://schemas.openxmlformats.org/officeDocument/2006/relationships/hyperlink" Target="https://www.eversource.uconn.edu/predicting-outages/" TargetMode="External"/><Relationship Id="rId7" Type="http://schemas.openxmlformats.org/officeDocument/2006/relationships/hyperlink" Target="https://pubmed.ncbi.nlm.nih.gov/15942342/#:~:text=Daily%20costs%20were%20greatest%20on,mechanical%20ventilation%2C%203%2C968%20dollars%3B%20no" TargetMode="External"/><Relationship Id="rId12" Type="http://schemas.openxmlformats.org/officeDocument/2006/relationships/hyperlink" Target="https://www.ahrq.gov/research/shuttered/hospevac4.html" TargetMode="External"/><Relationship Id="rId17" Type="http://schemas.openxmlformats.org/officeDocument/2006/relationships/hyperlink" Target="https://coast.noaa.gov/slr/#/layer/cof/2/-10536486.547926376/3775255.185074186/6/satellite/none/0.8/2050/interHigh/midAccretion" TargetMode="External"/><Relationship Id="rId2" Type="http://schemas.openxmlformats.org/officeDocument/2006/relationships/notesSlide" Target="../notesSlides/notesSlide23.xml"/><Relationship Id="rId16" Type="http://schemas.openxmlformats.org/officeDocument/2006/relationships/hyperlink" Target="https://slosh.nws.noaa.gov/sloshPub/" TargetMode="External"/><Relationship Id="rId20" Type="http://schemas.openxmlformats.org/officeDocument/2006/relationships/hyperlink" Target="https://data.tallahassee.com/storm-power-outages/" TargetMode="External"/><Relationship Id="rId1" Type="http://schemas.openxmlformats.org/officeDocument/2006/relationships/slideLayout" Target="../slideLayouts/slideLayout5.xml"/><Relationship Id="rId6" Type="http://schemas.openxmlformats.org/officeDocument/2006/relationships/hyperlink" Target="https://www.ncbi.nlm.nih.gov/pmc/articles/PMC5618745/" TargetMode="External"/><Relationship Id="rId11" Type="http://schemas.openxmlformats.org/officeDocument/2006/relationships/hyperlink" Target="https://en.wikipedia.org/wiki/Ochsner_Baptist_Medical_Center#Post-Katrina" TargetMode="External"/><Relationship Id="rId5" Type="http://schemas.openxmlformats.org/officeDocument/2006/relationships/hyperlink" Target="https://www.ncbi.nlm.nih.gov/pmc/articles/PMC5598051/" TargetMode="External"/><Relationship Id="rId15" Type="http://schemas.openxmlformats.org/officeDocument/2006/relationships/hyperlink" Target="https://www.nhc.noaa.gov/surge/faq.php#2" TargetMode="External"/><Relationship Id="rId10" Type="http://schemas.openxmlformats.org/officeDocument/2006/relationships/hyperlink" Target="https://en.wikipedia.org/wiki/Memorial_Medical_Center_and_Hurricane_Katrina#Outcome" TargetMode="External"/><Relationship Id="rId19" Type="http://schemas.openxmlformats.org/officeDocument/2006/relationships/hyperlink" Target="https://www.mckinsey.com/business-functions/strategy-and-corporate-finance/our-insights/strategy-under-uncertainty" TargetMode="External"/><Relationship Id="rId4" Type="http://schemas.openxmlformats.org/officeDocument/2006/relationships/hyperlink" Target="https://www.oecd.org/els/health-systems/The-economics-of-patient-safety-March-2017.pdf" TargetMode="External"/><Relationship Id="rId9" Type="http://schemas.openxmlformats.org/officeDocument/2006/relationships/hyperlink" Target="https://www.urban.org/sites/default/files/publication/50896/411348-Hospitals-in-Hurricane-Katrina.PDF" TargetMode="External"/><Relationship Id="rId14" Type="http://schemas.openxmlformats.org/officeDocument/2006/relationships/hyperlink" Target="https://www.nhc.noaa.gov/surge/" TargetMode="External"/><Relationship Id="rId22" Type="http://schemas.openxmlformats.org/officeDocument/2006/relationships/hyperlink" Target="https://www.sciencedirect.com/science/article/pii/S2352340918307182#s0015"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9" name="Oval 1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1" name="Arc 1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8A6824E-4127-443C-9AC9-F4E0E0781A7D}"/>
              </a:ext>
            </a:extLst>
          </p:cNvPr>
          <p:cNvSpPr>
            <a:spLocks noGrp="1"/>
          </p:cNvSpPr>
          <p:nvPr>
            <p:ph type="ctrTitle"/>
          </p:nvPr>
        </p:nvSpPr>
        <p:spPr>
          <a:xfrm>
            <a:off x="4038600" y="1939159"/>
            <a:ext cx="7644627" cy="2751086"/>
          </a:xfrm>
        </p:spPr>
        <p:txBody>
          <a:bodyPr>
            <a:normAutofit/>
          </a:bodyPr>
          <a:lstStyle/>
          <a:p>
            <a:pPr algn="r"/>
            <a:r>
              <a:rPr lang="en-US"/>
              <a:t>Business Decisions Under Uncertainty</a:t>
            </a:r>
          </a:p>
        </p:txBody>
      </p:sp>
      <p:sp>
        <p:nvSpPr>
          <p:cNvPr id="3" name="Subtitle 2">
            <a:extLst>
              <a:ext uri="{FF2B5EF4-FFF2-40B4-BE49-F238E27FC236}">
                <a16:creationId xmlns:a16="http://schemas.microsoft.com/office/drawing/2014/main" id="{4DBF801D-5360-443A-9D25-D320021C843D}"/>
              </a:ext>
            </a:extLst>
          </p:cNvPr>
          <p:cNvSpPr>
            <a:spLocks noGrp="1"/>
          </p:cNvSpPr>
          <p:nvPr>
            <p:ph type="subTitle" idx="1"/>
          </p:nvPr>
        </p:nvSpPr>
        <p:spPr>
          <a:xfrm>
            <a:off x="3924814" y="4809479"/>
            <a:ext cx="7644627" cy="1329443"/>
          </a:xfrm>
        </p:spPr>
        <p:txBody>
          <a:bodyPr vert="horz" lIns="91440" tIns="45720" rIns="91440" bIns="45720" rtlCol="0" anchor="t">
            <a:normAutofit/>
          </a:bodyPr>
          <a:lstStyle/>
          <a:p>
            <a:pPr algn="r"/>
            <a:r>
              <a:rPr lang="en-US">
                <a:cs typeface="Calibri"/>
              </a:rPr>
              <a:t>By Nishitha Alapati, Amanda Cabezas, Megan Heuker, Delores </a:t>
            </a:r>
            <a:r>
              <a:rPr lang="en-US" err="1">
                <a:cs typeface="Calibri"/>
              </a:rPr>
              <a:t>Mincarelli</a:t>
            </a:r>
            <a:r>
              <a:rPr lang="en-US">
                <a:cs typeface="Calibri"/>
              </a:rPr>
              <a:t>, Daniel Morgan, and </a:t>
            </a:r>
            <a:r>
              <a:rPr lang="en-US" err="1">
                <a:cs typeface="Calibri"/>
              </a:rPr>
              <a:t>Xiangfei</a:t>
            </a:r>
            <a:r>
              <a:rPr lang="en-US">
                <a:cs typeface="Calibri"/>
              </a:rPr>
              <a:t> Xie</a:t>
            </a:r>
            <a:endParaRPr lang="en-US"/>
          </a:p>
        </p:txBody>
      </p:sp>
    </p:spTree>
    <p:extLst>
      <p:ext uri="{BB962C8B-B14F-4D97-AF65-F5344CB8AC3E}">
        <p14:creationId xmlns:p14="http://schemas.microsoft.com/office/powerpoint/2010/main" val="2883230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2" name="Rectangle 3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FE9DCFB-E1A5-4705-99A7-7597352326A2}"/>
              </a:ext>
            </a:extLst>
          </p:cNvPr>
          <p:cNvSpPr>
            <a:spLocks noGrp="1"/>
          </p:cNvSpPr>
          <p:nvPr>
            <p:ph type="title"/>
          </p:nvPr>
        </p:nvSpPr>
        <p:spPr>
          <a:xfrm>
            <a:off x="1115568" y="548640"/>
            <a:ext cx="10168128" cy="1179576"/>
          </a:xfrm>
        </p:spPr>
        <p:txBody>
          <a:bodyPr>
            <a:normAutofit/>
          </a:bodyPr>
          <a:lstStyle/>
          <a:p>
            <a:r>
              <a:rPr lang="en-US" sz="4000" b="1">
                <a:cs typeface="Calibri Light" panose="020F0302020204030204"/>
              </a:rPr>
              <a:t>National Hurricane Center Error Data</a:t>
            </a:r>
            <a:endParaRPr lang="en-US"/>
          </a:p>
        </p:txBody>
      </p:sp>
      <p:sp>
        <p:nvSpPr>
          <p:cNvPr id="34" name="Rectangle 3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12" name="Picture 6" descr="Table&#10;&#10;Description automatically generated">
            <a:extLst>
              <a:ext uri="{FF2B5EF4-FFF2-40B4-BE49-F238E27FC236}">
                <a16:creationId xmlns:a16="http://schemas.microsoft.com/office/drawing/2014/main" id="{95940344-8425-40FC-91B0-E25FED363573}"/>
              </a:ext>
            </a:extLst>
          </p:cNvPr>
          <p:cNvPicPr>
            <a:picLocks noChangeAspect="1"/>
          </p:cNvPicPr>
          <p:nvPr/>
        </p:nvPicPr>
        <p:blipFill>
          <a:blip r:embed="rId3"/>
          <a:stretch>
            <a:fillRect/>
          </a:stretch>
        </p:blipFill>
        <p:spPr>
          <a:xfrm>
            <a:off x="1569357" y="1756743"/>
            <a:ext cx="7150100" cy="3834370"/>
          </a:xfrm>
          <a:prstGeom prst="rect">
            <a:avLst/>
          </a:prstGeom>
        </p:spPr>
      </p:pic>
      <p:pic>
        <p:nvPicPr>
          <p:cNvPr id="14" name="Picture 5" descr="Graphical user interface, text, email&#10;&#10;Description automatically generated">
            <a:extLst>
              <a:ext uri="{FF2B5EF4-FFF2-40B4-BE49-F238E27FC236}">
                <a16:creationId xmlns:a16="http://schemas.microsoft.com/office/drawing/2014/main" id="{D455DAA4-E49E-4BCB-919A-B869E96DEB37}"/>
              </a:ext>
            </a:extLst>
          </p:cNvPr>
          <p:cNvPicPr>
            <a:picLocks noChangeAspect="1"/>
          </p:cNvPicPr>
          <p:nvPr/>
        </p:nvPicPr>
        <p:blipFill>
          <a:blip r:embed="rId4"/>
          <a:stretch>
            <a:fillRect/>
          </a:stretch>
        </p:blipFill>
        <p:spPr>
          <a:xfrm rot="20520000">
            <a:off x="2818601" y="2972904"/>
            <a:ext cx="8585200" cy="237532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6" name="Picture 4" descr="Graphical user interface, text, application&#10;&#10;Description automatically generated">
            <a:extLst>
              <a:ext uri="{FF2B5EF4-FFF2-40B4-BE49-F238E27FC236}">
                <a16:creationId xmlns:a16="http://schemas.microsoft.com/office/drawing/2014/main" id="{4B992B94-1F5D-4434-8AEA-69724911793C}"/>
              </a:ext>
            </a:extLst>
          </p:cNvPr>
          <p:cNvPicPr>
            <a:picLocks noChangeAspect="1"/>
          </p:cNvPicPr>
          <p:nvPr/>
        </p:nvPicPr>
        <p:blipFill>
          <a:blip r:embed="rId5"/>
          <a:stretch>
            <a:fillRect/>
          </a:stretch>
        </p:blipFill>
        <p:spPr>
          <a:xfrm>
            <a:off x="6916057" y="5129199"/>
            <a:ext cx="2743200" cy="125505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67973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2" name="Rectangle 3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FE9DCFB-E1A5-4705-99A7-7597352326A2}"/>
              </a:ext>
            </a:extLst>
          </p:cNvPr>
          <p:cNvSpPr>
            <a:spLocks noGrp="1"/>
          </p:cNvSpPr>
          <p:nvPr>
            <p:ph type="title"/>
          </p:nvPr>
        </p:nvSpPr>
        <p:spPr>
          <a:xfrm>
            <a:off x="1115568" y="548640"/>
            <a:ext cx="10168128" cy="1179576"/>
          </a:xfrm>
        </p:spPr>
        <p:txBody>
          <a:bodyPr>
            <a:normAutofit/>
          </a:bodyPr>
          <a:lstStyle/>
          <a:p>
            <a:r>
              <a:rPr lang="en-US" sz="4000" b="1">
                <a:cs typeface="Calibri Light" panose="020F0302020204030204"/>
              </a:rPr>
              <a:t>Tracking Error Definition</a:t>
            </a:r>
            <a:endParaRPr lang="en-US" err="1"/>
          </a:p>
        </p:txBody>
      </p:sp>
      <p:sp>
        <p:nvSpPr>
          <p:cNvPr id="34" name="Rectangle 3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B9E3D44-F44C-4004-A7C6-6080487CB669}"/>
              </a:ext>
            </a:extLst>
          </p:cNvPr>
          <p:cNvSpPr>
            <a:spLocks noGrp="1"/>
          </p:cNvSpPr>
          <p:nvPr>
            <p:ph idx="1"/>
          </p:nvPr>
        </p:nvSpPr>
        <p:spPr>
          <a:xfrm>
            <a:off x="1115568" y="2481943"/>
            <a:ext cx="10168128" cy="3695020"/>
          </a:xfrm>
        </p:spPr>
        <p:txBody>
          <a:bodyPr vert="horz" lIns="91440" tIns="45720" rIns="91440" bIns="45720" rtlCol="0" anchor="t">
            <a:normAutofit/>
          </a:bodyPr>
          <a:lstStyle/>
          <a:p>
            <a:pPr>
              <a:buFont typeface="Arial"/>
              <a:buChar char="•"/>
            </a:pPr>
            <a:endParaRPr lang="en-US" sz="2200">
              <a:ea typeface="+mn-lt"/>
              <a:cs typeface="+mn-lt"/>
            </a:endParaRPr>
          </a:p>
          <a:p>
            <a:endParaRPr lang="en-US" sz="2200">
              <a:ea typeface="+mn-lt"/>
              <a:cs typeface="+mn-lt"/>
            </a:endParaRPr>
          </a:p>
          <a:p>
            <a:endParaRPr lang="en-US" sz="2200" u="sng">
              <a:ea typeface="+mn-lt"/>
              <a:cs typeface="+mn-lt"/>
            </a:endParaRPr>
          </a:p>
        </p:txBody>
      </p:sp>
      <p:pic>
        <p:nvPicPr>
          <p:cNvPr id="4" name="Picture 4" descr="Map&#10;&#10;Description automatically generated">
            <a:extLst>
              <a:ext uri="{FF2B5EF4-FFF2-40B4-BE49-F238E27FC236}">
                <a16:creationId xmlns:a16="http://schemas.microsoft.com/office/drawing/2014/main" id="{14960142-323E-46B6-8CBE-DF5741F350C8}"/>
              </a:ext>
            </a:extLst>
          </p:cNvPr>
          <p:cNvPicPr>
            <a:picLocks noChangeAspect="1"/>
          </p:cNvPicPr>
          <p:nvPr/>
        </p:nvPicPr>
        <p:blipFill>
          <a:blip r:embed="rId3"/>
          <a:stretch>
            <a:fillRect/>
          </a:stretch>
        </p:blipFill>
        <p:spPr>
          <a:xfrm>
            <a:off x="650882" y="1792922"/>
            <a:ext cx="6848475" cy="4746830"/>
          </a:xfrm>
          <a:prstGeom prst="rect">
            <a:avLst/>
          </a:prstGeom>
        </p:spPr>
      </p:pic>
      <p:sp>
        <p:nvSpPr>
          <p:cNvPr id="5" name="Rectangle 4">
            <a:extLst>
              <a:ext uri="{FF2B5EF4-FFF2-40B4-BE49-F238E27FC236}">
                <a16:creationId xmlns:a16="http://schemas.microsoft.com/office/drawing/2014/main" id="{48ABFB8E-A347-47EA-97A2-FC35A2B91540}"/>
              </a:ext>
            </a:extLst>
          </p:cNvPr>
          <p:cNvSpPr/>
          <p:nvPr/>
        </p:nvSpPr>
        <p:spPr>
          <a:xfrm>
            <a:off x="7642999" y="1806414"/>
            <a:ext cx="4068095" cy="4756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u="sng">
                <a:cs typeface="Calibri"/>
              </a:rPr>
              <a:t>Tracking Error Example</a:t>
            </a:r>
            <a:br>
              <a:rPr lang="en-US">
                <a:cs typeface="Calibri"/>
              </a:rPr>
            </a:br>
            <a:r>
              <a:rPr lang="en-US">
                <a:cs typeface="Calibri"/>
              </a:rPr>
              <a:t>Thursday at 1am a 72 hr. forecast of the hurricane center is made</a:t>
            </a:r>
          </a:p>
          <a:p>
            <a:pPr algn="ctr"/>
            <a:endParaRPr lang="en-US">
              <a:cs typeface="Calibri"/>
            </a:endParaRPr>
          </a:p>
          <a:p>
            <a:pPr algn="ctr"/>
            <a:endParaRPr lang="en-US">
              <a:cs typeface="Calibri"/>
            </a:endParaRPr>
          </a:p>
          <a:p>
            <a:pPr algn="ctr"/>
            <a:endParaRPr lang="en-US">
              <a:cs typeface="Calibri"/>
            </a:endParaRPr>
          </a:p>
          <a:p>
            <a:pPr algn="ctr"/>
            <a:endParaRPr lang="en-US">
              <a:cs typeface="Calibri"/>
            </a:endParaRPr>
          </a:p>
          <a:p>
            <a:pPr algn="ctr"/>
            <a:endParaRPr lang="en-US">
              <a:cs typeface="Calibri"/>
            </a:endParaRPr>
          </a:p>
          <a:p>
            <a:pPr algn="ctr"/>
            <a:r>
              <a:rPr lang="en-US">
                <a:cs typeface="Calibri"/>
              </a:rPr>
              <a:t>However, the actual location measured 72 hours later is here...</a:t>
            </a:r>
          </a:p>
          <a:p>
            <a:pPr algn="ctr"/>
            <a:endParaRPr lang="en-US">
              <a:cs typeface="Calibri"/>
            </a:endParaRPr>
          </a:p>
          <a:p>
            <a:pPr algn="ctr"/>
            <a:endParaRPr lang="en-US">
              <a:cs typeface="Calibri"/>
            </a:endParaRPr>
          </a:p>
          <a:p>
            <a:pPr algn="ctr"/>
            <a:br>
              <a:rPr lang="en-US">
                <a:cs typeface="Calibri"/>
              </a:rPr>
            </a:br>
            <a:r>
              <a:rPr lang="en-US">
                <a:cs typeface="Calibri"/>
              </a:rPr>
              <a:t>The distance between forecasted location and actual is the error (nautical miles)</a:t>
            </a:r>
          </a:p>
          <a:p>
            <a:pPr algn="ctr"/>
            <a:endParaRPr lang="en-US">
              <a:cs typeface="Calibri"/>
            </a:endParaRPr>
          </a:p>
        </p:txBody>
      </p:sp>
      <p:cxnSp>
        <p:nvCxnSpPr>
          <p:cNvPr id="6" name="Straight Arrow Connector 5">
            <a:extLst>
              <a:ext uri="{FF2B5EF4-FFF2-40B4-BE49-F238E27FC236}">
                <a16:creationId xmlns:a16="http://schemas.microsoft.com/office/drawing/2014/main" id="{9BA82713-5C33-415E-84F2-E202CB1AB3A3}"/>
              </a:ext>
            </a:extLst>
          </p:cNvPr>
          <p:cNvCxnSpPr/>
          <p:nvPr/>
        </p:nvCxnSpPr>
        <p:spPr>
          <a:xfrm>
            <a:off x="5393871" y="3026228"/>
            <a:ext cx="91440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318FFB81-5C32-44E9-AD3C-D98A6E7CC774}"/>
              </a:ext>
            </a:extLst>
          </p:cNvPr>
          <p:cNvCxnSpPr/>
          <p:nvPr/>
        </p:nvCxnSpPr>
        <p:spPr>
          <a:xfrm>
            <a:off x="5536746" y="3169103"/>
            <a:ext cx="91440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Explosion: 8 Points 8">
            <a:extLst>
              <a:ext uri="{FF2B5EF4-FFF2-40B4-BE49-F238E27FC236}">
                <a16:creationId xmlns:a16="http://schemas.microsoft.com/office/drawing/2014/main" id="{3E9C8B06-5F8C-4D70-B9CF-1A153CB85639}"/>
              </a:ext>
            </a:extLst>
          </p:cNvPr>
          <p:cNvSpPr/>
          <p:nvPr/>
        </p:nvSpPr>
        <p:spPr>
          <a:xfrm>
            <a:off x="5191079" y="3499405"/>
            <a:ext cx="503904" cy="479323"/>
          </a:xfrm>
          <a:prstGeom prst="irregularSeal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Left 10">
            <a:extLst>
              <a:ext uri="{FF2B5EF4-FFF2-40B4-BE49-F238E27FC236}">
                <a16:creationId xmlns:a16="http://schemas.microsoft.com/office/drawing/2014/main" id="{1520355B-957E-422D-B414-EE49AB5D46F4}"/>
              </a:ext>
            </a:extLst>
          </p:cNvPr>
          <p:cNvSpPr/>
          <p:nvPr/>
        </p:nvSpPr>
        <p:spPr>
          <a:xfrm>
            <a:off x="6901228" y="3416249"/>
            <a:ext cx="4284916" cy="704720"/>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cs typeface="Calibri"/>
              </a:rPr>
              <a:t>In 72 hours we think it will be here</a:t>
            </a:r>
          </a:p>
        </p:txBody>
      </p:sp>
      <p:sp>
        <p:nvSpPr>
          <p:cNvPr id="13" name="Rectangle 12">
            <a:extLst>
              <a:ext uri="{FF2B5EF4-FFF2-40B4-BE49-F238E27FC236}">
                <a16:creationId xmlns:a16="http://schemas.microsoft.com/office/drawing/2014/main" id="{B720E368-4377-4D42-9C1F-015FFC1C4008}"/>
              </a:ext>
            </a:extLst>
          </p:cNvPr>
          <p:cNvSpPr/>
          <p:nvPr/>
        </p:nvSpPr>
        <p:spPr>
          <a:xfrm>
            <a:off x="4166374" y="5522700"/>
            <a:ext cx="2261418" cy="909483"/>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AAD77AA-AF9B-4A0C-87EA-089C773D4A4D}"/>
              </a:ext>
            </a:extLst>
          </p:cNvPr>
          <p:cNvSpPr/>
          <p:nvPr/>
        </p:nvSpPr>
        <p:spPr>
          <a:xfrm>
            <a:off x="7775322" y="1873417"/>
            <a:ext cx="3810691" cy="1130709"/>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Explosion: 8 Points 16">
            <a:extLst>
              <a:ext uri="{FF2B5EF4-FFF2-40B4-BE49-F238E27FC236}">
                <a16:creationId xmlns:a16="http://schemas.microsoft.com/office/drawing/2014/main" id="{D3670DAE-8E6D-4FAD-A517-1CF6659DF91F}"/>
              </a:ext>
            </a:extLst>
          </p:cNvPr>
          <p:cNvSpPr/>
          <p:nvPr/>
        </p:nvSpPr>
        <p:spPr>
          <a:xfrm>
            <a:off x="9425972" y="4805251"/>
            <a:ext cx="503904" cy="479323"/>
          </a:xfrm>
          <a:prstGeom prst="irregularSeal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4010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2" name="Rectangle 3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FE9DCFB-E1A5-4705-99A7-7597352326A2}"/>
              </a:ext>
            </a:extLst>
          </p:cNvPr>
          <p:cNvSpPr>
            <a:spLocks noGrp="1"/>
          </p:cNvSpPr>
          <p:nvPr>
            <p:ph type="title"/>
          </p:nvPr>
        </p:nvSpPr>
        <p:spPr>
          <a:xfrm>
            <a:off x="1115568" y="548640"/>
            <a:ext cx="10168128" cy="1179576"/>
          </a:xfrm>
        </p:spPr>
        <p:txBody>
          <a:bodyPr>
            <a:normAutofit/>
          </a:bodyPr>
          <a:lstStyle/>
          <a:p>
            <a:r>
              <a:rPr lang="en-US" sz="4000" b="1">
                <a:ea typeface="+mj-lt"/>
                <a:cs typeface="+mj-lt"/>
              </a:rPr>
              <a:t>Forecasting Error as Function of Time</a:t>
            </a:r>
            <a:endParaRPr lang="en-US"/>
          </a:p>
        </p:txBody>
      </p:sp>
      <p:sp>
        <p:nvSpPr>
          <p:cNvPr id="34" name="Rectangle 3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10" name="Picture 5" descr="A picture containing diagram&#10;&#10;Description automatically generated">
            <a:extLst>
              <a:ext uri="{FF2B5EF4-FFF2-40B4-BE49-F238E27FC236}">
                <a16:creationId xmlns:a16="http://schemas.microsoft.com/office/drawing/2014/main" id="{AAE7AA06-6861-41C8-A83D-2F5040CB9865}"/>
              </a:ext>
            </a:extLst>
          </p:cNvPr>
          <p:cNvPicPr>
            <a:picLocks noChangeAspect="1"/>
          </p:cNvPicPr>
          <p:nvPr/>
        </p:nvPicPr>
        <p:blipFill rotWithShape="1">
          <a:blip r:embed="rId3"/>
          <a:srcRect r="-1531" b="28713"/>
          <a:stretch/>
        </p:blipFill>
        <p:spPr>
          <a:xfrm>
            <a:off x="556656" y="1461529"/>
            <a:ext cx="7322505" cy="5311981"/>
          </a:xfrm>
          <a:prstGeom prst="rect">
            <a:avLst/>
          </a:prstGeom>
        </p:spPr>
      </p:pic>
      <p:pic>
        <p:nvPicPr>
          <p:cNvPr id="3" name="Picture 3" descr="Text, table&#10;&#10;Description automatically generated">
            <a:extLst>
              <a:ext uri="{FF2B5EF4-FFF2-40B4-BE49-F238E27FC236}">
                <a16:creationId xmlns:a16="http://schemas.microsoft.com/office/drawing/2014/main" id="{83A7620E-357C-4779-A7F5-1D1490E3607A}"/>
              </a:ext>
            </a:extLst>
          </p:cNvPr>
          <p:cNvPicPr>
            <a:picLocks noChangeAspect="1"/>
          </p:cNvPicPr>
          <p:nvPr/>
        </p:nvPicPr>
        <p:blipFill>
          <a:blip r:embed="rId4"/>
          <a:stretch>
            <a:fillRect/>
          </a:stretch>
        </p:blipFill>
        <p:spPr>
          <a:xfrm>
            <a:off x="7651595" y="1459252"/>
            <a:ext cx="4285785" cy="1160984"/>
          </a:xfrm>
          <a:prstGeom prst="rect">
            <a:avLst/>
          </a:prstGeom>
        </p:spPr>
      </p:pic>
    </p:spTree>
    <p:extLst>
      <p:ext uri="{BB962C8B-B14F-4D97-AF65-F5344CB8AC3E}">
        <p14:creationId xmlns:p14="http://schemas.microsoft.com/office/powerpoint/2010/main" val="1953400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2" name="Rectangle 3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FE9DCFB-E1A5-4705-99A7-7597352326A2}"/>
              </a:ext>
            </a:extLst>
          </p:cNvPr>
          <p:cNvSpPr>
            <a:spLocks noGrp="1"/>
          </p:cNvSpPr>
          <p:nvPr>
            <p:ph type="title"/>
          </p:nvPr>
        </p:nvSpPr>
        <p:spPr>
          <a:xfrm>
            <a:off x="1115568" y="548640"/>
            <a:ext cx="10168128" cy="1179576"/>
          </a:xfrm>
        </p:spPr>
        <p:txBody>
          <a:bodyPr>
            <a:normAutofit/>
          </a:bodyPr>
          <a:lstStyle/>
          <a:p>
            <a:r>
              <a:rPr lang="en-US" sz="4000" b="1">
                <a:ea typeface="+mj-lt"/>
                <a:cs typeface="+mj-lt"/>
              </a:rPr>
              <a:t>Power Outage Assumptions</a:t>
            </a:r>
            <a:endParaRPr lang="en-US"/>
          </a:p>
        </p:txBody>
      </p:sp>
      <p:sp>
        <p:nvSpPr>
          <p:cNvPr id="34" name="Rectangle 3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Box 2">
            <a:extLst>
              <a:ext uri="{FF2B5EF4-FFF2-40B4-BE49-F238E27FC236}">
                <a16:creationId xmlns:a16="http://schemas.microsoft.com/office/drawing/2014/main" id="{207389B6-D156-49BF-915C-405F669747B9}"/>
              </a:ext>
            </a:extLst>
          </p:cNvPr>
          <p:cNvSpPr txBox="1"/>
          <p:nvPr/>
        </p:nvSpPr>
        <p:spPr>
          <a:xfrm>
            <a:off x="560614" y="2193471"/>
            <a:ext cx="4933950"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sz="2200">
                <a:ea typeface="+mn-lt"/>
                <a:cs typeface="+mn-lt"/>
              </a:rPr>
              <a:t> No categories</a:t>
            </a:r>
          </a:p>
          <a:p>
            <a:pPr marL="285750" indent="-285750">
              <a:buFont typeface="Arial,Sans-Serif"/>
              <a:buChar char="•"/>
            </a:pPr>
            <a:r>
              <a:rPr lang="en-US" sz="2200">
                <a:ea typeface="+mn-lt"/>
                <a:cs typeface="+mn-lt"/>
              </a:rPr>
              <a:t> Incomplete data, and historical data </a:t>
            </a:r>
          </a:p>
          <a:p>
            <a:r>
              <a:rPr lang="en-US" sz="2200">
                <a:ea typeface="+mn-lt"/>
                <a:cs typeface="+mn-lt"/>
              </a:rPr>
              <a:t>      for all types of outages in USA, </a:t>
            </a:r>
            <a:endParaRPr lang="en-US">
              <a:ea typeface="+mn-lt"/>
              <a:cs typeface="+mn-lt"/>
            </a:endParaRPr>
          </a:p>
          <a:p>
            <a:r>
              <a:rPr lang="en-US" sz="2200">
                <a:ea typeface="+mn-lt"/>
                <a:cs typeface="+mn-lt"/>
              </a:rPr>
              <a:t>      not just hurricanes</a:t>
            </a:r>
            <a:endParaRPr lang="en-US">
              <a:cs typeface="Calibri" panose="020F0502020204030204"/>
            </a:endParaRPr>
          </a:p>
          <a:p>
            <a:pPr marL="285750" indent="-285750">
              <a:buFont typeface="Arial,Sans-Serif"/>
              <a:buChar char="•"/>
            </a:pPr>
            <a:r>
              <a:rPr lang="en-US" sz="2200">
                <a:ea typeface="+mn-lt"/>
                <a:cs typeface="+mn-lt"/>
              </a:rPr>
              <a:t> Shows outages for the United States (outages in Kentucky and Ohio from Ike and Sandy)</a:t>
            </a:r>
            <a:endParaRPr lang="en-US">
              <a:cs typeface="Calibri" panose="020F0502020204030204"/>
            </a:endParaRPr>
          </a:p>
          <a:p>
            <a:pPr marL="285750" indent="-285750">
              <a:buFont typeface="Arial,Sans-Serif"/>
              <a:buChar char="•"/>
            </a:pPr>
            <a:r>
              <a:rPr lang="en-US" sz="2200">
                <a:ea typeface="+mn-lt"/>
                <a:cs typeface="+mn-lt"/>
              </a:rPr>
              <a:t> 3 days max on generator</a:t>
            </a:r>
          </a:p>
          <a:p>
            <a:pPr algn="l"/>
            <a:endParaRPr lang="en-US" sz="2200">
              <a:cs typeface="Calibri"/>
            </a:endParaRPr>
          </a:p>
        </p:txBody>
      </p:sp>
      <p:graphicFrame>
        <p:nvGraphicFramePr>
          <p:cNvPr id="4" name="Table 3">
            <a:extLst>
              <a:ext uri="{FF2B5EF4-FFF2-40B4-BE49-F238E27FC236}">
                <a16:creationId xmlns:a16="http://schemas.microsoft.com/office/drawing/2014/main" id="{D3D9DD1C-FE36-4A57-BB76-6697B535A401}"/>
              </a:ext>
            </a:extLst>
          </p:cNvPr>
          <p:cNvGraphicFramePr>
            <a:graphicFrameLocks noGrp="1"/>
          </p:cNvGraphicFramePr>
          <p:nvPr>
            <p:extLst>
              <p:ext uri="{D42A27DB-BD31-4B8C-83A1-F6EECF244321}">
                <p14:modId xmlns:p14="http://schemas.microsoft.com/office/powerpoint/2010/main" val="2228102788"/>
              </p:ext>
            </p:extLst>
          </p:nvPr>
        </p:nvGraphicFramePr>
        <p:xfrm>
          <a:off x="5567794" y="2436914"/>
          <a:ext cx="6194490" cy="2194560"/>
        </p:xfrm>
        <a:graphic>
          <a:graphicData uri="http://schemas.openxmlformats.org/drawingml/2006/table">
            <a:tbl>
              <a:tblPr firstRow="1" bandRow="1">
                <a:tableStyleId>{0E3FDE45-AF77-4B5C-9715-49D594BDF05E}</a:tableStyleId>
              </a:tblPr>
              <a:tblGrid>
                <a:gridCol w="1187532">
                  <a:extLst>
                    <a:ext uri="{9D8B030D-6E8A-4147-A177-3AD203B41FA5}">
                      <a16:colId xmlns:a16="http://schemas.microsoft.com/office/drawing/2014/main" val="4175189391"/>
                    </a:ext>
                  </a:extLst>
                </a:gridCol>
                <a:gridCol w="1290267">
                  <a:extLst>
                    <a:ext uri="{9D8B030D-6E8A-4147-A177-3AD203B41FA5}">
                      <a16:colId xmlns:a16="http://schemas.microsoft.com/office/drawing/2014/main" val="1596709786"/>
                    </a:ext>
                  </a:extLst>
                </a:gridCol>
                <a:gridCol w="1238899">
                  <a:extLst>
                    <a:ext uri="{9D8B030D-6E8A-4147-A177-3AD203B41FA5}">
                      <a16:colId xmlns:a16="http://schemas.microsoft.com/office/drawing/2014/main" val="2477703065"/>
                    </a:ext>
                  </a:extLst>
                </a:gridCol>
                <a:gridCol w="619448">
                  <a:extLst>
                    <a:ext uri="{9D8B030D-6E8A-4147-A177-3AD203B41FA5}">
                      <a16:colId xmlns:a16="http://schemas.microsoft.com/office/drawing/2014/main" val="139509416"/>
                    </a:ext>
                  </a:extLst>
                </a:gridCol>
                <a:gridCol w="619448">
                  <a:extLst>
                    <a:ext uri="{9D8B030D-6E8A-4147-A177-3AD203B41FA5}">
                      <a16:colId xmlns:a16="http://schemas.microsoft.com/office/drawing/2014/main" val="376286192"/>
                    </a:ext>
                  </a:extLst>
                </a:gridCol>
                <a:gridCol w="619448">
                  <a:extLst>
                    <a:ext uri="{9D8B030D-6E8A-4147-A177-3AD203B41FA5}">
                      <a16:colId xmlns:a16="http://schemas.microsoft.com/office/drawing/2014/main" val="967890008"/>
                    </a:ext>
                  </a:extLst>
                </a:gridCol>
                <a:gridCol w="619448">
                  <a:extLst>
                    <a:ext uri="{9D8B030D-6E8A-4147-A177-3AD203B41FA5}">
                      <a16:colId xmlns:a16="http://schemas.microsoft.com/office/drawing/2014/main" val="1701836700"/>
                    </a:ext>
                  </a:extLst>
                </a:gridCol>
              </a:tblGrid>
              <a:tr h="526967">
                <a:tc rowSpan="2">
                  <a:txBody>
                    <a:bodyPr/>
                    <a:lstStyle/>
                    <a:p>
                      <a:pPr marL="0" algn="ctr" rtl="0" eaLnBrk="1" latinLnBrk="0" hangingPunct="1">
                        <a:spcBef>
                          <a:spcPts val="0"/>
                        </a:spcBef>
                        <a:spcAft>
                          <a:spcPts val="0"/>
                        </a:spcAft>
                      </a:pPr>
                      <a:r>
                        <a:rPr lang="en-US" sz="1800" kern="1200">
                          <a:effectLst/>
                        </a:rPr>
                        <a:t>Category</a:t>
                      </a:r>
                      <a:endParaRPr lang="en-US">
                        <a:effectLst/>
                      </a:endParaRPr>
                    </a:p>
                  </a:txBody>
                  <a:tcPr marL="0" marR="0" marT="0" marB="0" anchor="ctr"/>
                </a:tc>
                <a:tc rowSpan="2">
                  <a:txBody>
                    <a:bodyPr/>
                    <a:lstStyle/>
                    <a:p>
                      <a:pPr marL="0" algn="ctr" rtl="0" eaLnBrk="1" latinLnBrk="0" hangingPunct="1">
                        <a:spcBef>
                          <a:spcPts val="0"/>
                        </a:spcBef>
                        <a:spcAft>
                          <a:spcPts val="0"/>
                        </a:spcAft>
                      </a:pPr>
                      <a:r>
                        <a:rPr lang="en-US" sz="1800" kern="1200">
                          <a:effectLst/>
                        </a:rPr>
                        <a:t>Averages Days out of power</a:t>
                      </a:r>
                      <a:endParaRPr lang="en-US">
                        <a:effectLst/>
                      </a:endParaRPr>
                    </a:p>
                  </a:txBody>
                  <a:tcPr marL="0" marR="0" marT="0" marB="0" anchor="ctr"/>
                </a:tc>
                <a:tc rowSpan="2">
                  <a:txBody>
                    <a:bodyPr/>
                    <a:lstStyle/>
                    <a:p>
                      <a:pPr marL="0" algn="ctr" rtl="0" eaLnBrk="1" latinLnBrk="0" hangingPunct="1">
                        <a:spcBef>
                          <a:spcPts val="0"/>
                        </a:spcBef>
                        <a:spcAft>
                          <a:spcPts val="0"/>
                        </a:spcAft>
                      </a:pPr>
                      <a:r>
                        <a:rPr lang="en-US" sz="1800" kern="1200">
                          <a:effectLst/>
                        </a:rPr>
                        <a:t>Total number of hurricanes</a:t>
                      </a:r>
                      <a:endParaRPr lang="en-US">
                        <a:effectLst/>
                      </a:endParaRPr>
                    </a:p>
                  </a:txBody>
                  <a:tcPr marL="0" marR="0" marT="0" marB="0" anchor="ctr"/>
                </a:tc>
                <a:tc gridSpan="2">
                  <a:txBody>
                    <a:bodyPr/>
                    <a:lstStyle/>
                    <a:p>
                      <a:pPr marL="0" algn="ctr" rtl="0" eaLnBrk="1" latinLnBrk="0" hangingPunct="1">
                        <a:spcBef>
                          <a:spcPts val="0"/>
                        </a:spcBef>
                        <a:spcAft>
                          <a:spcPts val="0"/>
                        </a:spcAft>
                      </a:pPr>
                      <a:r>
                        <a:rPr lang="en-US" sz="1800" kern="1200">
                          <a:effectLst/>
                        </a:rPr>
                        <a:t>Outage &lt;= 3 days</a:t>
                      </a:r>
                      <a:endParaRPr lang="en-US">
                        <a:effectLst/>
                      </a:endParaRPr>
                    </a:p>
                  </a:txBody>
                  <a:tcPr marL="0" marR="0" marT="0" marB="0" anchor="ctr"/>
                </a:tc>
                <a:tc hMerge="1">
                  <a:txBody>
                    <a:bodyPr/>
                    <a:lstStyle/>
                    <a:p>
                      <a:endParaRPr lang="en-US"/>
                    </a:p>
                  </a:txBody>
                  <a:tcPr marL="0" marR="0" marT="0" marB="0" horzOverflow="overflow"/>
                </a:tc>
                <a:tc gridSpan="2">
                  <a:txBody>
                    <a:bodyPr/>
                    <a:lstStyle/>
                    <a:p>
                      <a:pPr marL="0" algn="ctr" rtl="0" eaLnBrk="1" latinLnBrk="0" hangingPunct="1">
                        <a:spcBef>
                          <a:spcPts val="0"/>
                        </a:spcBef>
                        <a:spcAft>
                          <a:spcPts val="0"/>
                        </a:spcAft>
                      </a:pPr>
                      <a:r>
                        <a:rPr lang="en-US" sz="1800" kern="1200">
                          <a:effectLst/>
                        </a:rPr>
                        <a:t>Outage &gt; 3 days</a:t>
                      </a:r>
                      <a:endParaRPr lang="en-US">
                        <a:effectLst/>
                      </a:endParaRPr>
                    </a:p>
                  </a:txBody>
                  <a:tcPr marL="0" marR="0" marT="0" marB="0" anchor="ctr"/>
                </a:tc>
                <a:tc hMerge="1">
                  <a:txBody>
                    <a:bodyPr/>
                    <a:lstStyle/>
                    <a:p>
                      <a:endParaRPr lang="en-US"/>
                    </a:p>
                  </a:txBody>
                  <a:tcPr marL="0" marR="0" marT="0" marB="0" horzOverflow="overflow"/>
                </a:tc>
                <a:extLst>
                  <a:ext uri="{0D108BD9-81ED-4DB2-BD59-A6C34878D82A}">
                    <a16:rowId xmlns:a16="http://schemas.microsoft.com/office/drawing/2014/main" val="2459670214"/>
                  </a:ext>
                </a:extLst>
              </a:tr>
              <a:tr h="263483">
                <a:tc vMerge="1">
                  <a:txBody>
                    <a:bodyPr/>
                    <a:lstStyle/>
                    <a:p>
                      <a:endParaRPr lang="en-US"/>
                    </a:p>
                  </a:txBody>
                  <a:tcPr marL="0" marR="0" marT="0" marB="0" horzOverflow="overflow"/>
                </a:tc>
                <a:tc vMerge="1">
                  <a:txBody>
                    <a:bodyPr/>
                    <a:lstStyle/>
                    <a:p>
                      <a:endParaRPr lang="en-US"/>
                    </a:p>
                  </a:txBody>
                  <a:tcPr marL="0" marR="0" marT="0" marB="0" horzOverflow="overflow"/>
                </a:tc>
                <a:tc vMerge="1">
                  <a:txBody>
                    <a:bodyPr/>
                    <a:lstStyle/>
                    <a:p>
                      <a:endParaRPr lang="en-US"/>
                    </a:p>
                  </a:txBody>
                  <a:tcPr marL="0" marR="0" marT="0" marB="0" horzOverflow="overflow"/>
                </a:tc>
                <a:tc>
                  <a:txBody>
                    <a:bodyPr/>
                    <a:lstStyle/>
                    <a:p>
                      <a:pPr marL="0" algn="ctr" rtl="0" eaLnBrk="1" latinLnBrk="0" hangingPunct="1">
                        <a:spcBef>
                          <a:spcPts val="0"/>
                        </a:spcBef>
                        <a:spcAft>
                          <a:spcPts val="0"/>
                        </a:spcAft>
                      </a:pPr>
                      <a:r>
                        <a:rPr lang="en-US" sz="1800" kern="1200">
                          <a:effectLst/>
                        </a:rPr>
                        <a:t>#</a:t>
                      </a:r>
                      <a:endParaRPr lang="en-US">
                        <a:effectLst/>
                      </a:endParaRPr>
                    </a:p>
                  </a:txBody>
                  <a:tcPr marL="0" marR="0" marT="0" marB="0" anchor="ctr"/>
                </a:tc>
                <a:tc>
                  <a:txBody>
                    <a:bodyPr/>
                    <a:lstStyle/>
                    <a:p>
                      <a:pPr marL="0" algn="ctr" rtl="0" eaLnBrk="1" latinLnBrk="0" hangingPunct="1">
                        <a:spcBef>
                          <a:spcPts val="0"/>
                        </a:spcBef>
                        <a:spcAft>
                          <a:spcPts val="0"/>
                        </a:spcAft>
                      </a:pPr>
                      <a:r>
                        <a:rPr lang="en-US" sz="1800" kern="1200">
                          <a:effectLst/>
                        </a:rPr>
                        <a:t>%</a:t>
                      </a:r>
                      <a:endParaRPr lang="en-US">
                        <a:effectLst/>
                      </a:endParaRPr>
                    </a:p>
                  </a:txBody>
                  <a:tcPr marL="0" marR="0" marT="0" marB="0" anchor="ctr"/>
                </a:tc>
                <a:tc>
                  <a:txBody>
                    <a:bodyPr/>
                    <a:lstStyle/>
                    <a:p>
                      <a:pPr marL="0" algn="ctr" rtl="0" eaLnBrk="1" latinLnBrk="0" hangingPunct="1">
                        <a:spcBef>
                          <a:spcPts val="0"/>
                        </a:spcBef>
                        <a:spcAft>
                          <a:spcPts val="0"/>
                        </a:spcAft>
                      </a:pPr>
                      <a:r>
                        <a:rPr lang="en-US" sz="1800" kern="1200">
                          <a:effectLst/>
                        </a:rPr>
                        <a:t>#</a:t>
                      </a:r>
                      <a:endParaRPr lang="en-US">
                        <a:effectLst/>
                      </a:endParaRPr>
                    </a:p>
                  </a:txBody>
                  <a:tcPr marL="0" marR="0" marT="0" marB="0" anchor="ctr"/>
                </a:tc>
                <a:tc>
                  <a:txBody>
                    <a:bodyPr/>
                    <a:lstStyle/>
                    <a:p>
                      <a:pPr marL="0" algn="ctr" rtl="0" eaLnBrk="1" latinLnBrk="0" hangingPunct="1">
                        <a:spcBef>
                          <a:spcPts val="0"/>
                        </a:spcBef>
                        <a:spcAft>
                          <a:spcPts val="0"/>
                        </a:spcAft>
                      </a:pPr>
                      <a:r>
                        <a:rPr lang="en-US" sz="1800" kern="1200">
                          <a:effectLst/>
                        </a:rPr>
                        <a:t>%</a:t>
                      </a:r>
                      <a:endParaRPr lang="en-US">
                        <a:effectLst/>
                      </a:endParaRPr>
                    </a:p>
                  </a:txBody>
                  <a:tcPr marL="0" marR="0" marT="0" marB="0" anchor="ctr"/>
                </a:tc>
                <a:extLst>
                  <a:ext uri="{0D108BD9-81ED-4DB2-BD59-A6C34878D82A}">
                    <a16:rowId xmlns:a16="http://schemas.microsoft.com/office/drawing/2014/main" val="1835123923"/>
                  </a:ext>
                </a:extLst>
              </a:tr>
              <a:tr h="263483">
                <a:tc>
                  <a:txBody>
                    <a:bodyPr/>
                    <a:lstStyle/>
                    <a:p>
                      <a:pPr marL="0" algn="ctr" rtl="0" eaLnBrk="1" latinLnBrk="0" hangingPunct="1">
                        <a:spcBef>
                          <a:spcPts val="0"/>
                        </a:spcBef>
                        <a:spcAft>
                          <a:spcPts val="0"/>
                        </a:spcAft>
                      </a:pPr>
                      <a:r>
                        <a:rPr lang="en-US" sz="1800" kern="1200">
                          <a:effectLst/>
                        </a:rPr>
                        <a:t>1</a:t>
                      </a:r>
                      <a:endParaRPr lang="en-US">
                        <a:effectLst/>
                      </a:endParaRPr>
                    </a:p>
                  </a:txBody>
                  <a:tcPr marL="0" marR="0" marT="0" marB="0" anchor="ctr"/>
                </a:tc>
                <a:tc>
                  <a:txBody>
                    <a:bodyPr/>
                    <a:lstStyle/>
                    <a:p>
                      <a:pPr marL="0" algn="ctr" rtl="0" eaLnBrk="1" latinLnBrk="0" hangingPunct="1">
                        <a:spcBef>
                          <a:spcPts val="0"/>
                        </a:spcBef>
                        <a:spcAft>
                          <a:spcPts val="0"/>
                        </a:spcAft>
                      </a:pPr>
                      <a:r>
                        <a:rPr lang="en-US" sz="1800" kern="1200">
                          <a:effectLst/>
                        </a:rPr>
                        <a:t>2.5425</a:t>
                      </a:r>
                      <a:endParaRPr lang="en-US">
                        <a:effectLst/>
                      </a:endParaRPr>
                    </a:p>
                  </a:txBody>
                  <a:tcPr marL="0" marR="0" marT="0" marB="0" anchor="ctr"/>
                </a:tc>
                <a:tc>
                  <a:txBody>
                    <a:bodyPr/>
                    <a:lstStyle/>
                    <a:p>
                      <a:pPr marL="0" algn="ctr" rtl="0" eaLnBrk="1" latinLnBrk="0" hangingPunct="1">
                        <a:spcBef>
                          <a:spcPts val="0"/>
                        </a:spcBef>
                        <a:spcAft>
                          <a:spcPts val="0"/>
                        </a:spcAft>
                      </a:pPr>
                      <a:r>
                        <a:rPr lang="en-US" sz="1800" kern="1200">
                          <a:effectLst/>
                        </a:rPr>
                        <a:t>15</a:t>
                      </a:r>
                      <a:endParaRPr lang="en-US">
                        <a:effectLst/>
                      </a:endParaRPr>
                    </a:p>
                  </a:txBody>
                  <a:tcPr marL="0" marR="0" marT="0" marB="0" anchor="ctr"/>
                </a:tc>
                <a:tc>
                  <a:txBody>
                    <a:bodyPr/>
                    <a:lstStyle/>
                    <a:p>
                      <a:pPr marL="0" algn="ctr" rtl="0" eaLnBrk="1" latinLnBrk="0" hangingPunct="1">
                        <a:spcBef>
                          <a:spcPts val="0"/>
                        </a:spcBef>
                        <a:spcAft>
                          <a:spcPts val="0"/>
                        </a:spcAft>
                      </a:pPr>
                      <a:r>
                        <a:rPr lang="en-US" sz="1800" kern="1200">
                          <a:effectLst/>
                        </a:rPr>
                        <a:t>10</a:t>
                      </a:r>
                      <a:endParaRPr lang="en-US">
                        <a:effectLst/>
                      </a:endParaRPr>
                    </a:p>
                  </a:txBody>
                  <a:tcPr marL="0" marR="0" marT="0" marB="0" anchor="ctr"/>
                </a:tc>
                <a:tc>
                  <a:txBody>
                    <a:bodyPr/>
                    <a:lstStyle/>
                    <a:p>
                      <a:pPr marL="0" algn="ctr" rtl="0" eaLnBrk="1" latinLnBrk="0" hangingPunct="1">
                        <a:spcBef>
                          <a:spcPts val="0"/>
                        </a:spcBef>
                        <a:spcAft>
                          <a:spcPts val="0"/>
                        </a:spcAft>
                      </a:pPr>
                      <a:r>
                        <a:rPr lang="en-US">
                          <a:effectLst/>
                        </a:rPr>
                        <a:t>66%</a:t>
                      </a:r>
                    </a:p>
                  </a:txBody>
                  <a:tcPr marL="0" marR="0" marT="0" marB="0" anchor="ctr"/>
                </a:tc>
                <a:tc>
                  <a:txBody>
                    <a:bodyPr/>
                    <a:lstStyle/>
                    <a:p>
                      <a:pPr marL="0" algn="ctr" rtl="0" eaLnBrk="1" latinLnBrk="0" hangingPunct="1">
                        <a:spcBef>
                          <a:spcPts val="0"/>
                        </a:spcBef>
                        <a:spcAft>
                          <a:spcPts val="0"/>
                        </a:spcAft>
                      </a:pPr>
                      <a:r>
                        <a:rPr lang="en-US" sz="1800" kern="1200">
                          <a:effectLst/>
                        </a:rPr>
                        <a:t>5</a:t>
                      </a:r>
                      <a:endParaRPr lang="en-US">
                        <a:effectLst/>
                      </a:endParaRPr>
                    </a:p>
                  </a:txBody>
                  <a:tcPr marL="0" marR="0" marT="0" marB="0" anchor="ctr"/>
                </a:tc>
                <a:tc>
                  <a:txBody>
                    <a:bodyPr/>
                    <a:lstStyle/>
                    <a:p>
                      <a:pPr marL="0" algn="ctr" rtl="0" eaLnBrk="1" latinLnBrk="0" hangingPunct="1">
                        <a:spcBef>
                          <a:spcPts val="0"/>
                        </a:spcBef>
                        <a:spcAft>
                          <a:spcPts val="0"/>
                        </a:spcAft>
                      </a:pPr>
                      <a:r>
                        <a:rPr lang="en-US">
                          <a:effectLst/>
                        </a:rPr>
                        <a:t>33%</a:t>
                      </a:r>
                    </a:p>
                  </a:txBody>
                  <a:tcPr marL="0" marR="0" marT="0" marB="0" anchor="ctr"/>
                </a:tc>
                <a:extLst>
                  <a:ext uri="{0D108BD9-81ED-4DB2-BD59-A6C34878D82A}">
                    <a16:rowId xmlns:a16="http://schemas.microsoft.com/office/drawing/2014/main" val="4138870889"/>
                  </a:ext>
                </a:extLst>
              </a:tr>
              <a:tr h="263483">
                <a:tc>
                  <a:txBody>
                    <a:bodyPr/>
                    <a:lstStyle/>
                    <a:p>
                      <a:pPr marL="0" algn="ctr" rtl="0" eaLnBrk="1" latinLnBrk="0" hangingPunct="1">
                        <a:spcBef>
                          <a:spcPts val="0"/>
                        </a:spcBef>
                        <a:spcAft>
                          <a:spcPts val="0"/>
                        </a:spcAft>
                      </a:pPr>
                      <a:r>
                        <a:rPr lang="en-US" sz="1800" kern="1200">
                          <a:effectLst/>
                        </a:rPr>
                        <a:t>2</a:t>
                      </a:r>
                      <a:endParaRPr lang="en-US">
                        <a:effectLst/>
                      </a:endParaRPr>
                    </a:p>
                  </a:txBody>
                  <a:tcPr marL="0" marR="0" marT="0" marB="0" anchor="ctr"/>
                </a:tc>
                <a:tc>
                  <a:txBody>
                    <a:bodyPr/>
                    <a:lstStyle/>
                    <a:p>
                      <a:pPr marL="0" algn="ctr" rtl="0" eaLnBrk="1" latinLnBrk="0" hangingPunct="1">
                        <a:spcBef>
                          <a:spcPts val="0"/>
                        </a:spcBef>
                        <a:spcAft>
                          <a:spcPts val="0"/>
                        </a:spcAft>
                      </a:pPr>
                      <a:r>
                        <a:rPr lang="en-US" sz="1800" kern="1200">
                          <a:effectLst/>
                        </a:rPr>
                        <a:t>0</a:t>
                      </a:r>
                      <a:endParaRPr lang="en-US">
                        <a:effectLst/>
                      </a:endParaRPr>
                    </a:p>
                  </a:txBody>
                  <a:tcPr marL="0" marR="0" marT="0" marB="0" anchor="ctr"/>
                </a:tc>
                <a:tc>
                  <a:txBody>
                    <a:bodyPr/>
                    <a:lstStyle/>
                    <a:p>
                      <a:pPr marL="0" algn="ctr" rtl="0" eaLnBrk="1" latinLnBrk="0" hangingPunct="1">
                        <a:spcBef>
                          <a:spcPts val="0"/>
                        </a:spcBef>
                        <a:spcAft>
                          <a:spcPts val="0"/>
                        </a:spcAft>
                      </a:pPr>
                      <a:r>
                        <a:rPr lang="en-US" sz="1800" kern="1200">
                          <a:effectLst/>
                        </a:rPr>
                        <a:t>0</a:t>
                      </a:r>
                      <a:endParaRPr lang="en-US">
                        <a:effectLst/>
                      </a:endParaRPr>
                    </a:p>
                  </a:txBody>
                  <a:tcPr marL="0" marR="0" marT="0" marB="0" anchor="ctr"/>
                </a:tc>
                <a:tc>
                  <a:txBody>
                    <a:bodyPr/>
                    <a:lstStyle/>
                    <a:p>
                      <a:pPr marL="0" algn="ctr" rtl="0" eaLnBrk="1" latinLnBrk="0" hangingPunct="1">
                        <a:spcBef>
                          <a:spcPts val="0"/>
                        </a:spcBef>
                        <a:spcAft>
                          <a:spcPts val="0"/>
                        </a:spcAft>
                      </a:pPr>
                      <a:r>
                        <a:rPr lang="en-US" sz="1800" kern="1200">
                          <a:effectLst/>
                        </a:rPr>
                        <a:t>0</a:t>
                      </a:r>
                      <a:endParaRPr lang="en-US">
                        <a:effectLst/>
                      </a:endParaRPr>
                    </a:p>
                  </a:txBody>
                  <a:tcPr marL="0" marR="0" marT="0" marB="0" anchor="ctr"/>
                </a:tc>
                <a:tc>
                  <a:txBody>
                    <a:bodyPr/>
                    <a:lstStyle/>
                    <a:p>
                      <a:pPr marL="0" algn="ctr" rtl="0" eaLnBrk="1" latinLnBrk="0" hangingPunct="1">
                        <a:spcBef>
                          <a:spcPts val="0"/>
                        </a:spcBef>
                        <a:spcAft>
                          <a:spcPts val="0"/>
                        </a:spcAft>
                      </a:pPr>
                      <a:r>
                        <a:rPr lang="en-US" sz="1800" kern="1200">
                          <a:effectLst/>
                        </a:rPr>
                        <a:t>0</a:t>
                      </a:r>
                      <a:endParaRPr lang="en-US">
                        <a:effectLst/>
                      </a:endParaRPr>
                    </a:p>
                  </a:txBody>
                  <a:tcPr marL="0" marR="0" marT="0" marB="0" anchor="ctr"/>
                </a:tc>
                <a:tc>
                  <a:txBody>
                    <a:bodyPr/>
                    <a:lstStyle/>
                    <a:p>
                      <a:pPr marL="0" algn="ctr" rtl="0" eaLnBrk="1" latinLnBrk="0" hangingPunct="1">
                        <a:spcBef>
                          <a:spcPts val="0"/>
                        </a:spcBef>
                        <a:spcAft>
                          <a:spcPts val="0"/>
                        </a:spcAft>
                      </a:pPr>
                      <a:r>
                        <a:rPr lang="en-US" sz="1800" kern="1200">
                          <a:effectLst/>
                        </a:rPr>
                        <a:t>0</a:t>
                      </a:r>
                      <a:endParaRPr lang="en-US">
                        <a:effectLst/>
                      </a:endParaRPr>
                    </a:p>
                  </a:txBody>
                  <a:tcPr marL="0" marR="0" marT="0" marB="0" anchor="ctr"/>
                </a:tc>
                <a:tc>
                  <a:txBody>
                    <a:bodyPr/>
                    <a:lstStyle/>
                    <a:p>
                      <a:pPr marL="0" algn="ctr" rtl="0" eaLnBrk="1" latinLnBrk="0" hangingPunct="1">
                        <a:spcBef>
                          <a:spcPts val="0"/>
                        </a:spcBef>
                        <a:spcAft>
                          <a:spcPts val="0"/>
                        </a:spcAft>
                      </a:pPr>
                      <a:r>
                        <a:rPr lang="en-US" sz="1800" kern="1200">
                          <a:effectLst/>
                        </a:rPr>
                        <a:t>0</a:t>
                      </a:r>
                      <a:endParaRPr lang="en-US">
                        <a:effectLst/>
                      </a:endParaRPr>
                    </a:p>
                  </a:txBody>
                  <a:tcPr marL="0" marR="0" marT="0" marB="0" anchor="ctr"/>
                </a:tc>
                <a:extLst>
                  <a:ext uri="{0D108BD9-81ED-4DB2-BD59-A6C34878D82A}">
                    <a16:rowId xmlns:a16="http://schemas.microsoft.com/office/drawing/2014/main" val="3088144335"/>
                  </a:ext>
                </a:extLst>
              </a:tr>
              <a:tr h="263483">
                <a:tc>
                  <a:txBody>
                    <a:bodyPr/>
                    <a:lstStyle/>
                    <a:p>
                      <a:pPr marL="0" algn="ctr" rtl="0" eaLnBrk="1" latinLnBrk="0" hangingPunct="1">
                        <a:spcBef>
                          <a:spcPts val="0"/>
                        </a:spcBef>
                        <a:spcAft>
                          <a:spcPts val="0"/>
                        </a:spcAft>
                      </a:pPr>
                      <a:r>
                        <a:rPr lang="en-US" sz="1800" kern="1200">
                          <a:effectLst/>
                        </a:rPr>
                        <a:t>3</a:t>
                      </a:r>
                      <a:endParaRPr lang="en-US">
                        <a:effectLst/>
                      </a:endParaRPr>
                    </a:p>
                  </a:txBody>
                  <a:tcPr marL="0" marR="0" marT="0" marB="0" anchor="ctr"/>
                </a:tc>
                <a:tc>
                  <a:txBody>
                    <a:bodyPr/>
                    <a:lstStyle/>
                    <a:p>
                      <a:pPr marL="0" algn="ctr" rtl="0" eaLnBrk="1" latinLnBrk="0" hangingPunct="1">
                        <a:spcBef>
                          <a:spcPts val="0"/>
                        </a:spcBef>
                        <a:spcAft>
                          <a:spcPts val="0"/>
                        </a:spcAft>
                      </a:pPr>
                      <a:r>
                        <a:rPr lang="en-US" sz="1800" kern="1200">
                          <a:effectLst/>
                        </a:rPr>
                        <a:t>5.0783</a:t>
                      </a:r>
                      <a:endParaRPr lang="en-US">
                        <a:effectLst/>
                      </a:endParaRPr>
                    </a:p>
                  </a:txBody>
                  <a:tcPr marL="0" marR="0" marT="0" marB="0" anchor="ctr"/>
                </a:tc>
                <a:tc>
                  <a:txBody>
                    <a:bodyPr/>
                    <a:lstStyle/>
                    <a:p>
                      <a:pPr marL="0" algn="ctr" rtl="0" eaLnBrk="1" latinLnBrk="0" hangingPunct="1">
                        <a:spcBef>
                          <a:spcPts val="0"/>
                        </a:spcBef>
                        <a:spcAft>
                          <a:spcPts val="0"/>
                        </a:spcAft>
                      </a:pPr>
                      <a:r>
                        <a:rPr lang="en-US" sz="1800" kern="1200">
                          <a:effectLst/>
                        </a:rPr>
                        <a:t>23</a:t>
                      </a:r>
                      <a:endParaRPr lang="en-US">
                        <a:effectLst/>
                      </a:endParaRPr>
                    </a:p>
                  </a:txBody>
                  <a:tcPr marL="0" marR="0" marT="0" marB="0" anchor="ctr"/>
                </a:tc>
                <a:tc>
                  <a:txBody>
                    <a:bodyPr/>
                    <a:lstStyle/>
                    <a:p>
                      <a:pPr marL="0" algn="ctr" rtl="0" eaLnBrk="1" latinLnBrk="0" hangingPunct="1">
                        <a:spcBef>
                          <a:spcPts val="0"/>
                        </a:spcBef>
                        <a:spcAft>
                          <a:spcPts val="0"/>
                        </a:spcAft>
                      </a:pPr>
                      <a:r>
                        <a:rPr lang="en-US" sz="1800" kern="1200">
                          <a:effectLst/>
                        </a:rPr>
                        <a:t>10</a:t>
                      </a:r>
                      <a:endParaRPr lang="en-US">
                        <a:effectLst/>
                      </a:endParaRPr>
                    </a:p>
                  </a:txBody>
                  <a:tcPr marL="0" marR="0" marT="0" marB="0" anchor="ctr"/>
                </a:tc>
                <a:tc>
                  <a:txBody>
                    <a:bodyPr/>
                    <a:lstStyle/>
                    <a:p>
                      <a:pPr marL="0" algn="ctr" rtl="0" eaLnBrk="1" latinLnBrk="0" hangingPunct="1">
                        <a:spcBef>
                          <a:spcPts val="0"/>
                        </a:spcBef>
                        <a:spcAft>
                          <a:spcPts val="0"/>
                        </a:spcAft>
                      </a:pPr>
                      <a:r>
                        <a:rPr lang="en-US">
                          <a:effectLst/>
                        </a:rPr>
                        <a:t>43%</a:t>
                      </a:r>
                    </a:p>
                  </a:txBody>
                  <a:tcPr marL="0" marR="0" marT="0" marB="0" anchor="ctr"/>
                </a:tc>
                <a:tc>
                  <a:txBody>
                    <a:bodyPr/>
                    <a:lstStyle/>
                    <a:p>
                      <a:pPr marL="0" algn="ctr" rtl="0" eaLnBrk="1" latinLnBrk="0" hangingPunct="1">
                        <a:spcBef>
                          <a:spcPts val="0"/>
                        </a:spcBef>
                        <a:spcAft>
                          <a:spcPts val="0"/>
                        </a:spcAft>
                      </a:pPr>
                      <a:r>
                        <a:rPr lang="en-US" sz="1800" kern="1200">
                          <a:effectLst/>
                        </a:rPr>
                        <a:t>13</a:t>
                      </a:r>
                      <a:endParaRPr lang="en-US">
                        <a:effectLst/>
                      </a:endParaRPr>
                    </a:p>
                  </a:txBody>
                  <a:tcPr marL="0" marR="0" marT="0" marB="0" anchor="ctr"/>
                </a:tc>
                <a:tc>
                  <a:txBody>
                    <a:bodyPr/>
                    <a:lstStyle/>
                    <a:p>
                      <a:pPr marL="0" algn="ctr" rtl="0" eaLnBrk="1" latinLnBrk="0" hangingPunct="1">
                        <a:spcBef>
                          <a:spcPts val="0"/>
                        </a:spcBef>
                        <a:spcAft>
                          <a:spcPts val="0"/>
                        </a:spcAft>
                      </a:pPr>
                      <a:r>
                        <a:rPr lang="en-US">
                          <a:effectLst/>
                        </a:rPr>
                        <a:t>57%</a:t>
                      </a:r>
                    </a:p>
                  </a:txBody>
                  <a:tcPr marL="0" marR="0" marT="0" marB="0" anchor="ctr"/>
                </a:tc>
                <a:extLst>
                  <a:ext uri="{0D108BD9-81ED-4DB2-BD59-A6C34878D82A}">
                    <a16:rowId xmlns:a16="http://schemas.microsoft.com/office/drawing/2014/main" val="1580766578"/>
                  </a:ext>
                </a:extLst>
              </a:tr>
              <a:tr h="263483">
                <a:tc>
                  <a:txBody>
                    <a:bodyPr/>
                    <a:lstStyle/>
                    <a:p>
                      <a:pPr marL="0" algn="ctr" rtl="0" eaLnBrk="1" latinLnBrk="0" hangingPunct="1">
                        <a:spcBef>
                          <a:spcPts val="0"/>
                        </a:spcBef>
                        <a:spcAft>
                          <a:spcPts val="0"/>
                        </a:spcAft>
                      </a:pPr>
                      <a:r>
                        <a:rPr lang="en-US" sz="1800" kern="1200">
                          <a:effectLst/>
                        </a:rPr>
                        <a:t>4</a:t>
                      </a:r>
                      <a:endParaRPr lang="en-US">
                        <a:effectLst/>
                      </a:endParaRPr>
                    </a:p>
                  </a:txBody>
                  <a:tcPr marL="0" marR="0" marT="0" marB="0" anchor="ctr"/>
                </a:tc>
                <a:tc>
                  <a:txBody>
                    <a:bodyPr/>
                    <a:lstStyle/>
                    <a:p>
                      <a:pPr marL="0" algn="ctr" rtl="0" eaLnBrk="1" latinLnBrk="0" hangingPunct="1">
                        <a:spcBef>
                          <a:spcPts val="0"/>
                        </a:spcBef>
                        <a:spcAft>
                          <a:spcPts val="0"/>
                        </a:spcAft>
                      </a:pPr>
                      <a:r>
                        <a:rPr lang="en-US" sz="1800" kern="1200">
                          <a:effectLst/>
                        </a:rPr>
                        <a:t>7.5222</a:t>
                      </a:r>
                      <a:endParaRPr lang="en-US">
                        <a:effectLst/>
                      </a:endParaRPr>
                    </a:p>
                  </a:txBody>
                  <a:tcPr marL="0" marR="0" marT="0" marB="0" anchor="ctr"/>
                </a:tc>
                <a:tc>
                  <a:txBody>
                    <a:bodyPr/>
                    <a:lstStyle/>
                    <a:p>
                      <a:pPr marL="0" algn="ctr" rtl="0" eaLnBrk="1" latinLnBrk="0" hangingPunct="1">
                        <a:spcBef>
                          <a:spcPts val="0"/>
                        </a:spcBef>
                        <a:spcAft>
                          <a:spcPts val="0"/>
                        </a:spcAft>
                      </a:pPr>
                      <a:r>
                        <a:rPr lang="en-US" sz="1800" kern="1200">
                          <a:effectLst/>
                        </a:rPr>
                        <a:t>16</a:t>
                      </a:r>
                    </a:p>
                  </a:txBody>
                  <a:tcPr marL="0" marR="0" marT="0" marB="0" anchor="ctr"/>
                </a:tc>
                <a:tc>
                  <a:txBody>
                    <a:bodyPr/>
                    <a:lstStyle/>
                    <a:p>
                      <a:pPr marL="0" algn="ctr" rtl="0" eaLnBrk="1" latinLnBrk="0" hangingPunct="1">
                        <a:spcBef>
                          <a:spcPts val="0"/>
                        </a:spcBef>
                        <a:spcAft>
                          <a:spcPts val="0"/>
                        </a:spcAft>
                      </a:pPr>
                      <a:r>
                        <a:rPr lang="en-US" sz="1800" kern="1200">
                          <a:effectLst/>
                        </a:rPr>
                        <a:t>7</a:t>
                      </a:r>
                      <a:endParaRPr lang="en-US">
                        <a:effectLst/>
                      </a:endParaRPr>
                    </a:p>
                  </a:txBody>
                  <a:tcPr marL="0" marR="0" marT="0" marB="0" anchor="ctr"/>
                </a:tc>
                <a:tc>
                  <a:txBody>
                    <a:bodyPr/>
                    <a:lstStyle/>
                    <a:p>
                      <a:pPr marL="0" algn="ctr" rtl="0" eaLnBrk="1" latinLnBrk="0" hangingPunct="1">
                        <a:spcBef>
                          <a:spcPts val="0"/>
                        </a:spcBef>
                        <a:spcAft>
                          <a:spcPts val="0"/>
                        </a:spcAft>
                      </a:pPr>
                      <a:r>
                        <a:rPr lang="en-US">
                          <a:effectLst/>
                        </a:rPr>
                        <a:t>44%</a:t>
                      </a:r>
                    </a:p>
                  </a:txBody>
                  <a:tcPr marL="0" marR="0" marT="0" marB="0" anchor="ctr"/>
                </a:tc>
                <a:tc>
                  <a:txBody>
                    <a:bodyPr/>
                    <a:lstStyle/>
                    <a:p>
                      <a:pPr marL="0" algn="ctr" rtl="0" eaLnBrk="1" latinLnBrk="0" hangingPunct="1">
                        <a:spcBef>
                          <a:spcPts val="0"/>
                        </a:spcBef>
                        <a:spcAft>
                          <a:spcPts val="0"/>
                        </a:spcAft>
                      </a:pPr>
                      <a:r>
                        <a:rPr lang="en-US" sz="1800" kern="1200">
                          <a:effectLst/>
                        </a:rPr>
                        <a:t>9</a:t>
                      </a:r>
                      <a:endParaRPr lang="en-US">
                        <a:effectLst/>
                      </a:endParaRPr>
                    </a:p>
                  </a:txBody>
                  <a:tcPr marL="0" marR="0" marT="0" marB="0" anchor="ctr"/>
                </a:tc>
                <a:tc>
                  <a:txBody>
                    <a:bodyPr/>
                    <a:lstStyle/>
                    <a:p>
                      <a:pPr marL="0" algn="ctr" rtl="0" eaLnBrk="1" latinLnBrk="0" hangingPunct="1">
                        <a:spcBef>
                          <a:spcPts val="0"/>
                        </a:spcBef>
                        <a:spcAft>
                          <a:spcPts val="0"/>
                        </a:spcAft>
                      </a:pPr>
                      <a:r>
                        <a:rPr lang="en-US">
                          <a:effectLst/>
                        </a:rPr>
                        <a:t>56%</a:t>
                      </a:r>
                    </a:p>
                  </a:txBody>
                  <a:tcPr marL="0" marR="0" marT="0" marB="0" anchor="ctr"/>
                </a:tc>
                <a:extLst>
                  <a:ext uri="{0D108BD9-81ED-4DB2-BD59-A6C34878D82A}">
                    <a16:rowId xmlns:a16="http://schemas.microsoft.com/office/drawing/2014/main" val="4168923093"/>
                  </a:ext>
                </a:extLst>
              </a:tr>
              <a:tr h="263483">
                <a:tc>
                  <a:txBody>
                    <a:bodyPr/>
                    <a:lstStyle/>
                    <a:p>
                      <a:pPr marL="0" algn="ctr" rtl="0" eaLnBrk="1" latinLnBrk="0" hangingPunct="1">
                        <a:spcBef>
                          <a:spcPts val="0"/>
                        </a:spcBef>
                        <a:spcAft>
                          <a:spcPts val="0"/>
                        </a:spcAft>
                      </a:pPr>
                      <a:r>
                        <a:rPr lang="en-US" sz="1800" kern="1200">
                          <a:effectLst/>
                        </a:rPr>
                        <a:t>5</a:t>
                      </a:r>
                      <a:endParaRPr lang="en-US">
                        <a:effectLst/>
                      </a:endParaRPr>
                    </a:p>
                  </a:txBody>
                  <a:tcPr marL="0" marR="0" marT="0" marB="0" anchor="ctr"/>
                </a:tc>
                <a:tc>
                  <a:txBody>
                    <a:bodyPr/>
                    <a:lstStyle/>
                    <a:p>
                      <a:pPr marL="0" algn="ctr" rtl="0" eaLnBrk="1" latinLnBrk="0" hangingPunct="1">
                        <a:spcBef>
                          <a:spcPts val="0"/>
                        </a:spcBef>
                        <a:spcAft>
                          <a:spcPts val="0"/>
                        </a:spcAft>
                      </a:pPr>
                      <a:r>
                        <a:rPr lang="en-US" sz="1800" kern="1200">
                          <a:effectLst/>
                        </a:rPr>
                        <a:t>4.6021</a:t>
                      </a:r>
                      <a:endParaRPr lang="en-US">
                        <a:effectLst/>
                      </a:endParaRPr>
                    </a:p>
                  </a:txBody>
                  <a:tcPr marL="0" marR="0" marT="0" marB="0" anchor="ctr"/>
                </a:tc>
                <a:tc>
                  <a:txBody>
                    <a:bodyPr/>
                    <a:lstStyle/>
                    <a:p>
                      <a:pPr marL="0" algn="ctr" rtl="0" eaLnBrk="1" latinLnBrk="0" hangingPunct="1">
                        <a:spcBef>
                          <a:spcPts val="0"/>
                        </a:spcBef>
                        <a:spcAft>
                          <a:spcPts val="0"/>
                        </a:spcAft>
                      </a:pPr>
                      <a:r>
                        <a:rPr lang="en-US" sz="1800" kern="1200">
                          <a:effectLst/>
                        </a:rPr>
                        <a:t>17</a:t>
                      </a:r>
                      <a:endParaRPr lang="en-US">
                        <a:effectLst/>
                      </a:endParaRPr>
                    </a:p>
                  </a:txBody>
                  <a:tcPr marL="0" marR="0" marT="0" marB="0" anchor="ctr"/>
                </a:tc>
                <a:tc>
                  <a:txBody>
                    <a:bodyPr/>
                    <a:lstStyle/>
                    <a:p>
                      <a:pPr marL="0" algn="ctr" rtl="0" eaLnBrk="1" latinLnBrk="0" hangingPunct="1">
                        <a:spcBef>
                          <a:spcPts val="0"/>
                        </a:spcBef>
                        <a:spcAft>
                          <a:spcPts val="0"/>
                        </a:spcAft>
                      </a:pPr>
                      <a:r>
                        <a:rPr lang="en-US" sz="1800" kern="1200">
                          <a:effectLst/>
                        </a:rPr>
                        <a:t>10</a:t>
                      </a:r>
                      <a:endParaRPr lang="en-US">
                        <a:effectLst/>
                      </a:endParaRPr>
                    </a:p>
                  </a:txBody>
                  <a:tcPr marL="0" marR="0" marT="0" marB="0" anchor="ctr"/>
                </a:tc>
                <a:tc>
                  <a:txBody>
                    <a:bodyPr/>
                    <a:lstStyle/>
                    <a:p>
                      <a:pPr marL="0" algn="ctr" rtl="0" eaLnBrk="1" latinLnBrk="0" hangingPunct="1">
                        <a:spcBef>
                          <a:spcPts val="0"/>
                        </a:spcBef>
                        <a:spcAft>
                          <a:spcPts val="0"/>
                        </a:spcAft>
                      </a:pPr>
                      <a:r>
                        <a:rPr lang="en-US">
                          <a:effectLst/>
                        </a:rPr>
                        <a:t>59%</a:t>
                      </a:r>
                    </a:p>
                  </a:txBody>
                  <a:tcPr marL="0" marR="0" marT="0" marB="0" anchor="ctr"/>
                </a:tc>
                <a:tc>
                  <a:txBody>
                    <a:bodyPr/>
                    <a:lstStyle/>
                    <a:p>
                      <a:pPr marL="0" algn="ctr" rtl="0" eaLnBrk="1" latinLnBrk="0" hangingPunct="1">
                        <a:spcBef>
                          <a:spcPts val="0"/>
                        </a:spcBef>
                        <a:spcAft>
                          <a:spcPts val="0"/>
                        </a:spcAft>
                      </a:pPr>
                      <a:r>
                        <a:rPr lang="en-US" sz="1800" kern="1200">
                          <a:effectLst/>
                        </a:rPr>
                        <a:t>7</a:t>
                      </a:r>
                      <a:endParaRPr lang="en-US">
                        <a:effectLst/>
                      </a:endParaRPr>
                    </a:p>
                  </a:txBody>
                  <a:tcPr marL="0" marR="0" marT="0" marB="0" anchor="ctr"/>
                </a:tc>
                <a:tc>
                  <a:txBody>
                    <a:bodyPr/>
                    <a:lstStyle/>
                    <a:p>
                      <a:pPr marL="0" algn="ctr" rtl="0" eaLnBrk="1" latinLnBrk="0" hangingPunct="1">
                        <a:spcBef>
                          <a:spcPts val="0"/>
                        </a:spcBef>
                        <a:spcAft>
                          <a:spcPts val="0"/>
                        </a:spcAft>
                      </a:pPr>
                      <a:r>
                        <a:rPr lang="en-US">
                          <a:effectLst/>
                        </a:rPr>
                        <a:t>41%</a:t>
                      </a:r>
                    </a:p>
                  </a:txBody>
                  <a:tcPr marL="0" marR="0" marT="0" marB="0" anchor="ctr"/>
                </a:tc>
                <a:extLst>
                  <a:ext uri="{0D108BD9-81ED-4DB2-BD59-A6C34878D82A}">
                    <a16:rowId xmlns:a16="http://schemas.microsoft.com/office/drawing/2014/main" val="910652270"/>
                  </a:ext>
                </a:extLst>
              </a:tr>
            </a:tbl>
          </a:graphicData>
        </a:graphic>
      </p:graphicFrame>
      <p:pic>
        <p:nvPicPr>
          <p:cNvPr id="5" name="Content Placeholder 4" descr="Tallahassee, FL Outage timeline Hurricane Ivan&#10;Description automatically generated">
            <a:extLst>
              <a:ext uri="{FF2B5EF4-FFF2-40B4-BE49-F238E27FC236}">
                <a16:creationId xmlns:a16="http://schemas.microsoft.com/office/drawing/2014/main" id="{35BCD95C-0284-45DF-99CD-BE7831C00779}"/>
              </a:ext>
            </a:extLst>
          </p:cNvPr>
          <p:cNvPicPr>
            <a:picLocks noGrp="1" noChangeAspect="1"/>
          </p:cNvPicPr>
          <p:nvPr>
            <p:ph idx="1"/>
          </p:nvPr>
        </p:nvPicPr>
        <p:blipFill>
          <a:blip r:embed="rId3"/>
          <a:stretch>
            <a:fillRect/>
          </a:stretch>
        </p:blipFill>
        <p:spPr>
          <a:xfrm>
            <a:off x="1828834" y="4967363"/>
            <a:ext cx="8528959" cy="1812745"/>
          </a:xfrm>
        </p:spPr>
      </p:pic>
    </p:spTree>
    <p:extLst>
      <p:ext uri="{BB962C8B-B14F-4D97-AF65-F5344CB8AC3E}">
        <p14:creationId xmlns:p14="http://schemas.microsoft.com/office/powerpoint/2010/main" val="1166632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16" descr="Diagram&#10;&#10;Description automatically generated">
            <a:extLst>
              <a:ext uri="{FF2B5EF4-FFF2-40B4-BE49-F238E27FC236}">
                <a16:creationId xmlns:a16="http://schemas.microsoft.com/office/drawing/2014/main" id="{A1EC72CB-DE18-4B3D-A7FD-271F8E87F0B4}"/>
              </a:ext>
            </a:extLst>
          </p:cNvPr>
          <p:cNvPicPr>
            <a:picLocks noChangeAspect="1"/>
          </p:cNvPicPr>
          <p:nvPr/>
        </p:nvPicPr>
        <p:blipFill rotWithShape="1">
          <a:blip r:embed="rId3"/>
          <a:srcRect t="84" r="17610" b="2235"/>
          <a:stretch/>
        </p:blipFill>
        <p:spPr>
          <a:xfrm>
            <a:off x="6057810" y="1346171"/>
            <a:ext cx="5509897" cy="5499833"/>
          </a:xfrm>
          <a:prstGeom prst="rect">
            <a:avLst/>
          </a:prstGeom>
        </p:spPr>
      </p:pic>
      <p:sp>
        <p:nvSpPr>
          <p:cNvPr id="2" name="Title 1">
            <a:extLst>
              <a:ext uri="{FF2B5EF4-FFF2-40B4-BE49-F238E27FC236}">
                <a16:creationId xmlns:a16="http://schemas.microsoft.com/office/drawing/2014/main" id="{570B6B38-E011-4FC2-B184-740B48F29EFE}"/>
              </a:ext>
            </a:extLst>
          </p:cNvPr>
          <p:cNvSpPr>
            <a:spLocks noGrp="1"/>
          </p:cNvSpPr>
          <p:nvPr>
            <p:ph type="title"/>
          </p:nvPr>
        </p:nvSpPr>
        <p:spPr>
          <a:xfrm>
            <a:off x="838200" y="475738"/>
            <a:ext cx="10515600" cy="1325563"/>
          </a:xfrm>
        </p:spPr>
        <p:txBody>
          <a:bodyPr>
            <a:normAutofit/>
          </a:bodyPr>
          <a:lstStyle/>
          <a:p>
            <a:pPr algn="ctr"/>
            <a:r>
              <a:rPr lang="en-US" sz="4000" b="1">
                <a:cs typeface="Calibri Light" panose="020F0302020204030204"/>
              </a:rPr>
              <a:t>Decision Tree 101</a:t>
            </a:r>
            <a:endParaRPr lang="en-US"/>
          </a:p>
        </p:txBody>
      </p:sp>
      <p:sp>
        <p:nvSpPr>
          <p:cNvPr id="4" name="Rectangle 3">
            <a:extLst>
              <a:ext uri="{FF2B5EF4-FFF2-40B4-BE49-F238E27FC236}">
                <a16:creationId xmlns:a16="http://schemas.microsoft.com/office/drawing/2014/main" id="{F49855C4-6BD4-4D53-96E0-151519B0D4D3}"/>
              </a:ext>
            </a:extLst>
          </p:cNvPr>
          <p:cNvSpPr/>
          <p:nvPr/>
        </p:nvSpPr>
        <p:spPr>
          <a:xfrm>
            <a:off x="3526591" y="1648326"/>
            <a:ext cx="4986418" cy="6684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4" descr="Shape&#10;&#10;Description automatically generated">
            <a:extLst>
              <a:ext uri="{FF2B5EF4-FFF2-40B4-BE49-F238E27FC236}">
                <a16:creationId xmlns:a16="http://schemas.microsoft.com/office/drawing/2014/main" id="{731C968D-94EE-4314-B1A6-279BA94F0CA4}"/>
              </a:ext>
            </a:extLst>
          </p:cNvPr>
          <p:cNvPicPr>
            <a:picLocks noChangeAspect="1"/>
          </p:cNvPicPr>
          <p:nvPr/>
        </p:nvPicPr>
        <p:blipFill>
          <a:blip r:embed="rId4"/>
          <a:stretch>
            <a:fillRect/>
          </a:stretch>
        </p:blipFill>
        <p:spPr>
          <a:xfrm>
            <a:off x="942842" y="1900970"/>
            <a:ext cx="639040" cy="620856"/>
          </a:xfrm>
          <a:prstGeom prst="rect">
            <a:avLst/>
          </a:prstGeom>
        </p:spPr>
      </p:pic>
      <p:pic>
        <p:nvPicPr>
          <p:cNvPr id="8" name="Picture 9" descr="A picture containing logo, company name&#10;&#10;Description automatically generated">
            <a:extLst>
              <a:ext uri="{FF2B5EF4-FFF2-40B4-BE49-F238E27FC236}">
                <a16:creationId xmlns:a16="http://schemas.microsoft.com/office/drawing/2014/main" id="{8A5034C9-DA93-45A7-AC30-A6F461AF0089}"/>
              </a:ext>
            </a:extLst>
          </p:cNvPr>
          <p:cNvPicPr>
            <a:picLocks noChangeAspect="1"/>
          </p:cNvPicPr>
          <p:nvPr/>
        </p:nvPicPr>
        <p:blipFill>
          <a:blip r:embed="rId5"/>
          <a:stretch>
            <a:fillRect/>
          </a:stretch>
        </p:blipFill>
        <p:spPr>
          <a:xfrm>
            <a:off x="449274" y="3839308"/>
            <a:ext cx="1335231" cy="858981"/>
          </a:xfrm>
          <a:prstGeom prst="rect">
            <a:avLst/>
          </a:prstGeom>
        </p:spPr>
      </p:pic>
      <p:pic>
        <p:nvPicPr>
          <p:cNvPr id="10" name="Picture 10">
            <a:extLst>
              <a:ext uri="{FF2B5EF4-FFF2-40B4-BE49-F238E27FC236}">
                <a16:creationId xmlns:a16="http://schemas.microsoft.com/office/drawing/2014/main" id="{EB4A5B8B-9433-453E-BBF1-BD85B1B2E931}"/>
              </a:ext>
            </a:extLst>
          </p:cNvPr>
          <p:cNvPicPr>
            <a:picLocks noChangeAspect="1"/>
          </p:cNvPicPr>
          <p:nvPr/>
        </p:nvPicPr>
        <p:blipFill>
          <a:blip r:embed="rId6"/>
          <a:stretch>
            <a:fillRect/>
          </a:stretch>
        </p:blipFill>
        <p:spPr>
          <a:xfrm>
            <a:off x="629383" y="3598802"/>
            <a:ext cx="1293018" cy="481012"/>
          </a:xfrm>
          <a:prstGeom prst="rect">
            <a:avLst/>
          </a:prstGeom>
        </p:spPr>
      </p:pic>
      <p:pic>
        <p:nvPicPr>
          <p:cNvPr id="12" name="Picture 12">
            <a:extLst>
              <a:ext uri="{FF2B5EF4-FFF2-40B4-BE49-F238E27FC236}">
                <a16:creationId xmlns:a16="http://schemas.microsoft.com/office/drawing/2014/main" id="{C7176514-B95C-4F31-BC78-1035CFF98B47}"/>
              </a:ext>
            </a:extLst>
          </p:cNvPr>
          <p:cNvPicPr>
            <a:picLocks noChangeAspect="1"/>
          </p:cNvPicPr>
          <p:nvPr/>
        </p:nvPicPr>
        <p:blipFill>
          <a:blip r:embed="rId7"/>
          <a:stretch>
            <a:fillRect/>
          </a:stretch>
        </p:blipFill>
        <p:spPr>
          <a:xfrm>
            <a:off x="677008" y="4146489"/>
            <a:ext cx="1054893" cy="481012"/>
          </a:xfrm>
          <a:prstGeom prst="rect">
            <a:avLst/>
          </a:prstGeom>
        </p:spPr>
      </p:pic>
      <p:pic>
        <p:nvPicPr>
          <p:cNvPr id="14" name="Picture 13">
            <a:extLst>
              <a:ext uri="{FF2B5EF4-FFF2-40B4-BE49-F238E27FC236}">
                <a16:creationId xmlns:a16="http://schemas.microsoft.com/office/drawing/2014/main" id="{94C8D07B-0533-4246-9D7F-E8E982434176}"/>
              </a:ext>
            </a:extLst>
          </p:cNvPr>
          <p:cNvPicPr>
            <a:picLocks noChangeAspect="1"/>
          </p:cNvPicPr>
          <p:nvPr/>
        </p:nvPicPr>
        <p:blipFill>
          <a:blip r:embed="rId8"/>
          <a:stretch>
            <a:fillRect/>
          </a:stretch>
        </p:blipFill>
        <p:spPr>
          <a:xfrm>
            <a:off x="627001" y="4978411"/>
            <a:ext cx="1726406" cy="502443"/>
          </a:xfrm>
          <a:prstGeom prst="rect">
            <a:avLst/>
          </a:prstGeom>
        </p:spPr>
      </p:pic>
      <p:pic>
        <p:nvPicPr>
          <p:cNvPr id="16" name="Picture 14">
            <a:extLst>
              <a:ext uri="{FF2B5EF4-FFF2-40B4-BE49-F238E27FC236}">
                <a16:creationId xmlns:a16="http://schemas.microsoft.com/office/drawing/2014/main" id="{38140376-0E3D-4C1F-A4F0-2C989224C713}"/>
              </a:ext>
            </a:extLst>
          </p:cNvPr>
          <p:cNvPicPr>
            <a:picLocks noChangeAspect="1"/>
          </p:cNvPicPr>
          <p:nvPr/>
        </p:nvPicPr>
        <p:blipFill>
          <a:blip r:embed="rId9"/>
          <a:stretch>
            <a:fillRect/>
          </a:stretch>
        </p:blipFill>
        <p:spPr>
          <a:xfrm>
            <a:off x="520061" y="5481072"/>
            <a:ext cx="1940718" cy="581024"/>
          </a:xfrm>
          <a:prstGeom prst="rect">
            <a:avLst/>
          </a:prstGeom>
        </p:spPr>
      </p:pic>
      <p:sp>
        <p:nvSpPr>
          <p:cNvPr id="18" name="TextBox 17">
            <a:extLst>
              <a:ext uri="{FF2B5EF4-FFF2-40B4-BE49-F238E27FC236}">
                <a16:creationId xmlns:a16="http://schemas.microsoft.com/office/drawing/2014/main" id="{FC865799-63EE-4B7F-BDAF-8A1FCC4C78F8}"/>
              </a:ext>
            </a:extLst>
          </p:cNvPr>
          <p:cNvSpPr txBox="1"/>
          <p:nvPr/>
        </p:nvSpPr>
        <p:spPr>
          <a:xfrm>
            <a:off x="2463593" y="2028427"/>
            <a:ext cx="3423803" cy="5355312"/>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accent6">
                    <a:lumMod val="50000"/>
                  </a:schemeClr>
                </a:solidFill>
              </a:rPr>
              <a:t>Green Square = Decision</a:t>
            </a:r>
          </a:p>
          <a:p>
            <a:endParaRPr lang="en-US" b="1">
              <a:solidFill>
                <a:schemeClr val="accent6">
                  <a:lumMod val="50000"/>
                </a:schemeClr>
              </a:solidFill>
              <a:cs typeface="Calibri"/>
            </a:endParaRPr>
          </a:p>
          <a:p>
            <a:endParaRPr lang="en-US" b="1">
              <a:solidFill>
                <a:srgbClr val="C00000"/>
              </a:solidFill>
              <a:cs typeface="Calibri"/>
            </a:endParaRPr>
          </a:p>
          <a:p>
            <a:r>
              <a:rPr lang="en-US" b="1">
                <a:solidFill>
                  <a:srgbClr val="C00000"/>
                </a:solidFill>
                <a:cs typeface="Calibri"/>
              </a:rPr>
              <a:t>Red Circle = Probability Node</a:t>
            </a:r>
            <a:endParaRPr lang="en-US">
              <a:cs typeface="Calibri"/>
            </a:endParaRPr>
          </a:p>
          <a:p>
            <a:endParaRPr lang="en-US" b="1">
              <a:solidFill>
                <a:srgbClr val="C00000"/>
              </a:solidFill>
              <a:cs typeface="Calibri"/>
            </a:endParaRPr>
          </a:p>
          <a:p>
            <a:endParaRPr lang="en-US" b="1">
              <a:solidFill>
                <a:schemeClr val="accent6">
                  <a:lumMod val="50000"/>
                </a:schemeClr>
              </a:solidFill>
              <a:cs typeface="Calibri"/>
            </a:endParaRPr>
          </a:p>
          <a:p>
            <a:r>
              <a:rPr lang="en-US" b="1">
                <a:solidFill>
                  <a:schemeClr val="accent6">
                    <a:lumMod val="50000"/>
                  </a:schemeClr>
                </a:solidFill>
                <a:cs typeface="Calibri"/>
              </a:rPr>
              <a:t>FALSE - Non-Optimal Path</a:t>
            </a:r>
            <a:endParaRPr lang="en-US">
              <a:solidFill>
                <a:schemeClr val="accent6">
                  <a:lumMod val="50000"/>
                </a:schemeClr>
              </a:solidFill>
              <a:cs typeface="Calibri"/>
            </a:endParaRPr>
          </a:p>
          <a:p>
            <a:endParaRPr lang="en-US" b="1">
              <a:cs typeface="Calibri"/>
            </a:endParaRPr>
          </a:p>
          <a:p>
            <a:r>
              <a:rPr lang="en-US" b="1">
                <a:solidFill>
                  <a:schemeClr val="accent6">
                    <a:lumMod val="50000"/>
                  </a:schemeClr>
                </a:solidFill>
                <a:cs typeface="Calibri"/>
              </a:rPr>
              <a:t>TRUE - Optimal Path</a:t>
            </a:r>
          </a:p>
          <a:p>
            <a:endParaRPr lang="en-US" b="1">
              <a:solidFill>
                <a:schemeClr val="accent6">
                  <a:lumMod val="50000"/>
                </a:schemeClr>
              </a:solidFill>
              <a:cs typeface="Calibri"/>
            </a:endParaRPr>
          </a:p>
          <a:p>
            <a:endParaRPr lang="en-US" b="1">
              <a:solidFill>
                <a:srgbClr val="C00000"/>
              </a:solidFill>
              <a:cs typeface="Calibri"/>
            </a:endParaRPr>
          </a:p>
          <a:p>
            <a:r>
              <a:rPr lang="en-US" b="1">
                <a:solidFill>
                  <a:srgbClr val="C00000"/>
                </a:solidFill>
                <a:cs typeface="Calibri"/>
              </a:rPr>
              <a:t>#  -- Intermediate Expected Value</a:t>
            </a:r>
            <a:endParaRPr lang="en-US"/>
          </a:p>
          <a:p>
            <a:endParaRPr lang="en-US" b="1">
              <a:solidFill>
                <a:srgbClr val="C00000"/>
              </a:solidFill>
              <a:cs typeface="Calibri"/>
            </a:endParaRPr>
          </a:p>
          <a:p>
            <a:r>
              <a:rPr lang="en-US" b="1">
                <a:solidFill>
                  <a:schemeClr val="accent6">
                    <a:lumMod val="50000"/>
                  </a:schemeClr>
                </a:solidFill>
                <a:cs typeface="Calibri"/>
              </a:rPr>
              <a:t># -- Final Expected Value</a:t>
            </a:r>
            <a:endParaRPr lang="en-US">
              <a:solidFill>
                <a:schemeClr val="accent6">
                  <a:lumMod val="50000"/>
                </a:schemeClr>
              </a:solidFill>
              <a:cs typeface="Calibri"/>
            </a:endParaRPr>
          </a:p>
          <a:p>
            <a:endParaRPr lang="en-US" b="1">
              <a:solidFill>
                <a:schemeClr val="accent6">
                  <a:lumMod val="50000"/>
                </a:schemeClr>
              </a:solidFill>
              <a:cs typeface="Calibri"/>
            </a:endParaRPr>
          </a:p>
          <a:p>
            <a:r>
              <a:rPr lang="en-US" b="1">
                <a:solidFill>
                  <a:srgbClr val="002060"/>
                </a:solidFill>
                <a:cs typeface="Calibri"/>
              </a:rPr>
              <a:t># -- Summary</a:t>
            </a:r>
          </a:p>
          <a:p>
            <a:endParaRPr lang="en-US" b="1">
              <a:solidFill>
                <a:schemeClr val="accent6">
                  <a:lumMod val="50000"/>
                </a:schemeClr>
              </a:solidFill>
              <a:cs typeface="Calibri"/>
            </a:endParaRPr>
          </a:p>
          <a:p>
            <a:endParaRPr lang="en-US" b="1">
              <a:solidFill>
                <a:schemeClr val="accent6">
                  <a:lumMod val="50000"/>
                </a:schemeClr>
              </a:solidFill>
              <a:cs typeface="Calibri"/>
            </a:endParaRPr>
          </a:p>
          <a:p>
            <a:endParaRPr lang="en-US" b="1">
              <a:solidFill>
                <a:schemeClr val="accent6">
                  <a:lumMod val="50000"/>
                </a:schemeClr>
              </a:solidFill>
              <a:cs typeface="Calibri"/>
            </a:endParaRPr>
          </a:p>
        </p:txBody>
      </p:sp>
      <p:sp>
        <p:nvSpPr>
          <p:cNvPr id="20" name="Oval 19">
            <a:extLst>
              <a:ext uri="{FF2B5EF4-FFF2-40B4-BE49-F238E27FC236}">
                <a16:creationId xmlns:a16="http://schemas.microsoft.com/office/drawing/2014/main" id="{5C1AEA24-2DA9-4D0D-8393-3916BEBD98F8}"/>
              </a:ext>
            </a:extLst>
          </p:cNvPr>
          <p:cNvSpPr/>
          <p:nvPr/>
        </p:nvSpPr>
        <p:spPr>
          <a:xfrm>
            <a:off x="867508" y="2717090"/>
            <a:ext cx="706582" cy="6096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16">
            <a:extLst>
              <a:ext uri="{FF2B5EF4-FFF2-40B4-BE49-F238E27FC236}">
                <a16:creationId xmlns:a16="http://schemas.microsoft.com/office/drawing/2014/main" id="{F73EE4A5-F3DD-490F-8393-1538B4214793}"/>
              </a:ext>
            </a:extLst>
          </p:cNvPr>
          <p:cNvPicPr>
            <a:picLocks noChangeAspect="1"/>
          </p:cNvPicPr>
          <p:nvPr/>
        </p:nvPicPr>
        <p:blipFill>
          <a:blip r:embed="rId10"/>
          <a:stretch>
            <a:fillRect/>
          </a:stretch>
        </p:blipFill>
        <p:spPr>
          <a:xfrm>
            <a:off x="623321" y="6094569"/>
            <a:ext cx="1388918" cy="490970"/>
          </a:xfrm>
          <a:prstGeom prst="rect">
            <a:avLst/>
          </a:prstGeom>
        </p:spPr>
      </p:pic>
      <p:pic>
        <p:nvPicPr>
          <p:cNvPr id="26" name="Picture 6" descr="A picture containing graphical user interface&#10;&#10;Description automatically generated">
            <a:extLst>
              <a:ext uri="{FF2B5EF4-FFF2-40B4-BE49-F238E27FC236}">
                <a16:creationId xmlns:a16="http://schemas.microsoft.com/office/drawing/2014/main" id="{AF58F5CC-8F69-42A7-96CA-AE478F5D1EFC}"/>
              </a:ext>
            </a:extLst>
          </p:cNvPr>
          <p:cNvPicPr>
            <a:picLocks noChangeAspect="1"/>
          </p:cNvPicPr>
          <p:nvPr/>
        </p:nvPicPr>
        <p:blipFill>
          <a:blip r:embed="rId11"/>
          <a:stretch>
            <a:fillRect/>
          </a:stretch>
        </p:blipFill>
        <p:spPr>
          <a:xfrm>
            <a:off x="9074323" y="884295"/>
            <a:ext cx="1079989" cy="305533"/>
          </a:xfrm>
          <a:prstGeom prst="rect">
            <a:avLst/>
          </a:prstGeom>
        </p:spPr>
      </p:pic>
      <p:pic>
        <p:nvPicPr>
          <p:cNvPr id="28" name="Picture 7" descr="Graphical user interface, application, icon&#10;&#10;Description automatically generated">
            <a:extLst>
              <a:ext uri="{FF2B5EF4-FFF2-40B4-BE49-F238E27FC236}">
                <a16:creationId xmlns:a16="http://schemas.microsoft.com/office/drawing/2014/main" id="{1D611CBA-77A1-4553-99BD-22E021A6A85D}"/>
              </a:ext>
            </a:extLst>
          </p:cNvPr>
          <p:cNvPicPr>
            <a:picLocks noChangeAspect="1"/>
          </p:cNvPicPr>
          <p:nvPr/>
        </p:nvPicPr>
        <p:blipFill>
          <a:blip r:embed="rId12"/>
          <a:stretch>
            <a:fillRect/>
          </a:stretch>
        </p:blipFill>
        <p:spPr>
          <a:xfrm>
            <a:off x="10504477" y="754874"/>
            <a:ext cx="430024" cy="502395"/>
          </a:xfrm>
          <a:prstGeom prst="rect">
            <a:avLst/>
          </a:prstGeom>
        </p:spPr>
      </p:pic>
      <p:pic>
        <p:nvPicPr>
          <p:cNvPr id="30" name="Picture 8" descr="A picture containing graphical user interface&#10;&#10;Description automatically generated">
            <a:extLst>
              <a:ext uri="{FF2B5EF4-FFF2-40B4-BE49-F238E27FC236}">
                <a16:creationId xmlns:a16="http://schemas.microsoft.com/office/drawing/2014/main" id="{4626641A-CF46-431F-8FE4-63FBFBB47A37}"/>
              </a:ext>
            </a:extLst>
          </p:cNvPr>
          <p:cNvPicPr>
            <a:picLocks noChangeAspect="1"/>
          </p:cNvPicPr>
          <p:nvPr/>
        </p:nvPicPr>
        <p:blipFill>
          <a:blip r:embed="rId13"/>
          <a:stretch>
            <a:fillRect/>
          </a:stretch>
        </p:blipFill>
        <p:spPr>
          <a:xfrm>
            <a:off x="11271973" y="775310"/>
            <a:ext cx="440825" cy="496441"/>
          </a:xfrm>
          <a:prstGeom prst="rect">
            <a:avLst/>
          </a:prstGeom>
        </p:spPr>
      </p:pic>
    </p:spTree>
    <p:extLst>
      <p:ext uri="{BB962C8B-B14F-4D97-AF65-F5344CB8AC3E}">
        <p14:creationId xmlns:p14="http://schemas.microsoft.com/office/powerpoint/2010/main" val="3013362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4">
            <a:extLst>
              <a:ext uri="{FF2B5EF4-FFF2-40B4-BE49-F238E27FC236}">
                <a16:creationId xmlns:a16="http://schemas.microsoft.com/office/drawing/2014/main" id="{79477870-C64A-4E35-8F2F-05B7114F3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B8D020-DF9E-46C7-B5F2-4F7D22984A19}"/>
              </a:ext>
            </a:extLst>
          </p:cNvPr>
          <p:cNvSpPr>
            <a:spLocks noGrp="1"/>
          </p:cNvSpPr>
          <p:nvPr>
            <p:ph type="title"/>
          </p:nvPr>
        </p:nvSpPr>
        <p:spPr>
          <a:xfrm>
            <a:off x="612648" y="1078992"/>
            <a:ext cx="6268770" cy="1536192"/>
          </a:xfrm>
        </p:spPr>
        <p:txBody>
          <a:bodyPr vert="horz" lIns="91440" tIns="45720" rIns="91440" bIns="45720" rtlCol="0" anchor="b">
            <a:normAutofit/>
          </a:bodyPr>
          <a:lstStyle/>
          <a:p>
            <a:r>
              <a:rPr lang="en-US" sz="4000" b="1"/>
              <a:t>Should We Stay or </a:t>
            </a:r>
            <a:br>
              <a:rPr lang="en-US" sz="4000" b="1"/>
            </a:br>
            <a:r>
              <a:rPr lang="en-US" sz="4000" b="1"/>
              <a:t>Should We Go?</a:t>
            </a:r>
            <a:endParaRPr lang="en-US" sz="4000" b="1">
              <a:cs typeface="Calibri Light"/>
            </a:endParaRPr>
          </a:p>
        </p:txBody>
      </p:sp>
      <p:sp>
        <p:nvSpPr>
          <p:cNvPr id="18" name="Rectangle 16">
            <a:extLst>
              <a:ext uri="{FF2B5EF4-FFF2-40B4-BE49-F238E27FC236}">
                <a16:creationId xmlns:a16="http://schemas.microsoft.com/office/drawing/2014/main" id="{8AEA628B-C8FF-4D0B-B111-F101F580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8">
            <a:extLst>
              <a:ext uri="{FF2B5EF4-FFF2-40B4-BE49-F238E27FC236}">
                <a16:creationId xmlns:a16="http://schemas.microsoft.com/office/drawing/2014/main" id="{42663BD0-064C-40FC-A331-F49FCA9536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9" name="Picture 9" descr="Diagram&#10;&#10;Description automatically generated">
            <a:extLst>
              <a:ext uri="{FF2B5EF4-FFF2-40B4-BE49-F238E27FC236}">
                <a16:creationId xmlns:a16="http://schemas.microsoft.com/office/drawing/2014/main" id="{4322AF5F-DD47-47C7-8748-F9470F371084}"/>
              </a:ext>
            </a:extLst>
          </p:cNvPr>
          <p:cNvPicPr>
            <a:picLocks noChangeAspect="1"/>
          </p:cNvPicPr>
          <p:nvPr/>
        </p:nvPicPr>
        <p:blipFill rotWithShape="1">
          <a:blip r:embed="rId3"/>
          <a:srcRect t="7422" r="1" b="1"/>
          <a:stretch/>
        </p:blipFill>
        <p:spPr>
          <a:xfrm>
            <a:off x="5337839" y="46298"/>
            <a:ext cx="4269868" cy="6496040"/>
          </a:xfrm>
          <a:prstGeom prst="rect">
            <a:avLst/>
          </a:prstGeom>
        </p:spPr>
      </p:pic>
      <p:sp>
        <p:nvSpPr>
          <p:cNvPr id="10" name="TextBox 9">
            <a:extLst>
              <a:ext uri="{FF2B5EF4-FFF2-40B4-BE49-F238E27FC236}">
                <a16:creationId xmlns:a16="http://schemas.microsoft.com/office/drawing/2014/main" id="{EC3AA4E3-70E9-4BA6-9328-00B8A2017D8F}"/>
              </a:ext>
            </a:extLst>
          </p:cNvPr>
          <p:cNvSpPr txBox="1"/>
          <p:nvPr/>
        </p:nvSpPr>
        <p:spPr>
          <a:xfrm>
            <a:off x="615458" y="3355848"/>
            <a:ext cx="6268770" cy="2825496"/>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a:t>Two paths:  YES - Evacuate, or NO - Do not Evacuate. </a:t>
            </a:r>
          </a:p>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r>
              <a:rPr lang="en-US" sz="2000"/>
              <a:t>We evaluated this decision based on a 72, 48, 24, and 12 hour forecast, using cost as our basis.  </a:t>
            </a:r>
            <a:endParaRPr lang="en-US" sz="2000">
              <a:cs typeface="Calibri"/>
            </a:endParaRPr>
          </a:p>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r>
              <a:rPr lang="en-US" sz="2000" b="1"/>
              <a:t>Would the element of time alter the decision &amp; costs?</a:t>
            </a:r>
            <a:endParaRPr lang="en-US" sz="2000" b="1">
              <a:cs typeface="Calibri"/>
            </a:endParaRPr>
          </a:p>
        </p:txBody>
      </p:sp>
    </p:spTree>
    <p:extLst>
      <p:ext uri="{BB962C8B-B14F-4D97-AF65-F5344CB8AC3E}">
        <p14:creationId xmlns:p14="http://schemas.microsoft.com/office/powerpoint/2010/main" val="37359097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Diagram, schematic&#10;&#10;Description automatically generated">
            <a:extLst>
              <a:ext uri="{FF2B5EF4-FFF2-40B4-BE49-F238E27FC236}">
                <a16:creationId xmlns:a16="http://schemas.microsoft.com/office/drawing/2014/main" id="{511B9717-A7C1-4C45-825E-CA4985DA61A4}"/>
              </a:ext>
            </a:extLst>
          </p:cNvPr>
          <p:cNvPicPr>
            <a:picLocks noChangeAspect="1"/>
          </p:cNvPicPr>
          <p:nvPr/>
        </p:nvPicPr>
        <p:blipFill>
          <a:blip r:embed="rId2"/>
          <a:stretch>
            <a:fillRect/>
          </a:stretch>
        </p:blipFill>
        <p:spPr>
          <a:xfrm>
            <a:off x="914400" y="625779"/>
            <a:ext cx="10703858" cy="5776770"/>
          </a:xfrm>
          <a:prstGeom prst="rect">
            <a:avLst/>
          </a:prstGeom>
        </p:spPr>
      </p:pic>
      <p:sp>
        <p:nvSpPr>
          <p:cNvPr id="4" name="Rectangle 3">
            <a:extLst>
              <a:ext uri="{FF2B5EF4-FFF2-40B4-BE49-F238E27FC236}">
                <a16:creationId xmlns:a16="http://schemas.microsoft.com/office/drawing/2014/main" id="{DF989DB5-5CFE-4707-A5F9-DFE523C31460}"/>
              </a:ext>
            </a:extLst>
          </p:cNvPr>
          <p:cNvSpPr/>
          <p:nvPr/>
        </p:nvSpPr>
        <p:spPr>
          <a:xfrm>
            <a:off x="1596483" y="574288"/>
            <a:ext cx="5622509" cy="1973764"/>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2A4E748-1315-47DC-9197-D1CD5C8FB74C}"/>
              </a:ext>
            </a:extLst>
          </p:cNvPr>
          <p:cNvSpPr/>
          <p:nvPr/>
        </p:nvSpPr>
        <p:spPr>
          <a:xfrm>
            <a:off x="1661532" y="2674434"/>
            <a:ext cx="5640657" cy="4033022"/>
          </a:xfrm>
          <a:prstGeom prst="rect">
            <a:avLst/>
          </a:prstGeom>
          <a:noFill/>
          <a:ln w="571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8ED6244-42AD-486C-8B36-102CE0CF2B57}"/>
              </a:ext>
            </a:extLst>
          </p:cNvPr>
          <p:cNvSpPr/>
          <p:nvPr/>
        </p:nvSpPr>
        <p:spPr>
          <a:xfrm>
            <a:off x="7385825" y="574288"/>
            <a:ext cx="4655632" cy="6133168"/>
          </a:xfrm>
          <a:prstGeom prst="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1574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2" name="Rectangle 3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FE9DCFB-E1A5-4705-99A7-7597352326A2}"/>
              </a:ext>
            </a:extLst>
          </p:cNvPr>
          <p:cNvSpPr>
            <a:spLocks noGrp="1"/>
          </p:cNvSpPr>
          <p:nvPr>
            <p:ph type="title"/>
          </p:nvPr>
        </p:nvSpPr>
        <p:spPr>
          <a:xfrm>
            <a:off x="1115568" y="548640"/>
            <a:ext cx="10168128" cy="1179576"/>
          </a:xfrm>
        </p:spPr>
        <p:txBody>
          <a:bodyPr>
            <a:normAutofit/>
          </a:bodyPr>
          <a:lstStyle/>
          <a:p>
            <a:r>
              <a:rPr lang="en-US" sz="4000" b="1">
                <a:ea typeface="+mj-lt"/>
                <a:cs typeface="+mj-lt"/>
              </a:rPr>
              <a:t>72 hr. Forecast Optimal Decision is... Evacuate</a:t>
            </a:r>
          </a:p>
        </p:txBody>
      </p:sp>
      <p:sp>
        <p:nvSpPr>
          <p:cNvPr id="34" name="Rectangle 3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B9E3D44-F44C-4004-A7C6-6080487CB669}"/>
              </a:ext>
            </a:extLst>
          </p:cNvPr>
          <p:cNvSpPr>
            <a:spLocks noGrp="1"/>
          </p:cNvSpPr>
          <p:nvPr>
            <p:ph idx="1"/>
          </p:nvPr>
        </p:nvSpPr>
        <p:spPr>
          <a:xfrm>
            <a:off x="1115568" y="2481943"/>
            <a:ext cx="10168128" cy="3695020"/>
          </a:xfrm>
        </p:spPr>
        <p:txBody>
          <a:bodyPr vert="horz" lIns="91440" tIns="45720" rIns="91440" bIns="45720" rtlCol="0" anchor="t">
            <a:normAutofit/>
          </a:bodyPr>
          <a:lstStyle/>
          <a:p>
            <a:pPr marL="0" indent="0">
              <a:buNone/>
            </a:pPr>
            <a:endParaRPr lang="en-US" sz="2200">
              <a:cs typeface="Calibri"/>
            </a:endParaRPr>
          </a:p>
          <a:p>
            <a:endParaRPr lang="en-US" sz="2200" u="sng">
              <a:ea typeface="+mn-lt"/>
              <a:cs typeface="+mn-lt"/>
            </a:endParaRPr>
          </a:p>
        </p:txBody>
      </p:sp>
      <p:pic>
        <p:nvPicPr>
          <p:cNvPr id="5" name="Picture 4" descr="Graphical user interface, text&#10;&#10;Description automatically generated">
            <a:extLst>
              <a:ext uri="{FF2B5EF4-FFF2-40B4-BE49-F238E27FC236}">
                <a16:creationId xmlns:a16="http://schemas.microsoft.com/office/drawing/2014/main" id="{8BADB613-23D8-4FFC-91A2-B1A786282639}"/>
              </a:ext>
            </a:extLst>
          </p:cNvPr>
          <p:cNvPicPr>
            <a:picLocks noChangeAspect="1"/>
          </p:cNvPicPr>
          <p:nvPr/>
        </p:nvPicPr>
        <p:blipFill rotWithShape="1">
          <a:blip r:embed="rId3"/>
          <a:srcRect l="59016" t="2105" b="-1053"/>
          <a:stretch/>
        </p:blipFill>
        <p:spPr>
          <a:xfrm>
            <a:off x="6721827" y="5605059"/>
            <a:ext cx="3717435" cy="880333"/>
          </a:xfrm>
          <a:prstGeom prst="rect">
            <a:avLst/>
          </a:prstGeom>
        </p:spPr>
      </p:pic>
      <p:pic>
        <p:nvPicPr>
          <p:cNvPr id="6" name="Picture 8" descr="Chart&#10;&#10;Description automatically generated">
            <a:extLst>
              <a:ext uri="{FF2B5EF4-FFF2-40B4-BE49-F238E27FC236}">
                <a16:creationId xmlns:a16="http://schemas.microsoft.com/office/drawing/2014/main" id="{F178A9B9-4923-470A-A384-C0A42518BD8D}"/>
              </a:ext>
            </a:extLst>
          </p:cNvPr>
          <p:cNvPicPr>
            <a:picLocks noChangeAspect="1"/>
          </p:cNvPicPr>
          <p:nvPr/>
        </p:nvPicPr>
        <p:blipFill rotWithShape="1">
          <a:blip r:embed="rId4"/>
          <a:srcRect l="58812" t="12149" b="5607"/>
          <a:stretch/>
        </p:blipFill>
        <p:spPr>
          <a:xfrm>
            <a:off x="982182" y="5634975"/>
            <a:ext cx="3803287" cy="821936"/>
          </a:xfrm>
          <a:prstGeom prst="rect">
            <a:avLst/>
          </a:prstGeom>
        </p:spPr>
      </p:pic>
      <p:pic>
        <p:nvPicPr>
          <p:cNvPr id="7" name="Picture 6" descr="Diagram&#10;&#10;Description automatically generated">
            <a:extLst>
              <a:ext uri="{FF2B5EF4-FFF2-40B4-BE49-F238E27FC236}">
                <a16:creationId xmlns:a16="http://schemas.microsoft.com/office/drawing/2014/main" id="{CAFEA59B-3132-4B0A-A0BC-2173D6CBB4F5}"/>
              </a:ext>
            </a:extLst>
          </p:cNvPr>
          <p:cNvPicPr>
            <a:picLocks noChangeAspect="1"/>
          </p:cNvPicPr>
          <p:nvPr/>
        </p:nvPicPr>
        <p:blipFill>
          <a:blip r:embed="rId5"/>
          <a:stretch>
            <a:fillRect/>
          </a:stretch>
        </p:blipFill>
        <p:spPr>
          <a:xfrm>
            <a:off x="985837" y="1310457"/>
            <a:ext cx="9505949" cy="3796553"/>
          </a:xfrm>
          <a:prstGeom prst="rect">
            <a:avLst/>
          </a:prstGeom>
        </p:spPr>
      </p:pic>
      <p:sp>
        <p:nvSpPr>
          <p:cNvPr id="8" name="Arrow: Down 7">
            <a:extLst>
              <a:ext uri="{FF2B5EF4-FFF2-40B4-BE49-F238E27FC236}">
                <a16:creationId xmlns:a16="http://schemas.microsoft.com/office/drawing/2014/main" id="{C17F2BEA-7554-4287-86D8-A1095E378342}"/>
              </a:ext>
            </a:extLst>
          </p:cNvPr>
          <p:cNvSpPr/>
          <p:nvPr/>
        </p:nvSpPr>
        <p:spPr>
          <a:xfrm>
            <a:off x="5591746" y="2939794"/>
            <a:ext cx="500062" cy="416720"/>
          </a:xfrm>
          <a:prstGeom prst="down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82D0584F-DF69-41A7-89ED-839A4F72D992}"/>
              </a:ext>
            </a:extLst>
          </p:cNvPr>
          <p:cNvSpPr/>
          <p:nvPr/>
        </p:nvSpPr>
        <p:spPr>
          <a:xfrm>
            <a:off x="1113264" y="1838092"/>
            <a:ext cx="9078949" cy="3484755"/>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025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Diagram, schematic&#10;&#10;Description automatically generated">
            <a:extLst>
              <a:ext uri="{FF2B5EF4-FFF2-40B4-BE49-F238E27FC236}">
                <a16:creationId xmlns:a16="http://schemas.microsoft.com/office/drawing/2014/main" id="{AA9677BE-B609-42BC-BF5F-88A341410E71}"/>
              </a:ext>
            </a:extLst>
          </p:cNvPr>
          <p:cNvPicPr>
            <a:picLocks noChangeAspect="1"/>
          </p:cNvPicPr>
          <p:nvPr/>
        </p:nvPicPr>
        <p:blipFill>
          <a:blip r:embed="rId2"/>
          <a:stretch>
            <a:fillRect/>
          </a:stretch>
        </p:blipFill>
        <p:spPr>
          <a:xfrm>
            <a:off x="98612" y="186509"/>
            <a:ext cx="12048563" cy="6520840"/>
          </a:xfrm>
          <a:prstGeom prst="rect">
            <a:avLst/>
          </a:prstGeom>
        </p:spPr>
      </p:pic>
      <p:sp>
        <p:nvSpPr>
          <p:cNvPr id="5" name="Rectangle 4">
            <a:extLst>
              <a:ext uri="{FF2B5EF4-FFF2-40B4-BE49-F238E27FC236}">
                <a16:creationId xmlns:a16="http://schemas.microsoft.com/office/drawing/2014/main" id="{22A4E748-1315-47DC-9197-D1CD5C8FB74C}"/>
              </a:ext>
            </a:extLst>
          </p:cNvPr>
          <p:cNvSpPr/>
          <p:nvPr/>
        </p:nvSpPr>
        <p:spPr>
          <a:xfrm>
            <a:off x="2226308" y="2665469"/>
            <a:ext cx="5147599" cy="4033022"/>
          </a:xfrm>
          <a:prstGeom prst="rect">
            <a:avLst/>
          </a:prstGeom>
          <a:noFill/>
          <a:ln w="571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2872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A picture containing diagram&#10;&#10;Description automatically generated">
            <a:extLst>
              <a:ext uri="{FF2B5EF4-FFF2-40B4-BE49-F238E27FC236}">
                <a16:creationId xmlns:a16="http://schemas.microsoft.com/office/drawing/2014/main" id="{CE888E06-B0CF-49F3-8ADD-290B5B742799}"/>
              </a:ext>
            </a:extLst>
          </p:cNvPr>
          <p:cNvPicPr>
            <a:picLocks noChangeAspect="1"/>
          </p:cNvPicPr>
          <p:nvPr/>
        </p:nvPicPr>
        <p:blipFill>
          <a:blip r:embed="rId3"/>
          <a:stretch>
            <a:fillRect/>
          </a:stretch>
        </p:blipFill>
        <p:spPr>
          <a:xfrm>
            <a:off x="4724400" y="700889"/>
            <a:ext cx="6516029" cy="5902270"/>
          </a:xfrm>
          <a:prstGeom prst="rect">
            <a:avLst/>
          </a:prstGeom>
        </p:spPr>
      </p:pic>
      <p:sp>
        <p:nvSpPr>
          <p:cNvPr id="2" name="Title 1">
            <a:extLst>
              <a:ext uri="{FF2B5EF4-FFF2-40B4-BE49-F238E27FC236}">
                <a16:creationId xmlns:a16="http://schemas.microsoft.com/office/drawing/2014/main" id="{6B2516B9-9EBF-4BC6-9790-8F73110C0EF1}"/>
              </a:ext>
            </a:extLst>
          </p:cNvPr>
          <p:cNvSpPr>
            <a:spLocks noGrp="1"/>
          </p:cNvSpPr>
          <p:nvPr>
            <p:ph type="title"/>
          </p:nvPr>
        </p:nvSpPr>
        <p:spPr>
          <a:xfrm>
            <a:off x="413765" y="612310"/>
            <a:ext cx="6286767" cy="844917"/>
          </a:xfrm>
        </p:spPr>
        <p:txBody>
          <a:bodyPr>
            <a:normAutofit fontScale="90000"/>
          </a:bodyPr>
          <a:lstStyle/>
          <a:p>
            <a:r>
              <a:rPr lang="en-US" b="1">
                <a:ea typeface="+mj-lt"/>
                <a:cs typeface="+mj-lt"/>
              </a:rPr>
              <a:t>Non-Optimal Branch - Expected Value</a:t>
            </a:r>
            <a:endParaRPr lang="en-US" b="1">
              <a:cs typeface="Calibri Light"/>
            </a:endParaRPr>
          </a:p>
        </p:txBody>
      </p:sp>
      <p:sp>
        <p:nvSpPr>
          <p:cNvPr id="11" name="TextBox 10">
            <a:extLst>
              <a:ext uri="{FF2B5EF4-FFF2-40B4-BE49-F238E27FC236}">
                <a16:creationId xmlns:a16="http://schemas.microsoft.com/office/drawing/2014/main" id="{49C8A0A7-E7FF-45FB-A0E6-DD981560201C}"/>
              </a:ext>
            </a:extLst>
          </p:cNvPr>
          <p:cNvSpPr txBox="1"/>
          <p:nvPr/>
        </p:nvSpPr>
        <p:spPr>
          <a:xfrm>
            <a:off x="508489" y="1896074"/>
            <a:ext cx="484802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cs typeface="Calibri"/>
            </a:endParaRPr>
          </a:p>
          <a:p>
            <a:endParaRPr lang="en-US">
              <a:cs typeface="Calibri"/>
            </a:endParaRPr>
          </a:p>
          <a:p>
            <a:endParaRPr lang="en-US">
              <a:cs typeface="Calibri"/>
            </a:endParaRPr>
          </a:p>
          <a:p>
            <a:r>
              <a:rPr lang="en-US">
                <a:cs typeface="Calibri"/>
              </a:rPr>
              <a:t>Non-Optimal: $2564</a:t>
            </a:r>
            <a:endParaRPr lang="en-US" b="1" u="sng">
              <a:cs typeface="Calibri"/>
            </a:endParaRPr>
          </a:p>
        </p:txBody>
      </p:sp>
      <p:pic>
        <p:nvPicPr>
          <p:cNvPr id="12" name="Picture 12" descr="Text&#10;&#10;Description automatically generated">
            <a:extLst>
              <a:ext uri="{FF2B5EF4-FFF2-40B4-BE49-F238E27FC236}">
                <a16:creationId xmlns:a16="http://schemas.microsoft.com/office/drawing/2014/main" id="{78E0A7E4-F3BE-4DFC-8CE2-4ADA1EBDC438}"/>
              </a:ext>
            </a:extLst>
          </p:cNvPr>
          <p:cNvPicPr>
            <a:picLocks noChangeAspect="1"/>
          </p:cNvPicPr>
          <p:nvPr/>
        </p:nvPicPr>
        <p:blipFill>
          <a:blip r:embed="rId4"/>
          <a:stretch>
            <a:fillRect/>
          </a:stretch>
        </p:blipFill>
        <p:spPr>
          <a:xfrm>
            <a:off x="563604" y="4585697"/>
            <a:ext cx="4594640" cy="1093967"/>
          </a:xfrm>
          <a:prstGeom prst="rect">
            <a:avLst/>
          </a:prstGeom>
        </p:spPr>
      </p:pic>
      <p:sp>
        <p:nvSpPr>
          <p:cNvPr id="3" name="Rectangle 2">
            <a:extLst>
              <a:ext uri="{FF2B5EF4-FFF2-40B4-BE49-F238E27FC236}">
                <a16:creationId xmlns:a16="http://schemas.microsoft.com/office/drawing/2014/main" id="{D21F2488-D7A0-4106-8DF4-72C62974EDB5}"/>
              </a:ext>
            </a:extLst>
          </p:cNvPr>
          <p:cNvSpPr/>
          <p:nvPr/>
        </p:nvSpPr>
        <p:spPr>
          <a:xfrm>
            <a:off x="5155580" y="1038922"/>
            <a:ext cx="6523461" cy="5714997"/>
          </a:xfrm>
          <a:prstGeom prst="rect">
            <a:avLst/>
          </a:prstGeom>
          <a:noFill/>
          <a:ln w="571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2916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2854001-B4AF-4E18-9D2E-33E37F97A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D18D80-1E0C-46E0-B8BD-8DBD356167FB}"/>
              </a:ext>
            </a:extLst>
          </p:cNvPr>
          <p:cNvSpPr>
            <a:spLocks noGrp="1"/>
          </p:cNvSpPr>
          <p:nvPr>
            <p:ph type="title"/>
          </p:nvPr>
        </p:nvSpPr>
        <p:spPr>
          <a:xfrm>
            <a:off x="612648" y="1078992"/>
            <a:ext cx="6268770" cy="1536192"/>
          </a:xfrm>
        </p:spPr>
        <p:txBody>
          <a:bodyPr anchor="b">
            <a:noAutofit/>
          </a:bodyPr>
          <a:lstStyle/>
          <a:p>
            <a:r>
              <a:rPr lang="en-US" sz="4000" b="1">
                <a:cs typeface="Calibri Light"/>
              </a:rPr>
              <a:t>Decision Making Considerations During Hurricanes</a:t>
            </a:r>
          </a:p>
        </p:txBody>
      </p:sp>
      <p:sp>
        <p:nvSpPr>
          <p:cNvPr id="11" name="Rectangle 10">
            <a:extLst>
              <a:ext uri="{FF2B5EF4-FFF2-40B4-BE49-F238E27FC236}">
                <a16:creationId xmlns:a16="http://schemas.microsoft.com/office/drawing/2014/main" id="{8AEA628B-C8FF-4D0B-B111-F101F580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42663BD0-064C-40FC-A331-F49FCA9536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BC7BA14-809B-4D11-8167-2AE457A3AEA4}"/>
              </a:ext>
            </a:extLst>
          </p:cNvPr>
          <p:cNvSpPr>
            <a:spLocks noGrp="1"/>
          </p:cNvSpPr>
          <p:nvPr>
            <p:ph idx="1"/>
          </p:nvPr>
        </p:nvSpPr>
        <p:spPr>
          <a:xfrm>
            <a:off x="639270" y="3355848"/>
            <a:ext cx="6244957" cy="2825496"/>
          </a:xfrm>
        </p:spPr>
        <p:txBody>
          <a:bodyPr vert="horz" lIns="91440" tIns="45720" rIns="91440" bIns="45720" rtlCol="0">
            <a:normAutofit/>
          </a:bodyPr>
          <a:lstStyle/>
          <a:p>
            <a:pPr marL="0" indent="0">
              <a:buNone/>
            </a:pPr>
            <a:r>
              <a:rPr lang="en-US" sz="2200">
                <a:cs typeface="Calibri"/>
              </a:rPr>
              <a:t>- Why did we choose this?</a:t>
            </a:r>
          </a:p>
          <a:p>
            <a:pPr marL="0" indent="0">
              <a:buNone/>
            </a:pPr>
            <a:endParaRPr lang="en-US" sz="2200">
              <a:cs typeface="Calibri"/>
            </a:endParaRPr>
          </a:p>
          <a:p>
            <a:pPr marL="0" indent="0">
              <a:buNone/>
            </a:pPr>
            <a:r>
              <a:rPr lang="en-US" sz="2200">
                <a:cs typeface="Calibri"/>
              </a:rPr>
              <a:t>- Uncertainty / Risk Associated with Hurricanes</a:t>
            </a:r>
            <a:endParaRPr lang="en-US" sz="2200"/>
          </a:p>
          <a:p>
            <a:pPr marL="0" indent="0">
              <a:buNone/>
            </a:pPr>
            <a:endParaRPr lang="en-US" sz="2200">
              <a:cs typeface="Calibri"/>
            </a:endParaRPr>
          </a:p>
          <a:p>
            <a:pPr marL="0" indent="0">
              <a:buNone/>
            </a:pPr>
            <a:r>
              <a:rPr lang="en-US" sz="2200">
                <a:cs typeface="Calibri"/>
              </a:rPr>
              <a:t>- Questions We Wanted to Answer</a:t>
            </a:r>
            <a:endParaRPr lang="en-US" sz="2200"/>
          </a:p>
        </p:txBody>
      </p:sp>
      <p:pic>
        <p:nvPicPr>
          <p:cNvPr id="4" name="Picture 4" descr="Diagram&#10;&#10;Description automatically generated">
            <a:extLst>
              <a:ext uri="{FF2B5EF4-FFF2-40B4-BE49-F238E27FC236}">
                <a16:creationId xmlns:a16="http://schemas.microsoft.com/office/drawing/2014/main" id="{A74606D5-970A-4723-9E96-8D098F80C8AD}"/>
              </a:ext>
            </a:extLst>
          </p:cNvPr>
          <p:cNvPicPr>
            <a:picLocks noChangeAspect="1"/>
          </p:cNvPicPr>
          <p:nvPr/>
        </p:nvPicPr>
        <p:blipFill rotWithShape="1">
          <a:blip r:embed="rId3"/>
          <a:srcRect t="1406" r="2" b="14853"/>
          <a:stretch/>
        </p:blipFill>
        <p:spPr>
          <a:xfrm>
            <a:off x="7684007" y="603504"/>
            <a:ext cx="4050792" cy="5577840"/>
          </a:xfrm>
          <a:prstGeom prst="rect">
            <a:avLst/>
          </a:prstGeom>
        </p:spPr>
      </p:pic>
    </p:spTree>
    <p:extLst>
      <p:ext uri="{BB962C8B-B14F-4D97-AF65-F5344CB8AC3E}">
        <p14:creationId xmlns:p14="http://schemas.microsoft.com/office/powerpoint/2010/main" val="5381883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Diagram, schematic&#10;&#10;Description automatically generated">
            <a:extLst>
              <a:ext uri="{FF2B5EF4-FFF2-40B4-BE49-F238E27FC236}">
                <a16:creationId xmlns:a16="http://schemas.microsoft.com/office/drawing/2014/main" id="{95D49334-CF95-46BC-BC64-8B98DAB554E4}"/>
              </a:ext>
            </a:extLst>
          </p:cNvPr>
          <p:cNvPicPr>
            <a:picLocks noChangeAspect="1"/>
          </p:cNvPicPr>
          <p:nvPr/>
        </p:nvPicPr>
        <p:blipFill>
          <a:blip r:embed="rId2"/>
          <a:stretch>
            <a:fillRect/>
          </a:stretch>
        </p:blipFill>
        <p:spPr>
          <a:xfrm>
            <a:off x="197224" y="240297"/>
            <a:ext cx="11421034" cy="6162252"/>
          </a:xfrm>
          <a:prstGeom prst="rect">
            <a:avLst/>
          </a:prstGeom>
        </p:spPr>
      </p:pic>
      <p:sp>
        <p:nvSpPr>
          <p:cNvPr id="6" name="Rectangle 5">
            <a:extLst>
              <a:ext uri="{FF2B5EF4-FFF2-40B4-BE49-F238E27FC236}">
                <a16:creationId xmlns:a16="http://schemas.microsoft.com/office/drawing/2014/main" id="{38ED6244-42AD-486C-8B36-102CE0CF2B57}"/>
              </a:ext>
            </a:extLst>
          </p:cNvPr>
          <p:cNvSpPr/>
          <p:nvPr/>
        </p:nvSpPr>
        <p:spPr>
          <a:xfrm>
            <a:off x="7000343" y="574288"/>
            <a:ext cx="4816997" cy="6133168"/>
          </a:xfrm>
          <a:prstGeom prst="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83847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516B9-9EBF-4BC6-9790-8F73110C0EF1}"/>
              </a:ext>
            </a:extLst>
          </p:cNvPr>
          <p:cNvSpPr>
            <a:spLocks noGrp="1"/>
          </p:cNvSpPr>
          <p:nvPr>
            <p:ph type="title"/>
          </p:nvPr>
        </p:nvSpPr>
        <p:spPr>
          <a:xfrm>
            <a:off x="393514" y="565417"/>
            <a:ext cx="5281781" cy="915256"/>
          </a:xfrm>
        </p:spPr>
        <p:txBody>
          <a:bodyPr>
            <a:normAutofit fontScale="90000"/>
          </a:bodyPr>
          <a:lstStyle/>
          <a:p>
            <a:r>
              <a:rPr lang="en-US" b="1">
                <a:cs typeface="Calibri Light"/>
              </a:rPr>
              <a:t>Non-Optimal Branch Expected Value</a:t>
            </a:r>
          </a:p>
        </p:txBody>
      </p:sp>
      <p:pic>
        <p:nvPicPr>
          <p:cNvPr id="5" name="Picture 5" descr="Diagram, schematic&#10;&#10;Description automatically generated">
            <a:extLst>
              <a:ext uri="{FF2B5EF4-FFF2-40B4-BE49-F238E27FC236}">
                <a16:creationId xmlns:a16="http://schemas.microsoft.com/office/drawing/2014/main" id="{4EBAA994-8EF9-4437-9476-F48FEC4143E7}"/>
              </a:ext>
            </a:extLst>
          </p:cNvPr>
          <p:cNvPicPr>
            <a:picLocks noChangeAspect="1"/>
          </p:cNvPicPr>
          <p:nvPr/>
        </p:nvPicPr>
        <p:blipFill>
          <a:blip r:embed="rId3"/>
          <a:stretch>
            <a:fillRect/>
          </a:stretch>
        </p:blipFill>
        <p:spPr>
          <a:xfrm>
            <a:off x="6022632" y="204890"/>
            <a:ext cx="6008648" cy="657237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D8571E64-786A-45CD-B9A8-2B6A00FEC234}"/>
              </a:ext>
            </a:extLst>
          </p:cNvPr>
          <p:cNvSpPr txBox="1"/>
          <p:nvPr/>
        </p:nvSpPr>
        <p:spPr>
          <a:xfrm>
            <a:off x="619569" y="1846930"/>
            <a:ext cx="455054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Expected Value calculations are Probability * Cost, multiplied at each probability node moving from right to left</a:t>
            </a:r>
            <a:endParaRPr lang="en-US">
              <a:cs typeface="Calibri"/>
            </a:endParaRPr>
          </a:p>
        </p:txBody>
      </p:sp>
      <p:pic>
        <p:nvPicPr>
          <p:cNvPr id="7" name="Picture 7">
            <a:extLst>
              <a:ext uri="{FF2B5EF4-FFF2-40B4-BE49-F238E27FC236}">
                <a16:creationId xmlns:a16="http://schemas.microsoft.com/office/drawing/2014/main" id="{FA877E67-EC86-4197-874A-FC641D13C1C8}"/>
              </a:ext>
            </a:extLst>
          </p:cNvPr>
          <p:cNvPicPr>
            <a:picLocks noChangeAspect="1"/>
          </p:cNvPicPr>
          <p:nvPr/>
        </p:nvPicPr>
        <p:blipFill>
          <a:blip r:embed="rId4"/>
          <a:stretch>
            <a:fillRect/>
          </a:stretch>
        </p:blipFill>
        <p:spPr>
          <a:xfrm>
            <a:off x="581624" y="4304301"/>
            <a:ext cx="4703618" cy="1078922"/>
          </a:xfrm>
          <a:prstGeom prst="rect">
            <a:avLst/>
          </a:prstGeom>
        </p:spPr>
      </p:pic>
      <p:pic>
        <p:nvPicPr>
          <p:cNvPr id="8" name="Picture 8">
            <a:extLst>
              <a:ext uri="{FF2B5EF4-FFF2-40B4-BE49-F238E27FC236}">
                <a16:creationId xmlns:a16="http://schemas.microsoft.com/office/drawing/2014/main" id="{D768FC2F-DBB9-4F28-AF16-A65FCAB46454}"/>
              </a:ext>
            </a:extLst>
          </p:cNvPr>
          <p:cNvPicPr>
            <a:picLocks noChangeAspect="1"/>
          </p:cNvPicPr>
          <p:nvPr/>
        </p:nvPicPr>
        <p:blipFill>
          <a:blip r:embed="rId5"/>
          <a:stretch>
            <a:fillRect/>
          </a:stretch>
        </p:blipFill>
        <p:spPr>
          <a:xfrm>
            <a:off x="576562" y="2989818"/>
            <a:ext cx="4696690" cy="1079788"/>
          </a:xfrm>
          <a:prstGeom prst="rect">
            <a:avLst/>
          </a:prstGeom>
        </p:spPr>
      </p:pic>
      <p:sp>
        <p:nvSpPr>
          <p:cNvPr id="3" name="Rectangle 2">
            <a:extLst>
              <a:ext uri="{FF2B5EF4-FFF2-40B4-BE49-F238E27FC236}">
                <a16:creationId xmlns:a16="http://schemas.microsoft.com/office/drawing/2014/main" id="{9B81DFF3-A80F-43DA-A912-5A451C3B41F1}"/>
              </a:ext>
            </a:extLst>
          </p:cNvPr>
          <p:cNvSpPr/>
          <p:nvPr/>
        </p:nvSpPr>
        <p:spPr>
          <a:xfrm>
            <a:off x="5991923" y="165410"/>
            <a:ext cx="6040241" cy="6662850"/>
          </a:xfrm>
          <a:prstGeom prst="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00923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57436-412F-4DAE-87A9-E1E8D1D92BE8}"/>
              </a:ext>
            </a:extLst>
          </p:cNvPr>
          <p:cNvSpPr>
            <a:spLocks noGrp="1"/>
          </p:cNvSpPr>
          <p:nvPr>
            <p:ph type="title"/>
          </p:nvPr>
        </p:nvSpPr>
        <p:spPr>
          <a:xfrm>
            <a:off x="284018" y="143452"/>
            <a:ext cx="10515600" cy="1325563"/>
          </a:xfrm>
        </p:spPr>
        <p:txBody>
          <a:bodyPr>
            <a:normAutofit/>
          </a:bodyPr>
          <a:lstStyle/>
          <a:p>
            <a:r>
              <a:rPr lang="en-US" sz="4000" b="1">
                <a:cs typeface="Calibri Light"/>
              </a:rPr>
              <a:t>Simulating the Variation in Optimal Decision</a:t>
            </a:r>
          </a:p>
        </p:txBody>
      </p:sp>
      <p:pic>
        <p:nvPicPr>
          <p:cNvPr id="3" name="Picture 3" descr="Graphical user interface, table&#10;&#10;Description automatically generated">
            <a:extLst>
              <a:ext uri="{FF2B5EF4-FFF2-40B4-BE49-F238E27FC236}">
                <a16:creationId xmlns:a16="http://schemas.microsoft.com/office/drawing/2014/main" id="{9719A0FB-4E98-42F1-9231-DCACE60EB0AB}"/>
              </a:ext>
            </a:extLst>
          </p:cNvPr>
          <p:cNvPicPr>
            <a:picLocks noChangeAspect="1"/>
          </p:cNvPicPr>
          <p:nvPr/>
        </p:nvPicPr>
        <p:blipFill rotWithShape="1">
          <a:blip r:embed="rId3"/>
          <a:srcRect r="41774" b="1282"/>
          <a:stretch/>
        </p:blipFill>
        <p:spPr>
          <a:xfrm>
            <a:off x="166255" y="1412527"/>
            <a:ext cx="6284184" cy="4254782"/>
          </a:xfrm>
          <a:prstGeom prst="rect">
            <a:avLst/>
          </a:prstGeom>
        </p:spPr>
      </p:pic>
      <p:pic>
        <p:nvPicPr>
          <p:cNvPr id="4" name="Picture 4" descr="Table&#10;&#10;Description automatically generated">
            <a:extLst>
              <a:ext uri="{FF2B5EF4-FFF2-40B4-BE49-F238E27FC236}">
                <a16:creationId xmlns:a16="http://schemas.microsoft.com/office/drawing/2014/main" id="{98ACA78E-CAAF-44C6-8A0C-7877B2E245CA}"/>
              </a:ext>
            </a:extLst>
          </p:cNvPr>
          <p:cNvPicPr>
            <a:picLocks noChangeAspect="1"/>
          </p:cNvPicPr>
          <p:nvPr/>
        </p:nvPicPr>
        <p:blipFill>
          <a:blip r:embed="rId4"/>
          <a:stretch>
            <a:fillRect/>
          </a:stretch>
        </p:blipFill>
        <p:spPr>
          <a:xfrm>
            <a:off x="6594764" y="1413597"/>
            <a:ext cx="5223163" cy="2506804"/>
          </a:xfrm>
          <a:prstGeom prst="rect">
            <a:avLst/>
          </a:prstGeom>
        </p:spPr>
      </p:pic>
      <p:sp>
        <p:nvSpPr>
          <p:cNvPr id="5" name="Arrow: Curved Left 4">
            <a:extLst>
              <a:ext uri="{FF2B5EF4-FFF2-40B4-BE49-F238E27FC236}">
                <a16:creationId xmlns:a16="http://schemas.microsoft.com/office/drawing/2014/main" id="{4A9E3951-74B5-42D8-831E-391A02BCF634}"/>
              </a:ext>
            </a:extLst>
          </p:cNvPr>
          <p:cNvSpPr/>
          <p:nvPr/>
        </p:nvSpPr>
        <p:spPr>
          <a:xfrm rot="5400000">
            <a:off x="8708968" y="3707614"/>
            <a:ext cx="734290" cy="1219200"/>
          </a:xfrm>
          <a:prstGeom prst="curvedLeft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163D5E33-76CD-455D-AC9C-78B0B5CACCCB}"/>
              </a:ext>
            </a:extLst>
          </p:cNvPr>
          <p:cNvSpPr txBox="1"/>
          <p:nvPr/>
        </p:nvSpPr>
        <p:spPr>
          <a:xfrm>
            <a:off x="6742312" y="5156384"/>
            <a:ext cx="527858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Tree determines Optimal Branch based on Expected Value and then runs simulation just on the Optimal Branch..</a:t>
            </a:r>
          </a:p>
        </p:txBody>
      </p:sp>
    </p:spTree>
    <p:extLst>
      <p:ext uri="{BB962C8B-B14F-4D97-AF65-F5344CB8AC3E}">
        <p14:creationId xmlns:p14="http://schemas.microsoft.com/office/powerpoint/2010/main" val="28945325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ABA20-FB38-4EE2-B8CF-AA6AA23B853E}"/>
              </a:ext>
            </a:extLst>
          </p:cNvPr>
          <p:cNvSpPr>
            <a:spLocks noGrp="1"/>
          </p:cNvSpPr>
          <p:nvPr>
            <p:ph type="title"/>
          </p:nvPr>
        </p:nvSpPr>
        <p:spPr>
          <a:xfrm>
            <a:off x="302419" y="365125"/>
            <a:ext cx="11051381" cy="765970"/>
          </a:xfrm>
        </p:spPr>
        <p:txBody>
          <a:bodyPr>
            <a:normAutofit/>
          </a:bodyPr>
          <a:lstStyle/>
          <a:p>
            <a:r>
              <a:rPr lang="en-US" sz="4000" b="1">
                <a:cs typeface="Calibri Light"/>
              </a:rPr>
              <a:t>The Value of Perfect Information</a:t>
            </a:r>
          </a:p>
        </p:txBody>
      </p:sp>
      <p:pic>
        <p:nvPicPr>
          <p:cNvPr id="3" name="Picture 3" descr="Table&#10;&#10;Description automatically generated">
            <a:extLst>
              <a:ext uri="{FF2B5EF4-FFF2-40B4-BE49-F238E27FC236}">
                <a16:creationId xmlns:a16="http://schemas.microsoft.com/office/drawing/2014/main" id="{B8414249-7AC4-42CA-9CD9-7733A0157397}"/>
              </a:ext>
            </a:extLst>
          </p:cNvPr>
          <p:cNvPicPr>
            <a:picLocks noChangeAspect="1"/>
          </p:cNvPicPr>
          <p:nvPr/>
        </p:nvPicPr>
        <p:blipFill>
          <a:blip r:embed="rId3"/>
          <a:stretch>
            <a:fillRect/>
          </a:stretch>
        </p:blipFill>
        <p:spPr>
          <a:xfrm>
            <a:off x="6574225" y="1517734"/>
            <a:ext cx="5103541" cy="4038583"/>
          </a:xfrm>
          <a:prstGeom prst="rect">
            <a:avLst/>
          </a:prstGeom>
        </p:spPr>
      </p:pic>
      <p:pic>
        <p:nvPicPr>
          <p:cNvPr id="6" name="Picture 6" descr="Chart, histogram&#10;&#10;Description automatically generated">
            <a:extLst>
              <a:ext uri="{FF2B5EF4-FFF2-40B4-BE49-F238E27FC236}">
                <a16:creationId xmlns:a16="http://schemas.microsoft.com/office/drawing/2014/main" id="{31C4BC4C-813F-4232-89E2-3CBF2A1C30CB}"/>
              </a:ext>
            </a:extLst>
          </p:cNvPr>
          <p:cNvPicPr>
            <a:picLocks noChangeAspect="1"/>
          </p:cNvPicPr>
          <p:nvPr/>
        </p:nvPicPr>
        <p:blipFill>
          <a:blip r:embed="rId4"/>
          <a:stretch>
            <a:fillRect/>
          </a:stretch>
        </p:blipFill>
        <p:spPr>
          <a:xfrm>
            <a:off x="204518" y="1515790"/>
            <a:ext cx="6203872" cy="4210790"/>
          </a:xfrm>
          <a:prstGeom prst="rect">
            <a:avLst/>
          </a:prstGeom>
        </p:spPr>
      </p:pic>
      <p:sp>
        <p:nvSpPr>
          <p:cNvPr id="4" name="Arrow: Curved Left 3">
            <a:extLst>
              <a:ext uri="{FF2B5EF4-FFF2-40B4-BE49-F238E27FC236}">
                <a16:creationId xmlns:a16="http://schemas.microsoft.com/office/drawing/2014/main" id="{E523A1B2-D7CC-43A5-A2DC-EAE54B4DFAAB}"/>
              </a:ext>
            </a:extLst>
          </p:cNvPr>
          <p:cNvSpPr/>
          <p:nvPr/>
        </p:nvSpPr>
        <p:spPr>
          <a:xfrm rot="5400000">
            <a:off x="9297179" y="4576563"/>
            <a:ext cx="654080" cy="2609515"/>
          </a:xfrm>
          <a:prstGeom prst="curvedLef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623947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45CA849-654C-4173-AD99-B3A2528275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95166F-2E02-45EF-BDCB-EFC0AB0B0D81}"/>
              </a:ext>
            </a:extLst>
          </p:cNvPr>
          <p:cNvSpPr>
            <a:spLocks noGrp="1"/>
          </p:cNvSpPr>
          <p:nvPr>
            <p:ph type="title"/>
          </p:nvPr>
        </p:nvSpPr>
        <p:spPr>
          <a:xfrm>
            <a:off x="429768" y="411480"/>
            <a:ext cx="11201400" cy="1106424"/>
          </a:xfrm>
        </p:spPr>
        <p:txBody>
          <a:bodyPr vert="horz" lIns="91440" tIns="45720" rIns="91440" bIns="45720" rtlCol="0" anchor="ctr">
            <a:normAutofit/>
          </a:bodyPr>
          <a:lstStyle/>
          <a:p>
            <a:r>
              <a:rPr lang="en-US" sz="4000" b="1"/>
              <a:t>Forecasting Horizon of 48 Hours vs 72....  </a:t>
            </a:r>
            <a:endParaRPr lang="en-US" sz="4000" b="1">
              <a:cs typeface="Calibri Light"/>
            </a:endParaRPr>
          </a:p>
        </p:txBody>
      </p:sp>
      <p:sp>
        <p:nvSpPr>
          <p:cNvPr id="11" name="Rectangle 10">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87931"/>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3" descr="Chart, histogram&#10;&#10;Description automatically generated">
            <a:extLst>
              <a:ext uri="{FF2B5EF4-FFF2-40B4-BE49-F238E27FC236}">
                <a16:creationId xmlns:a16="http://schemas.microsoft.com/office/drawing/2014/main" id="{09FB0182-B4C1-4C2D-AC94-CA3F3175F7D8}"/>
              </a:ext>
            </a:extLst>
          </p:cNvPr>
          <p:cNvPicPr>
            <a:picLocks noChangeAspect="1"/>
          </p:cNvPicPr>
          <p:nvPr/>
        </p:nvPicPr>
        <p:blipFill rotWithShape="1">
          <a:blip r:embed="rId3"/>
          <a:srcRect r="1370" b="2"/>
          <a:stretch/>
        </p:blipFill>
        <p:spPr>
          <a:xfrm>
            <a:off x="429768" y="1721922"/>
            <a:ext cx="6704891" cy="4520559"/>
          </a:xfrm>
          <a:prstGeom prst="rect">
            <a:avLst/>
          </a:prstGeom>
        </p:spPr>
      </p:pic>
      <p:sp useBgFill="1">
        <p:nvSpPr>
          <p:cNvPr id="13" name="Rectangle 12">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A6F73591-E79F-4C6C-A05F-A391CFF9E478}"/>
              </a:ext>
            </a:extLst>
          </p:cNvPr>
          <p:cNvSpPr txBox="1"/>
          <p:nvPr/>
        </p:nvSpPr>
        <p:spPr>
          <a:xfrm>
            <a:off x="7938752" y="2020824"/>
            <a:ext cx="3455097" cy="3959352"/>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Aft>
                <a:spcPts val="600"/>
              </a:spcAft>
            </a:pPr>
            <a:r>
              <a:rPr lang="en-US"/>
              <a:t>What is the cost/benefit of delaying decision? </a:t>
            </a:r>
          </a:p>
          <a:p>
            <a:pPr marL="342900" indent="-342900">
              <a:lnSpc>
                <a:spcPct val="90000"/>
              </a:lnSpc>
              <a:spcAft>
                <a:spcPts val="600"/>
              </a:spcAft>
              <a:buAutoNum type="arabicPeriod"/>
            </a:pPr>
            <a:r>
              <a:rPr lang="en-US"/>
              <a:t>Price Increase on Evacuation Transportation -- 20%</a:t>
            </a:r>
          </a:p>
          <a:p>
            <a:pPr marL="342900" indent="-342900">
              <a:lnSpc>
                <a:spcPct val="90000"/>
              </a:lnSpc>
              <a:spcAft>
                <a:spcPts val="600"/>
              </a:spcAft>
              <a:buAutoNum type="arabicPeriod"/>
            </a:pPr>
            <a:r>
              <a:rPr lang="en-US"/>
              <a:t>Probability of a Direct Hit  doubles from 72 hours, to 28%</a:t>
            </a:r>
            <a:endParaRPr lang="en-US">
              <a:cs typeface="Calibri"/>
            </a:endParaRPr>
          </a:p>
          <a:p>
            <a:pPr indent="-228600">
              <a:lnSpc>
                <a:spcPct val="90000"/>
              </a:lnSpc>
              <a:spcAft>
                <a:spcPts val="600"/>
              </a:spcAft>
              <a:buFont typeface="Arial" panose="020B0604020202020204" pitchFamily="34" charset="0"/>
              <a:buChar char="•"/>
            </a:pPr>
            <a:endParaRPr lang="en-US"/>
          </a:p>
          <a:p>
            <a:pPr>
              <a:lnSpc>
                <a:spcPct val="90000"/>
              </a:lnSpc>
              <a:spcAft>
                <a:spcPts val="600"/>
              </a:spcAft>
            </a:pPr>
            <a:r>
              <a:rPr lang="en-US"/>
              <a:t>Result is an increase in the Mean from $1891 to $1980.  </a:t>
            </a:r>
            <a:endParaRPr lang="en-US">
              <a:cs typeface="Calibri" panose="020F0502020204030204"/>
            </a:endParaRPr>
          </a:p>
        </p:txBody>
      </p:sp>
    </p:spTree>
    <p:extLst>
      <p:ext uri="{BB962C8B-B14F-4D97-AF65-F5344CB8AC3E}">
        <p14:creationId xmlns:p14="http://schemas.microsoft.com/office/powerpoint/2010/main" val="27236304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2DF4FF8-9952-4E42-9BE7-C8FB3CB08FA6}"/>
              </a:ext>
            </a:extLst>
          </p:cNvPr>
          <p:cNvSpPr>
            <a:spLocks noGrp="1"/>
          </p:cNvSpPr>
          <p:nvPr>
            <p:ph type="title"/>
          </p:nvPr>
        </p:nvSpPr>
        <p:spPr>
          <a:xfrm>
            <a:off x="868680" y="405575"/>
            <a:ext cx="5001768" cy="1371600"/>
          </a:xfrm>
        </p:spPr>
        <p:txBody>
          <a:bodyPr vert="horz" lIns="91440" tIns="45720" rIns="91440" bIns="45720" rtlCol="0" anchor="ctr">
            <a:normAutofit/>
          </a:bodyPr>
          <a:lstStyle/>
          <a:p>
            <a:r>
              <a:rPr lang="en-US" sz="4000" b="1"/>
              <a:t>Summary of Costs</a:t>
            </a:r>
            <a:endParaRPr lang="en-US" sz="4000" b="1">
              <a:cs typeface="Calibri Light"/>
            </a:endParaRPr>
          </a:p>
        </p:txBody>
      </p:sp>
      <p:sp>
        <p:nvSpPr>
          <p:cNvPr id="15" name="Rectangle 14">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descr="A group of people sitting in a box&#10;&#10;Description automatically generated">
            <a:extLst>
              <a:ext uri="{FF2B5EF4-FFF2-40B4-BE49-F238E27FC236}">
                <a16:creationId xmlns:a16="http://schemas.microsoft.com/office/drawing/2014/main" id="{A37C6628-98A8-4CEC-9C69-DB2E1D083888}"/>
              </a:ext>
            </a:extLst>
          </p:cNvPr>
          <p:cNvPicPr>
            <a:picLocks noChangeAspect="1"/>
          </p:cNvPicPr>
          <p:nvPr/>
        </p:nvPicPr>
        <p:blipFill>
          <a:blip r:embed="rId3"/>
          <a:stretch>
            <a:fillRect/>
          </a:stretch>
        </p:blipFill>
        <p:spPr>
          <a:xfrm>
            <a:off x="549058" y="2096284"/>
            <a:ext cx="4204902" cy="3248008"/>
          </a:xfrm>
          <a:prstGeom prst="rect">
            <a:avLst/>
          </a:prstGeom>
        </p:spPr>
      </p:pic>
      <p:pic>
        <p:nvPicPr>
          <p:cNvPr id="6" name="Picture 6" descr="A picture containing text&#10;&#10;Description automatically generated">
            <a:extLst>
              <a:ext uri="{FF2B5EF4-FFF2-40B4-BE49-F238E27FC236}">
                <a16:creationId xmlns:a16="http://schemas.microsoft.com/office/drawing/2014/main" id="{8B78D527-AA7D-4282-A1CA-8B1E2C9282EE}"/>
              </a:ext>
            </a:extLst>
          </p:cNvPr>
          <p:cNvPicPr>
            <a:picLocks noChangeAspect="1"/>
          </p:cNvPicPr>
          <p:nvPr/>
        </p:nvPicPr>
        <p:blipFill>
          <a:blip r:embed="rId4"/>
          <a:stretch>
            <a:fillRect/>
          </a:stretch>
        </p:blipFill>
        <p:spPr>
          <a:xfrm>
            <a:off x="4826799" y="2283544"/>
            <a:ext cx="7104217" cy="1869143"/>
          </a:xfrm>
          <a:prstGeom prst="rect">
            <a:avLst/>
          </a:prstGeom>
        </p:spPr>
      </p:pic>
      <p:sp>
        <p:nvSpPr>
          <p:cNvPr id="5" name="TextBox 4">
            <a:extLst>
              <a:ext uri="{FF2B5EF4-FFF2-40B4-BE49-F238E27FC236}">
                <a16:creationId xmlns:a16="http://schemas.microsoft.com/office/drawing/2014/main" id="{57775F98-154A-43B0-8DA0-B4929FEA954A}"/>
              </a:ext>
            </a:extLst>
          </p:cNvPr>
          <p:cNvSpPr txBox="1"/>
          <p:nvPr/>
        </p:nvSpPr>
        <p:spPr>
          <a:xfrm>
            <a:off x="493302" y="5064096"/>
            <a:ext cx="4260659" cy="280196"/>
          </a:xfrm>
          <a:prstGeom prst="rect">
            <a:avLst/>
          </a:prstGeom>
          <a:solidFill>
            <a:srgbClr val="000000">
              <a:alpha val="50000"/>
            </a:srgb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Aft>
                <a:spcPts val="600"/>
              </a:spcAft>
            </a:pPr>
            <a:r>
              <a:rPr lang="en-US" sz="1300">
                <a:solidFill>
                  <a:srgbClr val="FFFFFF"/>
                </a:solidFill>
              </a:rPr>
              <a:t>Opportunity cost?</a:t>
            </a:r>
          </a:p>
        </p:txBody>
      </p:sp>
    </p:spTree>
    <p:extLst>
      <p:ext uri="{BB962C8B-B14F-4D97-AF65-F5344CB8AC3E}">
        <p14:creationId xmlns:p14="http://schemas.microsoft.com/office/powerpoint/2010/main" val="41230258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23A5A-DD9D-4333-9AD5-D6C1F1EADC64}"/>
              </a:ext>
            </a:extLst>
          </p:cNvPr>
          <p:cNvSpPr>
            <a:spLocks noGrp="1"/>
          </p:cNvSpPr>
          <p:nvPr>
            <p:ph type="title"/>
          </p:nvPr>
        </p:nvSpPr>
        <p:spPr>
          <a:xfrm>
            <a:off x="539151" y="224448"/>
            <a:ext cx="11119449" cy="1339940"/>
          </a:xfrm>
        </p:spPr>
        <p:txBody>
          <a:bodyPr>
            <a:normAutofit/>
          </a:bodyPr>
          <a:lstStyle/>
          <a:p>
            <a:r>
              <a:rPr lang="en-US" sz="4000" b="1">
                <a:cs typeface="Calibri Light"/>
              </a:rPr>
              <a:t>But wait....consider the C-Suite perspective</a:t>
            </a:r>
          </a:p>
        </p:txBody>
      </p:sp>
      <p:pic>
        <p:nvPicPr>
          <p:cNvPr id="3" name="Picture 3" descr="Chart, line chart&#10;&#10;Description automatically generated">
            <a:extLst>
              <a:ext uri="{FF2B5EF4-FFF2-40B4-BE49-F238E27FC236}">
                <a16:creationId xmlns:a16="http://schemas.microsoft.com/office/drawing/2014/main" id="{B84ACEF4-6ACA-4E82-9A03-65FA804160C8}"/>
              </a:ext>
            </a:extLst>
          </p:cNvPr>
          <p:cNvPicPr>
            <a:picLocks noChangeAspect="1"/>
          </p:cNvPicPr>
          <p:nvPr/>
        </p:nvPicPr>
        <p:blipFill>
          <a:blip r:embed="rId3"/>
          <a:stretch>
            <a:fillRect/>
          </a:stretch>
        </p:blipFill>
        <p:spPr>
          <a:xfrm>
            <a:off x="227268" y="1146670"/>
            <a:ext cx="7716602" cy="5638673"/>
          </a:xfrm>
          <a:prstGeom prst="rect">
            <a:avLst/>
          </a:prstGeom>
        </p:spPr>
      </p:pic>
      <p:pic>
        <p:nvPicPr>
          <p:cNvPr id="4" name="Picture 4" descr="Table&#10;&#10;Description automatically generated">
            <a:extLst>
              <a:ext uri="{FF2B5EF4-FFF2-40B4-BE49-F238E27FC236}">
                <a16:creationId xmlns:a16="http://schemas.microsoft.com/office/drawing/2014/main" id="{A0191ADB-17B4-45BD-8111-E4D21FEE784A}"/>
              </a:ext>
            </a:extLst>
          </p:cNvPr>
          <p:cNvPicPr>
            <a:picLocks noChangeAspect="1"/>
          </p:cNvPicPr>
          <p:nvPr/>
        </p:nvPicPr>
        <p:blipFill rotWithShape="1">
          <a:blip r:embed="rId4"/>
          <a:srcRect l="14303" t="8943" r="50591" b="7520"/>
          <a:stretch/>
        </p:blipFill>
        <p:spPr>
          <a:xfrm>
            <a:off x="8199533" y="1098793"/>
            <a:ext cx="2664412" cy="3680543"/>
          </a:xfrm>
          <a:prstGeom prst="rect">
            <a:avLst/>
          </a:prstGeom>
        </p:spPr>
      </p:pic>
      <p:sp>
        <p:nvSpPr>
          <p:cNvPr id="5" name="TextBox 4">
            <a:extLst>
              <a:ext uri="{FF2B5EF4-FFF2-40B4-BE49-F238E27FC236}">
                <a16:creationId xmlns:a16="http://schemas.microsoft.com/office/drawing/2014/main" id="{3321E994-3C28-461B-94A4-6F013D6B5A09}"/>
              </a:ext>
            </a:extLst>
          </p:cNvPr>
          <p:cNvSpPr txBox="1"/>
          <p:nvPr/>
        </p:nvSpPr>
        <p:spPr>
          <a:xfrm>
            <a:off x="8197508" y="4948696"/>
            <a:ext cx="377130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Evacuate...</a:t>
            </a:r>
          </a:p>
          <a:p>
            <a:r>
              <a:rPr lang="en-US">
                <a:cs typeface="Calibri"/>
              </a:rPr>
              <a:t>Based on 10% probability of direct hit from the 72-hour forecast.  ?</a:t>
            </a:r>
          </a:p>
        </p:txBody>
      </p:sp>
      <p:sp>
        <p:nvSpPr>
          <p:cNvPr id="7" name="Rectangle 6">
            <a:extLst>
              <a:ext uri="{FF2B5EF4-FFF2-40B4-BE49-F238E27FC236}">
                <a16:creationId xmlns:a16="http://schemas.microsoft.com/office/drawing/2014/main" id="{7198C356-6B57-4B83-8DB1-840CE0C3999A}"/>
              </a:ext>
            </a:extLst>
          </p:cNvPr>
          <p:cNvSpPr/>
          <p:nvPr/>
        </p:nvSpPr>
        <p:spPr>
          <a:xfrm>
            <a:off x="9779935" y="1384486"/>
            <a:ext cx="1039905" cy="3388657"/>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49336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 name="Rectangle 6">
            <a:extLst>
              <a:ext uri="{FF2B5EF4-FFF2-40B4-BE49-F238E27FC236}">
                <a16:creationId xmlns:a16="http://schemas.microsoft.com/office/drawing/2014/main" id="{F1C4E306-BC28-4A7B-871B-1926F6FA6E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 name="Freeform: Shape 8">
            <a:extLst>
              <a:ext uri="{FF2B5EF4-FFF2-40B4-BE49-F238E27FC236}">
                <a16:creationId xmlns:a16="http://schemas.microsoft.com/office/drawing/2014/main" id="{C3ECC9B4-989C-4F71-A6BC-DEBC1D9FD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452322" cy="6858000"/>
          </a:xfrm>
          <a:custGeom>
            <a:avLst/>
            <a:gdLst>
              <a:gd name="connsiteX0" fmla="*/ 0 w 8452322"/>
              <a:gd name="connsiteY0" fmla="*/ 0 h 6858000"/>
              <a:gd name="connsiteX1" fmla="*/ 7447992 w 8452322"/>
              <a:gd name="connsiteY1" fmla="*/ 0 h 6858000"/>
              <a:gd name="connsiteX2" fmla="*/ 7501089 w 8452322"/>
              <a:gd name="connsiteY2" fmla="*/ 79009 h 6858000"/>
              <a:gd name="connsiteX3" fmla="*/ 8452322 w 8452322"/>
              <a:gd name="connsiteY3" fmla="*/ 3429001 h 6858000"/>
              <a:gd name="connsiteX4" fmla="*/ 7501089 w 8452322"/>
              <a:gd name="connsiteY4" fmla="*/ 6778993 h 6858000"/>
              <a:gd name="connsiteX5" fmla="*/ 7447994 w 8452322"/>
              <a:gd name="connsiteY5" fmla="*/ 6858000 h 6858000"/>
              <a:gd name="connsiteX6" fmla="*/ 0 w 845232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52322" h="6858000">
                <a:moveTo>
                  <a:pt x="0" y="0"/>
                </a:moveTo>
                <a:lnTo>
                  <a:pt x="7447992" y="0"/>
                </a:lnTo>
                <a:lnTo>
                  <a:pt x="7501089" y="79009"/>
                </a:lnTo>
                <a:cubicBezTo>
                  <a:pt x="8098524" y="1013167"/>
                  <a:pt x="8452322" y="2172770"/>
                  <a:pt x="8452322" y="3429001"/>
                </a:cubicBezTo>
                <a:cubicBezTo>
                  <a:pt x="8452322" y="4685233"/>
                  <a:pt x="8098524" y="5844836"/>
                  <a:pt x="7501089" y="6778993"/>
                </a:cubicBezTo>
                <a:lnTo>
                  <a:pt x="7447994" y="6858000"/>
                </a:lnTo>
                <a:lnTo>
                  <a:pt x="0" y="6858000"/>
                </a:lnTo>
                <a:close/>
              </a:path>
            </a:pathLst>
          </a:custGeom>
          <a:ln w="9525">
            <a:solidFill>
              <a:srgbClr val="EFEFEF"/>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 name="Freeform: Shape 10">
            <a:extLst>
              <a:ext uri="{FF2B5EF4-FFF2-40B4-BE49-F238E27FC236}">
                <a16:creationId xmlns:a16="http://schemas.microsoft.com/office/drawing/2014/main" id="{E20AF01B-D099-4710-BF18-E2832A9B6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443572" cy="6858000"/>
          </a:xfrm>
          <a:custGeom>
            <a:avLst/>
            <a:gdLst>
              <a:gd name="connsiteX0" fmla="*/ 0 w 8443572"/>
              <a:gd name="connsiteY0" fmla="*/ 0 h 6858000"/>
              <a:gd name="connsiteX1" fmla="*/ 7439242 w 8443572"/>
              <a:gd name="connsiteY1" fmla="*/ 0 h 6858000"/>
              <a:gd name="connsiteX2" fmla="*/ 7492339 w 8443572"/>
              <a:gd name="connsiteY2" fmla="*/ 79009 h 6858000"/>
              <a:gd name="connsiteX3" fmla="*/ 8443572 w 8443572"/>
              <a:gd name="connsiteY3" fmla="*/ 3429001 h 6858000"/>
              <a:gd name="connsiteX4" fmla="*/ 7492339 w 8443572"/>
              <a:gd name="connsiteY4" fmla="*/ 6778993 h 6858000"/>
              <a:gd name="connsiteX5" fmla="*/ 7439244 w 8443572"/>
              <a:gd name="connsiteY5" fmla="*/ 6858000 h 6858000"/>
              <a:gd name="connsiteX6" fmla="*/ 0 w 844357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43572" h="6858000">
                <a:moveTo>
                  <a:pt x="0" y="0"/>
                </a:moveTo>
                <a:lnTo>
                  <a:pt x="7439242" y="0"/>
                </a:lnTo>
                <a:lnTo>
                  <a:pt x="7492339" y="79009"/>
                </a:lnTo>
                <a:cubicBezTo>
                  <a:pt x="8089774" y="1013167"/>
                  <a:pt x="8443572" y="2172770"/>
                  <a:pt x="8443572" y="3429001"/>
                </a:cubicBezTo>
                <a:cubicBezTo>
                  <a:pt x="8443572" y="4685233"/>
                  <a:pt x="8089774" y="5844836"/>
                  <a:pt x="7492339" y="6778993"/>
                </a:cubicBezTo>
                <a:lnTo>
                  <a:pt x="7439244"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69E502C-FA62-480B-886F-FFE2D5202830}"/>
              </a:ext>
            </a:extLst>
          </p:cNvPr>
          <p:cNvSpPr>
            <a:spLocks noGrp="1"/>
          </p:cNvSpPr>
          <p:nvPr>
            <p:ph type="title"/>
          </p:nvPr>
        </p:nvSpPr>
        <p:spPr>
          <a:xfrm>
            <a:off x="616893" y="1238250"/>
            <a:ext cx="7003107" cy="4381500"/>
          </a:xfrm>
        </p:spPr>
        <p:txBody>
          <a:bodyPr vert="horz" lIns="91440" tIns="45720" rIns="91440" bIns="45720" rtlCol="0" anchor="ctr">
            <a:normAutofit/>
          </a:bodyPr>
          <a:lstStyle/>
          <a:p>
            <a:r>
              <a:rPr lang="en-US" sz="7200">
                <a:cs typeface="Calibri Light"/>
              </a:rPr>
              <a:t>Limitations &amp; Future Opportunities </a:t>
            </a:r>
            <a:endParaRPr lang="en-US" sz="7200" kern="1200">
              <a:solidFill>
                <a:schemeClr val="tx1"/>
              </a:solidFill>
              <a:latin typeface="+mj-lt"/>
              <a:cs typeface="Calibri Light" panose="020F0302020204030204"/>
            </a:endParaRPr>
          </a:p>
        </p:txBody>
      </p:sp>
      <p:sp>
        <p:nvSpPr>
          <p:cNvPr id="8" name="Rectangle 12">
            <a:extLst>
              <a:ext uri="{FF2B5EF4-FFF2-40B4-BE49-F238E27FC236}">
                <a16:creationId xmlns:a16="http://schemas.microsoft.com/office/drawing/2014/main" id="{B0E4BB4F-99AB-4C4E-A763-C5AC5273DF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27916"/>
            <a:ext cx="128016" cy="11887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41529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2" name="Rectangle 3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FE9DCFB-E1A5-4705-99A7-7597352326A2}"/>
              </a:ext>
            </a:extLst>
          </p:cNvPr>
          <p:cNvSpPr>
            <a:spLocks noGrp="1"/>
          </p:cNvSpPr>
          <p:nvPr>
            <p:ph type="title"/>
          </p:nvPr>
        </p:nvSpPr>
        <p:spPr>
          <a:xfrm>
            <a:off x="1115568" y="548640"/>
            <a:ext cx="10168128" cy="1179576"/>
          </a:xfrm>
        </p:spPr>
        <p:txBody>
          <a:bodyPr>
            <a:normAutofit/>
          </a:bodyPr>
          <a:lstStyle/>
          <a:p>
            <a:r>
              <a:rPr lang="en-US" sz="4000" b="1">
                <a:cs typeface="Calibri Light" panose="020F0302020204030204"/>
              </a:rPr>
              <a:t>Limitations &amp; Opportunities</a:t>
            </a:r>
          </a:p>
        </p:txBody>
      </p:sp>
      <p:sp>
        <p:nvSpPr>
          <p:cNvPr id="34" name="Rectangle 3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B9E3D44-F44C-4004-A7C6-6080487CB669}"/>
              </a:ext>
            </a:extLst>
          </p:cNvPr>
          <p:cNvSpPr>
            <a:spLocks noGrp="1"/>
          </p:cNvSpPr>
          <p:nvPr>
            <p:ph idx="1"/>
          </p:nvPr>
        </p:nvSpPr>
        <p:spPr>
          <a:xfrm>
            <a:off x="1115568" y="2481943"/>
            <a:ext cx="10168128" cy="3695020"/>
          </a:xfrm>
        </p:spPr>
        <p:txBody>
          <a:bodyPr vert="horz" lIns="91440" tIns="45720" rIns="91440" bIns="45720" rtlCol="0" anchor="t">
            <a:normAutofit/>
          </a:bodyPr>
          <a:lstStyle/>
          <a:p>
            <a:pPr>
              <a:buFont typeface="Arial"/>
              <a:buChar char="•"/>
            </a:pPr>
            <a:r>
              <a:rPr lang="en-US" sz="2200">
                <a:ea typeface="+mn-lt"/>
                <a:cs typeface="+mn-lt"/>
              </a:rPr>
              <a:t>Decision Tree is heavily reliant on subject matter expertise</a:t>
            </a:r>
          </a:p>
          <a:p>
            <a:pPr>
              <a:buFont typeface="Arial"/>
              <a:buChar char="•"/>
            </a:pPr>
            <a:r>
              <a:rPr lang="en-US" sz="2200">
                <a:cs typeface="Calibri"/>
              </a:rPr>
              <a:t>Difficulty getting data – decision makers have to be confident we have accurate estimates</a:t>
            </a:r>
            <a:endParaRPr lang="en-US" sz="2200">
              <a:ea typeface="+mn-lt"/>
              <a:cs typeface="+mn-lt"/>
            </a:endParaRPr>
          </a:p>
          <a:p>
            <a:pPr>
              <a:buFont typeface="Arial"/>
              <a:buChar char="•"/>
            </a:pPr>
            <a:r>
              <a:rPr lang="en-US" sz="2200">
                <a:cs typeface="Calibri"/>
              </a:rPr>
              <a:t>Sequential Decisions:  Output from one Decision Tree feeds next one</a:t>
            </a:r>
            <a:endParaRPr lang="en-US" sz="2200">
              <a:ea typeface="+mn-lt"/>
              <a:cs typeface="+mn-lt"/>
            </a:endParaRPr>
          </a:p>
          <a:p>
            <a:pPr>
              <a:buFont typeface="Arial"/>
              <a:buChar char="•"/>
            </a:pPr>
            <a:r>
              <a:rPr lang="en-US" sz="2200">
                <a:ea typeface="+mn-lt"/>
                <a:cs typeface="+mn-lt"/>
              </a:rPr>
              <a:t>Difficulty in quantifying certain factors in terms of cost</a:t>
            </a:r>
          </a:p>
          <a:p>
            <a:pPr>
              <a:buFont typeface="Arial"/>
              <a:buChar char="•"/>
            </a:pPr>
            <a:endParaRPr lang="en-US" sz="2200">
              <a:ea typeface="+mn-lt"/>
              <a:cs typeface="+mn-lt"/>
            </a:endParaRPr>
          </a:p>
          <a:p>
            <a:pPr marL="0" indent="0">
              <a:buNone/>
            </a:pPr>
            <a:endParaRPr lang="en-US" sz="2200">
              <a:cs typeface="Calibri"/>
            </a:endParaRPr>
          </a:p>
          <a:p>
            <a:endParaRPr lang="en-US" sz="2200" u="sng">
              <a:ea typeface="+mn-lt"/>
              <a:cs typeface="+mn-lt"/>
            </a:endParaRPr>
          </a:p>
        </p:txBody>
      </p:sp>
      <p:sp>
        <p:nvSpPr>
          <p:cNvPr id="4" name="TextBox 3">
            <a:extLst>
              <a:ext uri="{FF2B5EF4-FFF2-40B4-BE49-F238E27FC236}">
                <a16:creationId xmlns:a16="http://schemas.microsoft.com/office/drawing/2014/main" id="{47ED7A30-1895-4D0C-8789-5243C29B6181}"/>
              </a:ext>
            </a:extLst>
          </p:cNvPr>
          <p:cNvSpPr txBox="1"/>
          <p:nvPr/>
        </p:nvSpPr>
        <p:spPr>
          <a:xfrm>
            <a:off x="342900" y="6307929"/>
            <a:ext cx="4017166"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400" i="1">
              <a:cs typeface="Calibri"/>
            </a:endParaRPr>
          </a:p>
        </p:txBody>
      </p:sp>
    </p:spTree>
    <p:extLst>
      <p:ext uri="{BB962C8B-B14F-4D97-AF65-F5344CB8AC3E}">
        <p14:creationId xmlns:p14="http://schemas.microsoft.com/office/powerpoint/2010/main" val="38040547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1D095-A545-49EA-9229-DA8A5F38AA1D}"/>
              </a:ext>
            </a:extLst>
          </p:cNvPr>
          <p:cNvSpPr>
            <a:spLocks noGrp="1"/>
          </p:cNvSpPr>
          <p:nvPr>
            <p:ph type="title"/>
          </p:nvPr>
        </p:nvSpPr>
        <p:spPr/>
        <p:txBody>
          <a:bodyPr/>
          <a:lstStyle/>
          <a:p>
            <a:r>
              <a:rPr lang="en-US">
                <a:cs typeface="Calibri Light"/>
              </a:rPr>
              <a:t>References</a:t>
            </a:r>
            <a:endParaRPr lang="en-US"/>
          </a:p>
        </p:txBody>
      </p:sp>
      <p:sp>
        <p:nvSpPr>
          <p:cNvPr id="4" name="Content Placeholder 3">
            <a:extLst>
              <a:ext uri="{FF2B5EF4-FFF2-40B4-BE49-F238E27FC236}">
                <a16:creationId xmlns:a16="http://schemas.microsoft.com/office/drawing/2014/main" id="{490C123F-1BC0-40A4-A775-7E6FA3A6E4CF}"/>
              </a:ext>
            </a:extLst>
          </p:cNvPr>
          <p:cNvSpPr>
            <a:spLocks noGrp="1"/>
          </p:cNvSpPr>
          <p:nvPr>
            <p:ph sz="half" idx="2"/>
          </p:nvPr>
        </p:nvSpPr>
        <p:spPr>
          <a:xfrm>
            <a:off x="696353" y="1644463"/>
            <a:ext cx="5157787" cy="4139513"/>
          </a:xfrm>
        </p:spPr>
        <p:txBody>
          <a:bodyPr vert="horz" lIns="91440" tIns="45720" rIns="91440" bIns="45720" rtlCol="0" anchor="t">
            <a:normAutofit/>
          </a:bodyPr>
          <a:lstStyle/>
          <a:p>
            <a:pPr marL="0" indent="0">
              <a:spcBef>
                <a:spcPts val="0"/>
              </a:spcBef>
              <a:buNone/>
            </a:pPr>
            <a:r>
              <a:rPr lang="en-US" sz="1000" b="1">
                <a:cs typeface="Calibri"/>
              </a:rPr>
              <a:t>Data</a:t>
            </a:r>
            <a:br>
              <a:rPr lang="en-US" sz="1000">
                <a:cs typeface="Calibri"/>
              </a:rPr>
            </a:br>
            <a:r>
              <a:rPr lang="en-US" sz="1000">
                <a:cs typeface="Calibri"/>
                <a:hlinkClick r:id="rId3"/>
              </a:rPr>
              <a:t>https</a:t>
            </a:r>
            <a:r>
              <a:rPr lang="en-US" sz="1000">
                <a:ea typeface="+mn-lt"/>
                <a:cs typeface="+mn-lt"/>
                <a:hlinkClick r:id="rId3"/>
              </a:rPr>
              <a:t>://www.nhc.noaa.gov/verification/verify7.shtml</a:t>
            </a:r>
            <a:r>
              <a:rPr lang="en-US" sz="1000">
                <a:ea typeface="+mn-lt"/>
                <a:cs typeface="+mn-lt"/>
              </a:rPr>
              <a:t>?</a:t>
            </a:r>
            <a:endParaRPr lang="en-US">
              <a:cs typeface="Calibri"/>
            </a:endParaRPr>
          </a:p>
          <a:p>
            <a:pPr marL="0" indent="0">
              <a:spcBef>
                <a:spcPts val="0"/>
              </a:spcBef>
              <a:buNone/>
            </a:pPr>
            <a:r>
              <a:rPr lang="en-US" sz="1000" b="1">
                <a:ea typeface="+mn-lt"/>
                <a:cs typeface="+mn-lt"/>
              </a:rPr>
              <a:t>Adverse Events</a:t>
            </a:r>
            <a:br>
              <a:rPr lang="en-US" sz="1000" b="1">
                <a:ea typeface="+mn-lt"/>
                <a:cs typeface="+mn-lt"/>
              </a:rPr>
            </a:br>
            <a:r>
              <a:rPr lang="en-US" sz="1000">
                <a:ea typeface="+mn-lt"/>
                <a:cs typeface="+mn-lt"/>
                <a:hlinkClick r:id="rId4"/>
              </a:rPr>
              <a:t>https://www.oecd.org/els/health-systems/The-economics-of-patient-safety-March-2017.pdf</a:t>
            </a:r>
            <a:br>
              <a:rPr lang="en-US" sz="1000">
                <a:ea typeface="+mn-lt"/>
                <a:cs typeface="+mn-lt"/>
              </a:rPr>
            </a:br>
            <a:r>
              <a:rPr lang="en-US" sz="1000" u="sng">
                <a:ea typeface="+mn-lt"/>
                <a:cs typeface="+mn-lt"/>
                <a:hlinkClick r:id="rId5"/>
              </a:rPr>
              <a:t>https://www.ncbi.nlm.nih.gov/pmc/articles/PMC5598051/</a:t>
            </a:r>
            <a:br>
              <a:rPr lang="en-US" sz="1000" u="sng">
                <a:ea typeface="+mn-lt"/>
                <a:cs typeface="+mn-lt"/>
              </a:rPr>
            </a:br>
            <a:r>
              <a:rPr lang="en-US" sz="1000">
                <a:ea typeface="+mn-lt"/>
                <a:cs typeface="+mn-lt"/>
                <a:hlinkClick r:id="rId6"/>
              </a:rPr>
              <a:t>https://www.ncbi.nlm.nih.gov/pmc/articles/PMC5618745/</a:t>
            </a:r>
            <a:br>
              <a:rPr lang="en-US" sz="1000">
                <a:ea typeface="+mn-lt"/>
                <a:cs typeface="+mn-lt"/>
              </a:rPr>
            </a:br>
            <a:r>
              <a:rPr lang="en-US" sz="1000">
                <a:ea typeface="+mn-lt"/>
                <a:cs typeface="+mn-lt"/>
                <a:hlinkClick r:id="rId7"/>
              </a:rPr>
              <a:t>https://pubmed.ncbi.nlm.nih.gov/15942342/#:~:text=Daily%20costs%20were%20greatest%20on,mechanical%20ventilation%2C%203%2C968%20dollars%3B%20no</a:t>
            </a:r>
            <a:endParaRPr lang="en-US" sz="1000">
              <a:ea typeface="+mn-lt"/>
              <a:cs typeface="+mn-lt"/>
            </a:endParaRPr>
          </a:p>
          <a:p>
            <a:pPr marL="0" indent="0">
              <a:spcBef>
                <a:spcPts val="0"/>
              </a:spcBef>
              <a:buNone/>
            </a:pPr>
            <a:r>
              <a:rPr lang="en-US" sz="1000" b="1">
                <a:cs typeface="Calibri" panose="020F0502020204030204"/>
              </a:rPr>
              <a:t>Evacuation Costs</a:t>
            </a:r>
            <a:br>
              <a:rPr lang="en-US" sz="1000">
                <a:cs typeface="Calibri" panose="020F0502020204030204"/>
              </a:rPr>
            </a:br>
            <a:r>
              <a:rPr lang="en-US" sz="1000">
                <a:ea typeface="+mn-lt"/>
                <a:cs typeface="+mn-lt"/>
                <a:hlinkClick r:id="rId8"/>
              </a:rPr>
              <a:t>https://www.frontiersin.org/files/Articles/385950/fpubh-07-00149-HTML/image_m/fpubh-07-00149-t003.jpg</a:t>
            </a:r>
            <a:endParaRPr lang="en-US" sz="1000">
              <a:cs typeface="Calibri"/>
            </a:endParaRPr>
          </a:p>
          <a:p>
            <a:pPr marL="0" indent="0">
              <a:lnSpc>
                <a:spcPct val="100000"/>
              </a:lnSpc>
              <a:spcBef>
                <a:spcPts val="0"/>
              </a:spcBef>
              <a:buNone/>
            </a:pPr>
            <a:r>
              <a:rPr lang="en-US" sz="1000" b="1">
                <a:ea typeface="+mn-lt"/>
                <a:cs typeface="+mn-lt"/>
              </a:rPr>
              <a:t>Hurricane Katrina</a:t>
            </a:r>
            <a:endParaRPr lang="en-US" sz="1000">
              <a:ea typeface="+mn-lt"/>
              <a:cs typeface="+mn-lt"/>
            </a:endParaRPr>
          </a:p>
          <a:p>
            <a:pPr marL="0" indent="0">
              <a:lnSpc>
                <a:spcPct val="100000"/>
              </a:lnSpc>
              <a:spcBef>
                <a:spcPts val="0"/>
              </a:spcBef>
              <a:buNone/>
            </a:pPr>
            <a:r>
              <a:rPr lang="en-US" sz="1000">
                <a:ea typeface="+mn-lt"/>
                <a:cs typeface="+mn-lt"/>
                <a:hlinkClick r:id="rId9"/>
              </a:rPr>
              <a:t>https://www.urban.org/sites/default/files/publication/50896/411348-Hospitals-in-Hurricane-Katrina.PDF</a:t>
            </a:r>
            <a:r>
              <a:rPr lang="en-US" sz="1000">
                <a:ea typeface="+mn-lt"/>
                <a:cs typeface="+mn-lt"/>
              </a:rPr>
              <a:t> </a:t>
            </a:r>
          </a:p>
          <a:p>
            <a:pPr marL="0" indent="0">
              <a:lnSpc>
                <a:spcPct val="100000"/>
              </a:lnSpc>
              <a:spcBef>
                <a:spcPts val="0"/>
              </a:spcBef>
              <a:buNone/>
            </a:pPr>
            <a:r>
              <a:rPr lang="en-US" sz="1000">
                <a:ea typeface="+mn-lt"/>
                <a:cs typeface="+mn-lt"/>
                <a:hlinkClick r:id="rId10"/>
              </a:rPr>
              <a:t>https://en.wikipedia.org/wiki/Memorial_Medical_Center_and_Hurricane_Katrina#Outcome</a:t>
            </a:r>
            <a:r>
              <a:rPr lang="en-US" sz="1000">
                <a:ea typeface="+mn-lt"/>
                <a:cs typeface="+mn-lt"/>
              </a:rPr>
              <a:t> </a:t>
            </a:r>
            <a:endParaRPr lang="en-US">
              <a:ea typeface="+mn-lt"/>
              <a:cs typeface="+mn-lt"/>
            </a:endParaRPr>
          </a:p>
          <a:p>
            <a:pPr marL="0" indent="0">
              <a:lnSpc>
                <a:spcPct val="100000"/>
              </a:lnSpc>
              <a:spcBef>
                <a:spcPts val="0"/>
              </a:spcBef>
              <a:buNone/>
            </a:pPr>
            <a:r>
              <a:rPr lang="en-US" sz="1000">
                <a:ea typeface="+mn-lt"/>
                <a:cs typeface="+mn-lt"/>
                <a:hlinkClick r:id="rId11"/>
              </a:rPr>
              <a:t>https://en.wikipedia.org/wiki/Ochsner_Baptist_Medical_Center#Post-Katrina</a:t>
            </a:r>
            <a:r>
              <a:rPr lang="en-US" sz="1000">
                <a:ea typeface="+mn-lt"/>
                <a:cs typeface="+mn-lt"/>
              </a:rPr>
              <a:t> </a:t>
            </a:r>
            <a:endParaRPr lang="en-US">
              <a:cs typeface="Calibri" panose="020F0502020204030204"/>
            </a:endParaRPr>
          </a:p>
          <a:p>
            <a:pPr marL="0" indent="0">
              <a:lnSpc>
                <a:spcPct val="100000"/>
              </a:lnSpc>
              <a:spcBef>
                <a:spcPts val="0"/>
              </a:spcBef>
              <a:buNone/>
            </a:pPr>
            <a:r>
              <a:rPr lang="en-US" sz="1000" b="1">
                <a:cs typeface="Calibri"/>
              </a:rPr>
              <a:t>Evacuation </a:t>
            </a:r>
            <a:r>
              <a:rPr lang="en-US" sz="1000" b="1" err="1">
                <a:cs typeface="Calibri"/>
              </a:rPr>
              <a:t>Proceedure</a:t>
            </a:r>
            <a:endParaRPr lang="en-US" err="1">
              <a:cs typeface="Calibri"/>
            </a:endParaRPr>
          </a:p>
          <a:p>
            <a:pPr marL="0" indent="0">
              <a:lnSpc>
                <a:spcPct val="100000"/>
              </a:lnSpc>
              <a:spcBef>
                <a:spcPts val="0"/>
              </a:spcBef>
              <a:buNone/>
            </a:pPr>
            <a:r>
              <a:rPr lang="en-US" sz="1000">
                <a:ea typeface="+mn-lt"/>
                <a:cs typeface="+mn-lt"/>
                <a:hlinkClick r:id="rId12"/>
              </a:rPr>
              <a:t>https://www.ahrq.gov/research/shuttered/hospevac4.html</a:t>
            </a:r>
            <a:r>
              <a:rPr lang="en-US" sz="1000">
                <a:ea typeface="+mn-lt"/>
                <a:cs typeface="+mn-lt"/>
              </a:rPr>
              <a:t> </a:t>
            </a:r>
            <a:endParaRPr lang="en-US"/>
          </a:p>
          <a:p>
            <a:pPr marL="0" indent="0">
              <a:lnSpc>
                <a:spcPct val="100000"/>
              </a:lnSpc>
              <a:spcBef>
                <a:spcPts val="0"/>
              </a:spcBef>
              <a:buNone/>
            </a:pPr>
            <a:r>
              <a:rPr lang="en-US" sz="1000">
                <a:ea typeface="+mn-lt"/>
                <a:cs typeface="+mn-lt"/>
                <a:hlinkClick r:id="rId13"/>
              </a:rPr>
              <a:t>https://www.mass.gov/doc/evacuation-toolkit-planning-guide-0/download</a:t>
            </a:r>
            <a:r>
              <a:rPr lang="en-US" sz="1000">
                <a:ea typeface="+mn-lt"/>
                <a:cs typeface="+mn-lt"/>
              </a:rPr>
              <a:t> </a:t>
            </a:r>
            <a:endParaRPr lang="en-US"/>
          </a:p>
          <a:p>
            <a:pPr marL="0" indent="0">
              <a:lnSpc>
                <a:spcPct val="100000"/>
              </a:lnSpc>
              <a:spcBef>
                <a:spcPts val="0"/>
              </a:spcBef>
              <a:buNone/>
            </a:pPr>
            <a:r>
              <a:rPr lang="en-US" sz="1000" b="1">
                <a:cs typeface="Calibri" panose="020F0502020204030204"/>
              </a:rPr>
              <a:t>SLOSH &amp; Storm Surge</a:t>
            </a:r>
            <a:endParaRPr lang="en-US" sz="1000">
              <a:cs typeface="Calibri"/>
            </a:endParaRPr>
          </a:p>
          <a:p>
            <a:pPr marL="0" indent="0">
              <a:lnSpc>
                <a:spcPct val="100000"/>
              </a:lnSpc>
              <a:spcBef>
                <a:spcPts val="0"/>
              </a:spcBef>
              <a:buNone/>
            </a:pPr>
            <a:r>
              <a:rPr lang="en-US" sz="1000">
                <a:ea typeface="+mn-lt"/>
                <a:cs typeface="+mn-lt"/>
                <a:hlinkClick r:id="rId14"/>
              </a:rPr>
              <a:t>https://www.nhc.noaa.gov/surge/</a:t>
            </a:r>
            <a:r>
              <a:rPr lang="en-US" sz="1000">
                <a:ea typeface="+mn-lt"/>
                <a:cs typeface="+mn-lt"/>
              </a:rPr>
              <a:t>  </a:t>
            </a:r>
            <a:endParaRPr lang="en-US"/>
          </a:p>
          <a:p>
            <a:pPr marL="0" indent="0">
              <a:lnSpc>
                <a:spcPct val="100000"/>
              </a:lnSpc>
              <a:spcBef>
                <a:spcPts val="0"/>
              </a:spcBef>
              <a:buNone/>
            </a:pPr>
            <a:r>
              <a:rPr lang="en-US" sz="1000">
                <a:ea typeface="+mn-lt"/>
                <a:cs typeface="+mn-lt"/>
                <a:hlinkClick r:id="rId15"/>
              </a:rPr>
              <a:t>https://www.nhc.noaa.gov/surge/faq.php#2</a:t>
            </a:r>
            <a:r>
              <a:rPr lang="en-US" sz="1000">
                <a:ea typeface="+mn-lt"/>
                <a:cs typeface="+mn-lt"/>
              </a:rPr>
              <a:t>  </a:t>
            </a:r>
            <a:endParaRPr lang="en-US"/>
          </a:p>
          <a:p>
            <a:pPr marL="0" indent="0">
              <a:lnSpc>
                <a:spcPct val="100000"/>
              </a:lnSpc>
              <a:spcBef>
                <a:spcPts val="0"/>
              </a:spcBef>
              <a:buNone/>
            </a:pPr>
            <a:r>
              <a:rPr lang="en-US" sz="1000">
                <a:ea typeface="+mn-lt"/>
                <a:cs typeface="+mn-lt"/>
                <a:hlinkClick r:id="rId15"/>
              </a:rPr>
              <a:t>https://www.nhc.noaa.gov/surge/faq.php#2</a:t>
            </a:r>
            <a:endParaRPr lang="en-US" sz="1000">
              <a:ea typeface="+mn-lt"/>
              <a:cs typeface="+mn-lt"/>
            </a:endParaRPr>
          </a:p>
          <a:p>
            <a:pPr marL="0" indent="0">
              <a:lnSpc>
                <a:spcPct val="100000"/>
              </a:lnSpc>
              <a:spcBef>
                <a:spcPts val="0"/>
              </a:spcBef>
              <a:buNone/>
            </a:pPr>
            <a:r>
              <a:rPr lang="en-US" sz="1000">
                <a:ea typeface="+mn-lt"/>
                <a:cs typeface="+mn-lt"/>
                <a:hlinkClick r:id="rId16"/>
              </a:rPr>
              <a:t>https://slosh.nws.noaa.gov/sloshPub/</a:t>
            </a:r>
            <a:r>
              <a:rPr lang="en-US" sz="1000">
                <a:ea typeface="+mn-lt"/>
                <a:cs typeface="+mn-lt"/>
              </a:rPr>
              <a:t>  </a:t>
            </a:r>
            <a:endParaRPr lang="en-US"/>
          </a:p>
          <a:p>
            <a:pPr marL="0" indent="0">
              <a:lnSpc>
                <a:spcPct val="100000"/>
              </a:lnSpc>
              <a:spcBef>
                <a:spcPts val="0"/>
              </a:spcBef>
              <a:buNone/>
            </a:pPr>
            <a:r>
              <a:rPr lang="en-US" sz="1000">
                <a:cs typeface="Calibri" panose="020F0502020204030204"/>
                <a:hlinkClick r:id="rId17"/>
              </a:rPr>
              <a:t>https://coast.noaa.gov/slr/#/layer/cof/2/-10536486.547926376/3775255.185074186/6/satellite/none/0.8/2050/interHigh/midAccretion</a:t>
            </a:r>
            <a:r>
              <a:rPr lang="en-US" sz="1000">
                <a:cs typeface="Calibri"/>
              </a:rPr>
              <a:t> </a:t>
            </a:r>
            <a:endParaRPr lang="en-US"/>
          </a:p>
          <a:p>
            <a:pPr marL="0" indent="0">
              <a:lnSpc>
                <a:spcPct val="100000"/>
              </a:lnSpc>
              <a:spcBef>
                <a:spcPts val="0"/>
              </a:spcBef>
              <a:buNone/>
            </a:pPr>
            <a:endParaRPr lang="en-US" sz="1000">
              <a:cs typeface="Calibri" panose="020F0502020204030204"/>
            </a:endParaRPr>
          </a:p>
          <a:p>
            <a:pPr marL="0" indent="0">
              <a:lnSpc>
                <a:spcPct val="100000"/>
              </a:lnSpc>
              <a:spcBef>
                <a:spcPts val="0"/>
              </a:spcBef>
              <a:buNone/>
            </a:pPr>
            <a:endParaRPr lang="en-US" sz="1000">
              <a:cs typeface="Calibri" panose="020F0502020204030204"/>
            </a:endParaRPr>
          </a:p>
          <a:p>
            <a:pPr marL="0" indent="0">
              <a:buNone/>
            </a:pPr>
            <a:endParaRPr lang="en-US" sz="1000">
              <a:cs typeface="Calibri" panose="020F0502020204030204"/>
            </a:endParaRPr>
          </a:p>
          <a:p>
            <a:pPr marL="0" indent="0">
              <a:buNone/>
            </a:pPr>
            <a:endParaRPr lang="en-US">
              <a:cs typeface="Calibri" panose="020F0502020204030204"/>
            </a:endParaRPr>
          </a:p>
          <a:p>
            <a:endParaRPr lang="en-US">
              <a:cs typeface="Calibri" panose="020F0502020204030204"/>
            </a:endParaRPr>
          </a:p>
        </p:txBody>
      </p:sp>
      <p:sp>
        <p:nvSpPr>
          <p:cNvPr id="5" name="Text Placeholder 4">
            <a:extLst>
              <a:ext uri="{FF2B5EF4-FFF2-40B4-BE49-F238E27FC236}">
                <a16:creationId xmlns:a16="http://schemas.microsoft.com/office/drawing/2014/main" id="{92608930-4135-4DFA-BBE1-E80A8A4CC433}"/>
              </a:ext>
            </a:extLst>
          </p:cNvPr>
          <p:cNvSpPr>
            <a:spLocks noGrp="1"/>
          </p:cNvSpPr>
          <p:nvPr>
            <p:ph type="body" sz="quarter" idx="3"/>
          </p:nvPr>
        </p:nvSpPr>
        <p:spPr>
          <a:xfrm>
            <a:off x="5819633" y="5377432"/>
            <a:ext cx="5183188" cy="312121"/>
          </a:xfrm>
        </p:spPr>
        <p:txBody>
          <a:bodyPr>
            <a:normAutofit fontScale="77500" lnSpcReduction="20000"/>
          </a:bodyPr>
          <a:lstStyle/>
          <a:p>
            <a:endParaRPr lang="en-US"/>
          </a:p>
        </p:txBody>
      </p:sp>
      <p:sp>
        <p:nvSpPr>
          <p:cNvPr id="6" name="Content Placeholder 5">
            <a:extLst>
              <a:ext uri="{FF2B5EF4-FFF2-40B4-BE49-F238E27FC236}">
                <a16:creationId xmlns:a16="http://schemas.microsoft.com/office/drawing/2014/main" id="{DB49FBCC-450B-49B1-9A50-DC1BF0E2E590}"/>
              </a:ext>
            </a:extLst>
          </p:cNvPr>
          <p:cNvSpPr>
            <a:spLocks noGrp="1"/>
          </p:cNvSpPr>
          <p:nvPr>
            <p:ph sz="quarter" idx="4"/>
          </p:nvPr>
        </p:nvSpPr>
        <p:spPr>
          <a:xfrm>
            <a:off x="6172200" y="1640717"/>
            <a:ext cx="5183188" cy="4548946"/>
          </a:xfrm>
        </p:spPr>
        <p:txBody>
          <a:bodyPr vert="horz" lIns="91440" tIns="45720" rIns="91440" bIns="45720" rtlCol="0" anchor="t">
            <a:normAutofit/>
          </a:bodyPr>
          <a:lstStyle/>
          <a:p>
            <a:pPr marL="0" indent="0">
              <a:spcBef>
                <a:spcPts val="0"/>
              </a:spcBef>
              <a:buNone/>
            </a:pPr>
            <a:r>
              <a:rPr lang="en-US" sz="1100" b="1">
                <a:ea typeface="+mn-lt"/>
                <a:cs typeface="+mn-lt"/>
              </a:rPr>
              <a:t>Uncertainty</a:t>
            </a:r>
          </a:p>
          <a:p>
            <a:pPr marL="0" indent="0">
              <a:spcBef>
                <a:spcPts val="0"/>
              </a:spcBef>
              <a:buNone/>
            </a:pPr>
            <a:r>
              <a:rPr lang="en-US" sz="1100">
                <a:ea typeface="+mn-lt"/>
                <a:cs typeface="+mn-lt"/>
                <a:hlinkClick r:id="rId18"/>
              </a:rPr>
              <a:t>https://link.springer.com/referenceworkentry/10.1057%2F978-1-349-94848-2_250-1#:~:text=Risk%20refers%20to%20decision%2Dmaking,unknown%20to%20the%20decision%2Dmaker</a:t>
            </a:r>
            <a:r>
              <a:rPr lang="en-US" sz="1100">
                <a:ea typeface="+mn-lt"/>
                <a:cs typeface="+mn-lt"/>
              </a:rPr>
              <a:t>. </a:t>
            </a:r>
            <a:endParaRPr lang="en-US">
              <a:cs typeface="Calibri"/>
            </a:endParaRPr>
          </a:p>
          <a:p>
            <a:pPr marL="0" indent="0">
              <a:spcBef>
                <a:spcPts val="0"/>
              </a:spcBef>
              <a:buNone/>
            </a:pPr>
            <a:r>
              <a:rPr lang="en-US" sz="1100">
                <a:ea typeface="+mn-lt"/>
                <a:cs typeface="+mn-lt"/>
                <a:hlinkClick r:id="rId19"/>
              </a:rPr>
              <a:t>https://www.mckinsey.com/business-functions/strategy-and-corporate-finance/our-insights/strategy-under-uncertainty</a:t>
            </a:r>
            <a:r>
              <a:rPr lang="en-US" sz="1100">
                <a:ea typeface="+mn-lt"/>
                <a:cs typeface="+mn-lt"/>
              </a:rPr>
              <a:t> </a:t>
            </a:r>
          </a:p>
          <a:p>
            <a:pPr marL="0" indent="0">
              <a:lnSpc>
                <a:spcPct val="100000"/>
              </a:lnSpc>
              <a:spcBef>
                <a:spcPts val="0"/>
              </a:spcBef>
              <a:buNone/>
            </a:pPr>
            <a:r>
              <a:rPr lang="en-US" sz="1100" b="1">
                <a:ea typeface="+mn-lt"/>
                <a:cs typeface="+mn-lt"/>
              </a:rPr>
              <a:t>Outage Data</a:t>
            </a:r>
            <a:endParaRPr lang="en-US" sz="1100">
              <a:ea typeface="+mn-lt"/>
              <a:cs typeface="+mn-lt"/>
            </a:endParaRPr>
          </a:p>
          <a:p>
            <a:pPr marL="0" indent="0">
              <a:lnSpc>
                <a:spcPct val="100000"/>
              </a:lnSpc>
              <a:spcBef>
                <a:spcPts val="0"/>
              </a:spcBef>
              <a:buNone/>
            </a:pPr>
            <a:r>
              <a:rPr lang="en-US" sz="1100">
                <a:ea typeface="+mn-lt"/>
                <a:cs typeface="+mn-lt"/>
                <a:hlinkClick r:id="rId20"/>
              </a:rPr>
              <a:t>https://data.tallahassee.com/storm-power-outages/</a:t>
            </a:r>
            <a:endParaRPr lang="en-US" sz="1100">
              <a:ea typeface="+mn-lt"/>
              <a:cs typeface="+mn-lt"/>
            </a:endParaRPr>
          </a:p>
          <a:p>
            <a:pPr marL="0" indent="0">
              <a:lnSpc>
                <a:spcPct val="100000"/>
              </a:lnSpc>
              <a:spcBef>
                <a:spcPts val="0"/>
              </a:spcBef>
              <a:buNone/>
            </a:pPr>
            <a:r>
              <a:rPr lang="en-US" sz="1100">
                <a:ea typeface="+mn-lt"/>
                <a:cs typeface="+mn-lt"/>
                <a:hlinkClick r:id="rId21"/>
              </a:rPr>
              <a:t>https://www.eversource.uconn.edu/predicting-outages/</a:t>
            </a:r>
            <a:endParaRPr lang="en-US" sz="1100">
              <a:ea typeface="+mn-lt"/>
              <a:cs typeface="+mn-lt"/>
            </a:endParaRPr>
          </a:p>
          <a:p>
            <a:pPr marL="0" indent="0">
              <a:lnSpc>
                <a:spcPct val="100000"/>
              </a:lnSpc>
              <a:spcBef>
                <a:spcPts val="0"/>
              </a:spcBef>
              <a:buNone/>
            </a:pPr>
            <a:r>
              <a:rPr lang="en-US" sz="1100">
                <a:ea typeface="+mn-lt"/>
                <a:cs typeface="+mn-lt"/>
                <a:hlinkClick r:id="rId22"/>
              </a:rPr>
              <a:t>https://www.sciencedirect.com/science/article/pii/S2352340918307182#s0015</a:t>
            </a:r>
            <a:endParaRPr lang="en-US" sz="1100">
              <a:ea typeface="+mn-lt"/>
              <a:cs typeface="+mn-lt"/>
            </a:endParaRPr>
          </a:p>
          <a:p>
            <a:pPr marL="0" indent="0">
              <a:buNone/>
            </a:pPr>
            <a:endParaRPr lang="en-US" sz="1100">
              <a:cs typeface="Calibri"/>
            </a:endParaRPr>
          </a:p>
        </p:txBody>
      </p:sp>
    </p:spTree>
    <p:extLst>
      <p:ext uri="{BB962C8B-B14F-4D97-AF65-F5344CB8AC3E}">
        <p14:creationId xmlns:p14="http://schemas.microsoft.com/office/powerpoint/2010/main" val="1659809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2" name="Rectangle 3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FE9DCFB-E1A5-4705-99A7-7597352326A2}"/>
              </a:ext>
            </a:extLst>
          </p:cNvPr>
          <p:cNvSpPr>
            <a:spLocks noGrp="1"/>
          </p:cNvSpPr>
          <p:nvPr>
            <p:ph type="title"/>
          </p:nvPr>
        </p:nvSpPr>
        <p:spPr>
          <a:xfrm>
            <a:off x="1115568" y="548640"/>
            <a:ext cx="10168128" cy="1179576"/>
          </a:xfrm>
        </p:spPr>
        <p:txBody>
          <a:bodyPr>
            <a:normAutofit fontScale="90000"/>
          </a:bodyPr>
          <a:lstStyle/>
          <a:p>
            <a:r>
              <a:rPr lang="en-US" sz="4000" b="1">
                <a:cs typeface="Calibri Light" panose="020F0302020204030204"/>
              </a:rPr>
              <a:t>Considerations for Hospital Evacuations Given an Impending Hurricane</a:t>
            </a:r>
          </a:p>
        </p:txBody>
      </p:sp>
      <p:sp>
        <p:nvSpPr>
          <p:cNvPr id="34" name="Rectangle 3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B9E3D44-F44C-4004-A7C6-6080487CB669}"/>
              </a:ext>
            </a:extLst>
          </p:cNvPr>
          <p:cNvSpPr>
            <a:spLocks noGrp="1"/>
          </p:cNvSpPr>
          <p:nvPr>
            <p:ph idx="1"/>
          </p:nvPr>
        </p:nvSpPr>
        <p:spPr>
          <a:xfrm>
            <a:off x="1115568" y="2481943"/>
            <a:ext cx="10168128" cy="3695020"/>
          </a:xfrm>
        </p:spPr>
        <p:txBody>
          <a:bodyPr vert="horz" lIns="91440" tIns="45720" rIns="91440" bIns="45720" rtlCol="0" anchor="t">
            <a:normAutofit/>
          </a:bodyPr>
          <a:lstStyle/>
          <a:p>
            <a:pPr>
              <a:buFont typeface="Arial"/>
              <a:buChar char="•"/>
            </a:pPr>
            <a:r>
              <a:rPr lang="en-US" sz="2200">
                <a:ea typeface="+mn-lt"/>
                <a:cs typeface="+mn-lt"/>
              </a:rPr>
              <a:t>High level of uncertainty</a:t>
            </a:r>
          </a:p>
          <a:p>
            <a:pPr>
              <a:buFont typeface="Arial"/>
            </a:pPr>
            <a:r>
              <a:rPr lang="en-US" sz="2200">
                <a:ea typeface="+mn-lt"/>
                <a:cs typeface="+mn-lt"/>
              </a:rPr>
              <a:t>Large costs – monetary and loss of life</a:t>
            </a:r>
          </a:p>
          <a:p>
            <a:pPr>
              <a:buFont typeface="Arial"/>
            </a:pPr>
            <a:r>
              <a:rPr lang="en-US" sz="2200">
                <a:ea typeface="+mn-lt"/>
                <a:cs typeface="+mn-lt"/>
              </a:rPr>
              <a:t>Resource scarcity after the storm</a:t>
            </a:r>
            <a:endParaRPr lang="en-US">
              <a:ea typeface="+mn-lt"/>
              <a:cs typeface="+mn-lt"/>
            </a:endParaRPr>
          </a:p>
          <a:p>
            <a:endParaRPr lang="en-US" sz="2200">
              <a:ea typeface="+mn-lt"/>
              <a:cs typeface="+mn-lt"/>
            </a:endParaRPr>
          </a:p>
          <a:p>
            <a:endParaRPr lang="en-US" sz="2200" u="sng">
              <a:ea typeface="+mn-lt"/>
              <a:cs typeface="+mn-lt"/>
            </a:endParaRPr>
          </a:p>
        </p:txBody>
      </p:sp>
    </p:spTree>
    <p:extLst>
      <p:ext uri="{BB962C8B-B14F-4D97-AF65-F5344CB8AC3E}">
        <p14:creationId xmlns:p14="http://schemas.microsoft.com/office/powerpoint/2010/main" val="536770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2" name="Rectangle 3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FE9DCFB-E1A5-4705-99A7-7597352326A2}"/>
              </a:ext>
            </a:extLst>
          </p:cNvPr>
          <p:cNvSpPr>
            <a:spLocks noGrp="1"/>
          </p:cNvSpPr>
          <p:nvPr>
            <p:ph type="title"/>
          </p:nvPr>
        </p:nvSpPr>
        <p:spPr>
          <a:xfrm>
            <a:off x="1115568" y="548640"/>
            <a:ext cx="10168128" cy="1179576"/>
          </a:xfrm>
        </p:spPr>
        <p:txBody>
          <a:bodyPr>
            <a:normAutofit/>
          </a:bodyPr>
          <a:lstStyle/>
          <a:p>
            <a:r>
              <a:rPr lang="en-US" sz="4000" b="1">
                <a:cs typeface="Calibri Light" panose="020F0302020204030204"/>
              </a:rPr>
              <a:t>Hurricane Katrina</a:t>
            </a:r>
          </a:p>
        </p:txBody>
      </p:sp>
      <p:sp>
        <p:nvSpPr>
          <p:cNvPr id="34" name="Rectangle 3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B9E3D44-F44C-4004-A7C6-6080487CB669}"/>
              </a:ext>
            </a:extLst>
          </p:cNvPr>
          <p:cNvSpPr>
            <a:spLocks noGrp="1"/>
          </p:cNvSpPr>
          <p:nvPr>
            <p:ph idx="1"/>
          </p:nvPr>
        </p:nvSpPr>
        <p:spPr>
          <a:xfrm>
            <a:off x="1115568" y="2481943"/>
            <a:ext cx="10168128" cy="3695020"/>
          </a:xfrm>
        </p:spPr>
        <p:txBody>
          <a:bodyPr vert="horz" lIns="91440" tIns="45720" rIns="91440" bIns="45720" rtlCol="0" anchor="t">
            <a:normAutofit/>
          </a:bodyPr>
          <a:lstStyle/>
          <a:p>
            <a:pPr lvl="0" rtl="0">
              <a:buChar char="•"/>
            </a:pPr>
            <a:r>
              <a:rPr lang="en-US" sz="2200">
                <a:latin typeface="Calibri"/>
                <a:ea typeface="Arial"/>
                <a:cs typeface="Arial"/>
              </a:rPr>
              <a:t>None of the hospitals in the New Orleans Parish evacuated in advance of Hurricane Katrina​</a:t>
            </a:r>
          </a:p>
          <a:p>
            <a:pPr lvl="0" rtl="0">
              <a:buChar char="•"/>
            </a:pPr>
            <a:r>
              <a:rPr lang="en-US" sz="2200">
                <a:latin typeface="Calibri"/>
                <a:ea typeface="Arial"/>
                <a:cs typeface="Arial"/>
              </a:rPr>
              <a:t>One hospital 20 miles north of the city, St. Charles Parish Hospital, evacuated in advance. They believe they made the right decision. ​</a:t>
            </a:r>
          </a:p>
          <a:p>
            <a:pPr lvl="0" rtl="0">
              <a:buChar char="•"/>
            </a:pPr>
            <a:r>
              <a:rPr lang="en-US" sz="2200">
                <a:latin typeface="Calibri"/>
                <a:ea typeface="Arial"/>
                <a:cs typeface="Arial"/>
              </a:rPr>
              <a:t>Other hospitals were stranded with finicky power supplies​</a:t>
            </a:r>
          </a:p>
          <a:p>
            <a:pPr lvl="0" rtl="0">
              <a:buChar char="•"/>
            </a:pPr>
            <a:r>
              <a:rPr lang="en-US" sz="2200">
                <a:latin typeface="Calibri"/>
                <a:ea typeface="Arial"/>
                <a:cs typeface="Arial"/>
              </a:rPr>
              <a:t>100-degree heat, depleted water sources, and reduced medical supplies​</a:t>
            </a:r>
          </a:p>
          <a:p>
            <a:pPr lvl="0" rtl="0">
              <a:buChar char="•"/>
            </a:pPr>
            <a:r>
              <a:rPr lang="en-US" sz="2200">
                <a:latin typeface="Calibri"/>
                <a:ea typeface="Arial"/>
                <a:cs typeface="Arial"/>
              </a:rPr>
              <a:t>Regardless, hospitals were forced to evacuate post-hurricane</a:t>
            </a:r>
            <a:endParaRPr lang="en-US" sz="2200" u="sng">
              <a:ea typeface="+mn-lt"/>
              <a:cs typeface="+mn-lt"/>
            </a:endParaRPr>
          </a:p>
        </p:txBody>
      </p:sp>
    </p:spTree>
    <p:extLst>
      <p:ext uri="{BB962C8B-B14F-4D97-AF65-F5344CB8AC3E}">
        <p14:creationId xmlns:p14="http://schemas.microsoft.com/office/powerpoint/2010/main" val="3963672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2" name="Rectangle 3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FE9DCFB-E1A5-4705-99A7-7597352326A2}"/>
              </a:ext>
            </a:extLst>
          </p:cNvPr>
          <p:cNvSpPr>
            <a:spLocks noGrp="1"/>
          </p:cNvSpPr>
          <p:nvPr>
            <p:ph type="title"/>
          </p:nvPr>
        </p:nvSpPr>
        <p:spPr>
          <a:xfrm>
            <a:off x="1115568" y="548640"/>
            <a:ext cx="10168128" cy="1179576"/>
          </a:xfrm>
        </p:spPr>
        <p:txBody>
          <a:bodyPr>
            <a:normAutofit/>
          </a:bodyPr>
          <a:lstStyle/>
          <a:p>
            <a:r>
              <a:rPr lang="en-US" sz="4000" b="1">
                <a:cs typeface="Calibri Light" panose="020F0302020204030204"/>
              </a:rPr>
              <a:t>Memorial Medical Center</a:t>
            </a:r>
            <a:endParaRPr lang="en-US"/>
          </a:p>
        </p:txBody>
      </p:sp>
      <p:sp>
        <p:nvSpPr>
          <p:cNvPr id="34" name="Rectangle 3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B9E3D44-F44C-4004-A7C6-6080487CB669}"/>
              </a:ext>
            </a:extLst>
          </p:cNvPr>
          <p:cNvSpPr>
            <a:spLocks noGrp="1"/>
          </p:cNvSpPr>
          <p:nvPr>
            <p:ph idx="1"/>
          </p:nvPr>
        </p:nvSpPr>
        <p:spPr>
          <a:xfrm>
            <a:off x="1115568" y="2481943"/>
            <a:ext cx="10168128" cy="3695020"/>
          </a:xfrm>
        </p:spPr>
        <p:txBody>
          <a:bodyPr vert="horz" lIns="91440" tIns="45720" rIns="91440" bIns="45720" rtlCol="0" anchor="t">
            <a:normAutofit/>
          </a:bodyPr>
          <a:lstStyle/>
          <a:p>
            <a:pPr>
              <a:buFont typeface="Arial"/>
              <a:buChar char="•"/>
            </a:pPr>
            <a:r>
              <a:rPr lang="en-US" sz="2200">
                <a:ea typeface="+mn-lt"/>
                <a:cs typeface="+mn-lt"/>
              </a:rPr>
              <a:t>45 bodies were found at Memorial Medical Center and nurses have been accused of euthanizing patients to conserve supplies. Ultimately, no one was indicted due to these charges </a:t>
            </a:r>
          </a:p>
          <a:p>
            <a:pPr>
              <a:buFont typeface="Arial"/>
              <a:buChar char="•"/>
            </a:pPr>
            <a:r>
              <a:rPr lang="en-US" sz="2200">
                <a:ea typeface="+mn-lt"/>
                <a:cs typeface="+mn-lt"/>
              </a:rPr>
              <a:t>Memorial Hospital was sold a year after the storm though it is difficult to tell whether this was a result of the storm.</a:t>
            </a:r>
          </a:p>
          <a:p>
            <a:pPr marL="0" indent="0">
              <a:buNone/>
            </a:pPr>
            <a:endParaRPr lang="en-US" sz="2200">
              <a:ea typeface="+mn-lt"/>
              <a:cs typeface="+mn-lt"/>
            </a:endParaRPr>
          </a:p>
        </p:txBody>
      </p:sp>
      <p:sp>
        <p:nvSpPr>
          <p:cNvPr id="4" name="TextBox 3">
            <a:extLst>
              <a:ext uri="{FF2B5EF4-FFF2-40B4-BE49-F238E27FC236}">
                <a16:creationId xmlns:a16="http://schemas.microsoft.com/office/drawing/2014/main" id="{4508CAED-D8F4-478F-A840-C940632E026A}"/>
              </a:ext>
            </a:extLst>
          </p:cNvPr>
          <p:cNvSpPr txBox="1"/>
          <p:nvPr/>
        </p:nvSpPr>
        <p:spPr>
          <a:xfrm>
            <a:off x="747712" y="6391273"/>
            <a:ext cx="4017166"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i="1">
                <a:ea typeface="+mn-lt"/>
                <a:cs typeface="+mn-lt"/>
              </a:rPr>
              <a:t>Source: Wikipedia</a:t>
            </a:r>
            <a:endParaRPr lang="en-US" sz="1400"/>
          </a:p>
        </p:txBody>
      </p:sp>
    </p:spTree>
    <p:extLst>
      <p:ext uri="{BB962C8B-B14F-4D97-AF65-F5344CB8AC3E}">
        <p14:creationId xmlns:p14="http://schemas.microsoft.com/office/powerpoint/2010/main" val="3124868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2" name="Rectangle 3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FE9DCFB-E1A5-4705-99A7-7597352326A2}"/>
              </a:ext>
            </a:extLst>
          </p:cNvPr>
          <p:cNvSpPr>
            <a:spLocks noGrp="1"/>
          </p:cNvSpPr>
          <p:nvPr>
            <p:ph type="title"/>
          </p:nvPr>
        </p:nvSpPr>
        <p:spPr>
          <a:xfrm>
            <a:off x="1115568" y="548640"/>
            <a:ext cx="10168128" cy="1179576"/>
          </a:xfrm>
        </p:spPr>
        <p:txBody>
          <a:bodyPr>
            <a:normAutofit/>
          </a:bodyPr>
          <a:lstStyle/>
          <a:p>
            <a:r>
              <a:rPr lang="en-US" sz="4000" b="1">
                <a:cs typeface="Calibri Light" panose="020F0302020204030204"/>
              </a:rPr>
              <a:t>Evacuations</a:t>
            </a:r>
            <a:endParaRPr lang="en-US"/>
          </a:p>
        </p:txBody>
      </p:sp>
      <p:sp>
        <p:nvSpPr>
          <p:cNvPr id="34" name="Rectangle 3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B9E3D44-F44C-4004-A7C6-6080487CB669}"/>
              </a:ext>
            </a:extLst>
          </p:cNvPr>
          <p:cNvSpPr>
            <a:spLocks noGrp="1"/>
          </p:cNvSpPr>
          <p:nvPr>
            <p:ph idx="1"/>
          </p:nvPr>
        </p:nvSpPr>
        <p:spPr>
          <a:xfrm>
            <a:off x="1115568" y="2481943"/>
            <a:ext cx="10168128" cy="3695020"/>
          </a:xfrm>
        </p:spPr>
        <p:txBody>
          <a:bodyPr vert="horz" lIns="91440" tIns="45720" rIns="91440" bIns="45720" rtlCol="0" anchor="t">
            <a:normAutofit/>
          </a:bodyPr>
          <a:lstStyle/>
          <a:p>
            <a:pPr>
              <a:buFont typeface="Arial"/>
              <a:buChar char="•"/>
            </a:pPr>
            <a:r>
              <a:rPr lang="en-US" sz="2200">
                <a:ea typeface="+mn-lt"/>
                <a:cs typeface="+mn-lt"/>
              </a:rPr>
              <a:t>These are extreme situations; most hospitals do not require a full evacuation during a hurricane. Partial evacuations are normal and usually just involve discharging the patients who require the least care.</a:t>
            </a:r>
          </a:p>
          <a:p>
            <a:pPr>
              <a:buFont typeface="Arial"/>
              <a:buChar char="•"/>
            </a:pPr>
            <a:r>
              <a:rPr lang="en-US" sz="2200">
                <a:ea typeface="+mn-lt"/>
                <a:cs typeface="+mn-lt"/>
              </a:rPr>
              <a:t>However, these decisions must be made within a narrow time frame</a:t>
            </a:r>
          </a:p>
          <a:p>
            <a:pPr>
              <a:buFont typeface="Arial"/>
              <a:buChar char="•"/>
            </a:pPr>
            <a:r>
              <a:rPr lang="en-US" sz="2200">
                <a:ea typeface="+mn-lt"/>
                <a:cs typeface="+mn-lt"/>
              </a:rPr>
              <a:t>As we approach the time of the event, a full evacuation becomes more difficult and expensive. </a:t>
            </a:r>
          </a:p>
          <a:p>
            <a:pPr>
              <a:buFont typeface="Arial"/>
              <a:buChar char="•"/>
            </a:pPr>
            <a:r>
              <a:rPr lang="en-US" sz="2200">
                <a:ea typeface="+mn-lt"/>
                <a:cs typeface="+mn-lt"/>
              </a:rPr>
              <a:t>To decide whether to evacuate or not, we need to look at every detail</a:t>
            </a:r>
          </a:p>
          <a:p>
            <a:pPr marL="0" indent="0">
              <a:buNone/>
            </a:pPr>
            <a:endParaRPr lang="en-US" sz="2200">
              <a:ea typeface="+mn-lt"/>
              <a:cs typeface="+mn-lt"/>
            </a:endParaRPr>
          </a:p>
          <a:p>
            <a:pPr marL="0" indent="0">
              <a:buNone/>
            </a:pPr>
            <a:endParaRPr lang="en-US" sz="2200">
              <a:ea typeface="+mn-lt"/>
              <a:cs typeface="+mn-lt"/>
            </a:endParaRPr>
          </a:p>
        </p:txBody>
      </p:sp>
    </p:spTree>
    <p:extLst>
      <p:ext uri="{BB962C8B-B14F-4D97-AF65-F5344CB8AC3E}">
        <p14:creationId xmlns:p14="http://schemas.microsoft.com/office/powerpoint/2010/main" val="916415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4E82B-0D53-496B-9CD1-F4EA66D90B7A}"/>
              </a:ext>
            </a:extLst>
          </p:cNvPr>
          <p:cNvSpPr>
            <a:spLocks noGrp="1"/>
          </p:cNvSpPr>
          <p:nvPr>
            <p:ph type="title"/>
          </p:nvPr>
        </p:nvSpPr>
        <p:spPr/>
        <p:txBody>
          <a:bodyPr/>
          <a:lstStyle/>
          <a:p>
            <a:endParaRPr lang="en-US"/>
          </a:p>
        </p:txBody>
      </p:sp>
      <p:pic>
        <p:nvPicPr>
          <p:cNvPr id="4" name="Picture 4" descr="Diagram&#10;&#10;Description automatically generated">
            <a:extLst>
              <a:ext uri="{FF2B5EF4-FFF2-40B4-BE49-F238E27FC236}">
                <a16:creationId xmlns:a16="http://schemas.microsoft.com/office/drawing/2014/main" id="{19F2D97D-A647-46E1-A989-8A33BCA5985F}"/>
              </a:ext>
            </a:extLst>
          </p:cNvPr>
          <p:cNvPicPr>
            <a:picLocks noGrp="1" noChangeAspect="1"/>
          </p:cNvPicPr>
          <p:nvPr>
            <p:ph idx="1"/>
          </p:nvPr>
        </p:nvPicPr>
        <p:blipFill>
          <a:blip r:embed="rId3"/>
          <a:stretch>
            <a:fillRect/>
          </a:stretch>
        </p:blipFill>
        <p:spPr>
          <a:xfrm>
            <a:off x="3249638" y="362240"/>
            <a:ext cx="5588814" cy="6135110"/>
          </a:xfrm>
        </p:spPr>
      </p:pic>
      <p:sp>
        <p:nvSpPr>
          <p:cNvPr id="6" name="TextBox 5">
            <a:extLst>
              <a:ext uri="{FF2B5EF4-FFF2-40B4-BE49-F238E27FC236}">
                <a16:creationId xmlns:a16="http://schemas.microsoft.com/office/drawing/2014/main" id="{4AF32401-6F81-49F3-985B-C7DA6E32501B}"/>
              </a:ext>
            </a:extLst>
          </p:cNvPr>
          <p:cNvSpPr txBox="1"/>
          <p:nvPr/>
        </p:nvSpPr>
        <p:spPr>
          <a:xfrm>
            <a:off x="747712" y="6486522"/>
            <a:ext cx="468391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i="1">
                <a:ea typeface="+mn-lt"/>
                <a:cs typeface="+mn-lt"/>
              </a:rPr>
              <a:t>Source: Agency for Healthcare Research and Quality (AHRQ)</a:t>
            </a:r>
            <a:endParaRPr lang="en-US" sz="1400"/>
          </a:p>
        </p:txBody>
      </p:sp>
    </p:spTree>
    <p:extLst>
      <p:ext uri="{BB962C8B-B14F-4D97-AF65-F5344CB8AC3E}">
        <p14:creationId xmlns:p14="http://schemas.microsoft.com/office/powerpoint/2010/main" val="2910482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 name="Rectangle 6">
            <a:extLst>
              <a:ext uri="{FF2B5EF4-FFF2-40B4-BE49-F238E27FC236}">
                <a16:creationId xmlns:a16="http://schemas.microsoft.com/office/drawing/2014/main" id="{F1C4E306-BC28-4A7B-871B-1926F6FA6E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 name="Freeform: Shape 8">
            <a:extLst>
              <a:ext uri="{FF2B5EF4-FFF2-40B4-BE49-F238E27FC236}">
                <a16:creationId xmlns:a16="http://schemas.microsoft.com/office/drawing/2014/main" id="{C3ECC9B4-989C-4F71-A6BC-DEBC1D9FD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452322" cy="6858000"/>
          </a:xfrm>
          <a:custGeom>
            <a:avLst/>
            <a:gdLst>
              <a:gd name="connsiteX0" fmla="*/ 0 w 8452322"/>
              <a:gd name="connsiteY0" fmla="*/ 0 h 6858000"/>
              <a:gd name="connsiteX1" fmla="*/ 7447992 w 8452322"/>
              <a:gd name="connsiteY1" fmla="*/ 0 h 6858000"/>
              <a:gd name="connsiteX2" fmla="*/ 7501089 w 8452322"/>
              <a:gd name="connsiteY2" fmla="*/ 79009 h 6858000"/>
              <a:gd name="connsiteX3" fmla="*/ 8452322 w 8452322"/>
              <a:gd name="connsiteY3" fmla="*/ 3429001 h 6858000"/>
              <a:gd name="connsiteX4" fmla="*/ 7501089 w 8452322"/>
              <a:gd name="connsiteY4" fmla="*/ 6778993 h 6858000"/>
              <a:gd name="connsiteX5" fmla="*/ 7447994 w 8452322"/>
              <a:gd name="connsiteY5" fmla="*/ 6858000 h 6858000"/>
              <a:gd name="connsiteX6" fmla="*/ 0 w 845232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52322" h="6858000">
                <a:moveTo>
                  <a:pt x="0" y="0"/>
                </a:moveTo>
                <a:lnTo>
                  <a:pt x="7447992" y="0"/>
                </a:lnTo>
                <a:lnTo>
                  <a:pt x="7501089" y="79009"/>
                </a:lnTo>
                <a:cubicBezTo>
                  <a:pt x="8098524" y="1013167"/>
                  <a:pt x="8452322" y="2172770"/>
                  <a:pt x="8452322" y="3429001"/>
                </a:cubicBezTo>
                <a:cubicBezTo>
                  <a:pt x="8452322" y="4685233"/>
                  <a:pt x="8098524" y="5844836"/>
                  <a:pt x="7501089" y="6778993"/>
                </a:cubicBezTo>
                <a:lnTo>
                  <a:pt x="7447994" y="6858000"/>
                </a:lnTo>
                <a:lnTo>
                  <a:pt x="0" y="6858000"/>
                </a:lnTo>
                <a:close/>
              </a:path>
            </a:pathLst>
          </a:custGeom>
          <a:ln w="9525">
            <a:solidFill>
              <a:srgbClr val="EFEFEF"/>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 name="Freeform: Shape 10">
            <a:extLst>
              <a:ext uri="{FF2B5EF4-FFF2-40B4-BE49-F238E27FC236}">
                <a16:creationId xmlns:a16="http://schemas.microsoft.com/office/drawing/2014/main" id="{E20AF01B-D099-4710-BF18-E2832A9B6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443572" cy="6858000"/>
          </a:xfrm>
          <a:custGeom>
            <a:avLst/>
            <a:gdLst>
              <a:gd name="connsiteX0" fmla="*/ 0 w 8443572"/>
              <a:gd name="connsiteY0" fmla="*/ 0 h 6858000"/>
              <a:gd name="connsiteX1" fmla="*/ 7439242 w 8443572"/>
              <a:gd name="connsiteY1" fmla="*/ 0 h 6858000"/>
              <a:gd name="connsiteX2" fmla="*/ 7492339 w 8443572"/>
              <a:gd name="connsiteY2" fmla="*/ 79009 h 6858000"/>
              <a:gd name="connsiteX3" fmla="*/ 8443572 w 8443572"/>
              <a:gd name="connsiteY3" fmla="*/ 3429001 h 6858000"/>
              <a:gd name="connsiteX4" fmla="*/ 7492339 w 8443572"/>
              <a:gd name="connsiteY4" fmla="*/ 6778993 h 6858000"/>
              <a:gd name="connsiteX5" fmla="*/ 7439244 w 8443572"/>
              <a:gd name="connsiteY5" fmla="*/ 6858000 h 6858000"/>
              <a:gd name="connsiteX6" fmla="*/ 0 w 844357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43572" h="6858000">
                <a:moveTo>
                  <a:pt x="0" y="0"/>
                </a:moveTo>
                <a:lnTo>
                  <a:pt x="7439242" y="0"/>
                </a:lnTo>
                <a:lnTo>
                  <a:pt x="7492339" y="79009"/>
                </a:lnTo>
                <a:cubicBezTo>
                  <a:pt x="8089774" y="1013167"/>
                  <a:pt x="8443572" y="2172770"/>
                  <a:pt x="8443572" y="3429001"/>
                </a:cubicBezTo>
                <a:cubicBezTo>
                  <a:pt x="8443572" y="4685233"/>
                  <a:pt x="8089774" y="5844836"/>
                  <a:pt x="7492339" y="6778993"/>
                </a:cubicBezTo>
                <a:lnTo>
                  <a:pt x="7439244"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69E502C-FA62-480B-886F-FFE2D5202830}"/>
              </a:ext>
            </a:extLst>
          </p:cNvPr>
          <p:cNvSpPr>
            <a:spLocks noGrp="1"/>
          </p:cNvSpPr>
          <p:nvPr>
            <p:ph type="title"/>
          </p:nvPr>
        </p:nvSpPr>
        <p:spPr>
          <a:xfrm>
            <a:off x="616893" y="1238250"/>
            <a:ext cx="7003107" cy="4381500"/>
          </a:xfrm>
        </p:spPr>
        <p:txBody>
          <a:bodyPr vert="horz" lIns="91440" tIns="45720" rIns="91440" bIns="45720" rtlCol="0" anchor="ctr">
            <a:normAutofit/>
          </a:bodyPr>
          <a:lstStyle/>
          <a:p>
            <a:r>
              <a:rPr lang="en-US" sz="7200">
                <a:cs typeface="Calibri Light"/>
              </a:rPr>
              <a:t>Decision Making: Our Process</a:t>
            </a:r>
            <a:endParaRPr lang="en-US" sz="7200" kern="1200">
              <a:solidFill>
                <a:schemeClr val="tx1"/>
              </a:solidFill>
              <a:latin typeface="+mj-lt"/>
              <a:cs typeface="Calibri Light"/>
            </a:endParaRPr>
          </a:p>
        </p:txBody>
      </p:sp>
      <p:sp>
        <p:nvSpPr>
          <p:cNvPr id="8" name="Rectangle 12">
            <a:extLst>
              <a:ext uri="{FF2B5EF4-FFF2-40B4-BE49-F238E27FC236}">
                <a16:creationId xmlns:a16="http://schemas.microsoft.com/office/drawing/2014/main" id="{B0E4BB4F-99AB-4C4E-A763-C5AC5273DF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27916"/>
            <a:ext cx="128016" cy="11887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13802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2" name="Rectangle 3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FE9DCFB-E1A5-4705-99A7-7597352326A2}"/>
              </a:ext>
            </a:extLst>
          </p:cNvPr>
          <p:cNvSpPr>
            <a:spLocks noGrp="1"/>
          </p:cNvSpPr>
          <p:nvPr>
            <p:ph type="title"/>
          </p:nvPr>
        </p:nvSpPr>
        <p:spPr>
          <a:xfrm>
            <a:off x="1115568" y="548640"/>
            <a:ext cx="10168128" cy="1179576"/>
          </a:xfrm>
        </p:spPr>
        <p:txBody>
          <a:bodyPr>
            <a:normAutofit/>
          </a:bodyPr>
          <a:lstStyle/>
          <a:p>
            <a:r>
              <a:rPr lang="en-US" sz="4000" b="1">
                <a:cs typeface="Calibri Light" panose="020F0302020204030204"/>
              </a:rPr>
              <a:t>Factors We Kept in Mind</a:t>
            </a:r>
            <a:endParaRPr lang="en-US" sz="4000" b="1">
              <a:ea typeface="+mj-lt"/>
              <a:cs typeface="+mj-lt"/>
            </a:endParaRPr>
          </a:p>
        </p:txBody>
      </p:sp>
      <p:sp>
        <p:nvSpPr>
          <p:cNvPr id="34" name="Rectangle 3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B9E3D44-F44C-4004-A7C6-6080487CB669}"/>
              </a:ext>
            </a:extLst>
          </p:cNvPr>
          <p:cNvSpPr>
            <a:spLocks noGrp="1"/>
          </p:cNvSpPr>
          <p:nvPr>
            <p:ph idx="1"/>
          </p:nvPr>
        </p:nvSpPr>
        <p:spPr>
          <a:xfrm>
            <a:off x="1115568" y="2481943"/>
            <a:ext cx="5080313" cy="3695020"/>
          </a:xfrm>
        </p:spPr>
        <p:txBody>
          <a:bodyPr vert="horz" lIns="91440" tIns="45720" rIns="91440" bIns="45720" rtlCol="0" anchor="t">
            <a:normAutofit/>
          </a:bodyPr>
          <a:lstStyle/>
          <a:p>
            <a:pPr marL="0" indent="0">
              <a:buNone/>
            </a:pPr>
            <a:r>
              <a:rPr lang="en-US" sz="2400" b="1">
                <a:ea typeface="+mn-lt"/>
                <a:cs typeface="+mn-lt"/>
              </a:rPr>
              <a:t>Evacuate Decision </a:t>
            </a:r>
            <a:endParaRPr lang="en-US" sz="2400">
              <a:ea typeface="+mn-lt"/>
              <a:cs typeface="+mn-lt"/>
            </a:endParaRPr>
          </a:p>
          <a:p>
            <a:pPr marL="457200" indent="-457200">
              <a:buFont typeface="Arial"/>
              <a:buChar char="•"/>
            </a:pPr>
            <a:r>
              <a:rPr lang="en-US" sz="2200">
                <a:cs typeface="Calibri"/>
              </a:rPr>
              <a:t>Transportation cost of evacuating</a:t>
            </a:r>
            <a:endParaRPr lang="en-US" sz="2200">
              <a:ea typeface="+mn-lt"/>
              <a:cs typeface="+mn-lt"/>
            </a:endParaRPr>
          </a:p>
          <a:p>
            <a:pPr marL="457200" indent="-457200">
              <a:buFont typeface="Arial"/>
              <a:buChar char="•"/>
            </a:pPr>
            <a:r>
              <a:rPr lang="en-US" sz="2200">
                <a:ea typeface="+mn-lt"/>
                <a:cs typeface="+mn-lt"/>
              </a:rPr>
              <a:t>Probability &amp; cost of an adverse event occurring during transport (Random Variable)</a:t>
            </a:r>
          </a:p>
          <a:p>
            <a:pPr>
              <a:buFont typeface="Arial"/>
              <a:buChar char="•"/>
            </a:pPr>
            <a:endParaRPr lang="en-US" sz="2200">
              <a:ea typeface="+mn-lt"/>
              <a:cs typeface="+mn-lt"/>
            </a:endParaRPr>
          </a:p>
          <a:p>
            <a:pPr marL="0" indent="0">
              <a:buNone/>
            </a:pPr>
            <a:endParaRPr lang="en-US" sz="2200">
              <a:cs typeface="Calibri"/>
            </a:endParaRPr>
          </a:p>
          <a:p>
            <a:endParaRPr lang="en-US" sz="2200" u="sng">
              <a:ea typeface="+mn-lt"/>
              <a:cs typeface="+mn-lt"/>
            </a:endParaRPr>
          </a:p>
        </p:txBody>
      </p:sp>
      <p:sp>
        <p:nvSpPr>
          <p:cNvPr id="6" name="TextBox 5">
            <a:extLst>
              <a:ext uri="{FF2B5EF4-FFF2-40B4-BE49-F238E27FC236}">
                <a16:creationId xmlns:a16="http://schemas.microsoft.com/office/drawing/2014/main" id="{6159A8BD-A943-4D66-A6B8-3ED598429120}"/>
              </a:ext>
            </a:extLst>
          </p:cNvPr>
          <p:cNvSpPr txBox="1"/>
          <p:nvPr/>
        </p:nvSpPr>
        <p:spPr>
          <a:xfrm>
            <a:off x="6096001" y="2485292"/>
            <a:ext cx="5627076" cy="35086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cs typeface="Arial"/>
              </a:rPr>
              <a:t>Do Not Evacuate Decision</a:t>
            </a:r>
            <a:r>
              <a:rPr lang="en-US" sz="2400">
                <a:cs typeface="Arial"/>
              </a:rPr>
              <a:t>​</a:t>
            </a:r>
          </a:p>
          <a:p>
            <a:pPr marL="342900" indent="-342900">
              <a:buFont typeface="Arial"/>
              <a:buChar char="•"/>
            </a:pPr>
            <a:r>
              <a:rPr lang="en-US" sz="2200">
                <a:cs typeface="Arial"/>
              </a:rPr>
              <a:t>Probability of a direct hurricane hit from 72, 48, 24, 12-hour forecast ​</a:t>
            </a:r>
          </a:p>
          <a:p>
            <a:pPr marL="342900" indent="-342900">
              <a:buFont typeface="Arial"/>
              <a:buChar char="•"/>
            </a:pPr>
            <a:r>
              <a:rPr lang="en-US" sz="2200">
                <a:cs typeface="Arial"/>
              </a:rPr>
              <a:t>Probability of a power outage​</a:t>
            </a:r>
            <a:endParaRPr lang="en-US">
              <a:cs typeface="Calibri" panose="020F0502020204030204"/>
            </a:endParaRPr>
          </a:p>
          <a:p>
            <a:pPr marL="342900" indent="-342900">
              <a:buFont typeface="Arial"/>
              <a:buChar char="•"/>
            </a:pPr>
            <a:r>
              <a:rPr lang="en-US" sz="2200">
                <a:cs typeface="Arial"/>
              </a:rPr>
              <a:t>Probability the power outage &gt;= 3 days (Random Variable with Indicator)​</a:t>
            </a:r>
            <a:endParaRPr lang="en-US">
              <a:cs typeface="Calibri" panose="020F0502020204030204"/>
            </a:endParaRPr>
          </a:p>
          <a:p>
            <a:pPr marL="342900" indent="-342900">
              <a:buFont typeface="Arial"/>
              <a:buChar char="•"/>
            </a:pPr>
            <a:r>
              <a:rPr lang="en-US" sz="2200">
                <a:cs typeface="Arial"/>
              </a:rPr>
              <a:t>Probability of an adverse event due to power outage​</a:t>
            </a:r>
            <a:endParaRPr lang="en-US">
              <a:cs typeface="Calibri" panose="020F0502020204030204"/>
            </a:endParaRPr>
          </a:p>
          <a:p>
            <a:pPr marL="342900" indent="-342900">
              <a:buFont typeface="Arial"/>
              <a:buChar char="•"/>
            </a:pPr>
            <a:r>
              <a:rPr lang="en-US" sz="2200">
                <a:cs typeface="Arial"/>
              </a:rPr>
              <a:t>Cost of adverse event during power outage (Random Variable)​</a:t>
            </a:r>
            <a:endParaRPr lang="en-US">
              <a:cs typeface="Calibri" panose="020F0502020204030204"/>
            </a:endParaRPr>
          </a:p>
        </p:txBody>
      </p:sp>
    </p:spTree>
    <p:extLst>
      <p:ext uri="{BB962C8B-B14F-4D97-AF65-F5344CB8AC3E}">
        <p14:creationId xmlns:p14="http://schemas.microsoft.com/office/powerpoint/2010/main" val="349227701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3D9826FCC9F914CA4F1B680C3B03B0E" ma:contentTypeVersion="8" ma:contentTypeDescription="Create a new document." ma:contentTypeScope="" ma:versionID="16fc60c635db3c0973bb827a651591e3">
  <xsd:schema xmlns:xsd="http://www.w3.org/2001/XMLSchema" xmlns:xs="http://www.w3.org/2001/XMLSchema" xmlns:p="http://schemas.microsoft.com/office/2006/metadata/properties" xmlns:ns3="49ffc6aa-ed24-427c-b0ea-960683d8d628" xmlns:ns4="91d60b37-3a3b-40e7-a264-834a441663d9" targetNamespace="http://schemas.microsoft.com/office/2006/metadata/properties" ma:root="true" ma:fieldsID="adb212cbd2ae4f3554d3bbf183d3484f" ns3:_="" ns4:_="">
    <xsd:import namespace="49ffc6aa-ed24-427c-b0ea-960683d8d628"/>
    <xsd:import namespace="91d60b37-3a3b-40e7-a264-834a441663d9"/>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9ffc6aa-ed24-427c-b0ea-960683d8d62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1d60b37-3a3b-40e7-a264-834a441663d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FB645E3-43E1-4C49-91FE-279D944887E6}">
  <ds:schemaRefs>
    <ds:schemaRef ds:uri="49ffc6aa-ed24-427c-b0ea-960683d8d628"/>
    <ds:schemaRef ds:uri="91d60b37-3a3b-40e7-a264-834a441663d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customXml/itemProps2.xml><?xml version="1.0" encoding="utf-8"?>
<ds:datastoreItem xmlns:ds="http://schemas.openxmlformats.org/officeDocument/2006/customXml" ds:itemID="{00545FC5-0DD5-4C61-B704-C0FFF79ED380}">
  <ds:schemaRefs>
    <ds:schemaRef ds:uri="http://schemas.microsoft.com/sharepoint/v3/contenttype/forms"/>
  </ds:schemaRefs>
</ds:datastoreItem>
</file>

<file path=customXml/itemProps3.xml><?xml version="1.0" encoding="utf-8"?>
<ds:datastoreItem xmlns:ds="http://schemas.openxmlformats.org/officeDocument/2006/customXml" ds:itemID="{68FC610F-E652-40A5-A714-1454EB8F8F3D}">
  <ds:schemaRefs>
    <ds:schemaRef ds:uri="http://purl.org/dc/dcmitype/"/>
    <ds:schemaRef ds:uri="http://purl.org/dc/terms/"/>
    <ds:schemaRef ds:uri="49ffc6aa-ed24-427c-b0ea-960683d8d628"/>
    <ds:schemaRef ds:uri="91d60b37-3a3b-40e7-a264-834a441663d9"/>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1</TotalTime>
  <Words>3826</Words>
  <Application>Microsoft Office PowerPoint</Application>
  <PresentationFormat>Widescreen</PresentationFormat>
  <Paragraphs>405</Paragraphs>
  <Slides>29</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Arial,Sans-Serif</vt:lpstr>
      <vt:lpstr>Calibri</vt:lpstr>
      <vt:lpstr>Calibri Light</vt:lpstr>
      <vt:lpstr>Office Theme</vt:lpstr>
      <vt:lpstr>Business Decisions Under Uncertainty</vt:lpstr>
      <vt:lpstr>Decision Making Considerations During Hurricanes</vt:lpstr>
      <vt:lpstr>Considerations for Hospital Evacuations Given an Impending Hurricane</vt:lpstr>
      <vt:lpstr>Hurricane Katrina</vt:lpstr>
      <vt:lpstr>Memorial Medical Center</vt:lpstr>
      <vt:lpstr>Evacuations</vt:lpstr>
      <vt:lpstr>PowerPoint Presentation</vt:lpstr>
      <vt:lpstr>Decision Making: Our Process</vt:lpstr>
      <vt:lpstr>Factors We Kept in Mind</vt:lpstr>
      <vt:lpstr>National Hurricane Center Error Data</vt:lpstr>
      <vt:lpstr>Tracking Error Definition</vt:lpstr>
      <vt:lpstr>Forecasting Error as Function of Time</vt:lpstr>
      <vt:lpstr>Power Outage Assumptions</vt:lpstr>
      <vt:lpstr>Decision Tree 101</vt:lpstr>
      <vt:lpstr>Should We Stay or  Should We Go?</vt:lpstr>
      <vt:lpstr>PowerPoint Presentation</vt:lpstr>
      <vt:lpstr>72 hr. Forecast Optimal Decision is... Evacuate</vt:lpstr>
      <vt:lpstr>PowerPoint Presentation</vt:lpstr>
      <vt:lpstr>Non-Optimal Branch - Expected Value</vt:lpstr>
      <vt:lpstr>PowerPoint Presentation</vt:lpstr>
      <vt:lpstr>Non-Optimal Branch Expected Value</vt:lpstr>
      <vt:lpstr>Simulating the Variation in Optimal Decision</vt:lpstr>
      <vt:lpstr>The Value of Perfect Information</vt:lpstr>
      <vt:lpstr>Forecasting Horizon of 48 Hours vs 72....  </vt:lpstr>
      <vt:lpstr>Summary of Costs</vt:lpstr>
      <vt:lpstr>But wait....consider the C-Suite perspective</vt:lpstr>
      <vt:lpstr>Limitations &amp; Future Opportunities </vt:lpstr>
      <vt:lpstr>Limitations &amp; Opportunities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Morgan, Daniel (morgadi)</dc:creator>
  <cp:lastModifiedBy>Mincarelli, Delores</cp:lastModifiedBy>
  <cp:revision>2</cp:revision>
  <dcterms:created xsi:type="dcterms:W3CDTF">2020-10-26T21:51:59Z</dcterms:created>
  <dcterms:modified xsi:type="dcterms:W3CDTF">2021-12-18T16:46:06Z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0x01010013D9826FCC9F914CA4F1B680C3B03B0E</vt:lpwstr>
  </property>
</Properties>
</file>