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6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DA2F-27C9-4986-8F0D-806C90BF4C01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BCE20F4-C890-4A73-83B9-215A1C6EF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8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DA2F-27C9-4986-8F0D-806C90BF4C01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CE20F4-C890-4A73-83B9-215A1C6EF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2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DA2F-27C9-4986-8F0D-806C90BF4C01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CE20F4-C890-4A73-83B9-215A1C6EF0F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6382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DA2F-27C9-4986-8F0D-806C90BF4C01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CE20F4-C890-4A73-83B9-215A1C6EF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00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DA2F-27C9-4986-8F0D-806C90BF4C01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CE20F4-C890-4A73-83B9-215A1C6EF0F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917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DA2F-27C9-4986-8F0D-806C90BF4C01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CE20F4-C890-4A73-83B9-215A1C6EF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34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DA2F-27C9-4986-8F0D-806C90BF4C01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20F4-C890-4A73-83B9-215A1C6EF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76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DA2F-27C9-4986-8F0D-806C90BF4C01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20F4-C890-4A73-83B9-215A1C6EF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2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DA2F-27C9-4986-8F0D-806C90BF4C01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20F4-C890-4A73-83B9-215A1C6EF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9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DA2F-27C9-4986-8F0D-806C90BF4C01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CE20F4-C890-4A73-83B9-215A1C6EF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7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DA2F-27C9-4986-8F0D-806C90BF4C01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BCE20F4-C890-4A73-83B9-215A1C6EF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8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DA2F-27C9-4986-8F0D-806C90BF4C01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BCE20F4-C890-4A73-83B9-215A1C6EF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DA2F-27C9-4986-8F0D-806C90BF4C01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20F4-C890-4A73-83B9-215A1C6EF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6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DA2F-27C9-4986-8F0D-806C90BF4C01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20F4-C890-4A73-83B9-215A1C6EF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0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DA2F-27C9-4986-8F0D-806C90BF4C01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20F4-C890-4A73-83B9-215A1C6EF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2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DA2F-27C9-4986-8F0D-806C90BF4C01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CE20F4-C890-4A73-83B9-215A1C6EF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1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CDA2F-27C9-4986-8F0D-806C90BF4C01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BCE20F4-C890-4A73-83B9-215A1C6EF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2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Style Sheets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Handy Intro </a:t>
            </a:r>
            <a:r>
              <a:rPr lang="en-US" smtClean="0"/>
              <a:t>and </a:t>
            </a:r>
            <a:r>
              <a:rPr lang="en-US" smtClean="0"/>
              <a:t>Quick Reference </a:t>
            </a:r>
            <a:r>
              <a:rPr lang="en-US" dirty="0" smtClean="0"/>
              <a:t>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68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  <a:r>
              <a:rPr lang="en-US" dirty="0"/>
              <a:t>: </a:t>
            </a:r>
            <a:r>
              <a:rPr lang="en-US" dirty="0" smtClean="0"/>
              <a:t>Properties </a:t>
            </a:r>
            <a:r>
              <a:rPr lang="en-US" dirty="0"/>
              <a:t>and V</a:t>
            </a:r>
            <a:r>
              <a:rPr lang="en-US" dirty="0" smtClean="0"/>
              <a:t>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property</a:t>
            </a:r>
            <a:r>
              <a:rPr lang="en-US" dirty="0"/>
              <a:t> is an aspect of a selector. </a:t>
            </a:r>
            <a:r>
              <a:rPr lang="en-US" dirty="0" smtClean="0"/>
              <a:t>You </a:t>
            </a:r>
            <a:r>
              <a:rPr lang="en-US" dirty="0"/>
              <a:t>can change the font-family, color, and font-size of the text on your web pages (in addition to many more).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dirty="0"/>
              <a:t>value</a:t>
            </a:r>
            <a:r>
              <a:rPr lang="en-US" dirty="0"/>
              <a:t> is a possible setting for a property. </a:t>
            </a:r>
            <a:r>
              <a:rPr lang="en-US" dirty="0" smtClean="0"/>
              <a:t>Color </a:t>
            </a:r>
            <a:r>
              <a:rPr lang="en-US" dirty="0"/>
              <a:t>can be red, blue, black, or almost any color; font-family can be a whole bunch of different fonts; and so 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End each </a:t>
            </a:r>
            <a:r>
              <a:rPr lang="en-US" dirty="0"/>
              <a:t>property-value with a </a:t>
            </a:r>
            <a:r>
              <a:rPr lang="en-US" dirty="0">
                <a:solidFill>
                  <a:srgbClr val="FF0000"/>
                </a:solidFill>
              </a:rPr>
              <a:t>semi-colon (;)</a:t>
            </a:r>
            <a:r>
              <a:rPr lang="en-US" dirty="0"/>
              <a:t>. </a:t>
            </a:r>
            <a:r>
              <a:rPr lang="en-US" dirty="0" smtClean="0"/>
              <a:t>It </a:t>
            </a:r>
            <a:r>
              <a:rPr lang="en-US" dirty="0"/>
              <a:t>tells CSS that one property-value pair is over and it's time to move on to the next </a:t>
            </a:r>
            <a:r>
              <a:rPr lang="en-US" dirty="0" smtClean="0"/>
              <a:t>one.</a:t>
            </a:r>
          </a:p>
          <a:p>
            <a:r>
              <a:rPr lang="en-US" dirty="0" smtClean="0"/>
              <a:t>Without </a:t>
            </a:r>
            <a:r>
              <a:rPr lang="en-US" dirty="0"/>
              <a:t>semicolons, it'll become confused and your page won't look right.</a:t>
            </a:r>
          </a:p>
          <a:p>
            <a:r>
              <a:rPr lang="en-US" dirty="0"/>
              <a:t>Also, don't forget: all property-value pairs for a selector are surrounded by </a:t>
            </a:r>
            <a:r>
              <a:rPr lang="en-US" dirty="0">
                <a:solidFill>
                  <a:srgbClr val="FF0000"/>
                </a:solidFill>
              </a:rPr>
              <a:t>curly braces ({})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114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592924" y="190500"/>
            <a:ext cx="8911687" cy="800100"/>
          </a:xfrm>
        </p:spPr>
        <p:txBody>
          <a:bodyPr/>
          <a:lstStyle/>
          <a:p>
            <a:r>
              <a:rPr lang="en-US" dirty="0" smtClean="0"/>
              <a:t>Some CSS Properties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639763" y="1244600"/>
            <a:ext cx="2128837" cy="5511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align-content</a:t>
            </a:r>
          </a:p>
          <a:p>
            <a:pPr marL="0" indent="0">
              <a:buNone/>
            </a:pPr>
            <a:r>
              <a:rPr lang="en-US" dirty="0"/>
              <a:t>align-items</a:t>
            </a:r>
          </a:p>
          <a:p>
            <a:pPr marL="0" indent="0">
              <a:buNone/>
            </a:pPr>
            <a:r>
              <a:rPr lang="en-US" dirty="0"/>
              <a:t>align-self</a:t>
            </a:r>
          </a:p>
          <a:p>
            <a:pPr marL="0" indent="0">
              <a:buNone/>
            </a:pPr>
            <a:r>
              <a:rPr lang="en-US" dirty="0"/>
              <a:t>animation</a:t>
            </a:r>
          </a:p>
          <a:p>
            <a:pPr marL="0" indent="0">
              <a:buNone/>
            </a:pPr>
            <a:r>
              <a:rPr lang="en-US" dirty="0"/>
              <a:t>animation-delay</a:t>
            </a:r>
          </a:p>
          <a:p>
            <a:pPr marL="0" indent="0">
              <a:buNone/>
            </a:pPr>
            <a:r>
              <a:rPr lang="en-US" dirty="0"/>
              <a:t>animation-direction</a:t>
            </a:r>
          </a:p>
          <a:p>
            <a:pPr marL="0" indent="0">
              <a:buNone/>
            </a:pPr>
            <a:r>
              <a:rPr lang="en-US" dirty="0"/>
              <a:t>animation-duration</a:t>
            </a:r>
          </a:p>
          <a:p>
            <a:pPr marL="0" indent="0">
              <a:buNone/>
            </a:pPr>
            <a:r>
              <a:rPr lang="en-US" dirty="0"/>
              <a:t>animation-fill-mode</a:t>
            </a:r>
          </a:p>
          <a:p>
            <a:pPr marL="0" indent="0">
              <a:buNone/>
            </a:pPr>
            <a:r>
              <a:rPr lang="en-US" dirty="0"/>
              <a:t>animation-iteration-count</a:t>
            </a:r>
          </a:p>
          <a:p>
            <a:pPr marL="0" indent="0">
              <a:buNone/>
            </a:pPr>
            <a:r>
              <a:rPr lang="en-US" dirty="0"/>
              <a:t>animation-name</a:t>
            </a:r>
          </a:p>
          <a:p>
            <a:pPr marL="0" indent="0">
              <a:buNone/>
            </a:pPr>
            <a:r>
              <a:rPr lang="en-US" dirty="0"/>
              <a:t>animation-play-state</a:t>
            </a:r>
          </a:p>
          <a:p>
            <a:pPr marL="0" indent="0">
              <a:buNone/>
            </a:pPr>
            <a:r>
              <a:rPr lang="en-US" dirty="0" smtClean="0"/>
              <a:t>animation-timing-function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backface</a:t>
            </a:r>
            <a:r>
              <a:rPr lang="en-US" dirty="0"/>
              <a:t>-visibility</a:t>
            </a:r>
          </a:p>
          <a:p>
            <a:pPr marL="0" indent="0">
              <a:buNone/>
            </a:pPr>
            <a:r>
              <a:rPr lang="en-US" dirty="0"/>
              <a:t>background</a:t>
            </a:r>
          </a:p>
          <a:p>
            <a:pPr marL="0" indent="0">
              <a:buNone/>
            </a:pPr>
            <a:r>
              <a:rPr lang="en-US" dirty="0"/>
              <a:t>border-collapse</a:t>
            </a:r>
          </a:p>
          <a:p>
            <a:pPr marL="0" indent="0">
              <a:buNone/>
            </a:pPr>
            <a:r>
              <a:rPr lang="en-US" dirty="0"/>
              <a:t>border-color</a:t>
            </a:r>
          </a:p>
          <a:p>
            <a:pPr marL="0" indent="0">
              <a:buNone/>
            </a:pPr>
            <a:r>
              <a:rPr lang="en-US" dirty="0"/>
              <a:t>border-image</a:t>
            </a:r>
          </a:p>
          <a:p>
            <a:pPr marL="0" indent="0">
              <a:buNone/>
            </a:pPr>
            <a:r>
              <a:rPr lang="en-US" dirty="0" smtClean="0"/>
              <a:t>border-image-outset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2592923" y="990600"/>
            <a:ext cx="2169577" cy="5511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border-image-repeat</a:t>
            </a:r>
          </a:p>
          <a:p>
            <a:pPr marL="0" indent="0">
              <a:buNone/>
            </a:pPr>
            <a:r>
              <a:rPr lang="en-US" dirty="0" smtClean="0"/>
              <a:t>background-attachment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background-clip</a:t>
            </a:r>
          </a:p>
          <a:p>
            <a:pPr marL="0" indent="0">
              <a:buNone/>
            </a:pPr>
            <a:r>
              <a:rPr lang="en-US" dirty="0"/>
              <a:t>background-color</a:t>
            </a:r>
          </a:p>
          <a:p>
            <a:pPr marL="0" indent="0">
              <a:buNone/>
            </a:pPr>
            <a:r>
              <a:rPr lang="en-US" dirty="0"/>
              <a:t>background-image</a:t>
            </a:r>
          </a:p>
          <a:p>
            <a:pPr marL="0" indent="0">
              <a:buNone/>
            </a:pPr>
            <a:r>
              <a:rPr lang="en-US" dirty="0"/>
              <a:t>background-origin</a:t>
            </a:r>
          </a:p>
          <a:p>
            <a:pPr marL="0" indent="0">
              <a:buNone/>
            </a:pPr>
            <a:r>
              <a:rPr lang="en-US" dirty="0"/>
              <a:t>background-position</a:t>
            </a:r>
          </a:p>
          <a:p>
            <a:pPr marL="0" indent="0">
              <a:buNone/>
            </a:pPr>
            <a:r>
              <a:rPr lang="en-US" dirty="0"/>
              <a:t>background-repeat</a:t>
            </a:r>
          </a:p>
          <a:p>
            <a:pPr marL="0" indent="0">
              <a:buNone/>
            </a:pPr>
            <a:r>
              <a:rPr lang="en-US" dirty="0"/>
              <a:t>background-size</a:t>
            </a:r>
          </a:p>
          <a:p>
            <a:pPr marL="0" indent="0">
              <a:buNone/>
            </a:pPr>
            <a:r>
              <a:rPr lang="en-US" dirty="0"/>
              <a:t>border</a:t>
            </a:r>
          </a:p>
          <a:p>
            <a:pPr marL="0" indent="0">
              <a:buNone/>
            </a:pPr>
            <a:r>
              <a:rPr lang="en-US" dirty="0"/>
              <a:t>border-bottom</a:t>
            </a:r>
          </a:p>
          <a:p>
            <a:pPr marL="0" indent="0">
              <a:buNone/>
            </a:pPr>
            <a:r>
              <a:rPr lang="en-US" dirty="0"/>
              <a:t>border-bottom-color</a:t>
            </a:r>
          </a:p>
          <a:p>
            <a:pPr marL="0" indent="0">
              <a:buNone/>
            </a:pPr>
            <a:r>
              <a:rPr lang="en-US" dirty="0"/>
              <a:t>border-bottom-left-radius</a:t>
            </a:r>
          </a:p>
          <a:p>
            <a:pPr marL="0" indent="0">
              <a:buNone/>
            </a:pPr>
            <a:r>
              <a:rPr lang="en-US" dirty="0"/>
              <a:t>border-bottom-right-radius</a:t>
            </a:r>
          </a:p>
          <a:p>
            <a:pPr marL="0" indent="0">
              <a:buNone/>
            </a:pPr>
            <a:r>
              <a:rPr lang="en-US" dirty="0"/>
              <a:t>border-bottom-style</a:t>
            </a:r>
          </a:p>
          <a:p>
            <a:pPr marL="0" indent="0">
              <a:buNone/>
            </a:pPr>
            <a:r>
              <a:rPr lang="en-US" dirty="0"/>
              <a:t>border-bottom-width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821237" y="990600"/>
            <a:ext cx="1798638" cy="5511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border-collapse</a:t>
            </a:r>
          </a:p>
          <a:p>
            <a:pPr marL="0" indent="0">
              <a:buNone/>
            </a:pPr>
            <a:r>
              <a:rPr lang="en-US" dirty="0"/>
              <a:t>border-color</a:t>
            </a:r>
          </a:p>
          <a:p>
            <a:pPr marL="0" indent="0">
              <a:buNone/>
            </a:pPr>
            <a:r>
              <a:rPr lang="en-US" dirty="0"/>
              <a:t>border-image</a:t>
            </a:r>
          </a:p>
          <a:p>
            <a:pPr marL="0" indent="0">
              <a:buNone/>
            </a:pPr>
            <a:r>
              <a:rPr lang="en-US" dirty="0"/>
              <a:t>border-image-outset</a:t>
            </a:r>
          </a:p>
          <a:p>
            <a:pPr marL="0" indent="0">
              <a:buNone/>
            </a:pPr>
            <a:r>
              <a:rPr lang="en-US" dirty="0"/>
              <a:t>border-image-repeat</a:t>
            </a:r>
          </a:p>
          <a:p>
            <a:pPr marL="0" indent="0">
              <a:buNone/>
            </a:pPr>
            <a:r>
              <a:rPr lang="en-US" dirty="0"/>
              <a:t>border-image-slice</a:t>
            </a:r>
          </a:p>
          <a:p>
            <a:pPr marL="0" indent="0">
              <a:buNone/>
            </a:pPr>
            <a:r>
              <a:rPr lang="en-US" dirty="0"/>
              <a:t>border-image-source</a:t>
            </a:r>
          </a:p>
          <a:p>
            <a:pPr marL="0" indent="0">
              <a:buNone/>
            </a:pPr>
            <a:r>
              <a:rPr lang="en-US" dirty="0"/>
              <a:t>border-image-width</a:t>
            </a:r>
          </a:p>
          <a:p>
            <a:pPr marL="0" indent="0">
              <a:buNone/>
            </a:pPr>
            <a:r>
              <a:rPr lang="en-US" dirty="0"/>
              <a:t>border-left</a:t>
            </a:r>
          </a:p>
          <a:p>
            <a:pPr marL="0" indent="0">
              <a:buNone/>
            </a:pPr>
            <a:r>
              <a:rPr lang="en-US" dirty="0"/>
              <a:t>border-left-color</a:t>
            </a:r>
          </a:p>
          <a:p>
            <a:pPr marL="0" indent="0">
              <a:buNone/>
            </a:pPr>
            <a:r>
              <a:rPr lang="en-US" dirty="0"/>
              <a:t>border-left-style</a:t>
            </a:r>
          </a:p>
          <a:p>
            <a:pPr marL="0" indent="0">
              <a:buNone/>
            </a:pPr>
            <a:r>
              <a:rPr lang="en-US" dirty="0"/>
              <a:t>border-left-width</a:t>
            </a:r>
          </a:p>
          <a:p>
            <a:pPr marL="0" indent="0">
              <a:buNone/>
            </a:pPr>
            <a:r>
              <a:rPr lang="en-US" dirty="0"/>
              <a:t>border-radius</a:t>
            </a:r>
          </a:p>
          <a:p>
            <a:pPr marL="0" indent="0">
              <a:buNone/>
            </a:pPr>
            <a:r>
              <a:rPr lang="en-US" dirty="0"/>
              <a:t>border-right</a:t>
            </a:r>
          </a:p>
          <a:p>
            <a:pPr marL="0" indent="0">
              <a:buNone/>
            </a:pPr>
            <a:r>
              <a:rPr lang="en-US" dirty="0"/>
              <a:t>border-right-color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"/>
          </p:nvPr>
        </p:nvSpPr>
        <p:spPr>
          <a:xfrm>
            <a:off x="6561138" y="990600"/>
            <a:ext cx="1857375" cy="5511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border-right-style</a:t>
            </a:r>
          </a:p>
          <a:p>
            <a:pPr marL="0" indent="0">
              <a:buNone/>
            </a:pPr>
            <a:r>
              <a:rPr lang="en-US" dirty="0"/>
              <a:t>border-right-width</a:t>
            </a:r>
          </a:p>
          <a:p>
            <a:pPr marL="0" indent="0">
              <a:buNone/>
            </a:pPr>
            <a:r>
              <a:rPr lang="en-US" dirty="0"/>
              <a:t>border-spacing</a:t>
            </a:r>
          </a:p>
          <a:p>
            <a:pPr marL="0" indent="0">
              <a:buNone/>
            </a:pPr>
            <a:r>
              <a:rPr lang="en-US" dirty="0"/>
              <a:t>border-style</a:t>
            </a:r>
          </a:p>
          <a:p>
            <a:pPr marL="0" indent="0">
              <a:buNone/>
            </a:pPr>
            <a:r>
              <a:rPr lang="en-US" dirty="0"/>
              <a:t>border-top</a:t>
            </a:r>
          </a:p>
          <a:p>
            <a:pPr marL="0" indent="0">
              <a:buNone/>
            </a:pPr>
            <a:r>
              <a:rPr lang="en-US" dirty="0"/>
              <a:t>border-top-color</a:t>
            </a:r>
          </a:p>
          <a:p>
            <a:pPr marL="0" indent="0">
              <a:buNone/>
            </a:pPr>
            <a:r>
              <a:rPr lang="en-US" dirty="0" smtClean="0"/>
              <a:t>border-top-left-radius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border-top-right-radius</a:t>
            </a:r>
          </a:p>
          <a:p>
            <a:pPr marL="0" indent="0">
              <a:buNone/>
            </a:pPr>
            <a:r>
              <a:rPr lang="en-US" dirty="0"/>
              <a:t>border-top-style</a:t>
            </a:r>
          </a:p>
          <a:p>
            <a:pPr marL="0" indent="0">
              <a:buNone/>
            </a:pPr>
            <a:r>
              <a:rPr lang="en-US" dirty="0"/>
              <a:t>border-top-width</a:t>
            </a:r>
          </a:p>
          <a:p>
            <a:pPr marL="0" indent="0">
              <a:buNone/>
            </a:pPr>
            <a:r>
              <a:rPr lang="en-US" dirty="0"/>
              <a:t>border-width</a:t>
            </a:r>
          </a:p>
          <a:p>
            <a:pPr marL="0" indent="0">
              <a:buNone/>
            </a:pPr>
            <a:r>
              <a:rPr lang="en-US" dirty="0"/>
              <a:t>bottom</a:t>
            </a:r>
          </a:p>
          <a:p>
            <a:pPr marL="0" indent="0">
              <a:buNone/>
            </a:pPr>
            <a:r>
              <a:rPr lang="en-US" dirty="0"/>
              <a:t>box-shadow</a:t>
            </a:r>
          </a:p>
          <a:p>
            <a:pPr marL="0" indent="0">
              <a:buNone/>
            </a:pPr>
            <a:r>
              <a:rPr lang="en-US" dirty="0"/>
              <a:t>box-sizing</a:t>
            </a:r>
          </a:p>
          <a:p>
            <a:pPr marL="0" indent="0">
              <a:buNone/>
            </a:pPr>
            <a:r>
              <a:rPr lang="en-US" dirty="0" smtClean="0"/>
              <a:t>caption-side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/>
          </p:nvPr>
        </p:nvSpPr>
        <p:spPr>
          <a:xfrm>
            <a:off x="8609012" y="990600"/>
            <a:ext cx="1798638" cy="5511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clip</a:t>
            </a:r>
          </a:p>
          <a:p>
            <a:pPr marL="0" indent="0">
              <a:buNone/>
            </a:pPr>
            <a:r>
              <a:rPr lang="en-US" dirty="0"/>
              <a:t>color</a:t>
            </a:r>
          </a:p>
          <a:p>
            <a:pPr marL="0" indent="0">
              <a:buNone/>
            </a:pPr>
            <a:r>
              <a:rPr lang="en-US" dirty="0"/>
              <a:t>column-count</a:t>
            </a:r>
          </a:p>
          <a:p>
            <a:pPr marL="0" indent="0">
              <a:buNone/>
            </a:pPr>
            <a:r>
              <a:rPr lang="en-US" dirty="0"/>
              <a:t>column-fill</a:t>
            </a:r>
          </a:p>
          <a:p>
            <a:pPr marL="0" indent="0">
              <a:buNone/>
            </a:pPr>
            <a:r>
              <a:rPr lang="en-US" dirty="0"/>
              <a:t>column-gap</a:t>
            </a:r>
          </a:p>
          <a:p>
            <a:pPr marL="0" indent="0">
              <a:buNone/>
            </a:pPr>
            <a:r>
              <a:rPr lang="en-US" dirty="0"/>
              <a:t>column-rule</a:t>
            </a:r>
          </a:p>
          <a:p>
            <a:pPr marL="0" indent="0">
              <a:buNone/>
            </a:pPr>
            <a:r>
              <a:rPr lang="en-US" dirty="0"/>
              <a:t>column-rule-color</a:t>
            </a:r>
          </a:p>
          <a:p>
            <a:pPr marL="0" indent="0">
              <a:buNone/>
            </a:pPr>
            <a:r>
              <a:rPr lang="en-US" dirty="0"/>
              <a:t>column-rule-style</a:t>
            </a:r>
          </a:p>
          <a:p>
            <a:pPr marL="0" indent="0">
              <a:buNone/>
            </a:pPr>
            <a:r>
              <a:rPr lang="en-US" dirty="0"/>
              <a:t>column-rule-width</a:t>
            </a:r>
          </a:p>
          <a:p>
            <a:pPr marL="0" indent="0">
              <a:buNone/>
            </a:pPr>
            <a:r>
              <a:rPr lang="en-US" dirty="0"/>
              <a:t>column-span</a:t>
            </a:r>
          </a:p>
          <a:p>
            <a:pPr marL="0" indent="0">
              <a:buNone/>
            </a:pPr>
            <a:r>
              <a:rPr lang="en-US" dirty="0"/>
              <a:t>column-width</a:t>
            </a:r>
          </a:p>
          <a:p>
            <a:pPr marL="0" indent="0">
              <a:buNone/>
            </a:pPr>
            <a:r>
              <a:rPr lang="en-US" dirty="0"/>
              <a:t>columns</a:t>
            </a:r>
          </a:p>
          <a:p>
            <a:pPr marL="0" indent="0">
              <a:buNone/>
            </a:pPr>
            <a:r>
              <a:rPr lang="en-US" dirty="0"/>
              <a:t>content</a:t>
            </a:r>
          </a:p>
          <a:p>
            <a:pPr marL="0" indent="0">
              <a:buNone/>
            </a:pPr>
            <a:r>
              <a:rPr lang="en-US" dirty="0"/>
              <a:t>counter-increment</a:t>
            </a:r>
          </a:p>
          <a:p>
            <a:pPr marL="0" indent="0">
              <a:buNone/>
            </a:pPr>
            <a:r>
              <a:rPr lang="en-US" dirty="0"/>
              <a:t>counter-reset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10483850" y="990600"/>
            <a:ext cx="1708150" cy="5080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cursor</a:t>
            </a:r>
          </a:p>
          <a:p>
            <a:pPr marL="0" indent="0">
              <a:buNone/>
            </a:pPr>
            <a:r>
              <a:rPr lang="en-US" dirty="0"/>
              <a:t>direction</a:t>
            </a:r>
          </a:p>
          <a:p>
            <a:pPr marL="0" indent="0">
              <a:buNone/>
            </a:pPr>
            <a:r>
              <a:rPr lang="en-US" dirty="0"/>
              <a:t>display</a:t>
            </a:r>
          </a:p>
          <a:p>
            <a:pPr marL="0" indent="0">
              <a:buNone/>
            </a:pPr>
            <a:r>
              <a:rPr lang="en-US" dirty="0"/>
              <a:t>empty-cells</a:t>
            </a:r>
          </a:p>
          <a:p>
            <a:pPr marL="0" indent="0">
              <a:buNone/>
            </a:pPr>
            <a:r>
              <a:rPr lang="en-US" dirty="0"/>
              <a:t>flex</a:t>
            </a:r>
          </a:p>
          <a:p>
            <a:pPr marL="0" indent="0">
              <a:buNone/>
            </a:pPr>
            <a:r>
              <a:rPr lang="en-US" dirty="0"/>
              <a:t>flex-basis</a:t>
            </a:r>
          </a:p>
          <a:p>
            <a:pPr marL="0" indent="0">
              <a:buNone/>
            </a:pPr>
            <a:r>
              <a:rPr lang="en-US" dirty="0"/>
              <a:t>flex-direction</a:t>
            </a:r>
          </a:p>
          <a:p>
            <a:pPr marL="0" indent="0">
              <a:buNone/>
            </a:pPr>
            <a:r>
              <a:rPr lang="en-US" dirty="0"/>
              <a:t>flex-flow</a:t>
            </a:r>
          </a:p>
          <a:p>
            <a:pPr marL="0" indent="0">
              <a:buNone/>
            </a:pPr>
            <a:r>
              <a:rPr lang="en-US" dirty="0"/>
              <a:t>flex-grow</a:t>
            </a:r>
          </a:p>
          <a:p>
            <a:pPr marL="0" indent="0">
              <a:buNone/>
            </a:pPr>
            <a:r>
              <a:rPr lang="en-US" dirty="0"/>
              <a:t>flex-shrink</a:t>
            </a:r>
          </a:p>
          <a:p>
            <a:pPr marL="0" indent="0">
              <a:buNone/>
            </a:pPr>
            <a:r>
              <a:rPr lang="en-US" dirty="0"/>
              <a:t>flex-wrap</a:t>
            </a:r>
          </a:p>
          <a:p>
            <a:pPr marL="0" indent="0">
              <a:buNone/>
            </a:pPr>
            <a:r>
              <a:rPr lang="en-US" dirty="0"/>
              <a:t>float</a:t>
            </a:r>
          </a:p>
          <a:p>
            <a:pPr marL="0" indent="0">
              <a:buNone/>
            </a:pPr>
            <a:r>
              <a:rPr lang="en-US" dirty="0"/>
              <a:t>font</a:t>
            </a:r>
          </a:p>
          <a:p>
            <a:pPr marL="0" indent="0">
              <a:buNone/>
            </a:pPr>
            <a:r>
              <a:rPr lang="en-US" dirty="0"/>
              <a:t>@font-face</a:t>
            </a:r>
          </a:p>
          <a:p>
            <a:pPr marL="0" indent="0">
              <a:buNone/>
            </a:pPr>
            <a:r>
              <a:rPr lang="en-US" dirty="0"/>
              <a:t>font-family</a:t>
            </a:r>
          </a:p>
        </p:txBody>
      </p:sp>
    </p:spTree>
    <p:extLst>
      <p:ext uri="{BB962C8B-B14F-4D97-AF65-F5344CB8AC3E}">
        <p14:creationId xmlns:p14="http://schemas.microsoft.com/office/powerpoint/2010/main" val="224625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9900" y="190500"/>
            <a:ext cx="9764711" cy="800100"/>
          </a:xfrm>
        </p:spPr>
        <p:txBody>
          <a:bodyPr/>
          <a:lstStyle/>
          <a:p>
            <a:r>
              <a:rPr lang="en-US" dirty="0" smtClean="0"/>
              <a:t>More CSS Properties—Endless Possibilities!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723901" y="1206500"/>
            <a:ext cx="2032000" cy="5511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font-size</a:t>
            </a:r>
          </a:p>
          <a:p>
            <a:pPr marL="0" indent="0">
              <a:buNone/>
            </a:pPr>
            <a:r>
              <a:rPr lang="en-US" dirty="0"/>
              <a:t>font-size-adjust</a:t>
            </a:r>
          </a:p>
          <a:p>
            <a:pPr marL="0" indent="0">
              <a:buNone/>
            </a:pPr>
            <a:r>
              <a:rPr lang="en-US" dirty="0"/>
              <a:t>font-stretch</a:t>
            </a:r>
          </a:p>
          <a:p>
            <a:pPr marL="0" indent="0">
              <a:buNone/>
            </a:pPr>
            <a:r>
              <a:rPr lang="en-US" dirty="0"/>
              <a:t>font-style</a:t>
            </a:r>
          </a:p>
          <a:p>
            <a:pPr marL="0" indent="0">
              <a:buNone/>
            </a:pPr>
            <a:r>
              <a:rPr lang="en-US" dirty="0"/>
              <a:t>font-variant</a:t>
            </a:r>
          </a:p>
          <a:p>
            <a:pPr marL="0" indent="0">
              <a:buNone/>
            </a:pPr>
            <a:r>
              <a:rPr lang="en-US" dirty="0"/>
              <a:t>font-weight</a:t>
            </a:r>
          </a:p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anging</a:t>
            </a:r>
          </a:p>
          <a:p>
            <a:pPr marL="0" indent="0">
              <a:buNone/>
            </a:pPr>
            <a:r>
              <a:rPr lang="en-US" dirty="0" smtClean="0"/>
              <a:t>punctuation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height</a:t>
            </a:r>
          </a:p>
          <a:p>
            <a:pPr marL="0" indent="0">
              <a:buNone/>
            </a:pPr>
            <a:r>
              <a:rPr lang="en-US" dirty="0"/>
              <a:t>icon</a:t>
            </a:r>
          </a:p>
          <a:p>
            <a:pPr marL="0" indent="0">
              <a:buNone/>
            </a:pPr>
            <a:r>
              <a:rPr lang="en-US" dirty="0"/>
              <a:t>justify-content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keyframes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left</a:t>
            </a:r>
          </a:p>
          <a:p>
            <a:pPr marL="0" indent="0">
              <a:buNone/>
            </a:pPr>
            <a:r>
              <a:rPr lang="en-US" dirty="0"/>
              <a:t>letter-spacing</a:t>
            </a:r>
          </a:p>
          <a:p>
            <a:pPr marL="0" indent="0">
              <a:buNone/>
            </a:pPr>
            <a:r>
              <a:rPr lang="en-US" dirty="0"/>
              <a:t>line-height</a:t>
            </a:r>
          </a:p>
          <a:p>
            <a:pPr marL="0" indent="0">
              <a:buNone/>
            </a:pPr>
            <a:r>
              <a:rPr lang="en-US" dirty="0"/>
              <a:t>list-style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"/>
          </p:nvPr>
        </p:nvSpPr>
        <p:spPr>
          <a:xfrm>
            <a:off x="2362200" y="990600"/>
            <a:ext cx="2141538" cy="5511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list-style-image</a:t>
            </a:r>
          </a:p>
          <a:p>
            <a:pPr marL="0" indent="0">
              <a:buNone/>
            </a:pPr>
            <a:r>
              <a:rPr lang="en-US" dirty="0"/>
              <a:t>list-style-position</a:t>
            </a:r>
          </a:p>
          <a:p>
            <a:pPr marL="0" indent="0">
              <a:buNone/>
            </a:pPr>
            <a:r>
              <a:rPr lang="en-US" dirty="0"/>
              <a:t>list-style-type</a:t>
            </a:r>
          </a:p>
          <a:p>
            <a:pPr marL="0" indent="0">
              <a:buNone/>
            </a:pPr>
            <a:r>
              <a:rPr lang="en-US" dirty="0"/>
              <a:t>margin</a:t>
            </a:r>
          </a:p>
          <a:p>
            <a:pPr marL="0" indent="0">
              <a:buNone/>
            </a:pPr>
            <a:r>
              <a:rPr lang="en-US" dirty="0"/>
              <a:t>margin-bottom</a:t>
            </a:r>
          </a:p>
          <a:p>
            <a:pPr marL="0" indent="0">
              <a:buNone/>
            </a:pPr>
            <a:r>
              <a:rPr lang="en-US" dirty="0"/>
              <a:t>margin-left</a:t>
            </a:r>
          </a:p>
          <a:p>
            <a:pPr marL="0" indent="0">
              <a:buNone/>
            </a:pPr>
            <a:r>
              <a:rPr lang="en-US" dirty="0"/>
              <a:t>margin-right</a:t>
            </a:r>
          </a:p>
          <a:p>
            <a:pPr marL="0" indent="0">
              <a:buNone/>
            </a:pPr>
            <a:r>
              <a:rPr lang="en-US" dirty="0"/>
              <a:t>margin-top</a:t>
            </a:r>
          </a:p>
          <a:p>
            <a:pPr marL="0" indent="0">
              <a:buNone/>
            </a:pPr>
            <a:r>
              <a:rPr lang="en-US" dirty="0"/>
              <a:t>max-height</a:t>
            </a:r>
          </a:p>
          <a:p>
            <a:pPr marL="0" indent="0">
              <a:buNone/>
            </a:pPr>
            <a:r>
              <a:rPr lang="en-US" dirty="0"/>
              <a:t>max-width</a:t>
            </a:r>
          </a:p>
          <a:p>
            <a:pPr marL="0" indent="0">
              <a:buNone/>
            </a:pPr>
            <a:r>
              <a:rPr lang="en-US" dirty="0"/>
              <a:t>@media</a:t>
            </a:r>
          </a:p>
          <a:p>
            <a:pPr marL="0" indent="0">
              <a:buNone/>
            </a:pPr>
            <a:r>
              <a:rPr lang="en-US" dirty="0"/>
              <a:t>min-height</a:t>
            </a:r>
          </a:p>
          <a:p>
            <a:pPr marL="0" indent="0">
              <a:buNone/>
            </a:pPr>
            <a:r>
              <a:rPr lang="en-US" dirty="0"/>
              <a:t>min-width</a:t>
            </a:r>
          </a:p>
          <a:p>
            <a:pPr marL="0" indent="0">
              <a:buNone/>
            </a:pPr>
            <a:r>
              <a:rPr lang="en-US" dirty="0" err="1"/>
              <a:t>nav</a:t>
            </a:r>
            <a:r>
              <a:rPr lang="en-US" dirty="0"/>
              <a:t>-down</a:t>
            </a:r>
          </a:p>
          <a:p>
            <a:pPr marL="0" indent="0">
              <a:buNone/>
            </a:pPr>
            <a:r>
              <a:rPr lang="en-US" dirty="0" err="1"/>
              <a:t>nav</a:t>
            </a:r>
            <a:r>
              <a:rPr lang="en-US" dirty="0"/>
              <a:t>-index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127500" y="990600"/>
            <a:ext cx="2035175" cy="5511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nav</a:t>
            </a:r>
            <a:r>
              <a:rPr lang="en-US" dirty="0"/>
              <a:t>-left</a:t>
            </a:r>
          </a:p>
          <a:p>
            <a:pPr marL="0" indent="0">
              <a:buNone/>
            </a:pPr>
            <a:r>
              <a:rPr lang="en-US" dirty="0" err="1"/>
              <a:t>nav</a:t>
            </a:r>
            <a:r>
              <a:rPr lang="en-US" dirty="0"/>
              <a:t>-right</a:t>
            </a:r>
          </a:p>
          <a:p>
            <a:pPr marL="0" indent="0">
              <a:buNone/>
            </a:pPr>
            <a:r>
              <a:rPr lang="en-US" dirty="0" err="1"/>
              <a:t>nav</a:t>
            </a:r>
            <a:r>
              <a:rPr lang="en-US" dirty="0"/>
              <a:t>-up</a:t>
            </a:r>
          </a:p>
          <a:p>
            <a:pPr marL="0" indent="0">
              <a:buNone/>
            </a:pPr>
            <a:r>
              <a:rPr lang="en-US" dirty="0"/>
              <a:t>opacity</a:t>
            </a:r>
          </a:p>
          <a:p>
            <a:pPr marL="0" indent="0">
              <a:buNone/>
            </a:pPr>
            <a:r>
              <a:rPr lang="en-US" dirty="0"/>
              <a:t>order</a:t>
            </a:r>
          </a:p>
          <a:p>
            <a:pPr marL="0" indent="0">
              <a:buNone/>
            </a:pPr>
            <a:r>
              <a:rPr lang="en-US" dirty="0"/>
              <a:t>outline</a:t>
            </a:r>
          </a:p>
          <a:p>
            <a:pPr marL="0" indent="0">
              <a:buNone/>
            </a:pPr>
            <a:r>
              <a:rPr lang="en-US" dirty="0"/>
              <a:t>outline-color</a:t>
            </a:r>
          </a:p>
          <a:p>
            <a:pPr marL="0" indent="0">
              <a:buNone/>
            </a:pPr>
            <a:r>
              <a:rPr lang="en-US" dirty="0"/>
              <a:t>outline-offset</a:t>
            </a:r>
          </a:p>
          <a:p>
            <a:pPr marL="0" indent="0">
              <a:buNone/>
            </a:pPr>
            <a:r>
              <a:rPr lang="en-US" dirty="0"/>
              <a:t>outline-style</a:t>
            </a:r>
          </a:p>
          <a:p>
            <a:pPr marL="0" indent="0">
              <a:buNone/>
            </a:pPr>
            <a:r>
              <a:rPr lang="en-US" dirty="0"/>
              <a:t>outline-width</a:t>
            </a:r>
          </a:p>
          <a:p>
            <a:pPr marL="0" indent="0">
              <a:buNone/>
            </a:pPr>
            <a:r>
              <a:rPr lang="en-US" dirty="0"/>
              <a:t>overflow</a:t>
            </a:r>
          </a:p>
          <a:p>
            <a:pPr marL="0" indent="0">
              <a:buNone/>
            </a:pPr>
            <a:r>
              <a:rPr lang="en-US" dirty="0"/>
              <a:t>overflow-x</a:t>
            </a:r>
          </a:p>
          <a:p>
            <a:pPr marL="0" indent="0">
              <a:buNone/>
            </a:pPr>
            <a:r>
              <a:rPr lang="en-US" dirty="0"/>
              <a:t>overflow-y</a:t>
            </a:r>
          </a:p>
          <a:p>
            <a:pPr marL="0" indent="0">
              <a:buNone/>
            </a:pPr>
            <a:r>
              <a:rPr lang="en-US" dirty="0"/>
              <a:t>padding</a:t>
            </a:r>
          </a:p>
          <a:p>
            <a:pPr marL="0" indent="0">
              <a:buNone/>
            </a:pPr>
            <a:r>
              <a:rPr lang="en-US" dirty="0"/>
              <a:t>padding-bottom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"/>
          </p:nvPr>
        </p:nvSpPr>
        <p:spPr>
          <a:xfrm>
            <a:off x="6053137" y="990600"/>
            <a:ext cx="1933575" cy="5511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padding-left</a:t>
            </a:r>
          </a:p>
          <a:p>
            <a:pPr marL="0" indent="0">
              <a:buNone/>
            </a:pPr>
            <a:r>
              <a:rPr lang="en-US" dirty="0"/>
              <a:t>padding-right</a:t>
            </a:r>
          </a:p>
          <a:p>
            <a:pPr marL="0" indent="0">
              <a:buNone/>
            </a:pPr>
            <a:r>
              <a:rPr lang="en-US" dirty="0"/>
              <a:t>padding-top</a:t>
            </a:r>
          </a:p>
          <a:p>
            <a:pPr marL="0" indent="0">
              <a:buNone/>
            </a:pPr>
            <a:r>
              <a:rPr lang="en-US" dirty="0"/>
              <a:t>page-break-after</a:t>
            </a:r>
          </a:p>
          <a:p>
            <a:pPr marL="0" indent="0">
              <a:buNone/>
            </a:pPr>
            <a:r>
              <a:rPr lang="en-US" dirty="0"/>
              <a:t>page-break-before</a:t>
            </a:r>
          </a:p>
          <a:p>
            <a:pPr marL="0" indent="0">
              <a:buNone/>
            </a:pPr>
            <a:r>
              <a:rPr lang="en-US" dirty="0"/>
              <a:t>page-break-inside</a:t>
            </a:r>
          </a:p>
          <a:p>
            <a:pPr marL="0" indent="0">
              <a:buNone/>
            </a:pPr>
            <a:r>
              <a:rPr lang="en-US" dirty="0"/>
              <a:t>perspective</a:t>
            </a:r>
          </a:p>
          <a:p>
            <a:pPr marL="0" indent="0">
              <a:buNone/>
            </a:pPr>
            <a:r>
              <a:rPr lang="en-US" dirty="0"/>
              <a:t>perspective-origin</a:t>
            </a:r>
          </a:p>
          <a:p>
            <a:pPr marL="0" indent="0">
              <a:buNone/>
            </a:pPr>
            <a:r>
              <a:rPr lang="en-US" dirty="0"/>
              <a:t>position</a:t>
            </a:r>
          </a:p>
          <a:p>
            <a:pPr marL="0" indent="0">
              <a:buNone/>
            </a:pPr>
            <a:r>
              <a:rPr lang="en-US" dirty="0"/>
              <a:t>quotes</a:t>
            </a:r>
          </a:p>
          <a:p>
            <a:pPr marL="0" indent="0">
              <a:buNone/>
            </a:pPr>
            <a:r>
              <a:rPr lang="en-US" dirty="0"/>
              <a:t>resize</a:t>
            </a:r>
          </a:p>
          <a:p>
            <a:pPr marL="0" indent="0">
              <a:buNone/>
            </a:pPr>
            <a:r>
              <a:rPr lang="en-US" dirty="0"/>
              <a:t>right</a:t>
            </a:r>
          </a:p>
          <a:p>
            <a:pPr marL="0" indent="0">
              <a:buNone/>
            </a:pPr>
            <a:r>
              <a:rPr lang="en-US" dirty="0"/>
              <a:t>tab-size</a:t>
            </a:r>
          </a:p>
          <a:p>
            <a:pPr marL="0" indent="0">
              <a:buNone/>
            </a:pPr>
            <a:r>
              <a:rPr lang="en-US" dirty="0"/>
              <a:t>table-layout</a:t>
            </a:r>
          </a:p>
          <a:p>
            <a:pPr marL="0" indent="0">
              <a:buNone/>
            </a:pPr>
            <a:r>
              <a:rPr lang="en-US" dirty="0"/>
              <a:t>text-align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>
          <a:xfrm>
            <a:off x="7885112" y="990600"/>
            <a:ext cx="2185988" cy="5511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text-align-last</a:t>
            </a:r>
          </a:p>
          <a:p>
            <a:pPr marL="0" indent="0">
              <a:buNone/>
            </a:pPr>
            <a:r>
              <a:rPr lang="en-US" dirty="0"/>
              <a:t>text-decoration</a:t>
            </a:r>
          </a:p>
          <a:p>
            <a:pPr marL="0" indent="0">
              <a:buNone/>
            </a:pPr>
            <a:r>
              <a:rPr lang="en-US" dirty="0" smtClean="0"/>
              <a:t>text-decoration-color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text-decoration-line</a:t>
            </a:r>
          </a:p>
          <a:p>
            <a:pPr marL="0" indent="0">
              <a:buNone/>
            </a:pPr>
            <a:r>
              <a:rPr lang="en-US" dirty="0"/>
              <a:t>text-decoration-style</a:t>
            </a:r>
          </a:p>
          <a:p>
            <a:pPr marL="0" indent="0">
              <a:buNone/>
            </a:pPr>
            <a:r>
              <a:rPr lang="en-US" dirty="0"/>
              <a:t>text-indent</a:t>
            </a:r>
          </a:p>
          <a:p>
            <a:pPr marL="0" indent="0">
              <a:buNone/>
            </a:pPr>
            <a:r>
              <a:rPr lang="en-US" dirty="0"/>
              <a:t>text-justify</a:t>
            </a:r>
          </a:p>
          <a:p>
            <a:pPr marL="0" indent="0">
              <a:buNone/>
            </a:pPr>
            <a:r>
              <a:rPr lang="en-US" dirty="0"/>
              <a:t>text-overflow</a:t>
            </a:r>
          </a:p>
          <a:p>
            <a:pPr marL="0" indent="0">
              <a:buNone/>
            </a:pPr>
            <a:r>
              <a:rPr lang="en-US" dirty="0"/>
              <a:t>text-shadow</a:t>
            </a:r>
          </a:p>
          <a:p>
            <a:pPr marL="0" indent="0">
              <a:buNone/>
            </a:pPr>
            <a:r>
              <a:rPr lang="en-US" dirty="0"/>
              <a:t>text-transform</a:t>
            </a:r>
          </a:p>
          <a:p>
            <a:pPr marL="0" indent="0">
              <a:buNone/>
            </a:pPr>
            <a:r>
              <a:rPr lang="en-US" dirty="0"/>
              <a:t>top</a:t>
            </a:r>
          </a:p>
          <a:p>
            <a:pPr marL="0" indent="0">
              <a:buNone/>
            </a:pPr>
            <a:r>
              <a:rPr lang="en-US" dirty="0"/>
              <a:t>transform</a:t>
            </a:r>
          </a:p>
          <a:p>
            <a:pPr marL="0" indent="0">
              <a:buNone/>
            </a:pPr>
            <a:r>
              <a:rPr lang="en-US" dirty="0"/>
              <a:t>transform-origin</a:t>
            </a:r>
          </a:p>
          <a:p>
            <a:pPr marL="0" indent="0">
              <a:buNone/>
            </a:pPr>
            <a:r>
              <a:rPr lang="en-US" dirty="0"/>
              <a:t>transform-style</a:t>
            </a:r>
          </a:p>
          <a:p>
            <a:pPr marL="0" indent="0">
              <a:buNone/>
            </a:pPr>
            <a:r>
              <a:rPr lang="en-US" dirty="0"/>
              <a:t>transition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>
          <a:xfrm>
            <a:off x="10052049" y="990600"/>
            <a:ext cx="2038885" cy="5080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transition-delay</a:t>
            </a:r>
          </a:p>
          <a:p>
            <a:pPr marL="0" indent="0">
              <a:buNone/>
            </a:pPr>
            <a:r>
              <a:rPr lang="en-US" dirty="0"/>
              <a:t>transition-duration</a:t>
            </a:r>
          </a:p>
          <a:p>
            <a:pPr marL="0" indent="0">
              <a:buNone/>
            </a:pPr>
            <a:r>
              <a:rPr lang="en-US" dirty="0"/>
              <a:t>transition-property</a:t>
            </a:r>
          </a:p>
          <a:p>
            <a:pPr marL="0" indent="0">
              <a:buNone/>
            </a:pPr>
            <a:r>
              <a:rPr lang="en-US" dirty="0"/>
              <a:t>transition-timing-function</a:t>
            </a:r>
          </a:p>
          <a:p>
            <a:pPr marL="0" indent="0">
              <a:buNone/>
            </a:pPr>
            <a:r>
              <a:rPr lang="en-US" dirty="0" err="1"/>
              <a:t>unicode-bidi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vertical-align</a:t>
            </a:r>
          </a:p>
          <a:p>
            <a:pPr marL="0" indent="0">
              <a:buNone/>
            </a:pPr>
            <a:r>
              <a:rPr lang="en-US" dirty="0"/>
              <a:t>visibility</a:t>
            </a:r>
          </a:p>
          <a:p>
            <a:pPr marL="0" indent="0">
              <a:buNone/>
            </a:pPr>
            <a:r>
              <a:rPr lang="en-US" dirty="0"/>
              <a:t>white-space</a:t>
            </a:r>
          </a:p>
          <a:p>
            <a:pPr marL="0" indent="0">
              <a:buNone/>
            </a:pPr>
            <a:r>
              <a:rPr lang="en-US" dirty="0"/>
              <a:t>width</a:t>
            </a:r>
          </a:p>
          <a:p>
            <a:pPr marL="0" indent="0">
              <a:buNone/>
            </a:pPr>
            <a:r>
              <a:rPr lang="en-US" dirty="0"/>
              <a:t>word-break</a:t>
            </a:r>
          </a:p>
          <a:p>
            <a:pPr marL="0" indent="0">
              <a:buNone/>
            </a:pPr>
            <a:r>
              <a:rPr lang="en-US" dirty="0"/>
              <a:t>word-spacing</a:t>
            </a:r>
          </a:p>
          <a:p>
            <a:pPr marL="0" indent="0">
              <a:buNone/>
            </a:pPr>
            <a:r>
              <a:rPr lang="en-US" dirty="0"/>
              <a:t>word-wrap</a:t>
            </a:r>
          </a:p>
          <a:p>
            <a:pPr marL="0" indent="0">
              <a:buNone/>
            </a:pPr>
            <a:r>
              <a:rPr lang="en-US" dirty="0"/>
              <a:t>z-index</a:t>
            </a:r>
          </a:p>
        </p:txBody>
      </p:sp>
    </p:spTree>
    <p:extLst>
      <p:ext uri="{BB962C8B-B14F-4D97-AF65-F5344CB8AC3E}">
        <p14:creationId xmlns:p14="http://schemas.microsoft.com/office/powerpoint/2010/main" val="77131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3250664" cy="1280890"/>
          </a:xfrm>
        </p:spPr>
        <p:txBody>
          <a:bodyPr/>
          <a:lstStyle/>
          <a:p>
            <a:r>
              <a:rPr lang="en-US" dirty="0" smtClean="0"/>
              <a:t>Sample CSS </a:t>
            </a:r>
            <a:br>
              <a:rPr lang="en-US" dirty="0" smtClean="0"/>
            </a:br>
            <a:r>
              <a:rPr lang="en-US" dirty="0" smtClean="0"/>
              <a:t>Style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1325" y="2123606"/>
            <a:ext cx="3782264" cy="377762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 smtClean="0"/>
              <a:t>NOTE!</a:t>
            </a:r>
          </a:p>
          <a:p>
            <a:r>
              <a:rPr lang="en-US" sz="8000" dirty="0" smtClean="0"/>
              <a:t>You can set a </a:t>
            </a:r>
            <a:r>
              <a:rPr lang="en-US" sz="8000" b="1" dirty="0">
                <a:solidFill>
                  <a:srgbClr val="FF0000"/>
                </a:solidFill>
              </a:rPr>
              <a:t>default </a:t>
            </a:r>
            <a:r>
              <a:rPr lang="en-US" sz="8000" b="1" dirty="0" smtClean="0">
                <a:solidFill>
                  <a:srgbClr val="FF0000"/>
                </a:solidFill>
              </a:rPr>
              <a:t>font </a:t>
            </a:r>
            <a:r>
              <a:rPr lang="en-US" sz="8000" dirty="0"/>
              <a:t>like cursive or </a:t>
            </a:r>
            <a:r>
              <a:rPr lang="en-US" sz="8000" dirty="0" smtClean="0"/>
              <a:t>sans-serif the </a:t>
            </a:r>
            <a:r>
              <a:rPr lang="en-US" sz="8000" dirty="0"/>
              <a:t>one you want isn't available.</a:t>
            </a:r>
          </a:p>
          <a:p>
            <a:r>
              <a:rPr lang="en-US" sz="8000" b="1" dirty="0">
                <a:solidFill>
                  <a:srgbClr val="00B050"/>
                </a:solidFill>
              </a:rPr>
              <a:t>Hex values </a:t>
            </a:r>
            <a:r>
              <a:rPr lang="en-US" sz="8000" dirty="0" smtClean="0"/>
              <a:t>for colors always </a:t>
            </a:r>
            <a:r>
              <a:rPr lang="en-US" sz="8000" dirty="0"/>
              <a:t>start with a pound sign (#), are up to six "digits" long, and are </a:t>
            </a:r>
            <a:r>
              <a:rPr lang="en-US" sz="8000" b="1" dirty="0" smtClean="0"/>
              <a:t>case-insensitive.</a:t>
            </a:r>
            <a:endParaRPr lang="en-US" sz="8000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71463"/>
            <a:ext cx="4313864" cy="63150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/* I'm a comment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 err="1"/>
              <a:t>div.homepage</a:t>
            </a:r>
            <a:r>
              <a:rPr lang="en-US" sz="6400" dirty="0"/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background-color: </a:t>
            </a:r>
            <a:r>
              <a:rPr lang="en-US" sz="6400" b="1" dirty="0">
                <a:solidFill>
                  <a:srgbClr val="00B050"/>
                </a:solidFill>
              </a:rPr>
              <a:t>#363204</a:t>
            </a:r>
            <a:r>
              <a:rPr lang="en-US" sz="6400" dirty="0"/>
              <a:t>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 err="1"/>
              <a:t>div.banner</a:t>
            </a:r>
            <a:r>
              <a:rPr lang="en-US" sz="6400" dirty="0"/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background-color: #5F591C;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border: 5px solid #363204;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border-radius: 15px;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color:#FFCD00;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</a:t>
            </a:r>
            <a:r>
              <a:rPr lang="en-US" sz="6400" b="1" dirty="0">
                <a:solidFill>
                  <a:srgbClr val="FF0000"/>
                </a:solidFill>
              </a:rPr>
              <a:t>font-family: Verdana, sans-serif;</a:t>
            </a:r>
            <a:endParaRPr lang="en-US" sz="6400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font-size:80px;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height:100px;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text-align: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width: 100%;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 err="1"/>
              <a:t>div.sub</a:t>
            </a:r>
            <a:r>
              <a:rPr lang="en-US" sz="6400" dirty="0"/>
              <a:t>-banner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background-color: #5F591C;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border:5px solid #363204;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border-radius: 15px;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color:#FFCD00;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font-family: </a:t>
            </a:r>
            <a:r>
              <a:rPr lang="en-US" sz="6400" dirty="0" err="1"/>
              <a:t>Bembo</a:t>
            </a:r>
            <a:r>
              <a:rPr lang="en-US" sz="64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font-size:40px;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height:100px;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text-align: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    width: 100%;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smtClean="0"/>
              <a:t>Stands for: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C</a:t>
            </a:r>
            <a:r>
              <a:rPr lang="en-US" dirty="0" smtClean="0"/>
              <a:t>ascading</a:t>
            </a:r>
            <a:r>
              <a:rPr lang="en-US" dirty="0"/>
              <a:t> </a:t>
            </a:r>
            <a:r>
              <a:rPr lang="en-US" b="1" dirty="0" err="1" smtClean="0"/>
              <a:t>S</a:t>
            </a:r>
            <a:r>
              <a:rPr lang="en-US" dirty="0" err="1" smtClean="0"/>
              <a:t>tyle</a:t>
            </a:r>
            <a:r>
              <a:rPr lang="en-US" b="1" dirty="0" err="1" smtClean="0"/>
              <a:t>S</a:t>
            </a:r>
            <a:r>
              <a:rPr lang="en-US" dirty="0" err="1" smtClean="0"/>
              <a:t>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5012" y="2133600"/>
            <a:ext cx="4313864" cy="4445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CSS </a:t>
            </a:r>
            <a:r>
              <a:rPr lang="en-US" dirty="0" smtClean="0"/>
              <a:t>is </a:t>
            </a:r>
            <a:r>
              <a:rPr lang="en-US" dirty="0"/>
              <a:t>a language used to </a:t>
            </a:r>
            <a:r>
              <a:rPr lang="en-US" b="1" dirty="0"/>
              <a:t>describe the appearance and formatting of your HTML</a:t>
            </a:r>
            <a:r>
              <a:rPr lang="en-US" dirty="0"/>
              <a:t>. 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Recommended: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an </a:t>
            </a:r>
            <a:r>
              <a:rPr lang="en-US" dirty="0"/>
              <a:t>HTML file (example.html) </a:t>
            </a:r>
            <a:r>
              <a:rPr lang="en-US" b="1" dirty="0" smtClean="0"/>
              <a:t>and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b="1" dirty="0"/>
              <a:t>separate </a:t>
            </a:r>
            <a:r>
              <a:rPr lang="en-US" b="1" dirty="0" smtClean="0"/>
              <a:t>external CSS </a:t>
            </a:r>
            <a:r>
              <a:rPr lang="en-US" b="1" dirty="0"/>
              <a:t>file </a:t>
            </a:r>
            <a:r>
              <a:rPr lang="en-US" dirty="0"/>
              <a:t>(</a:t>
            </a:r>
            <a:r>
              <a:rPr lang="en-US" dirty="0" smtClean="0"/>
              <a:t>example.css)</a:t>
            </a:r>
          </a:p>
          <a:p>
            <a:pPr marL="0" lvl="0" indent="0">
              <a:buNone/>
            </a:pPr>
            <a:r>
              <a:rPr lang="en-US" dirty="0" smtClean="0"/>
              <a:t>Place </a:t>
            </a:r>
            <a:r>
              <a:rPr lang="en-US" dirty="0"/>
              <a:t>all the styles </a:t>
            </a:r>
            <a:r>
              <a:rPr lang="en-US" dirty="0" smtClean="0"/>
              <a:t>in </a:t>
            </a:r>
            <a:r>
              <a:rPr lang="en-US" dirty="0"/>
              <a:t>one </a:t>
            </a:r>
            <a:r>
              <a:rPr lang="en-US" dirty="0" smtClean="0"/>
              <a:t>CSS file.</a:t>
            </a:r>
          </a:p>
          <a:p>
            <a:pPr marL="0" lvl="0" indent="0">
              <a:buNone/>
            </a:pPr>
            <a:r>
              <a:rPr lang="en-US" dirty="0" smtClean="0"/>
              <a:t>This streamlines initial </a:t>
            </a:r>
            <a:r>
              <a:rPr lang="en-US" dirty="0"/>
              <a:t>styling </a:t>
            </a:r>
            <a:r>
              <a:rPr lang="en-US" dirty="0" smtClean="0"/>
              <a:t>and </a:t>
            </a:r>
            <a:r>
              <a:rPr lang="en-US" dirty="0"/>
              <a:t>any on-going </a:t>
            </a:r>
            <a:r>
              <a:rPr lang="en-US" dirty="0" smtClean="0"/>
              <a:t>enhancements.  </a:t>
            </a:r>
          </a:p>
          <a:p>
            <a:pPr marL="0" lvl="0" indent="0">
              <a:buNone/>
            </a:pPr>
            <a:r>
              <a:rPr lang="en-US" b="1" i="1" dirty="0" smtClean="0">
                <a:solidFill>
                  <a:schemeClr val="accent1"/>
                </a:solidFill>
              </a:rPr>
              <a:t>With </a:t>
            </a:r>
            <a:r>
              <a:rPr lang="en-US" b="1" i="1" dirty="0">
                <a:solidFill>
                  <a:schemeClr val="accent1"/>
                </a:solidFill>
              </a:rPr>
              <a:t>a single CSS file, you only have to </a:t>
            </a:r>
            <a:r>
              <a:rPr lang="en-US" b="1" i="1" dirty="0" smtClean="0">
                <a:solidFill>
                  <a:schemeClr val="accent1"/>
                </a:solidFill>
              </a:rPr>
              <a:t>code your changes </a:t>
            </a:r>
            <a:r>
              <a:rPr lang="en-US" b="1" i="1" dirty="0">
                <a:solidFill>
                  <a:schemeClr val="accent1"/>
                </a:solidFill>
              </a:rPr>
              <a:t>in one place</a:t>
            </a:r>
            <a:r>
              <a:rPr lang="en-US" b="1" i="1" dirty="0" smtClean="0">
                <a:solidFill>
                  <a:schemeClr val="accent1"/>
                </a:solidFill>
              </a:rPr>
              <a:t>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547" y="2126222"/>
            <a:ext cx="4313864" cy="432537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You can apply the same formatting to several HTML elements without rewriting code (</a:t>
            </a:r>
            <a:r>
              <a:rPr lang="en-US" i="1" dirty="0" err="1"/>
              <a:t>e.g.</a:t>
            </a:r>
            <a:r>
              <a:rPr lang="en-US" dirty="0" err="1"/>
              <a:t>style</a:t>
            </a:r>
            <a:r>
              <a:rPr lang="en-US" dirty="0"/>
              <a:t>="</a:t>
            </a:r>
            <a:r>
              <a:rPr lang="en-US" dirty="0" err="1"/>
              <a:t>color:red</a:t>
            </a:r>
            <a:r>
              <a:rPr lang="en-US" dirty="0"/>
              <a:t>":) over and over</a:t>
            </a:r>
          </a:p>
          <a:p>
            <a:pPr lvl="0"/>
            <a:r>
              <a:rPr lang="en-US" dirty="0"/>
              <a:t>You can apply similar appearance and formatting to several HTML pages from a single CSS file</a:t>
            </a:r>
          </a:p>
          <a:p>
            <a:pPr lvl="0"/>
            <a:r>
              <a:rPr lang="en-US" dirty="0"/>
              <a:t>Once stylesheet is loaded, the rest of the site loads faster.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How to Link External Style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/>
              <a:t>&lt;</a:t>
            </a:r>
            <a:r>
              <a:rPr lang="en-US" b="1" dirty="0"/>
              <a:t>link&gt; </a:t>
            </a:r>
            <a:r>
              <a:rPr lang="en-US" dirty="0"/>
              <a:t>The &lt;link&gt; element can be used to tell the browser where to find the CSS file used to style the page.  It should use the following three elements: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A </a:t>
            </a:r>
            <a:r>
              <a:rPr lang="en-US" dirty="0">
                <a:solidFill>
                  <a:srgbClr val="FF0000"/>
                </a:solidFill>
              </a:rPr>
              <a:t>type attribute </a:t>
            </a:r>
            <a:r>
              <a:rPr lang="en-US" dirty="0"/>
              <a:t>that should always be equal to "text/</a:t>
            </a:r>
            <a:r>
              <a:rPr lang="en-US" dirty="0" err="1"/>
              <a:t>css</a:t>
            </a:r>
            <a:r>
              <a:rPr lang="en-US" dirty="0"/>
              <a:t>"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A </a:t>
            </a:r>
            <a:r>
              <a:rPr lang="en-US" dirty="0" err="1">
                <a:solidFill>
                  <a:srgbClr val="00B050"/>
                </a:solidFill>
              </a:rPr>
              <a:t>rel</a:t>
            </a:r>
            <a:r>
              <a:rPr lang="en-US" dirty="0">
                <a:solidFill>
                  <a:srgbClr val="00B050"/>
                </a:solidFill>
              </a:rPr>
              <a:t> attribute </a:t>
            </a:r>
            <a:r>
              <a:rPr lang="en-US" dirty="0"/>
              <a:t>that should always be equal to "stylesheet"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A </a:t>
            </a:r>
            <a:r>
              <a:rPr lang="en-US" dirty="0" err="1">
                <a:solidFill>
                  <a:srgbClr val="0070C0"/>
                </a:solidFill>
              </a:rPr>
              <a:t>href</a:t>
            </a:r>
            <a:r>
              <a:rPr lang="en-US" dirty="0">
                <a:solidFill>
                  <a:srgbClr val="0070C0"/>
                </a:solidFill>
              </a:rPr>
              <a:t> attribute </a:t>
            </a:r>
            <a:r>
              <a:rPr lang="en-US" dirty="0"/>
              <a:t>that should point to the web address of your CSS file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02501" y="2126222"/>
            <a:ext cx="4202110" cy="377762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head&gt;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&lt;link </a:t>
            </a:r>
            <a:r>
              <a:rPr lang="en-US" dirty="0" smtClean="0"/>
              <a:t>	type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"text/</a:t>
            </a:r>
            <a:r>
              <a:rPr lang="en-US" dirty="0" err="1">
                <a:solidFill>
                  <a:srgbClr val="FF0000"/>
                </a:solidFill>
              </a:rPr>
              <a:t>css</a:t>
            </a:r>
            <a:r>
              <a:rPr lang="en-US" dirty="0">
                <a:solidFill>
                  <a:srgbClr val="FF0000"/>
                </a:solidFill>
              </a:rPr>
              <a:t>" </a:t>
            </a:r>
            <a:r>
              <a:rPr lang="en-US" dirty="0" smtClean="0"/>
              <a:t>    				 </a:t>
            </a:r>
            <a:r>
              <a:rPr lang="en-US" dirty="0" err="1" smtClean="0"/>
              <a:t>rel</a:t>
            </a:r>
            <a:r>
              <a:rPr lang="en-US" dirty="0"/>
              <a:t>=</a:t>
            </a:r>
            <a:r>
              <a:rPr lang="en-US" dirty="0">
                <a:solidFill>
                  <a:srgbClr val="00B050"/>
                </a:solidFill>
              </a:rPr>
              <a:t>"stylesheet" </a:t>
            </a: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dirty="0" smtClean="0"/>
              <a:t>			        </a:t>
            </a:r>
            <a:r>
              <a:rPr lang="en-US" dirty="0" err="1" smtClean="0"/>
              <a:t>href</a:t>
            </a:r>
            <a:r>
              <a:rPr lang="en-US" dirty="0"/>
              <a:t>=</a:t>
            </a:r>
            <a:r>
              <a:rPr lang="en-US" dirty="0">
                <a:solidFill>
                  <a:srgbClr val="0070C0"/>
                </a:solidFill>
              </a:rPr>
              <a:t>"</a:t>
            </a:r>
            <a:r>
              <a:rPr lang="en-US" dirty="0" smtClean="0">
                <a:solidFill>
                  <a:srgbClr val="0070C0"/>
                </a:solidFill>
              </a:rPr>
              <a:t>stylesheet.css“  </a:t>
            </a:r>
            <a:r>
              <a:rPr lang="en-US" dirty="0" smtClean="0"/>
              <a:t>/&gt;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smtClean="0"/>
              <a:t>title&gt;Having fun yet?&lt;/</a:t>
            </a:r>
            <a:r>
              <a:rPr lang="en-US" dirty="0"/>
              <a:t>title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head&gt;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8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								CSS 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209800"/>
            <a:ext cx="1944688" cy="37014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CSS </a:t>
            </a:r>
            <a:r>
              <a:rPr lang="en-US" dirty="0"/>
              <a:t>treats each html element like it appears inside its own box and uses rules to indicate how that element should look.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5700" y="1561198"/>
            <a:ext cx="6538913" cy="491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7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052290"/>
          </a:xfrm>
        </p:spPr>
        <p:txBody>
          <a:bodyPr/>
          <a:lstStyle/>
          <a:p>
            <a:r>
              <a:rPr lang="en-US" dirty="0" smtClean="0"/>
              <a:t>Cascading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1765300"/>
            <a:ext cx="4154488" cy="41459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We say these style sheets are </a:t>
            </a:r>
            <a:r>
              <a:rPr lang="en-US" b="1" dirty="0"/>
              <a:t>cascading</a:t>
            </a:r>
            <a:r>
              <a:rPr lang="en-US" dirty="0"/>
              <a:t> because the sheets can apply formatting when more than one style applies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instance, if you say all paragraphs should have blue font, but you specifically single out one paragraph to have red font, CSS can do that! </a:t>
            </a:r>
          </a:p>
          <a:p>
            <a:pPr marL="0" indent="0">
              <a:buNone/>
            </a:pPr>
            <a:r>
              <a:rPr lang="en-US" dirty="0"/>
              <a:t>If there are two or more rules that apply to the same element, it is important to understand which will take precedence.</a:t>
            </a:r>
          </a:p>
          <a:p>
            <a:pPr marL="0" indent="0">
              <a:buNone/>
            </a:pPr>
            <a:r>
              <a:rPr lang="en-US" dirty="0"/>
              <a:t>You can add </a:t>
            </a:r>
            <a:r>
              <a:rPr lang="en-US" b="1" dirty="0">
                <a:solidFill>
                  <a:srgbClr val="FF0000"/>
                </a:solidFill>
              </a:rPr>
              <a:t>!important </a:t>
            </a:r>
            <a:r>
              <a:rPr lang="en-US" dirty="0"/>
              <a:t>after any property value to indicate that is should be considered more important than other rules that apply to the same element.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1765300"/>
            <a:ext cx="4313864" cy="413854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How </a:t>
            </a:r>
            <a:r>
              <a:rPr lang="en-US" b="1" dirty="0"/>
              <a:t>do different rules apply</a:t>
            </a:r>
            <a:r>
              <a:rPr lang="en-US" b="1" dirty="0" smtClean="0"/>
              <a:t>?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 smtClean="0"/>
              <a:t>Last </a:t>
            </a:r>
            <a:r>
              <a:rPr lang="en-US" b="1" dirty="0"/>
              <a:t>rule:  </a:t>
            </a:r>
            <a:r>
              <a:rPr lang="en-US" dirty="0"/>
              <a:t>If two selectors are </a:t>
            </a:r>
            <a:r>
              <a:rPr lang="en-US" dirty="0" smtClean="0"/>
              <a:t>identical</a:t>
            </a:r>
            <a:r>
              <a:rPr lang="en-US" dirty="0"/>
              <a:t>, the latter of the two will take precedence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Specificity:</a:t>
            </a:r>
            <a:r>
              <a:rPr lang="en-US" dirty="0"/>
              <a:t>  If one selector is more specific than the others, the more specific rules will take precedence over more general ones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h1 is more specific than *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 b is more specific than 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p#intro</a:t>
            </a:r>
            <a:r>
              <a:rPr lang="en-US" dirty="0"/>
              <a:t> is more specific than </a:t>
            </a:r>
            <a:r>
              <a:rPr lang="en-US" dirty="0" smtClean="0"/>
              <a:t>p</a:t>
            </a:r>
            <a:endParaRPr lang="en-US" dirty="0"/>
          </a:p>
          <a:p>
            <a:r>
              <a:rPr lang="en-US" dirty="0" smtClean="0"/>
              <a:t>P </a:t>
            </a:r>
            <a:r>
              <a:rPr lang="en-US" dirty="0"/>
              <a:t>b {</a:t>
            </a: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          Color</a:t>
            </a:r>
            <a:r>
              <a:rPr lang="en-US" dirty="0"/>
              <a:t>: blue </a:t>
            </a:r>
            <a:r>
              <a:rPr lang="en-US" b="1" dirty="0">
                <a:solidFill>
                  <a:srgbClr val="FF0000"/>
                </a:solidFill>
              </a:rPr>
              <a:t>!important</a:t>
            </a:r>
            <a:r>
              <a:rPr lang="en-US" b="1" dirty="0"/>
              <a:t> </a:t>
            </a:r>
            <a:r>
              <a:rPr lang="en-US" dirty="0" smtClean="0"/>
              <a:t>; 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5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412" y="624110"/>
            <a:ext cx="8911687" cy="128089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Selectors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903412" y="1905000"/>
            <a:ext cx="1995488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many different types of CSS selector that allow you to </a:t>
            </a:r>
            <a:r>
              <a:rPr lang="en-US" b="1" dirty="0"/>
              <a:t>target rules to specific elements </a:t>
            </a:r>
            <a:r>
              <a:rPr lang="en-US" dirty="0"/>
              <a:t>in your html document.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36975854"/>
              </p:ext>
            </p:extLst>
          </p:nvPr>
        </p:nvGraphicFramePr>
        <p:xfrm>
          <a:off x="4279899" y="624110"/>
          <a:ext cx="7378700" cy="5770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9627"/>
                <a:gridCol w="1545374"/>
                <a:gridCol w="4203699"/>
              </a:tblGrid>
              <a:tr h="3117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35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Universal selector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*{ }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Applies to all elements in the document.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17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Type selector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H1, h2, h3 { }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Matches element names.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352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Class selector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.note {}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Matches an element who class attribute has a value that matches the one specified after the period symbol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352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ID Selector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#introduction { }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Matches an element whose id attribute has a value that matches the one specified after the pound or has symbol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352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Child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li&gt;a { }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Targets any &lt;a&gt; elements that are children of an &lt;li&gt; element (but not other &lt;a&gt; elements in the page)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352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Descendant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 a { }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Targets any &lt;a&gt; elements that sit inside a &lt;p&gt; element, even if there are other elements nested between them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35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Adjacent sibling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h1+p { }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Targets the first &lt;p&gt; element after any &lt;h1&gt; element (but not other &lt;p&gt; elements)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1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Some properties like font-family or color properties can be </a:t>
            </a:r>
            <a:r>
              <a:rPr lang="en-US" b="1" dirty="0" smtClean="0"/>
              <a:t>specified in the &lt;body&gt; </a:t>
            </a:r>
            <a:r>
              <a:rPr lang="en-US" dirty="0" smtClean="0"/>
              <a:t>element and </a:t>
            </a:r>
            <a:r>
              <a:rPr lang="en-US" dirty="0"/>
              <a:t>they will </a:t>
            </a:r>
            <a:r>
              <a:rPr lang="en-US" b="1" dirty="0"/>
              <a:t>apply to most child elements</a:t>
            </a:r>
            <a:r>
              <a:rPr lang="en-US" dirty="0"/>
              <a:t>.  This is called inheritance.  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properties are inherited by child elements through the html.  Background-color is a property that is </a:t>
            </a:r>
            <a:r>
              <a:rPr lang="en-US" b="1" dirty="0"/>
              <a:t>NOT</a:t>
            </a:r>
            <a:r>
              <a:rPr lang="en-US" dirty="0"/>
              <a:t> inherited through the whole program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You can force a lot of properties to </a:t>
            </a:r>
            <a:r>
              <a:rPr lang="en-US" b="1" dirty="0">
                <a:solidFill>
                  <a:srgbClr val="FF0000"/>
                </a:solidFill>
              </a:rPr>
              <a:t>inherit values </a:t>
            </a:r>
            <a:r>
              <a:rPr lang="en-US" dirty="0"/>
              <a:t>from the parent elements by using inherit for the value of the properties.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sz="half" idx="2"/>
          </p:nvPr>
        </p:nvSpPr>
        <p:spPr bwMode="auto">
          <a:xfrm>
            <a:off x="7190747" y="2136801"/>
            <a:ext cx="4313864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304704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body {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color: black !important;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background: white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chemeClr val="tx1"/>
              </a:solidFill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* {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color: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inherit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;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background: transparent !important;}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900" dirty="0">
              <a:solidFill>
                <a:srgbClr val="800000"/>
              </a:solidFill>
              <a:latin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900" dirty="0">
              <a:solidFill>
                <a:srgbClr val="800000"/>
              </a:solidFill>
              <a:latin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900" dirty="0">
              <a:solidFill>
                <a:srgbClr val="800000"/>
              </a:solidFill>
              <a:latin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4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CSS Formatting Standards</a:t>
            </a:r>
            <a:br>
              <a:rPr lang="en-US" dirty="0" smtClean="0"/>
            </a:br>
            <a:r>
              <a:rPr lang="en-US" dirty="0" smtClean="0"/>
              <a:t>(Suggestions from our old pal Google)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98800" y="2133600"/>
            <a:ext cx="8405812" cy="3777622"/>
          </a:xfrm>
        </p:spPr>
        <p:txBody>
          <a:bodyPr/>
          <a:lstStyle/>
          <a:p>
            <a:r>
              <a:rPr lang="en-US" b="1" dirty="0" smtClean="0"/>
              <a:t>Alphabetize</a:t>
            </a:r>
            <a:r>
              <a:rPr lang="en-US" dirty="0" smtClean="0"/>
              <a:t> </a:t>
            </a:r>
            <a:r>
              <a:rPr lang="en-US" u="sng" dirty="0"/>
              <a:t>declarations</a:t>
            </a:r>
            <a:r>
              <a:rPr lang="en-US" dirty="0"/>
              <a:t>.</a:t>
            </a:r>
          </a:p>
          <a:p>
            <a:r>
              <a:rPr lang="en-US" b="1" dirty="0" smtClean="0"/>
              <a:t>Indent</a:t>
            </a:r>
            <a:r>
              <a:rPr lang="en-US" dirty="0" smtClean="0"/>
              <a:t> </a:t>
            </a:r>
            <a:r>
              <a:rPr lang="en-US" dirty="0"/>
              <a:t>all </a:t>
            </a:r>
            <a:r>
              <a:rPr lang="en-US" u="sng" dirty="0"/>
              <a:t>block content</a:t>
            </a:r>
            <a:r>
              <a:rPr lang="en-US" dirty="0"/>
              <a:t>.</a:t>
            </a:r>
          </a:p>
          <a:p>
            <a:r>
              <a:rPr lang="en-US" dirty="0" smtClean="0"/>
              <a:t>Use </a:t>
            </a:r>
            <a:r>
              <a:rPr lang="en-US" dirty="0"/>
              <a:t>a </a:t>
            </a:r>
            <a:r>
              <a:rPr lang="en-US" b="1" dirty="0"/>
              <a:t>semicolon</a:t>
            </a:r>
            <a:r>
              <a:rPr lang="en-US" dirty="0"/>
              <a:t> </a:t>
            </a:r>
            <a:r>
              <a:rPr lang="en-US" u="sng" dirty="0"/>
              <a:t>after every </a:t>
            </a:r>
            <a:r>
              <a:rPr lang="en-US" u="sng" dirty="0" smtClean="0"/>
              <a:t>declaration.</a:t>
            </a:r>
          </a:p>
          <a:p>
            <a:r>
              <a:rPr lang="en-US" dirty="0" smtClean="0"/>
              <a:t>Use </a:t>
            </a:r>
            <a:r>
              <a:rPr lang="en-US" dirty="0"/>
              <a:t>a </a:t>
            </a:r>
            <a:r>
              <a:rPr lang="en-US" b="1" dirty="0"/>
              <a:t>space</a:t>
            </a:r>
            <a:r>
              <a:rPr lang="en-US" dirty="0"/>
              <a:t> </a:t>
            </a:r>
            <a:r>
              <a:rPr lang="en-US" u="sng" dirty="0"/>
              <a:t>after a property name’s colon</a:t>
            </a:r>
            <a:r>
              <a:rPr lang="en-US" dirty="0"/>
              <a:t>.</a:t>
            </a:r>
          </a:p>
          <a:p>
            <a:r>
              <a:rPr lang="en-US" u="sng" dirty="0" smtClean="0"/>
              <a:t>Separate </a:t>
            </a:r>
            <a:r>
              <a:rPr lang="en-US" u="sng" dirty="0"/>
              <a:t>selectors and declarations </a:t>
            </a:r>
            <a:r>
              <a:rPr lang="en-US" dirty="0"/>
              <a:t>by </a:t>
            </a:r>
            <a:r>
              <a:rPr lang="en-US" b="1" dirty="0"/>
              <a:t>new lines</a:t>
            </a:r>
            <a:r>
              <a:rPr lang="en-US" dirty="0"/>
              <a:t>.</a:t>
            </a:r>
          </a:p>
          <a:p>
            <a:r>
              <a:rPr lang="en-US" u="sng" dirty="0" smtClean="0"/>
              <a:t>Separate </a:t>
            </a:r>
            <a:r>
              <a:rPr lang="en-US" u="sng" dirty="0"/>
              <a:t>rules </a:t>
            </a:r>
            <a:r>
              <a:rPr lang="en-US" dirty="0"/>
              <a:t>by </a:t>
            </a:r>
            <a:r>
              <a:rPr lang="en-US" b="1" dirty="0"/>
              <a:t>new </a:t>
            </a:r>
            <a:r>
              <a:rPr lang="en-US" b="1" dirty="0" smtClean="0"/>
              <a:t>lines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</a:t>
            </a:r>
            <a:r>
              <a:rPr lang="en-US" b="1" dirty="0"/>
              <a:t>single quotation marks </a:t>
            </a:r>
            <a:r>
              <a:rPr lang="en-US" dirty="0"/>
              <a:t>for </a:t>
            </a:r>
            <a:r>
              <a:rPr lang="en-US" u="sng" dirty="0"/>
              <a:t>attribute selectors and property </a:t>
            </a:r>
            <a:r>
              <a:rPr lang="en-US" u="sng" dirty="0" smtClean="0"/>
              <a:t>values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030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Section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Group sections </a:t>
            </a:r>
            <a:r>
              <a:rPr lang="en-US" dirty="0"/>
              <a:t>by section comments. 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Separate</a:t>
            </a:r>
            <a:r>
              <a:rPr lang="en-US" dirty="0" smtClean="0"/>
              <a:t> </a:t>
            </a:r>
            <a:r>
              <a:rPr lang="en-US" dirty="0"/>
              <a:t>sections with new lines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Write </a:t>
            </a:r>
            <a:r>
              <a:rPr lang="en-US" b="1" dirty="0"/>
              <a:t>comments</a:t>
            </a:r>
            <a:r>
              <a:rPr lang="en-US" dirty="0"/>
              <a:t> as you go along. </a:t>
            </a:r>
            <a:r>
              <a:rPr lang="en-US" dirty="0" smtClean="0"/>
              <a:t>They will </a:t>
            </a:r>
            <a:r>
              <a:rPr lang="en-US" dirty="0"/>
              <a:t>help remind you why you did something a certain way (or will help someone else out if they're reading your code without you there to explain it).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As you've seen, </a:t>
            </a:r>
            <a:r>
              <a:rPr lang="en-US" b="1" dirty="0"/>
              <a:t>HTML</a:t>
            </a:r>
            <a:r>
              <a:rPr lang="en-US" dirty="0"/>
              <a:t> comments look like this: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smtClean="0"/>
              <a:t>&lt;!--</a:t>
            </a:r>
            <a:r>
              <a:rPr lang="en-US" dirty="0" smtClean="0"/>
              <a:t> I'm </a:t>
            </a:r>
            <a:r>
              <a:rPr lang="en-US" dirty="0"/>
              <a:t>a </a:t>
            </a:r>
            <a:r>
              <a:rPr lang="en-US" dirty="0" smtClean="0"/>
              <a:t>comment  </a:t>
            </a:r>
            <a:r>
              <a:rPr lang="en-US" b="1" dirty="0" smtClean="0"/>
              <a:t>--&gt;</a:t>
            </a:r>
            <a:endParaRPr lang="en-US" b="1" dirty="0"/>
          </a:p>
          <a:p>
            <a:r>
              <a:rPr lang="en-US" b="1" dirty="0"/>
              <a:t>CSS</a:t>
            </a:r>
            <a:r>
              <a:rPr lang="en-US" dirty="0"/>
              <a:t> comments, on the other hand, look like this: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smtClean="0"/>
              <a:t>/*</a:t>
            </a:r>
            <a:r>
              <a:rPr lang="en-US" dirty="0" smtClean="0"/>
              <a:t> I'm </a:t>
            </a:r>
            <a:r>
              <a:rPr lang="en-US" dirty="0"/>
              <a:t>a </a:t>
            </a:r>
            <a:r>
              <a:rPr lang="en-US" dirty="0" smtClean="0"/>
              <a:t>comment </a:t>
            </a:r>
            <a:r>
              <a:rPr lang="en-US" b="1" dirty="0" smtClean="0"/>
              <a:t>*/</a:t>
            </a:r>
            <a:endParaRPr lang="en-US" b="1" dirty="0"/>
          </a:p>
          <a:p>
            <a:r>
              <a:rPr lang="en-US" dirty="0"/>
              <a:t>Remember: the computer doesn't look at comments when figuring out what your HTML and CSS should do.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7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173</TotalTime>
  <Words>1075</Words>
  <Application>Microsoft Office PowerPoint</Application>
  <PresentationFormat>Widescreen</PresentationFormat>
  <Paragraphs>319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 Unicode MS</vt:lpstr>
      <vt:lpstr>Arial</vt:lpstr>
      <vt:lpstr>Calibri</vt:lpstr>
      <vt:lpstr>Century Gothic</vt:lpstr>
      <vt:lpstr>Courier New</vt:lpstr>
      <vt:lpstr>Times New Roman</vt:lpstr>
      <vt:lpstr>Wingdings 3</vt:lpstr>
      <vt:lpstr>Wisp</vt:lpstr>
      <vt:lpstr>CSS Style Sheets 101</vt:lpstr>
      <vt:lpstr>CSS Stands for:     Cascading StyleSheets</vt:lpstr>
      <vt:lpstr>How to Link External Style Sheet</vt:lpstr>
      <vt:lpstr>        CSS Box Model</vt:lpstr>
      <vt:lpstr>Cascading Rules</vt:lpstr>
      <vt:lpstr>Selectors </vt:lpstr>
      <vt:lpstr>Inheritance</vt:lpstr>
      <vt:lpstr>CSS Formatting Standards (Suggestions from our old pal Google)</vt:lpstr>
      <vt:lpstr>Section Comments</vt:lpstr>
      <vt:lpstr>Declarations: Properties and Values</vt:lpstr>
      <vt:lpstr>Some CSS Properties</vt:lpstr>
      <vt:lpstr>More CSS Properties—Endless Possibilities!</vt:lpstr>
      <vt:lpstr>Sample CSS  Style Sheet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Betsey Delorey</dc:creator>
  <cp:lastModifiedBy>Betsey Delorey</cp:lastModifiedBy>
  <cp:revision>29</cp:revision>
  <dcterms:created xsi:type="dcterms:W3CDTF">2015-03-04T21:28:54Z</dcterms:created>
  <dcterms:modified xsi:type="dcterms:W3CDTF">2015-03-05T14:24:05Z</dcterms:modified>
</cp:coreProperties>
</file>