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1" r:id="rId2"/>
    <p:sldMasterId id="2147483683" r:id="rId3"/>
    <p:sldMasterId id="2147483672" r:id="rId4"/>
    <p:sldMasterId id="2147483685" r:id="rId5"/>
  </p:sldMasterIdLst>
  <p:notesMasterIdLst>
    <p:notesMasterId r:id="rId32"/>
  </p:notesMasterIdLst>
  <p:sldIdLst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4" r:id="rId17"/>
    <p:sldId id="273" r:id="rId18"/>
    <p:sldId id="268" r:id="rId19"/>
    <p:sldId id="269" r:id="rId20"/>
    <p:sldId id="275" r:id="rId21"/>
    <p:sldId id="276" r:id="rId22"/>
    <p:sldId id="277" r:id="rId23"/>
    <p:sldId id="282" r:id="rId24"/>
    <p:sldId id="283" r:id="rId25"/>
    <p:sldId id="278" r:id="rId26"/>
    <p:sldId id="279" r:id="rId27"/>
    <p:sldId id="284" r:id="rId28"/>
    <p:sldId id="285" r:id="rId29"/>
    <p:sldId id="280" r:id="rId30"/>
    <p:sldId id="287" r:id="rId3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D"/>
    <a:srgbClr val="CDCDCD"/>
    <a:srgbClr val="FF8C00"/>
    <a:srgbClr val="E18C00"/>
    <a:srgbClr val="E81123"/>
    <a:srgbClr val="442359"/>
    <a:srgbClr val="682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18338-27C7-46C0-AF02-4E7140617352}" type="datetimeFigureOut">
              <a:rPr lang="sv-SE" smtClean="0"/>
              <a:t>2015-10-22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AC7D6-D53B-48FF-9E07-D75D509B3C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479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Organizations that don’t take the time to rethink or unlearn old habits may soon find themselves out of business. </a:t>
            </a:r>
          </a:p>
          <a:p>
            <a:endParaRPr lang="en-US" dirty="0" smtClean="0"/>
          </a:p>
          <a:p>
            <a:r>
              <a:rPr lang="en-US" b="1" dirty="0" smtClean="0"/>
              <a:t>Avoid being left behind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 MIT study found that the rate at which companies drop off the S&amp;P 500 rankings has accelerated in recent years. In 1958, a company could expect to stay on the list for an average of 61 years. These days, the tenure is just 18 years.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Why is that? It’s widely accepted that technology is among the most potent accelerators of the rate of change. All businesses are, to a greater or lesser degree of effectiveness, digital businesses.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Digitization is the irresistible force driving (and enabling) businesses to rethink their response to markets and reshape their operations. Failing which, Gartner predicts, 20% of market leaders will by 2017 be overtaken by a disruptive digital business that was created after the year 2000. </a:t>
            </a:r>
          </a:p>
          <a:p>
            <a:endParaRPr lang="en-US" dirty="0" smtClean="0"/>
          </a:p>
          <a:p>
            <a:r>
              <a:rPr lang="en-US" dirty="0" smtClean="0"/>
              <a:t>There’s simply no upside to remaining fixated on ideas that once worked, but no longer do. </a:t>
            </a:r>
          </a:p>
          <a:p>
            <a:endParaRPr lang="en-US" dirty="0" smtClean="0"/>
          </a:p>
          <a:p>
            <a:r>
              <a:rPr lang="en-US" dirty="0" smtClean="0"/>
              <a:t>Sources:</a:t>
            </a:r>
          </a:p>
          <a:p>
            <a:r>
              <a:rPr lang="en-US" sz="1050" dirty="0" smtClean="0"/>
              <a:t> “Technology Is Wiping Out Companies Faster than </a:t>
            </a:r>
            <a:r>
              <a:rPr lang="en-US" sz="1050" dirty="0" err="1" smtClean="0"/>
              <a:t>Ever,”MIT</a:t>
            </a:r>
            <a:r>
              <a:rPr lang="en-US" sz="1050" dirty="0" smtClean="0"/>
              <a:t> Technology Review (http://www.technologyreview.com/view/519226/technology-is-wiping-out-companies-faster-than-ever/), September 10, 2013</a:t>
            </a:r>
          </a:p>
          <a:p>
            <a:r>
              <a:rPr lang="en-US" sz="1050" dirty="0" smtClean="0"/>
              <a:t>https://www.gartner.com/doc/2636049/predicts--seizing-digital-business, quoted by research firm Blanc &amp; </a:t>
            </a:r>
            <a:r>
              <a:rPr lang="en-US" sz="1050" dirty="0" err="1" smtClean="0"/>
              <a:t>Otus</a:t>
            </a:r>
            <a:r>
              <a:rPr lang="en-US" sz="1050" dirty="0" smtClean="0"/>
              <a:t> on http://blog.blancandotus.com/2014/04/10/xtc-examining-the-change-changing-the-relationship-with-risk/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E3B13-A0AA-1142-AF91-A974A5E3D18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8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A66B9C7-15EC-4EB1-9F5F-52E1084B6642}" type="datetime8">
              <a:rPr lang="en-US" smtClean="0"/>
              <a:t>10/22/2015 12:03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3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6EF9B447-A738-4A3A-928D-267B6335793D}" type="datetimeFigureOut">
              <a:rPr lang="sv-SE" smtClean="0"/>
              <a:pPr/>
              <a:t>2015-10-22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D8F1EBE4-0630-4CB5-BC98-D113D05A2FAD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6587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14579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0836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6453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95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bg>
      <p:bgPr>
        <a:solidFill>
          <a:srgbClr val="0535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6453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1"/>
                </a:solidFill>
                <a:latin typeface="Segoe UI Light"/>
                <a:cs typeface="Segoe UI Ligh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7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6453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1"/>
                </a:solidFill>
                <a:latin typeface="Segoe UI Light"/>
                <a:cs typeface="Segoe UI Ligh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8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solidFill>
          <a:srgbClr val="0535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6453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3"/>
                </a:solidFill>
                <a:latin typeface="Segoe UI Light"/>
                <a:cs typeface="Segoe UI Ligh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6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6453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3"/>
                </a:solidFill>
                <a:latin typeface="Segoe UI Light"/>
                <a:cs typeface="Segoe UI Ligh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78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bg>
      <p:bgPr>
        <a:solidFill>
          <a:srgbClr val="4508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6453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4"/>
                </a:solidFill>
                <a:latin typeface="Segoe UI Light"/>
                <a:cs typeface="Segoe UI Ligh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01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6453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4"/>
                </a:solidFill>
                <a:latin typeface="Segoe UI Light"/>
                <a:cs typeface="Segoe UI Ligh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52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bg>
      <p:bgPr>
        <a:solidFill>
          <a:srgbClr val="352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6453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  <a:latin typeface="Segoe UI Light"/>
                <a:cs typeface="Segoe UI Ligh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5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2015-10-22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530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6453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2"/>
                </a:solidFill>
                <a:latin typeface="Segoe UI Light"/>
                <a:cs typeface="Segoe UI Ligh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56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bg>
      <p:bgPr>
        <a:solidFill>
          <a:srgbClr val="2F15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6453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32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ockholm title">
    <p:bg>
      <p:bgPr>
        <a:solidFill>
          <a:srgbClr val="00B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70"/>
            <a:ext cx="5826698" cy="1972400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608308"/>
            <a:ext cx="4751001" cy="990031"/>
          </a:xfrm>
          <a:prstGeom prst="rect">
            <a:avLst/>
          </a:prstGeo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4" y="6112611"/>
            <a:ext cx="1075699" cy="2058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6358" y="291102"/>
            <a:ext cx="5378490" cy="58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2015-10-22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58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40E0407B-C5A1-49A4-8902-9BB79EF74842}" type="datetimeFigureOut">
              <a:rPr lang="sv-SE" smtClean="0"/>
              <a:pPr/>
              <a:t>2015-10-22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36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2015-10-22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405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2015-10-22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13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2015-10-22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611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2015-10-22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26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Light" panose="020B0502040204020203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407B-C5A1-49A4-8902-9BB79EF74842}" type="datetimeFigureOut">
              <a:rPr lang="sv-SE" smtClean="0"/>
              <a:t>2015-10-22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7C7-61C1-46FB-8688-C750C5026D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31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B447-A738-4A3A-928D-267B6335793D}" type="datetimeFigureOut">
              <a:rPr lang="sv-SE" smtClean="0"/>
              <a:t>2015-10-22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EBE4-0630-4CB5-BC98-D113D05A2FAD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"/>
            <a:ext cx="12204000" cy="68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4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6EB9C9-4BCB-46E5-B3B3-09AD3677738B}" type="datetimeFigureOut">
              <a:rPr lang="sv-SE" smtClean="0"/>
              <a:pPr/>
              <a:t>2015-10-22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"/>
            <a:ext cx="12204000" cy="68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7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6EB9C9-4BCB-46E5-B3B3-09AD3677738B}" type="datetimeFigureOut">
              <a:rPr lang="sv-SE" smtClean="0"/>
              <a:pPr/>
              <a:t>2015-10-22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"/>
            <a:ext cx="12204000" cy="6855948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 userDrawn="1"/>
        </p:nvSpPr>
        <p:spPr>
          <a:xfrm>
            <a:off x="385851" y="3089508"/>
            <a:ext cx="11887200" cy="183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latin typeface="Segoe UI Light" panose="020B0502040204020203" pitchFamily="34" charset="0"/>
              </a:rPr>
              <a:t>Glöm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inte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att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utvärdera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sessionen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direkt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i</a:t>
            </a:r>
            <a:r>
              <a:rPr lang="en-US" sz="4800" dirty="0" smtClean="0">
                <a:latin typeface="Segoe UI Light" panose="020B0502040204020203" pitchFamily="34" charset="0"/>
              </a:rPr>
              <a:t> Microsoft </a:t>
            </a:r>
            <a:r>
              <a:rPr lang="en-US" sz="4800" dirty="0" err="1" smtClean="0">
                <a:latin typeface="Segoe UI Light" panose="020B0502040204020203" pitchFamily="34" charset="0"/>
              </a:rPr>
              <a:t>TechDays-appen</a:t>
            </a:r>
            <a:r>
              <a:rPr lang="en-US" sz="4800" dirty="0" smtClean="0">
                <a:latin typeface="Segoe UI Light" panose="020B0502040204020203" pitchFamily="34" charset="0"/>
              </a:rPr>
              <a:t>! </a:t>
            </a:r>
            <a:endParaRPr lang="en-US" sz="48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40E0407B-C5A1-49A4-8902-9BB79EF74842}" type="datetimeFigureOut">
              <a:rPr lang="sv-SE" smtClean="0"/>
              <a:pPr/>
              <a:t>2015-10-22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3406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  <p:sldLayoutId id="2147483679" r:id="rId5"/>
    <p:sldLayoutId id="2147483680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3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5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5350" y="13671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Demo search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Show </a:t>
            </a:r>
            <a:r>
              <a:rPr lang="sv-SE" dirty="0">
                <a:solidFill>
                  <a:schemeClr val="bg1"/>
                </a:solidFill>
              </a:rPr>
              <a:t>and explain Azure Search in the portal. Demo creation process. </a:t>
            </a:r>
          </a:p>
          <a:p>
            <a:pPr marL="800100" lvl="1" indent="-342900">
              <a:buAutoNum type="arabicParenR"/>
            </a:pPr>
            <a:r>
              <a:rPr lang="sv-SE" dirty="0">
                <a:solidFill>
                  <a:schemeClr val="bg1"/>
                </a:solidFill>
              </a:rPr>
              <a:t>(if time permits, show the demo setup of search).</a:t>
            </a:r>
          </a:p>
        </p:txBody>
      </p:sp>
    </p:spTree>
    <p:extLst>
      <p:ext uri="{BB962C8B-B14F-4D97-AF65-F5344CB8AC3E}">
        <p14:creationId xmlns:p14="http://schemas.microsoft.com/office/powerpoint/2010/main" val="235047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090738"/>
            <a:ext cx="12192000" cy="2676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82" y="2445782"/>
            <a:ext cx="1966437" cy="1966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2689" y="4110871"/>
            <a:ext cx="29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Content Delivery Network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12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DN POP Lo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519237"/>
            <a:ext cx="897255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5382042"/>
            <a:ext cx="101060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v-SE" sz="2000" i="1" dirty="0" smtClean="0">
                <a:solidFill>
                  <a:srgbClr val="CDCDCD"/>
                </a:solidFill>
                <a:latin typeface="Semibold"/>
                <a:cs typeface="Semibold"/>
              </a:rPr>
              <a:t>Current Azure CDN Point of Presence [POP]</a:t>
            </a:r>
            <a:endParaRPr lang="sv-SE" sz="2000" i="1" dirty="0">
              <a:solidFill>
                <a:srgbClr val="CDCDCD"/>
              </a:solidFill>
              <a:latin typeface="Semibold"/>
              <a:cs typeface="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5350" y="13671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Demo CDN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Show </a:t>
            </a:r>
            <a:r>
              <a:rPr lang="sv-SE" dirty="0">
                <a:solidFill>
                  <a:schemeClr val="bg1"/>
                </a:solidFill>
              </a:rPr>
              <a:t>and explain Azure Search in the portal. Demo creation process. </a:t>
            </a:r>
          </a:p>
          <a:p>
            <a:pPr marL="800100" lvl="1" indent="-342900">
              <a:buAutoNum type="arabicParenR"/>
            </a:pPr>
            <a:r>
              <a:rPr lang="sv-SE" dirty="0">
                <a:solidFill>
                  <a:schemeClr val="bg1"/>
                </a:solidFill>
              </a:rPr>
              <a:t>(if time permits, show the demo setup of search).</a:t>
            </a:r>
          </a:p>
        </p:txBody>
      </p:sp>
    </p:spTree>
    <p:extLst>
      <p:ext uri="{BB962C8B-B14F-4D97-AF65-F5344CB8AC3E}">
        <p14:creationId xmlns:p14="http://schemas.microsoft.com/office/powerpoint/2010/main" val="4133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2090738"/>
            <a:ext cx="12192000" cy="2676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oup 20"/>
          <p:cNvGrpSpPr/>
          <p:nvPr/>
        </p:nvGrpSpPr>
        <p:grpSpPr>
          <a:xfrm>
            <a:off x="0" y="2628613"/>
            <a:ext cx="12163079" cy="2138650"/>
            <a:chOff x="16656" y="2356744"/>
            <a:chExt cx="6720498" cy="118167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329" y="2356744"/>
              <a:ext cx="780290" cy="780290"/>
            </a:xfrm>
            <a:prstGeom prst="rect">
              <a:avLst/>
            </a:prstGeom>
            <a:effectLst/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396" y="2358018"/>
              <a:ext cx="780290" cy="7802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28732" y="3138308"/>
              <a:ext cx="1508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00" dirty="0" smtClean="0"/>
                <a:t>[WebJob]</a:t>
              </a:r>
            </a:p>
            <a:p>
              <a:pPr algn="ctr"/>
              <a:r>
                <a:rPr lang="sv-SE" sz="1000" dirty="0" smtClean="0"/>
                <a:t>MessageBus</a:t>
              </a:r>
              <a:endParaRPr lang="sv-SE" sz="10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547870" y="2547266"/>
              <a:ext cx="674275" cy="399245"/>
            </a:xfrm>
            <a:prstGeom prst="rightArrow">
              <a:avLst/>
            </a:prstGeom>
            <a:solidFill>
              <a:srgbClr val="0078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/>
                <a:t>Trigger</a:t>
              </a:r>
              <a:endParaRPr lang="sv-SE" sz="800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098937" y="2521464"/>
              <a:ext cx="447305" cy="399245"/>
            </a:xfrm>
            <a:prstGeom prst="rightArrow">
              <a:avLst/>
            </a:prstGeom>
            <a:solidFill>
              <a:srgbClr val="0078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800" dirty="0"/>
            </a:p>
          </p:txBody>
        </p:sp>
        <p:pic>
          <p:nvPicPr>
            <p:cNvPr id="8" name="Picture 2" descr="https://d30y9cdsu7xlg0.cloudfront.net/png/132230-200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57" y="2410894"/>
              <a:ext cx="671988" cy="671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ight Arrow 8"/>
            <p:cNvSpPr/>
            <p:nvPr/>
          </p:nvSpPr>
          <p:spPr>
            <a:xfrm>
              <a:off x="996803" y="2547266"/>
              <a:ext cx="674275" cy="399245"/>
            </a:xfrm>
            <a:prstGeom prst="rightArrow">
              <a:avLst/>
            </a:prstGeom>
            <a:solidFill>
              <a:srgbClr val="0078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/>
                <a:t>Send</a:t>
              </a:r>
              <a:endParaRPr lang="sv-SE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656" y="3124154"/>
              <a:ext cx="1184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00" dirty="0" smtClean="0"/>
                <a:t>[Message] NewImageAdded</a:t>
              </a:r>
              <a:endParaRPr lang="sv-SE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7465" y="3120424"/>
              <a:ext cx="1184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[Queue] newimageadded</a:t>
              </a:r>
              <a:endParaRPr lang="sv-SE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0686" y="3138308"/>
              <a:ext cx="1508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00" dirty="0" smtClean="0"/>
                <a:t>[WebJob]</a:t>
              </a:r>
            </a:p>
            <a:p>
              <a:pPr algn="ctr"/>
              <a:r>
                <a:rPr lang="sv-SE" sz="1000" dirty="0" smtClean="0"/>
                <a:t>Dispatcher</a:t>
              </a:r>
              <a:endParaRPr lang="sv-SE" sz="1000" dirty="0"/>
            </a:p>
          </p:txBody>
        </p:sp>
        <p:sp>
          <p:nvSpPr>
            <p:cNvPr id="13" name="Can 12"/>
            <p:cNvSpPr/>
            <p:nvPr/>
          </p:nvSpPr>
          <p:spPr>
            <a:xfrm>
              <a:off x="4687904" y="2369920"/>
              <a:ext cx="233979" cy="726138"/>
            </a:xfrm>
            <a:prstGeom prst="can">
              <a:avLst/>
            </a:prstGeom>
            <a:solidFill>
              <a:srgbClr val="0078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033216" y="2369920"/>
              <a:ext cx="414968" cy="183770"/>
            </a:xfrm>
            <a:prstGeom prst="rightArrow">
              <a:avLst/>
            </a:prstGeom>
            <a:solidFill>
              <a:srgbClr val="0078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800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5033216" y="2641104"/>
              <a:ext cx="414968" cy="183770"/>
            </a:xfrm>
            <a:prstGeom prst="rightArrow">
              <a:avLst/>
            </a:prstGeom>
            <a:solidFill>
              <a:srgbClr val="0078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800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033216" y="2912288"/>
              <a:ext cx="414968" cy="183770"/>
            </a:xfrm>
            <a:prstGeom prst="rightArrow">
              <a:avLst/>
            </a:prstGeom>
            <a:solidFill>
              <a:srgbClr val="0078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02685" y="2369920"/>
              <a:ext cx="1093165" cy="160942"/>
            </a:xfrm>
            <a:prstGeom prst="rect">
              <a:avLst/>
            </a:prstGeom>
            <a:solidFill>
              <a:srgbClr val="0078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/>
                <a:t>CreateThumbnail</a:t>
              </a:r>
              <a:endParaRPr lang="sv-SE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02685" y="2653976"/>
              <a:ext cx="1093165" cy="160942"/>
            </a:xfrm>
            <a:prstGeom prst="rect">
              <a:avLst/>
            </a:prstGeom>
            <a:solidFill>
              <a:srgbClr val="0078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/>
                <a:t>Update Search Index</a:t>
              </a:r>
              <a:endParaRPr lang="sv-SE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02685" y="2938033"/>
              <a:ext cx="1093165" cy="160942"/>
            </a:xfrm>
            <a:prstGeom prst="rect">
              <a:avLst/>
            </a:prstGeom>
            <a:solidFill>
              <a:srgbClr val="0078B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/>
                <a:t>PublishToCDN</a:t>
              </a:r>
              <a:endParaRPr lang="sv-SE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28738" y="3135391"/>
              <a:ext cx="1508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00" dirty="0" smtClean="0"/>
                <a:t>[WebJob]</a:t>
              </a:r>
            </a:p>
            <a:p>
              <a:pPr algn="ctr"/>
              <a:r>
                <a:rPr lang="sv-SE" sz="1000" dirty="0" smtClean="0"/>
                <a:t>Handlers</a:t>
              </a:r>
              <a:endParaRPr lang="sv-SE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4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349" y="1095375"/>
            <a:ext cx="11058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Demo of background tasks: 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Show the webjob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Explain the dispatcher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Show the newimagemessage queue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Implement the Ihandle&lt;&gt; for thumbnail generation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Implement the Ihandle&lt;&gt; for new search document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Demo upload of image</a:t>
            </a:r>
            <a:endParaRPr lang="sv-SE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Go back to api and explain how it could be used there</a:t>
            </a:r>
          </a:p>
        </p:txBody>
      </p:sp>
    </p:spTree>
    <p:extLst>
      <p:ext uri="{BB962C8B-B14F-4D97-AF65-F5344CB8AC3E}">
        <p14:creationId xmlns:p14="http://schemas.microsoft.com/office/powerpoint/2010/main" val="405536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00" y="1695600"/>
            <a:ext cx="3466800" cy="34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090738"/>
            <a:ext cx="12192000" cy="2676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1785191" y="2586227"/>
            <a:ext cx="1533145" cy="1805086"/>
            <a:chOff x="1785191" y="2586227"/>
            <a:chExt cx="1533145" cy="180508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191" y="2586227"/>
              <a:ext cx="1533145" cy="1533145"/>
            </a:xfrm>
            <a:prstGeom prst="rect">
              <a:avLst/>
            </a:prstGeom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2037602" y="4021981"/>
              <a:ext cx="102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Storage</a:t>
              </a:r>
              <a:endParaRPr lang="sv-S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89063" y="2738628"/>
            <a:ext cx="1228345" cy="1638252"/>
            <a:chOff x="5489063" y="2738628"/>
            <a:chExt cx="1228345" cy="163825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063" y="2738628"/>
              <a:ext cx="1228345" cy="12283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26299" y="4007548"/>
              <a:ext cx="113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Metadata</a:t>
              </a:r>
              <a:endParaRPr lang="sv-S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477843" y="2738628"/>
            <a:ext cx="1898182" cy="1638252"/>
            <a:chOff x="8477843" y="2738628"/>
            <a:chExt cx="1898182" cy="1638252"/>
          </a:xfrm>
        </p:grpSpPr>
        <p:sp>
          <p:nvSpPr>
            <p:cNvPr id="9" name="TextBox 8"/>
            <p:cNvSpPr txBox="1"/>
            <p:nvPr/>
          </p:nvSpPr>
          <p:spPr>
            <a:xfrm>
              <a:off x="8477843" y="4007548"/>
              <a:ext cx="1898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Medi Services</a:t>
              </a:r>
              <a:endParaRPr lang="sv-SE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7419" y="2738628"/>
              <a:ext cx="1228345" cy="1228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05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349" y="1095375"/>
            <a:ext cx="11058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Demo of media servics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Explain where it get’s stored</a:t>
            </a:r>
          </a:p>
          <a:p>
            <a:pPr marL="800100" lvl="1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Show storage command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Explain how to create streaming endpoints</a:t>
            </a:r>
          </a:p>
          <a:p>
            <a:pPr marL="800100" lvl="1" indent="-342900">
              <a:buFontTx/>
              <a:buAutoNum type="arabicParenR"/>
            </a:pPr>
            <a:r>
              <a:rPr lang="sv-SE" dirty="0">
                <a:solidFill>
                  <a:schemeClr val="bg1"/>
                </a:solidFill>
              </a:rPr>
              <a:t>Implement </a:t>
            </a:r>
            <a:r>
              <a:rPr lang="sv-SE" dirty="0" smtClean="0">
                <a:solidFill>
                  <a:schemeClr val="bg1"/>
                </a:solidFill>
              </a:rPr>
              <a:t>handler</a:t>
            </a:r>
          </a:p>
          <a:p>
            <a:pPr marL="1257300" lvl="2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Explain jobs and tasks</a:t>
            </a:r>
          </a:p>
          <a:p>
            <a:pPr marL="1257300" lvl="2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Show jobs and tasks in portal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Use the dash reference portal</a:t>
            </a:r>
          </a:p>
        </p:txBody>
      </p:sp>
    </p:spTree>
    <p:extLst>
      <p:ext uri="{BB962C8B-B14F-4D97-AF65-F5344CB8AC3E}">
        <p14:creationId xmlns:p14="http://schemas.microsoft.com/office/powerpoint/2010/main" val="33743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090738"/>
            <a:ext cx="12192000" cy="2676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170" name="Picture 2" descr="https://acom.azurecomcdn.net/80C57D/cdn/images/cvt-4114ae794fc269b77a87bc0a2ae6498d1eaae1e1271d02f4bd75c64e5d0c221a/page/media-services/media-player/02-simple.png?t=pop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091" y="2484437"/>
            <a:ext cx="2359818" cy="15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86785" y="4227790"/>
            <a:ext cx="208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Media Player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58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9975" y="2334981"/>
            <a:ext cx="11448371" cy="210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Segoe UI Light" panose="020B0502040204020203" pitchFamily="34" charset="0"/>
              </a:rPr>
              <a:t>Digital Asset Management </a:t>
            </a:r>
            <a:r>
              <a:rPr lang="en-US" sz="6000" dirty="0" err="1" smtClean="0">
                <a:latin typeface="Segoe UI Light" panose="020B0502040204020203" pitchFamily="34" charset="0"/>
              </a:rPr>
              <a:t>i</a:t>
            </a:r>
            <a:r>
              <a:rPr lang="en-US" sz="6000" dirty="0" smtClean="0">
                <a:latin typeface="Segoe UI Light" panose="020B0502040204020203" pitchFamily="34" charset="0"/>
              </a:rPr>
              <a:t> Azure</a:t>
            </a:r>
            <a:endParaRPr lang="en-US" sz="6000" dirty="0">
              <a:latin typeface="Segoe UI Light" panose="020B0502040204020203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2073" y="4610661"/>
            <a:ext cx="6019799" cy="1554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Patrik Löwendahl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CTiO - Avanade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ltGray">
          <a:xfrm>
            <a:off x="341576" y="3555836"/>
            <a:ext cx="6400800" cy="882264"/>
          </a:xfrm>
          <a:prstGeom prst="rect">
            <a:avLst/>
          </a:prstGeom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2"/>
              </a:buBlip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2"/>
              </a:buBlip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2"/>
              </a:buBlip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2"/>
              </a:buBlip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349" y="1095375"/>
            <a:ext cx="11058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Demo Azure media player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Show the site where you can test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Implement the mavi handler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Emphesize jobs and tasks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Show mavi result file for keywords</a:t>
            </a:r>
          </a:p>
        </p:txBody>
      </p:sp>
    </p:spTree>
    <p:extLst>
      <p:ext uri="{BB962C8B-B14F-4D97-AF65-F5344CB8AC3E}">
        <p14:creationId xmlns:p14="http://schemas.microsoft.com/office/powerpoint/2010/main" val="256528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0738"/>
            <a:ext cx="12192000" cy="2676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122" name="Picture 2" descr="https://acom.azurecomcdn.net/80C57D/cdn/images/cvt-cb11d261223b7ab90e38eb1b3a2ad6ba66fda2eca7e5b47a08908b15e22e9906/page/media-services/media-indexer/01-search.png?t=pop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2724150"/>
            <a:ext cx="2349500" cy="14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81625" y="4133851"/>
            <a:ext cx="208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Media Intelligence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89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349" y="1095375"/>
            <a:ext cx="11058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Demo of media servics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Show MAVI website and explain the concept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Implement the mavi handler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Emphesize jobs and tasks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Show mavi result file for keywords</a:t>
            </a:r>
          </a:p>
        </p:txBody>
      </p:sp>
    </p:spTree>
    <p:extLst>
      <p:ext uri="{BB962C8B-B14F-4D97-AF65-F5344CB8AC3E}">
        <p14:creationId xmlns:p14="http://schemas.microsoft.com/office/powerpoint/2010/main" val="102580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700849" y="1179010"/>
            <a:ext cx="4790302" cy="4499981"/>
          </a:xfrm>
          <a:prstGeom prst="ellipse">
            <a:avLst/>
          </a:prstGeom>
          <a:noFill/>
          <a:ln w="38100">
            <a:solidFill>
              <a:srgbClr val="00506D">
                <a:alpha val="5019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Picture 6" descr="https://d30y9cdsu7xlg0.cloudfront.net/png/200931-200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23" y="4067029"/>
            <a:ext cx="1230365" cy="123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d30y9cdsu7xlg0.cloudfront.net/png/49105-200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58" y="4088616"/>
            <a:ext cx="1187193" cy="118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94" y="1375244"/>
            <a:ext cx="1247775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73" y="1424785"/>
            <a:ext cx="1062424" cy="1062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13" y="3048066"/>
            <a:ext cx="766572" cy="766572"/>
          </a:xfrm>
          <a:prstGeom prst="rect">
            <a:avLst/>
          </a:prstGeom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22" y="3103836"/>
            <a:ext cx="650327" cy="650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968" y="2265878"/>
            <a:ext cx="650199" cy="650199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44" y="3953848"/>
            <a:ext cx="823204" cy="8232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12" y="2175994"/>
            <a:ext cx="760616" cy="7606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71" y="3002307"/>
            <a:ext cx="812331" cy="812331"/>
          </a:xfrm>
          <a:prstGeom prst="rect">
            <a:avLst/>
          </a:prstGeom>
        </p:spPr>
      </p:pic>
      <p:pic>
        <p:nvPicPr>
          <p:cNvPr id="15" name="Picture 2" descr="https://acom.azurecomcdn.net/80C57D/cdn/images/cvt-4114ae794fc269b77a87bc0a2ae6498d1eaae1e1271d02f4bd75c64e5d0c221a/page/media-services/media-player/02-simple.png?t=popn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034" y="1403119"/>
            <a:ext cx="968664" cy="64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acom.azurecomcdn.net/80C57D/cdn/images/cvt-cb11d261223b7ab90e38eb1b3a2ad6ba66fda2eca7e5b47a08908b15e22e9906/page/media-services/media-indexer/01-search.png?t=popn"/>
          <p:cNvPicPr>
            <a:picLocks noChangeAspect="1" noChangeArrowheads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806" y="4088616"/>
            <a:ext cx="884428" cy="53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74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Microsoft Azure Tour Stockholm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353" dirty="0">
                <a:solidFill>
                  <a:schemeClr val="bg1"/>
                </a:solidFill>
              </a:rPr>
              <a:t>18:e </a:t>
            </a:r>
            <a:r>
              <a:rPr lang="en-US" sz="2353" dirty="0" smtClean="0">
                <a:solidFill>
                  <a:schemeClr val="bg1"/>
                </a:solidFill>
              </a:rPr>
              <a:t>November </a:t>
            </a:r>
            <a:r>
              <a:rPr lang="en-US" sz="2353" dirty="0">
                <a:solidFill>
                  <a:schemeClr val="bg1"/>
                </a:solidFill>
              </a:rPr>
              <a:t>2015</a:t>
            </a:r>
          </a:p>
          <a:p>
            <a:r>
              <a:rPr lang="en-US" sz="2353" dirty="0">
                <a:solidFill>
                  <a:schemeClr val="bg1"/>
                </a:solidFill>
              </a:rPr>
              <a:t>Stockholm City Conference Center</a:t>
            </a:r>
          </a:p>
          <a:p>
            <a:endParaRPr lang="en-US" sz="2353" dirty="0">
              <a:solidFill>
                <a:schemeClr val="bg1"/>
              </a:solidFill>
            </a:endParaRPr>
          </a:p>
          <a:p>
            <a:r>
              <a:rPr lang="en-US" sz="2353" dirty="0">
                <a:solidFill>
                  <a:schemeClr val="bg1"/>
                </a:solidFill>
              </a:rPr>
              <a:t>http://aka.ms/azuretourstockholm</a:t>
            </a:r>
          </a:p>
        </p:txBody>
      </p:sp>
    </p:spTree>
    <p:extLst>
      <p:ext uri="{BB962C8B-B14F-4D97-AF65-F5344CB8AC3E}">
        <p14:creationId xmlns:p14="http://schemas.microsoft.com/office/powerpoint/2010/main" val="10338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9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9975" y="2334981"/>
            <a:ext cx="11448371" cy="210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Segoe UI Light" panose="020B0502040204020203" pitchFamily="34" charset="0"/>
              </a:rPr>
              <a:t>Digital Asset Management </a:t>
            </a:r>
            <a:r>
              <a:rPr lang="en-US" sz="6000" dirty="0" err="1" smtClean="0">
                <a:latin typeface="Segoe UI Light" panose="020B0502040204020203" pitchFamily="34" charset="0"/>
              </a:rPr>
              <a:t>i</a:t>
            </a:r>
            <a:r>
              <a:rPr lang="en-US" sz="6000" dirty="0" smtClean="0">
                <a:latin typeface="Segoe UI Light" panose="020B0502040204020203" pitchFamily="34" charset="0"/>
              </a:rPr>
              <a:t> Azure</a:t>
            </a:r>
            <a:endParaRPr lang="en-US" sz="6000" dirty="0">
              <a:latin typeface="Segoe UI Light" panose="020B0502040204020203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2073" y="4610661"/>
            <a:ext cx="6019799" cy="1554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Patrik Löwendahl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CTiO - Avanade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ltGray">
          <a:xfrm>
            <a:off x="341576" y="3555836"/>
            <a:ext cx="6400800" cy="882264"/>
          </a:xfrm>
          <a:prstGeom prst="rect">
            <a:avLst/>
          </a:prstGeom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None/>
              <a:tabLst/>
              <a:defRPr sz="3200" kern="1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2"/>
              </a:buBlip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2"/>
              </a:buBlip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2"/>
              </a:buBlip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Tx/>
              <a:buBlip>
                <a:blip r:embed="rId2"/>
              </a:buBlip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0849" y="1179010"/>
            <a:ext cx="4790302" cy="4499981"/>
          </a:xfrm>
          <a:prstGeom prst="ellipse">
            <a:avLst/>
          </a:prstGeom>
          <a:noFill/>
          <a:ln w="38100">
            <a:solidFill>
              <a:srgbClr val="00506D">
                <a:alpha val="5019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3723504" y="2890391"/>
            <a:ext cx="474499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v-SE" sz="6400" dirty="0" smtClean="0">
                <a:solidFill>
                  <a:srgbClr val="CDCDCD"/>
                </a:solidFill>
                <a:latin typeface="Semibold"/>
                <a:cs typeface="Semibold"/>
              </a:rPr>
              <a:t>DAM</a:t>
            </a:r>
            <a:endParaRPr lang="sv-SE" sz="6400" dirty="0">
              <a:solidFill>
                <a:srgbClr val="CDCDCD"/>
              </a:solidFill>
              <a:latin typeface="Semibold"/>
              <a:cs typeface="Semibold"/>
            </a:endParaRPr>
          </a:p>
        </p:txBody>
      </p:sp>
      <p:pic>
        <p:nvPicPr>
          <p:cNvPr id="1030" name="Picture 6" descr="https://d30y9cdsu7xlg0.cloudfront.net/png/200931-200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23" y="4067029"/>
            <a:ext cx="1230365" cy="123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49105-200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58" y="4088616"/>
            <a:ext cx="1187193" cy="118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94" y="1375244"/>
            <a:ext cx="1247775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73" y="1424785"/>
            <a:ext cx="1062424" cy="10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133475" y="2062163"/>
            <a:ext cx="9925050" cy="2733674"/>
            <a:chOff x="1019175" y="2000251"/>
            <a:chExt cx="9925050" cy="2733674"/>
          </a:xfrm>
        </p:grpSpPr>
        <p:sp>
          <p:nvSpPr>
            <p:cNvPr id="4" name="Rectangle 3"/>
            <p:cNvSpPr/>
            <p:nvPr/>
          </p:nvSpPr>
          <p:spPr>
            <a:xfrm>
              <a:off x="1019175" y="2000251"/>
              <a:ext cx="3028950" cy="7143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As a </a:t>
              </a:r>
              <a:r>
                <a:rPr lang="en-US" sz="1200" b="1" dirty="0"/>
                <a:t>marketer</a:t>
              </a:r>
              <a:r>
                <a:rPr lang="en-US" sz="1200" dirty="0"/>
                <a:t> I want to let users </a:t>
              </a:r>
              <a:r>
                <a:rPr lang="en-US" sz="1200" b="1" dirty="0"/>
                <a:t>stream</a:t>
              </a:r>
              <a:r>
                <a:rPr lang="en-US" sz="1200" dirty="0"/>
                <a:t> videos so that they can get relevant content to </a:t>
              </a:r>
              <a:r>
                <a:rPr lang="en-US" sz="1200" b="1" dirty="0"/>
                <a:t>any</a:t>
              </a:r>
              <a:r>
                <a:rPr lang="en-US" sz="1200" dirty="0"/>
                <a:t> </a:t>
              </a:r>
              <a:r>
                <a:rPr lang="en-US" sz="1200" b="1" dirty="0"/>
                <a:t>device</a:t>
              </a:r>
              <a:endParaRPr lang="sv-SE" sz="12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19175" y="3009901"/>
              <a:ext cx="3028950" cy="7143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As a </a:t>
              </a:r>
              <a:r>
                <a:rPr lang="en-US" sz="1200" b="1" dirty="0"/>
                <a:t>marketer</a:t>
              </a:r>
              <a:r>
                <a:rPr lang="en-US" sz="1200" dirty="0"/>
                <a:t> I want my assets to be </a:t>
              </a:r>
              <a:r>
                <a:rPr lang="en-US" sz="1200" b="1" dirty="0"/>
                <a:t>distributed</a:t>
              </a:r>
              <a:r>
                <a:rPr lang="en-US" sz="1200" dirty="0"/>
                <a:t> across the world so that my users get them </a:t>
              </a:r>
              <a:r>
                <a:rPr lang="en-US" sz="1200" b="1" dirty="0"/>
                <a:t>without</a:t>
              </a:r>
              <a:r>
                <a:rPr lang="en-US" sz="1200" dirty="0"/>
                <a:t> </a:t>
              </a:r>
              <a:r>
                <a:rPr lang="en-US" sz="1200" b="1" dirty="0" smtClean="0"/>
                <a:t>delay</a:t>
              </a:r>
              <a:endParaRPr lang="sv-SE" sz="12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19175" y="4019551"/>
              <a:ext cx="3028950" cy="7143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As a </a:t>
              </a:r>
              <a:r>
                <a:rPr lang="en-US" sz="1200" b="1" dirty="0"/>
                <a:t>digital marketer </a:t>
              </a:r>
              <a:r>
                <a:rPr lang="en-US" sz="1200" dirty="0"/>
                <a:t>I want to </a:t>
              </a:r>
              <a:r>
                <a:rPr lang="en-US" sz="1200" b="1" dirty="0" smtClean="0"/>
                <a:t>manage </a:t>
              </a:r>
              <a:r>
                <a:rPr lang="en-US" sz="1200" dirty="0" smtClean="0"/>
                <a:t>images </a:t>
              </a:r>
              <a:r>
                <a:rPr lang="en-US" sz="1200" dirty="0"/>
                <a:t>so that I always have </a:t>
              </a:r>
              <a:r>
                <a:rPr lang="en-US" sz="1200" b="1" dirty="0" smtClean="0"/>
                <a:t>relevant </a:t>
              </a:r>
              <a:r>
                <a:rPr lang="en-US" sz="1200" b="1" dirty="0"/>
                <a:t>images</a:t>
              </a:r>
              <a:r>
                <a:rPr lang="en-US" sz="1200" dirty="0"/>
                <a:t> for my marketing</a:t>
              </a:r>
              <a:endParaRPr lang="sv-SE" sz="12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67225" y="2000251"/>
              <a:ext cx="3028950" cy="7143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As a </a:t>
              </a:r>
              <a:r>
                <a:rPr lang="en-US" sz="1200" b="1" dirty="0"/>
                <a:t>marketer</a:t>
              </a:r>
              <a:r>
                <a:rPr lang="en-US" sz="1200" dirty="0"/>
                <a:t> I want to </a:t>
              </a:r>
              <a:r>
                <a:rPr lang="en-US" sz="1200" b="1" dirty="0"/>
                <a:t>control</a:t>
              </a:r>
              <a:r>
                <a:rPr lang="en-US" sz="1200" dirty="0"/>
                <a:t> asset output channels so that I can ensure </a:t>
              </a:r>
              <a:r>
                <a:rPr lang="en-US" sz="1200" b="1" dirty="0"/>
                <a:t>proper</a:t>
              </a:r>
              <a:r>
                <a:rPr lang="en-US" sz="1200" dirty="0"/>
                <a:t> use of the assets</a:t>
              </a:r>
              <a:endParaRPr lang="sv-SE" sz="12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67225" y="3009901"/>
              <a:ext cx="3028950" cy="7143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As a </a:t>
              </a:r>
              <a:r>
                <a:rPr lang="en-US" sz="1200" b="1" dirty="0"/>
                <a:t>marketer</a:t>
              </a:r>
              <a:r>
                <a:rPr lang="en-US" sz="1200" dirty="0"/>
                <a:t> I want to add </a:t>
              </a:r>
              <a:r>
                <a:rPr lang="en-US" sz="1200" b="1" dirty="0"/>
                <a:t>copyright</a:t>
              </a:r>
              <a:r>
                <a:rPr lang="en-US" sz="1200" dirty="0"/>
                <a:t> information to assets so that I can ensure </a:t>
              </a:r>
              <a:r>
                <a:rPr lang="en-US" sz="1200" b="1" dirty="0"/>
                <a:t>proper</a:t>
              </a:r>
              <a:r>
                <a:rPr lang="en-US" sz="1200" dirty="0"/>
                <a:t> usage</a:t>
              </a:r>
              <a:endParaRPr lang="sv-SE" sz="12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67225" y="4019551"/>
              <a:ext cx="3028950" cy="7143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As a </a:t>
              </a:r>
              <a:r>
                <a:rPr lang="en-US" sz="1200" b="1" dirty="0"/>
                <a:t>marketer</a:t>
              </a:r>
              <a:r>
                <a:rPr lang="en-US" sz="1200" dirty="0"/>
                <a:t> I want to </a:t>
              </a:r>
              <a:r>
                <a:rPr lang="en-US" sz="1200" b="1" dirty="0"/>
                <a:t>manage</a:t>
              </a:r>
              <a:r>
                <a:rPr lang="en-US" sz="1200" dirty="0"/>
                <a:t> my </a:t>
              </a:r>
              <a:r>
                <a:rPr lang="en-US" sz="1200" b="1" dirty="0"/>
                <a:t>videos</a:t>
              </a:r>
              <a:r>
                <a:rPr lang="en-US" sz="1200" dirty="0"/>
                <a:t> so I always have </a:t>
              </a:r>
              <a:r>
                <a:rPr lang="en-US" sz="1200" b="1" dirty="0"/>
                <a:t>relevant</a:t>
              </a:r>
              <a:r>
                <a:rPr lang="en-US" sz="1200" dirty="0"/>
                <a:t> videos in my marketing</a:t>
              </a:r>
              <a:endParaRPr lang="sv-SE" sz="12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15275" y="2000251"/>
              <a:ext cx="3028950" cy="7143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As a </a:t>
              </a:r>
              <a:r>
                <a:rPr lang="en-US" sz="1200" b="1" dirty="0"/>
                <a:t>marketer</a:t>
              </a:r>
              <a:r>
                <a:rPr lang="en-US" sz="1200" dirty="0"/>
                <a:t> I want to </a:t>
              </a:r>
              <a:r>
                <a:rPr lang="en-US" sz="1200" b="1" dirty="0"/>
                <a:t>distribute</a:t>
              </a:r>
              <a:r>
                <a:rPr lang="en-US" sz="1200" dirty="0"/>
                <a:t> my digital assets so that all my </a:t>
              </a:r>
              <a:r>
                <a:rPr lang="en-US" sz="1200" b="1" dirty="0"/>
                <a:t>channels</a:t>
              </a:r>
              <a:r>
                <a:rPr lang="en-US" sz="1200" dirty="0"/>
                <a:t> and </a:t>
              </a:r>
              <a:r>
                <a:rPr lang="en-US" sz="1200" b="1" dirty="0"/>
                <a:t>partners</a:t>
              </a:r>
              <a:r>
                <a:rPr lang="en-US" sz="1200" dirty="0"/>
                <a:t> can access them</a:t>
              </a:r>
              <a:endParaRPr lang="sv-SE" sz="12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15275" y="3009901"/>
              <a:ext cx="3028950" cy="7143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As a </a:t>
              </a:r>
              <a:r>
                <a:rPr lang="en-US" sz="1200" b="1" dirty="0"/>
                <a:t>marketer</a:t>
              </a:r>
              <a:r>
                <a:rPr lang="en-US" sz="1200" dirty="0"/>
                <a:t> I want to </a:t>
              </a:r>
              <a:r>
                <a:rPr lang="en-US" sz="1200" b="1" dirty="0"/>
                <a:t>request</a:t>
              </a:r>
              <a:r>
                <a:rPr lang="en-US" sz="1200" dirty="0"/>
                <a:t> digital asset through an agency brief so that I can get </a:t>
              </a:r>
              <a:r>
                <a:rPr lang="en-US" sz="1200" b="1" dirty="0"/>
                <a:t>new</a:t>
              </a:r>
              <a:r>
                <a:rPr lang="en-US" sz="1200" dirty="0"/>
                <a:t> </a:t>
              </a:r>
              <a:r>
                <a:rPr lang="en-US" sz="1200" b="1" dirty="0"/>
                <a:t>relevant</a:t>
              </a:r>
              <a:r>
                <a:rPr lang="en-US" sz="1200" dirty="0"/>
                <a:t> assets</a:t>
              </a:r>
              <a:endParaRPr lang="sv-SE" sz="12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15275" y="4019551"/>
              <a:ext cx="3028950" cy="7143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/>
                <a:t>As a </a:t>
              </a:r>
              <a:r>
                <a:rPr lang="en-US" sz="1200" b="1" dirty="0" smtClean="0"/>
                <a:t>marketer</a:t>
              </a:r>
              <a:r>
                <a:rPr lang="en-US" sz="1200" dirty="0" smtClean="0"/>
                <a:t> I want </a:t>
              </a:r>
              <a:r>
                <a:rPr lang="en-US" sz="1200" b="1" dirty="0" smtClean="0"/>
                <a:t>to search and find </a:t>
              </a:r>
              <a:r>
                <a:rPr lang="en-US" sz="1200" dirty="0" smtClean="0"/>
                <a:t>assets from my library so that I can </a:t>
              </a:r>
              <a:r>
                <a:rPr lang="en-US" sz="1200" b="1" dirty="0" smtClean="0"/>
                <a:t>use</a:t>
              </a:r>
              <a:r>
                <a:rPr lang="en-US" sz="1200" dirty="0" smtClean="0"/>
                <a:t> </a:t>
              </a:r>
              <a:r>
                <a:rPr lang="en-US" sz="1200" b="1" dirty="0" smtClean="0"/>
                <a:t>them</a:t>
              </a:r>
              <a:r>
                <a:rPr lang="en-US" sz="1200" dirty="0" smtClean="0"/>
                <a:t> in my marketing</a:t>
              </a:r>
              <a:endParaRPr lang="sv-SE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888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1695450"/>
            <a:ext cx="34671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090738"/>
            <a:ext cx="12192000" cy="2676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oup 18"/>
          <p:cNvGrpSpPr/>
          <p:nvPr/>
        </p:nvGrpSpPr>
        <p:grpSpPr>
          <a:xfrm>
            <a:off x="1785191" y="2586227"/>
            <a:ext cx="1533145" cy="1805086"/>
            <a:chOff x="1785191" y="2586227"/>
            <a:chExt cx="1533145" cy="18050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191" y="2586227"/>
              <a:ext cx="1533145" cy="1533145"/>
            </a:xfrm>
            <a:prstGeom prst="rect">
              <a:avLst/>
            </a:prstGeom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2037602" y="4021981"/>
              <a:ext cx="102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Storage</a:t>
              </a:r>
              <a:endParaRPr lang="sv-S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551889" y="2698050"/>
            <a:ext cx="1309498" cy="1691714"/>
            <a:chOff x="8551889" y="2698050"/>
            <a:chExt cx="1309498" cy="169171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889" y="2698050"/>
              <a:ext cx="1309498" cy="1309498"/>
            </a:xfrm>
            <a:prstGeom prst="rect">
              <a:avLst/>
            </a:prstGeom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8617419" y="4020432"/>
              <a:ext cx="124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Web / Api</a:t>
              </a:r>
              <a:endParaRPr lang="sv-S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9063" y="2738628"/>
            <a:ext cx="1228345" cy="1638252"/>
            <a:chOff x="5489063" y="2738628"/>
            <a:chExt cx="1228345" cy="163825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063" y="2738628"/>
              <a:ext cx="1228345" cy="122834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526299" y="4007548"/>
              <a:ext cx="113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/>
                <a:t>Metadata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5461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349" y="1095375"/>
            <a:ext cx="11058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Basci demo of images: 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Show application, upload, search and details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Storage and storage pattern (Guid / original.jpg – thumbnail.jpg etc)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Document DB – Show and explain the metadata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Access pattern</a:t>
            </a:r>
          </a:p>
          <a:p>
            <a:pPr marL="800100" lvl="1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Url Rewrite (show decorator pattern)</a:t>
            </a:r>
          </a:p>
          <a:p>
            <a:pPr marL="800100" lvl="1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Access API</a:t>
            </a:r>
          </a:p>
          <a:p>
            <a:pPr marL="1257300" lvl="2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Explain channel usage</a:t>
            </a:r>
          </a:p>
          <a:p>
            <a:pPr marL="1257300" lvl="2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404 (message as added code after shown the WebJob)</a:t>
            </a:r>
          </a:p>
          <a:p>
            <a:pPr marL="342900" indent="-342900">
              <a:buAutoNum type="arabicParenR"/>
            </a:pPr>
            <a:r>
              <a:rPr lang="sv-SE" dirty="0" smtClean="0">
                <a:solidFill>
                  <a:schemeClr val="bg1"/>
                </a:solidFill>
              </a:rPr>
              <a:t>Explain query and command pattern</a:t>
            </a:r>
          </a:p>
        </p:txBody>
      </p:sp>
    </p:spTree>
    <p:extLst>
      <p:ext uri="{BB962C8B-B14F-4D97-AF65-F5344CB8AC3E}">
        <p14:creationId xmlns:p14="http://schemas.microsoft.com/office/powerpoint/2010/main" val="300031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090738"/>
            <a:ext cx="12192000" cy="2676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115" y="2448115"/>
            <a:ext cx="1961770" cy="1961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8465" y="4110871"/>
            <a:ext cx="19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Search and find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60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FF5800"/>
      </a:dk2>
      <a:lt2>
        <a:srgbClr val="BCBDBC"/>
      </a:lt2>
      <a:accent1>
        <a:srgbClr val="009FDA"/>
      </a:accent1>
      <a:accent2>
        <a:srgbClr val="FDC82F"/>
      </a:accent2>
      <a:accent3>
        <a:srgbClr val="34B233"/>
      </a:accent3>
      <a:accent4>
        <a:srgbClr val="CF0072"/>
      </a:accent4>
      <a:accent5>
        <a:srgbClr val="747678"/>
      </a:accent5>
      <a:accent6>
        <a:srgbClr val="BCBDBC"/>
      </a:accent6>
      <a:hlink>
        <a:srgbClr val="FF5800"/>
      </a:hlink>
      <a:folHlink>
        <a:srgbClr val="FF58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772</Words>
  <Application>Microsoft Office PowerPoint</Application>
  <PresentationFormat>Widescreen</PresentationFormat>
  <Paragraphs>108</Paragraphs>
  <Slides>26</Slides>
  <Notes>2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Calibri</vt:lpstr>
      <vt:lpstr>Calibri Light</vt:lpstr>
      <vt:lpstr>Segoe Pro</vt:lpstr>
      <vt:lpstr>Segoe UI</vt:lpstr>
      <vt:lpstr>Segoe UI Light</vt:lpstr>
      <vt:lpstr>Segoe UI Semilight</vt:lpstr>
      <vt:lpstr>Semibold</vt:lpstr>
      <vt:lpstr>2_Anpassad formgivning</vt:lpstr>
      <vt:lpstr>Anpassad formgivning</vt:lpstr>
      <vt:lpstr>1_Anpassad formgivning</vt:lpstr>
      <vt:lpstr>3_Anpassad formgivning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Azure Tour Stockholm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Ann-Marie Norberg</dc:creator>
  <cp:lastModifiedBy>Patrik Löwendahl</cp:lastModifiedBy>
  <cp:revision>49</cp:revision>
  <dcterms:created xsi:type="dcterms:W3CDTF">2015-05-05T12:52:16Z</dcterms:created>
  <dcterms:modified xsi:type="dcterms:W3CDTF">2015-10-21T22:03:52Z</dcterms:modified>
</cp:coreProperties>
</file>