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Gordita" charset="1" panose="00000000000000000000"/>
      <p:regular r:id="rId15"/>
    </p:embeddedFont>
    <p:embeddedFont>
      <p:font typeface="Gordita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77883" y="2762115"/>
            <a:ext cx="4762769" cy="4762769"/>
          </a:xfrm>
          <a:custGeom>
            <a:avLst/>
            <a:gdLst/>
            <a:ahLst/>
            <a:cxnLst/>
            <a:rect r="r" b="b" t="t" l="l"/>
            <a:pathLst>
              <a:path h="4762769" w="4762769">
                <a:moveTo>
                  <a:pt x="0" y="0"/>
                </a:moveTo>
                <a:lnTo>
                  <a:pt x="4762769" y="0"/>
                </a:lnTo>
                <a:lnTo>
                  <a:pt x="4762769" y="4762770"/>
                </a:lnTo>
                <a:lnTo>
                  <a:pt x="0" y="4762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9971" y="-310639"/>
            <a:ext cx="4361973" cy="3966254"/>
          </a:xfrm>
          <a:custGeom>
            <a:avLst/>
            <a:gdLst/>
            <a:ahLst/>
            <a:cxnLst/>
            <a:rect r="r" b="b" t="t" l="l"/>
            <a:pathLst>
              <a:path h="3966254" w="4361973">
                <a:moveTo>
                  <a:pt x="0" y="0"/>
                </a:moveTo>
                <a:lnTo>
                  <a:pt x="4361973" y="0"/>
                </a:lnTo>
                <a:lnTo>
                  <a:pt x="4361973" y="3966255"/>
                </a:lnTo>
                <a:lnTo>
                  <a:pt x="0" y="3966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999"/>
            </a:blip>
            <a:stretch>
              <a:fillRect l="0" t="-82832" r="-4920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31264"/>
            <a:ext cx="8881524" cy="23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68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DEEP FAKE</a:t>
            </a:r>
          </a:p>
          <a:p>
            <a:pPr algn="l">
              <a:lnSpc>
                <a:spcPts val="95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9221" y="5617240"/>
            <a:ext cx="8115300" cy="43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0"/>
              </a:lnSpc>
            </a:pPr>
            <a:r>
              <a:rPr lang="en-US" sz="2867" spc="544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A New Cybersecurity Threat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154562" y="7873494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3" y="0"/>
                </a:lnTo>
                <a:lnTo>
                  <a:pt x="5397303" y="5890644"/>
                </a:lnTo>
                <a:lnTo>
                  <a:pt x="0" y="5890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83498" y="8249646"/>
            <a:ext cx="544378" cy="753465"/>
          </a:xfrm>
          <a:custGeom>
            <a:avLst/>
            <a:gdLst/>
            <a:ahLst/>
            <a:cxnLst/>
            <a:rect r="r" b="b" t="t" l="l"/>
            <a:pathLst>
              <a:path h="753465" w="544378">
                <a:moveTo>
                  <a:pt x="0" y="0"/>
                </a:moveTo>
                <a:lnTo>
                  <a:pt x="544378" y="0"/>
                </a:lnTo>
                <a:lnTo>
                  <a:pt x="544378" y="753464"/>
                </a:lnTo>
                <a:lnTo>
                  <a:pt x="0" y="75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00900" y="8438012"/>
            <a:ext cx="272189" cy="376732"/>
          </a:xfrm>
          <a:custGeom>
            <a:avLst/>
            <a:gdLst/>
            <a:ahLst/>
            <a:cxnLst/>
            <a:rect r="r" b="b" t="t" l="l"/>
            <a:pathLst>
              <a:path h="376732" w="272189">
                <a:moveTo>
                  <a:pt x="0" y="0"/>
                </a:moveTo>
                <a:lnTo>
                  <a:pt x="272189" y="0"/>
                </a:lnTo>
                <a:lnTo>
                  <a:pt x="272189" y="376732"/>
                </a:lnTo>
                <a:lnTo>
                  <a:pt x="0" y="376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1014" y="7864291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-2525870" y="-3297379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4000"/>
                </a:lnTo>
                <a:lnTo>
                  <a:pt x="0" y="5494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77171" y="2604301"/>
            <a:ext cx="5296611" cy="4939090"/>
          </a:xfrm>
          <a:custGeom>
            <a:avLst/>
            <a:gdLst/>
            <a:ahLst/>
            <a:cxnLst/>
            <a:rect r="r" b="b" t="t" l="l"/>
            <a:pathLst>
              <a:path h="4939090" w="5296611">
                <a:moveTo>
                  <a:pt x="0" y="0"/>
                </a:moveTo>
                <a:lnTo>
                  <a:pt x="5296611" y="0"/>
                </a:lnTo>
                <a:lnTo>
                  <a:pt x="5296611" y="4939090"/>
                </a:lnTo>
                <a:lnTo>
                  <a:pt x="0" y="49390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3881" y="3783652"/>
            <a:ext cx="8344126" cy="408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Deepfake = “Deep Learning” + “Fake”</a:t>
            </a:r>
          </a:p>
          <a:p>
            <a:pPr algn="l">
              <a:lnSpc>
                <a:spcPts val="2974"/>
              </a:lnSpc>
            </a:pPr>
          </a:p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Deepfakes are AI-generated fake videos, images, or audio that appear real.</a:t>
            </a:r>
          </a:p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</a:p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Created using machine learning algorithms (e.g., GANs).</a:t>
            </a:r>
          </a:p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</a:p>
          <a:p>
            <a:pPr algn="l" marL="526410" indent="-263205" lvl="1">
              <a:lnSpc>
                <a:spcPts val="2974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Often used to impersonate real people — politicians, CEOs, celebrities, etc.</a:t>
            </a:r>
          </a:p>
          <a:p>
            <a:pPr algn="l">
              <a:lnSpc>
                <a:spcPts val="297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3760" y="1984444"/>
            <a:ext cx="10786045" cy="111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79"/>
              </a:lnSpc>
            </a:pPr>
            <a:r>
              <a:rPr lang="en-US" sz="65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WHAT IS A DEEPFAKE?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707125" y="7873494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3" y="0"/>
                </a:lnTo>
                <a:lnTo>
                  <a:pt x="5397303" y="5890644"/>
                </a:lnTo>
                <a:lnTo>
                  <a:pt x="0" y="5890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504" y="2646941"/>
            <a:ext cx="5480073" cy="5473223"/>
          </a:xfrm>
          <a:custGeom>
            <a:avLst/>
            <a:gdLst/>
            <a:ahLst/>
            <a:cxnLst/>
            <a:rect r="r" b="b" t="t" l="l"/>
            <a:pathLst>
              <a:path h="5473223" w="5480073">
                <a:moveTo>
                  <a:pt x="0" y="0"/>
                </a:moveTo>
                <a:lnTo>
                  <a:pt x="5480073" y="0"/>
                </a:lnTo>
                <a:lnTo>
                  <a:pt x="5480073" y="5473223"/>
                </a:lnTo>
                <a:lnTo>
                  <a:pt x="0" y="5473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27236" y="768142"/>
            <a:ext cx="11221685" cy="197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19"/>
              </a:lnSpc>
            </a:pPr>
            <a:r>
              <a:rPr lang="en-US" sz="56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DEEPFAKES ARE USED IN CYBER ATTACKS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84802" y="2249539"/>
            <a:ext cx="1314675" cy="150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05"/>
              </a:lnSpc>
            </a:pPr>
            <a:r>
              <a:rPr lang="en-US" sz="87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186" y="3313067"/>
            <a:ext cx="9752735" cy="500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8194" indent="-264097" lvl="1">
              <a:lnSpc>
                <a:spcPts val="3645"/>
              </a:lnSpc>
              <a:buFont typeface="Arial"/>
              <a:buChar char="•"/>
            </a:pPr>
            <a:r>
              <a:rPr lang="en-US" b="true" sz="2446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Voice Phishing (Vishing): </a:t>
            </a:r>
            <a:r>
              <a:rPr lang="en-US" sz="2446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Fake CEO voice used to scam employees.</a:t>
            </a:r>
          </a:p>
          <a:p>
            <a:pPr algn="just">
              <a:lnSpc>
                <a:spcPts val="3645"/>
              </a:lnSpc>
            </a:pPr>
          </a:p>
          <a:p>
            <a:pPr algn="just" marL="528194" indent="-264097" lvl="1">
              <a:lnSpc>
                <a:spcPts val="3645"/>
              </a:lnSpc>
              <a:buFont typeface="Arial"/>
              <a:buChar char="•"/>
            </a:pPr>
            <a:r>
              <a:rPr lang="en-US" b="true" sz="2446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Fake Video Calls:</a:t>
            </a:r>
            <a:r>
              <a:rPr lang="en-US" sz="2446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 Attackers pretend to be managers in Zoom/Google Meet.</a:t>
            </a:r>
          </a:p>
          <a:p>
            <a:pPr algn="just">
              <a:lnSpc>
                <a:spcPts val="3645"/>
              </a:lnSpc>
            </a:pPr>
          </a:p>
          <a:p>
            <a:pPr algn="just" marL="528194" indent="-264097" lvl="1">
              <a:lnSpc>
                <a:spcPts val="3645"/>
              </a:lnSpc>
              <a:buFont typeface="Arial"/>
              <a:buChar char="•"/>
            </a:pPr>
            <a:r>
              <a:rPr lang="en-US" sz="2446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Phishing Emails with Deepfake Attachments</a:t>
            </a:r>
          </a:p>
          <a:p>
            <a:pPr algn="just">
              <a:lnSpc>
                <a:spcPts val="3645"/>
              </a:lnSpc>
            </a:pPr>
          </a:p>
          <a:p>
            <a:pPr algn="just" marL="528194" indent="-264097" lvl="1">
              <a:lnSpc>
                <a:spcPts val="3645"/>
              </a:lnSpc>
              <a:buFont typeface="Arial"/>
              <a:buChar char="•"/>
            </a:pPr>
            <a:r>
              <a:rPr lang="en-US" b="true" sz="2446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Blackmail &amp; Extortion: </a:t>
            </a:r>
            <a:r>
              <a:rPr lang="en-US" sz="2446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Using fake videos to threaten victims</a:t>
            </a:r>
          </a:p>
          <a:p>
            <a:pPr algn="just">
              <a:lnSpc>
                <a:spcPts val="3645"/>
              </a:lnSpc>
            </a:pPr>
          </a:p>
          <a:p>
            <a:pPr algn="just" marL="528194" indent="-264097" lvl="1">
              <a:lnSpc>
                <a:spcPts val="3645"/>
              </a:lnSpc>
              <a:buFont typeface="Arial"/>
              <a:buChar char="•"/>
            </a:pPr>
            <a:r>
              <a:rPr lang="en-US" b="true" sz="2446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Misinformation Campaigns</a:t>
            </a:r>
            <a:r>
              <a:rPr lang="en-US" sz="2446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 – political or social chaos.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241510"/>
            <a:ext cx="828399" cy="1146573"/>
          </a:xfrm>
          <a:custGeom>
            <a:avLst/>
            <a:gdLst/>
            <a:ahLst/>
            <a:cxnLst/>
            <a:rect r="r" b="b" t="t" l="l"/>
            <a:pathLst>
              <a:path h="1146573" w="828399">
                <a:moveTo>
                  <a:pt x="0" y="0"/>
                </a:moveTo>
                <a:lnTo>
                  <a:pt x="828399" y="0"/>
                </a:lnTo>
                <a:lnTo>
                  <a:pt x="828399" y="1146573"/>
                </a:lnTo>
                <a:lnTo>
                  <a:pt x="0" y="1146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82267" y="8603854"/>
            <a:ext cx="328226" cy="454292"/>
          </a:xfrm>
          <a:custGeom>
            <a:avLst/>
            <a:gdLst/>
            <a:ahLst/>
            <a:cxnLst/>
            <a:rect r="r" b="b" t="t" l="l"/>
            <a:pathLst>
              <a:path h="454292" w="328226">
                <a:moveTo>
                  <a:pt x="0" y="0"/>
                </a:moveTo>
                <a:lnTo>
                  <a:pt x="328226" y="0"/>
                </a:lnTo>
                <a:lnTo>
                  <a:pt x="328226" y="454292"/>
                </a:lnTo>
                <a:lnTo>
                  <a:pt x="0" y="454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00000">
            <a:off x="-2388067" y="-3179261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5" y="0"/>
                </a:lnTo>
                <a:lnTo>
                  <a:pt x="5287975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843848" y="8450855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4" y="0"/>
                </a:lnTo>
                <a:lnTo>
                  <a:pt x="5397304" y="5890645"/>
                </a:lnTo>
                <a:lnTo>
                  <a:pt x="0" y="589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68931" y="2778224"/>
            <a:ext cx="6590369" cy="4366119"/>
          </a:xfrm>
          <a:custGeom>
            <a:avLst/>
            <a:gdLst/>
            <a:ahLst/>
            <a:cxnLst/>
            <a:rect r="r" b="b" t="t" l="l"/>
            <a:pathLst>
              <a:path h="4366119" w="6590369">
                <a:moveTo>
                  <a:pt x="0" y="0"/>
                </a:moveTo>
                <a:lnTo>
                  <a:pt x="6590369" y="0"/>
                </a:lnTo>
                <a:lnTo>
                  <a:pt x="6590369" y="4366119"/>
                </a:lnTo>
                <a:lnTo>
                  <a:pt x="0" y="43661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3429" y="1325147"/>
            <a:ext cx="10407154" cy="199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9"/>
              </a:lnSpc>
            </a:pPr>
            <a:r>
              <a:rPr lang="en-US" sz="57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DEEPFAKES ARE SO DANGEROUS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3429" y="3527878"/>
            <a:ext cx="9412680" cy="481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410" indent="-263205" lvl="1">
              <a:lnSpc>
                <a:spcPts val="5705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Hard to detect without AI tools.</a:t>
            </a:r>
          </a:p>
          <a:p>
            <a:pPr algn="l" marL="526410" indent="-263205" lvl="1">
              <a:lnSpc>
                <a:spcPts val="5705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Can destroy a person's reputation in seconds.</a:t>
            </a:r>
          </a:p>
          <a:p>
            <a:pPr algn="l" marL="526410" indent="-263205" lvl="1">
              <a:lnSpc>
                <a:spcPts val="5705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Used in cyber scams, financial frauds, and election manipulation.</a:t>
            </a:r>
          </a:p>
          <a:p>
            <a:pPr algn="l" marL="526410" indent="-263205" lvl="1">
              <a:lnSpc>
                <a:spcPts val="5705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Damages public trust in online content.</a:t>
            </a:r>
          </a:p>
          <a:p>
            <a:pPr algn="l" marL="526410" indent="-263205" lvl="1">
              <a:lnSpc>
                <a:spcPts val="5705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Increases the difficulty of verifying digital identity.</a:t>
            </a:r>
          </a:p>
          <a:p>
            <a:pPr algn="l">
              <a:lnSpc>
                <a:spcPts val="302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341910" y="7892627"/>
            <a:ext cx="414199" cy="573286"/>
          </a:xfrm>
          <a:custGeom>
            <a:avLst/>
            <a:gdLst/>
            <a:ahLst/>
            <a:cxnLst/>
            <a:rect r="r" b="b" t="t" l="l"/>
            <a:pathLst>
              <a:path h="573286" w="414199">
                <a:moveTo>
                  <a:pt x="0" y="0"/>
                </a:moveTo>
                <a:lnTo>
                  <a:pt x="414200" y="0"/>
                </a:lnTo>
                <a:lnTo>
                  <a:pt x="414200" y="573286"/>
                </a:lnTo>
                <a:lnTo>
                  <a:pt x="0" y="573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44718" y="2312036"/>
            <a:ext cx="207100" cy="286643"/>
          </a:xfrm>
          <a:custGeom>
            <a:avLst/>
            <a:gdLst/>
            <a:ahLst/>
            <a:cxnLst/>
            <a:rect r="r" b="b" t="t" l="l"/>
            <a:pathLst>
              <a:path h="286643" w="207100">
                <a:moveTo>
                  <a:pt x="0" y="0"/>
                </a:moveTo>
                <a:lnTo>
                  <a:pt x="207100" y="0"/>
                </a:lnTo>
                <a:lnTo>
                  <a:pt x="207100" y="286643"/>
                </a:lnTo>
                <a:lnTo>
                  <a:pt x="0" y="286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242063" y="7657707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3" y="0"/>
                </a:lnTo>
                <a:lnTo>
                  <a:pt x="5397303" y="5890645"/>
                </a:lnTo>
                <a:lnTo>
                  <a:pt x="0" y="589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24703" y="2234099"/>
            <a:ext cx="5764666" cy="6280162"/>
          </a:xfrm>
          <a:custGeom>
            <a:avLst/>
            <a:gdLst/>
            <a:ahLst/>
            <a:cxnLst/>
            <a:rect r="r" b="b" t="t" l="l"/>
            <a:pathLst>
              <a:path h="6280162" w="5764666">
                <a:moveTo>
                  <a:pt x="0" y="0"/>
                </a:moveTo>
                <a:lnTo>
                  <a:pt x="5764665" y="0"/>
                </a:lnTo>
                <a:lnTo>
                  <a:pt x="5764665" y="6280163"/>
                </a:lnTo>
                <a:lnTo>
                  <a:pt x="0" y="62801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1451" y="1463289"/>
            <a:ext cx="13889172" cy="197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56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REAL-WORLD EXAMPLES OF DEEPFAKE ATTACKS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7758" y="3632963"/>
            <a:ext cx="10411735" cy="474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410" indent="-263205" lvl="1">
              <a:lnSpc>
                <a:spcPts val="4778"/>
              </a:lnSpc>
              <a:buFont typeface="Arial"/>
              <a:buChar char="•"/>
            </a:pPr>
            <a:r>
              <a:rPr lang="en-US" b="true" sz="2438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Business Scam (2024):</a:t>
            </a:r>
          </a:p>
          <a:p>
            <a:pPr algn="l">
              <a:lnSpc>
                <a:spcPts val="4778"/>
              </a:lnSpc>
            </a:pPr>
            <a:r>
              <a:rPr lang="en-US" sz="2438" spc="-48" b="true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       </a:t>
            </a: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Fake voice of CFO tricked an employee into wiring funds to a  </a:t>
            </a:r>
          </a:p>
          <a:p>
            <a:pPr algn="l">
              <a:lnSpc>
                <a:spcPts val="4778"/>
              </a:lnSpc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      </a:t>
            </a: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hacker’s account.</a:t>
            </a:r>
          </a:p>
          <a:p>
            <a:pPr algn="l" marL="526410" indent="-263205" lvl="1">
              <a:lnSpc>
                <a:spcPts val="4778"/>
              </a:lnSpc>
              <a:buFont typeface="Arial"/>
              <a:buChar char="•"/>
            </a:pPr>
            <a:r>
              <a:rPr lang="en-US" b="true" sz="2438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Fake Celebrity Endorsements:</a:t>
            </a:r>
          </a:p>
          <a:p>
            <a:pPr algn="l">
              <a:lnSpc>
                <a:spcPts val="4778"/>
              </a:lnSpc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      </a:t>
            </a: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Deepfakes used to show celebrities promoting scam products.</a:t>
            </a:r>
          </a:p>
          <a:p>
            <a:pPr algn="l" marL="526410" indent="-263205" lvl="1">
              <a:lnSpc>
                <a:spcPts val="4778"/>
              </a:lnSpc>
              <a:buFont typeface="Arial"/>
              <a:buChar char="•"/>
            </a:pPr>
            <a:r>
              <a:rPr lang="en-US" b="true" sz="2438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Political Deepfakes:</a:t>
            </a:r>
          </a:p>
          <a:p>
            <a:pPr algn="l">
              <a:lnSpc>
                <a:spcPts val="4778"/>
              </a:lnSpc>
            </a:pPr>
            <a:r>
              <a:rPr lang="en-US" sz="2438" spc="-48" b="true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      </a:t>
            </a: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Fake speeches created to mislead the public before elections.</a:t>
            </a:r>
          </a:p>
          <a:p>
            <a:pPr algn="l">
              <a:lnSpc>
                <a:spcPts val="477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15100" y="7904378"/>
            <a:ext cx="686120" cy="949647"/>
          </a:xfrm>
          <a:custGeom>
            <a:avLst/>
            <a:gdLst/>
            <a:ahLst/>
            <a:cxnLst/>
            <a:rect r="r" b="b" t="t" l="l"/>
            <a:pathLst>
              <a:path h="949647" w="686120">
                <a:moveTo>
                  <a:pt x="0" y="0"/>
                </a:moveTo>
                <a:lnTo>
                  <a:pt x="686119" y="0"/>
                </a:lnTo>
                <a:lnTo>
                  <a:pt x="686119" y="949647"/>
                </a:lnTo>
                <a:lnTo>
                  <a:pt x="0" y="949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75169" y="3147506"/>
            <a:ext cx="414199" cy="573286"/>
          </a:xfrm>
          <a:custGeom>
            <a:avLst/>
            <a:gdLst/>
            <a:ahLst/>
            <a:cxnLst/>
            <a:rect r="r" b="b" t="t" l="l"/>
            <a:pathLst>
              <a:path h="573286" w="414199">
                <a:moveTo>
                  <a:pt x="0" y="0"/>
                </a:moveTo>
                <a:lnTo>
                  <a:pt x="414199" y="0"/>
                </a:lnTo>
                <a:lnTo>
                  <a:pt x="414199" y="573286"/>
                </a:lnTo>
                <a:lnTo>
                  <a:pt x="0" y="573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75371" y="8747002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3" y="0"/>
                </a:lnTo>
                <a:lnTo>
                  <a:pt x="5397303" y="5890645"/>
                </a:lnTo>
                <a:lnTo>
                  <a:pt x="0" y="589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1908" y="3611377"/>
            <a:ext cx="4932493" cy="4991770"/>
          </a:xfrm>
          <a:custGeom>
            <a:avLst/>
            <a:gdLst/>
            <a:ahLst/>
            <a:cxnLst/>
            <a:rect r="r" b="b" t="t" l="l"/>
            <a:pathLst>
              <a:path h="4991770" w="4932493">
                <a:moveTo>
                  <a:pt x="0" y="0"/>
                </a:moveTo>
                <a:lnTo>
                  <a:pt x="4932492" y="0"/>
                </a:lnTo>
                <a:lnTo>
                  <a:pt x="4932492" y="4991770"/>
                </a:lnTo>
                <a:lnTo>
                  <a:pt x="0" y="4991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3825" y="1977906"/>
            <a:ext cx="14553171" cy="89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9"/>
              </a:lnSpc>
            </a:pPr>
            <a:r>
              <a:rPr lang="en-US" sz="52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TO DETECT &amp; PREVENT DEEPFAKES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149" y="3487552"/>
            <a:ext cx="11161111" cy="511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0"/>
              </a:lnSpc>
            </a:pPr>
            <a:r>
              <a:rPr lang="en-US" b="true" sz="2438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Detection Techniques: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AI-based deepfake detectors (e.g., Microsoft Video Authenticator)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Look for unnatural blinking, lip movement, shadow inconsistency</a:t>
            </a:r>
          </a:p>
          <a:p>
            <a:pPr algn="just">
              <a:lnSpc>
                <a:spcPts val="4120"/>
              </a:lnSpc>
            </a:pPr>
          </a:p>
          <a:p>
            <a:pPr algn="just">
              <a:lnSpc>
                <a:spcPts val="4120"/>
              </a:lnSpc>
            </a:pPr>
            <a:r>
              <a:rPr lang="en-US" b="true" sz="2438" spc="-48">
                <a:solidFill>
                  <a:srgbClr val="5479F7"/>
                </a:solidFill>
                <a:latin typeface="Gordita Bold"/>
                <a:ea typeface="Gordita Bold"/>
                <a:cs typeface="Gordita Bold"/>
                <a:sym typeface="Gordita Bold"/>
              </a:rPr>
              <a:t>Prevention Tips: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Don’t blindly trust audio/video without verifying source.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Always use 2FA (Two-Factor Authentication).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Verify instructions given via video call or voice message.</a:t>
            </a:r>
          </a:p>
          <a:p>
            <a:pPr algn="just" marL="526410" indent="-263205" lvl="1">
              <a:lnSpc>
                <a:spcPts val="4120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Raise awareness in workplaces.</a:t>
            </a:r>
          </a:p>
          <a:p>
            <a:pPr algn="just">
              <a:lnSpc>
                <a:spcPts val="412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465619" y="8432033"/>
            <a:ext cx="247261" cy="342230"/>
          </a:xfrm>
          <a:custGeom>
            <a:avLst/>
            <a:gdLst/>
            <a:ahLst/>
            <a:cxnLst/>
            <a:rect r="r" b="b" t="t" l="l"/>
            <a:pathLst>
              <a:path h="342230" w="247261">
                <a:moveTo>
                  <a:pt x="0" y="0"/>
                </a:moveTo>
                <a:lnTo>
                  <a:pt x="247261" y="0"/>
                </a:lnTo>
                <a:lnTo>
                  <a:pt x="247261" y="342229"/>
                </a:lnTo>
                <a:lnTo>
                  <a:pt x="0" y="3422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681450" y="7746034"/>
            <a:ext cx="5397303" cy="5890645"/>
          </a:xfrm>
          <a:custGeom>
            <a:avLst/>
            <a:gdLst/>
            <a:ahLst/>
            <a:cxnLst/>
            <a:rect r="r" b="b" t="t" l="l"/>
            <a:pathLst>
              <a:path h="5890645" w="5397303">
                <a:moveTo>
                  <a:pt x="0" y="0"/>
                </a:moveTo>
                <a:lnTo>
                  <a:pt x="5397303" y="0"/>
                </a:lnTo>
                <a:lnTo>
                  <a:pt x="5397303" y="5890645"/>
                </a:lnTo>
                <a:lnTo>
                  <a:pt x="0" y="589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2229" y="2294295"/>
            <a:ext cx="5620057" cy="5698410"/>
          </a:xfrm>
          <a:custGeom>
            <a:avLst/>
            <a:gdLst/>
            <a:ahLst/>
            <a:cxnLst/>
            <a:rect r="r" b="b" t="t" l="l"/>
            <a:pathLst>
              <a:path h="5698410" w="5620057">
                <a:moveTo>
                  <a:pt x="0" y="0"/>
                </a:moveTo>
                <a:lnTo>
                  <a:pt x="5620057" y="0"/>
                </a:lnTo>
                <a:lnTo>
                  <a:pt x="5620057" y="5698410"/>
                </a:lnTo>
                <a:lnTo>
                  <a:pt x="0" y="5698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0650" y="904875"/>
            <a:ext cx="10822202" cy="105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19"/>
              </a:lnSpc>
            </a:pPr>
            <a:r>
              <a:rPr lang="en-US" sz="6157">
                <a:solidFill>
                  <a:srgbClr val="5479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60650" y="2859539"/>
            <a:ext cx="1314675" cy="150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05"/>
              </a:lnSpc>
            </a:pPr>
            <a:r>
              <a:rPr lang="en-US" sz="87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27778" y="2628373"/>
            <a:ext cx="9199507" cy="359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6410" indent="-263205" lvl="1">
              <a:lnSpc>
                <a:spcPts val="4998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Deepfake is no longer just a joke — it’s a real cyber threat.</a:t>
            </a:r>
          </a:p>
          <a:p>
            <a:pPr algn="just">
              <a:lnSpc>
                <a:spcPts val="2267"/>
              </a:lnSpc>
            </a:pPr>
          </a:p>
          <a:p>
            <a:pPr algn="just" marL="526410" indent="-263205" lvl="1">
              <a:lnSpc>
                <a:spcPts val="4998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It affects our security, privacy, and trust.</a:t>
            </a:r>
          </a:p>
          <a:p>
            <a:pPr algn="just">
              <a:lnSpc>
                <a:spcPts val="1828"/>
              </a:lnSpc>
            </a:pPr>
          </a:p>
          <a:p>
            <a:pPr algn="just" marL="526410" indent="-263205" lvl="1">
              <a:lnSpc>
                <a:spcPts val="4998"/>
              </a:lnSpc>
              <a:buFont typeface="Arial"/>
              <a:buChar char="•"/>
            </a:pPr>
            <a:r>
              <a:rPr lang="en-US" sz="2438" spc="-48">
                <a:solidFill>
                  <a:srgbClr val="5479F7"/>
                </a:solidFill>
                <a:latin typeface="Gordita"/>
                <a:ea typeface="Gordita"/>
                <a:cs typeface="Gordita"/>
                <a:sym typeface="Gordita"/>
              </a:rPr>
              <a:t>Only way to stay safe is through education, awareness, and AI detection tools.</a:t>
            </a:r>
          </a:p>
          <a:p>
            <a:pPr algn="just">
              <a:lnSpc>
                <a:spcPts val="4998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370916"/>
            <a:ext cx="340842" cy="471754"/>
          </a:xfrm>
          <a:custGeom>
            <a:avLst/>
            <a:gdLst/>
            <a:ahLst/>
            <a:cxnLst/>
            <a:rect r="r" b="b" t="t" l="l"/>
            <a:pathLst>
              <a:path h="471754" w="340842">
                <a:moveTo>
                  <a:pt x="0" y="0"/>
                </a:moveTo>
                <a:lnTo>
                  <a:pt x="340842" y="0"/>
                </a:lnTo>
                <a:lnTo>
                  <a:pt x="340842" y="471754"/>
                </a:lnTo>
                <a:lnTo>
                  <a:pt x="0" y="4717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41763" y="8665809"/>
            <a:ext cx="555826" cy="769309"/>
          </a:xfrm>
          <a:custGeom>
            <a:avLst/>
            <a:gdLst/>
            <a:ahLst/>
            <a:cxnLst/>
            <a:rect r="r" b="b" t="t" l="l"/>
            <a:pathLst>
              <a:path h="769309" w="555826">
                <a:moveTo>
                  <a:pt x="0" y="0"/>
                </a:moveTo>
                <a:lnTo>
                  <a:pt x="555826" y="0"/>
                </a:lnTo>
                <a:lnTo>
                  <a:pt x="555826" y="769309"/>
                </a:lnTo>
                <a:lnTo>
                  <a:pt x="0" y="7693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05993" y="8179270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7"/>
                </a:lnTo>
                <a:lnTo>
                  <a:pt x="0" y="4120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2380" y="2085511"/>
            <a:ext cx="285424" cy="395051"/>
          </a:xfrm>
          <a:custGeom>
            <a:avLst/>
            <a:gdLst/>
            <a:ahLst/>
            <a:cxnLst/>
            <a:rect r="r" b="b" t="t" l="l"/>
            <a:pathLst>
              <a:path h="395051" w="285424">
                <a:moveTo>
                  <a:pt x="0" y="0"/>
                </a:moveTo>
                <a:lnTo>
                  <a:pt x="285424" y="0"/>
                </a:lnTo>
                <a:lnTo>
                  <a:pt x="285424" y="395051"/>
                </a:lnTo>
                <a:lnTo>
                  <a:pt x="0" y="395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7876" y="7198281"/>
            <a:ext cx="3965536" cy="4120037"/>
          </a:xfrm>
          <a:custGeom>
            <a:avLst/>
            <a:gdLst/>
            <a:ahLst/>
            <a:cxnLst/>
            <a:rect r="r" b="b" t="t" l="l"/>
            <a:pathLst>
              <a:path h="4120037" w="3965536">
                <a:moveTo>
                  <a:pt x="0" y="0"/>
                </a:moveTo>
                <a:lnTo>
                  <a:pt x="3965536" y="0"/>
                </a:lnTo>
                <a:lnTo>
                  <a:pt x="3965536" y="4120038"/>
                </a:lnTo>
                <a:lnTo>
                  <a:pt x="0" y="412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-2643987" y="-3572985"/>
            <a:ext cx="5287974" cy="5493999"/>
          </a:xfrm>
          <a:custGeom>
            <a:avLst/>
            <a:gdLst/>
            <a:ahLst/>
            <a:cxnLst/>
            <a:rect r="r" b="b" t="t" l="l"/>
            <a:pathLst>
              <a:path h="5493999" w="5287974">
                <a:moveTo>
                  <a:pt x="0" y="0"/>
                </a:moveTo>
                <a:lnTo>
                  <a:pt x="5287974" y="0"/>
                </a:lnTo>
                <a:lnTo>
                  <a:pt x="5287974" y="5493999"/>
                </a:lnTo>
                <a:lnTo>
                  <a:pt x="0" y="549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78552" y="1738246"/>
            <a:ext cx="8330895" cy="6810507"/>
          </a:xfrm>
          <a:custGeom>
            <a:avLst/>
            <a:gdLst/>
            <a:ahLst/>
            <a:cxnLst/>
            <a:rect r="r" b="b" t="t" l="l"/>
            <a:pathLst>
              <a:path h="6810507" w="8330895">
                <a:moveTo>
                  <a:pt x="0" y="0"/>
                </a:moveTo>
                <a:lnTo>
                  <a:pt x="8330896" y="0"/>
                </a:lnTo>
                <a:lnTo>
                  <a:pt x="8330896" y="6810508"/>
                </a:lnTo>
                <a:lnTo>
                  <a:pt x="0" y="6810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1387" y="6803231"/>
            <a:ext cx="285424" cy="395051"/>
          </a:xfrm>
          <a:custGeom>
            <a:avLst/>
            <a:gdLst/>
            <a:ahLst/>
            <a:cxnLst/>
            <a:rect r="r" b="b" t="t" l="l"/>
            <a:pathLst>
              <a:path h="395051" w="285424">
                <a:moveTo>
                  <a:pt x="0" y="0"/>
                </a:moveTo>
                <a:lnTo>
                  <a:pt x="285424" y="0"/>
                </a:lnTo>
                <a:lnTo>
                  <a:pt x="285424" y="395050"/>
                </a:lnTo>
                <a:lnTo>
                  <a:pt x="0" y="39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DAGs-b5HDo4</dc:identifier>
  <dcterms:modified xsi:type="dcterms:W3CDTF">2011-08-01T06:04:30Z</dcterms:modified>
  <cp:revision>1</cp:revision>
  <dc:title>Deep Fake Presentation</dc:title>
</cp:coreProperties>
</file>