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2"/>
  </p:notesMasterIdLst>
  <p:sldIdLst>
    <p:sldId id="349" r:id="rId4"/>
    <p:sldId id="298" r:id="rId5"/>
    <p:sldId id="315" r:id="rId6"/>
    <p:sldId id="316" r:id="rId7"/>
    <p:sldId id="310" r:id="rId8"/>
    <p:sldId id="334" r:id="rId9"/>
    <p:sldId id="299" r:id="rId10"/>
    <p:sldId id="34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3" d="100"/>
          <a:sy n="113" d="100"/>
        </p:scale>
        <p:origin x="510" y="114"/>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244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F0D90FD-3E28-4722-97C4-8CCC735E8F08}"/>
              </a:ext>
            </a:extLst>
          </p:cNvPr>
          <p:cNvSpPr txBox="1"/>
          <p:nvPr/>
        </p:nvSpPr>
        <p:spPr>
          <a:xfrm>
            <a:off x="6985319" y="2915577"/>
            <a:ext cx="5317068" cy="2585323"/>
          </a:xfrm>
          <a:prstGeom prst="rect">
            <a:avLst/>
          </a:prstGeom>
          <a:noFill/>
        </p:spPr>
        <p:txBody>
          <a:bodyPr wrap="square" rtlCol="0" anchor="ctr">
            <a:spAutoFit/>
          </a:bodyPr>
          <a:lstStyle/>
          <a:p>
            <a:r>
              <a:rPr lang="en-US" sz="5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Ethics of AI in</a:t>
            </a:r>
          </a:p>
          <a:p>
            <a:r>
              <a:rPr lang="en-US" sz="5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Cyber Security</a:t>
            </a:r>
          </a:p>
          <a:p>
            <a:pPr algn="r"/>
            <a:endParaRPr lang="ko-KR" altLang="en-US" sz="5400" dirty="0">
              <a:solidFill>
                <a:schemeClr val="bg1"/>
              </a:solidFill>
              <a:latin typeface="+mj-lt"/>
              <a:cs typeface="Arial" pitchFamily="34" charset="0"/>
            </a:endParaRPr>
          </a:p>
        </p:txBody>
      </p:sp>
      <p:sp>
        <p:nvSpPr>
          <p:cNvPr id="2" name="TextBox 1">
            <a:extLst>
              <a:ext uri="{FF2B5EF4-FFF2-40B4-BE49-F238E27FC236}">
                <a16:creationId xmlns:a16="http://schemas.microsoft.com/office/drawing/2014/main" id="{1E8B07C0-0084-F1C8-DF37-008F6CCAB458}"/>
              </a:ext>
            </a:extLst>
          </p:cNvPr>
          <p:cNvSpPr txBox="1"/>
          <p:nvPr/>
        </p:nvSpPr>
        <p:spPr>
          <a:xfrm>
            <a:off x="7310087" y="640132"/>
            <a:ext cx="4252821" cy="1200329"/>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As-</a:t>
            </a:r>
            <a:r>
              <a:rPr lang="en-US" sz="3600" dirty="0" err="1">
                <a:solidFill>
                  <a:schemeClr val="bg1"/>
                </a:solidFill>
                <a:latin typeface="Times New Roman" panose="02020603050405020304" pitchFamily="18" charset="0"/>
                <a:cs typeface="Times New Roman" panose="02020603050405020304" pitchFamily="18" charset="0"/>
              </a:rPr>
              <a:t>salamu</a:t>
            </a:r>
            <a:r>
              <a:rPr lang="en-US" sz="3600" dirty="0">
                <a:solidFill>
                  <a:schemeClr val="bg1"/>
                </a:solidFill>
                <a:latin typeface="Times New Roman" panose="02020603050405020304" pitchFamily="18" charset="0"/>
                <a:cs typeface="Times New Roman" panose="02020603050405020304" pitchFamily="18" charset="0"/>
              </a:rPr>
              <a:t> alaykum</a:t>
            </a:r>
          </a:p>
          <a:p>
            <a:endParaRPr lang="en-US" sz="3600" dirty="0"/>
          </a:p>
        </p:txBody>
      </p:sp>
      <p:sp>
        <p:nvSpPr>
          <p:cNvPr id="3" name="TextBox 2">
            <a:extLst>
              <a:ext uri="{FF2B5EF4-FFF2-40B4-BE49-F238E27FC236}">
                <a16:creationId xmlns:a16="http://schemas.microsoft.com/office/drawing/2014/main" id="{2A3F451B-09B3-33E7-E5BC-131445F286F7}"/>
              </a:ext>
            </a:extLst>
          </p:cNvPr>
          <p:cNvSpPr txBox="1"/>
          <p:nvPr/>
        </p:nvSpPr>
        <p:spPr>
          <a:xfrm>
            <a:off x="7820647" y="1542695"/>
            <a:ext cx="3329954" cy="1200329"/>
          </a:xfrm>
          <a:prstGeom prst="rect">
            <a:avLst/>
          </a:prstGeom>
          <a:noFill/>
        </p:spPr>
        <p:txBody>
          <a:bodyPr wrap="square" rtlCol="0">
            <a:spAutoFit/>
          </a:bodyPr>
          <a:lstStyle/>
          <a:p>
            <a:r>
              <a:rPr lang="en-US" sz="3600" i="1" dirty="0">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Welcome To My                  Presentation</a:t>
            </a:r>
          </a:p>
        </p:txBody>
      </p:sp>
      <p:sp>
        <p:nvSpPr>
          <p:cNvPr id="4" name="TextBox 3">
            <a:extLst>
              <a:ext uri="{FF2B5EF4-FFF2-40B4-BE49-F238E27FC236}">
                <a16:creationId xmlns:a16="http://schemas.microsoft.com/office/drawing/2014/main" id="{65EB63DA-A4EC-4299-5AC4-13093751E1D1}"/>
              </a:ext>
            </a:extLst>
          </p:cNvPr>
          <p:cNvSpPr txBox="1"/>
          <p:nvPr/>
        </p:nvSpPr>
        <p:spPr>
          <a:xfrm>
            <a:off x="8246851" y="5065808"/>
            <a:ext cx="3635932" cy="1384995"/>
          </a:xfrm>
          <a:prstGeom prst="rect">
            <a:avLst/>
          </a:prstGeom>
          <a:noFill/>
        </p:spPr>
        <p:txBody>
          <a:bodyPr wrap="none" rtlCol="0">
            <a:spAutoFit/>
          </a:bodyPr>
          <a:lstStyle/>
          <a:p>
            <a:r>
              <a:rPr lang="en-US" sz="2800" dirty="0">
                <a:solidFill>
                  <a:schemeClr val="accent5">
                    <a:lumMod val="60000"/>
                    <a:lumOff val="40000"/>
                  </a:schemeClr>
                </a:solidFill>
                <a:latin typeface="Times New Roman" panose="02020603050405020304" pitchFamily="18" charset="0"/>
                <a:cs typeface="Times New Roman" panose="02020603050405020304" pitchFamily="18" charset="0"/>
              </a:rPr>
              <a:t>Presented By</a:t>
            </a:r>
          </a:p>
          <a:p>
            <a:r>
              <a:rPr lang="en-US" sz="2800" dirty="0">
                <a:solidFill>
                  <a:schemeClr val="accent5">
                    <a:lumMod val="60000"/>
                    <a:lumOff val="40000"/>
                  </a:schemeClr>
                </a:solidFill>
                <a:latin typeface="Times New Roman" panose="02020603050405020304" pitchFamily="18" charset="0"/>
                <a:cs typeface="Times New Roman" panose="02020603050405020304" pitchFamily="18" charset="0"/>
              </a:rPr>
              <a:t>      Md Shah Alam</a:t>
            </a:r>
          </a:p>
          <a:p>
            <a:r>
              <a:rPr lang="en-US" sz="2800" dirty="0">
                <a:solidFill>
                  <a:schemeClr val="accent5">
                    <a:lumMod val="60000"/>
                    <a:lumOff val="40000"/>
                  </a:schemeClr>
                </a:solidFill>
                <a:latin typeface="Times New Roman" panose="02020603050405020304" pitchFamily="18" charset="0"/>
                <a:cs typeface="Times New Roman" panose="02020603050405020304" pitchFamily="18" charset="0"/>
              </a:rPr>
              <a:t>Id : 0242220005101409</a:t>
            </a:r>
          </a:p>
        </p:txBody>
      </p:sp>
    </p:spTree>
    <p:extLst>
      <p:ext uri="{BB962C8B-B14F-4D97-AF65-F5344CB8AC3E}">
        <p14:creationId xmlns:p14="http://schemas.microsoft.com/office/powerpoint/2010/main" val="34716542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2" y="322183"/>
            <a:ext cx="10567465" cy="724247"/>
          </a:xfrm>
        </p:spPr>
        <p:txBody>
          <a:bodyPr/>
          <a:lstStyle/>
          <a:p>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2" name="TextBox 31">
            <a:extLst>
              <a:ext uri="{FF2B5EF4-FFF2-40B4-BE49-F238E27FC236}">
                <a16:creationId xmlns:a16="http://schemas.microsoft.com/office/drawing/2014/main" id="{B64ED914-C09E-FDCB-7C6D-99A361D8D94F}"/>
              </a:ext>
            </a:extLst>
          </p:cNvPr>
          <p:cNvSpPr txBox="1"/>
          <p:nvPr/>
        </p:nvSpPr>
        <p:spPr>
          <a:xfrm rot="10800000" flipV="1">
            <a:off x="869793" y="1421764"/>
            <a:ext cx="4190283" cy="3077766"/>
          </a:xfrm>
          <a:prstGeom prst="rect">
            <a:avLst/>
          </a:prstGeom>
          <a:noFill/>
        </p:spPr>
        <p:txBody>
          <a:bodyPr wrap="square" rtlCol="0">
            <a:spAutoFit/>
          </a:bodyPr>
          <a:lstStyle/>
          <a:p>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AI?</a:t>
            </a:r>
            <a:b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Artificial Intelligence (AI) refers to the simulation of human intelligence by machines. It allows systems to learn from data, recognize patterns, and make decisions.</a:t>
            </a:r>
          </a:p>
          <a:p>
            <a:r>
              <a:rPr lang="en-US" sz="1600" b="1" dirty="0">
                <a:latin typeface="Times New Roman" panose="02020603050405020304" pitchFamily="18" charset="0"/>
                <a:cs typeface="Times New Roman" panose="02020603050405020304" pitchFamily="18" charset="0"/>
              </a:rPr>
              <a:t>  </a:t>
            </a:r>
          </a:p>
          <a:p>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Cybersecurity?</a:t>
            </a:r>
            <a:b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Cybersecurity is the practice of defending computers, networks, and data from malicious attacks and unauthorized access.</a:t>
            </a:r>
          </a:p>
          <a:p>
            <a:endParaRPr lang="en-US" sz="1600" dirty="0">
              <a:latin typeface="Times New Roman" panose="02020603050405020304" pitchFamily="18" charset="0"/>
              <a:cs typeface="Times New Roman" panose="02020603050405020304" pitchFamily="18" charset="0"/>
            </a:endParaRPr>
          </a:p>
          <a:p>
            <a:endParaRPr lang="en-US" dirty="0"/>
          </a:p>
        </p:txBody>
      </p:sp>
      <p:grpSp>
        <p:nvGrpSpPr>
          <p:cNvPr id="33" name="Graphic 21">
            <a:extLst>
              <a:ext uri="{FF2B5EF4-FFF2-40B4-BE49-F238E27FC236}">
                <a16:creationId xmlns:a16="http://schemas.microsoft.com/office/drawing/2014/main" id="{3BB9C4DB-A71E-272D-D473-8F9AFF22424A}"/>
              </a:ext>
            </a:extLst>
          </p:cNvPr>
          <p:cNvGrpSpPr/>
          <p:nvPr/>
        </p:nvGrpSpPr>
        <p:grpSpPr>
          <a:xfrm>
            <a:off x="487210" y="2931468"/>
            <a:ext cx="287433" cy="333650"/>
            <a:chOff x="3425127" y="0"/>
            <a:chExt cx="5341746" cy="6858000"/>
          </a:xfrm>
        </p:grpSpPr>
        <p:sp>
          <p:nvSpPr>
            <p:cNvPr id="34" name="Freeform: Shape 33">
              <a:extLst>
                <a:ext uri="{FF2B5EF4-FFF2-40B4-BE49-F238E27FC236}">
                  <a16:creationId xmlns:a16="http://schemas.microsoft.com/office/drawing/2014/main" id="{E9DF5107-DE86-1E2B-3519-9888FE9A5B47}"/>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E86F9BF-47D2-54D4-5DFB-C1854B79A334}"/>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601EC61-BF86-F050-6854-FCF6FD097B85}"/>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C91FA15-036A-1CCE-5A8D-13351550453F}"/>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B1D1635-6186-A63E-938A-CE039146600D}"/>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pic>
        <p:nvPicPr>
          <p:cNvPr id="40" name="Picture 39">
            <a:extLst>
              <a:ext uri="{FF2B5EF4-FFF2-40B4-BE49-F238E27FC236}">
                <a16:creationId xmlns:a16="http://schemas.microsoft.com/office/drawing/2014/main" id="{121392CE-ACD8-2D31-1148-1B0369DB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29" y="4072581"/>
            <a:ext cx="509116" cy="384435"/>
          </a:xfrm>
          <a:prstGeom prst="rect">
            <a:avLst/>
          </a:prstGeom>
        </p:spPr>
      </p:pic>
      <p:grpSp>
        <p:nvGrpSpPr>
          <p:cNvPr id="41" name="Group 40">
            <a:extLst>
              <a:ext uri="{FF2B5EF4-FFF2-40B4-BE49-F238E27FC236}">
                <a16:creationId xmlns:a16="http://schemas.microsoft.com/office/drawing/2014/main" id="{C3E35341-B732-F2ED-6C72-7C23672E0337}"/>
              </a:ext>
            </a:extLst>
          </p:cNvPr>
          <p:cNvGrpSpPr/>
          <p:nvPr/>
        </p:nvGrpSpPr>
        <p:grpSpPr>
          <a:xfrm>
            <a:off x="7603067" y="1964267"/>
            <a:ext cx="3801533" cy="4021666"/>
            <a:chOff x="7001691" y="2819156"/>
            <a:chExt cx="5190309" cy="4038844"/>
          </a:xfrm>
        </p:grpSpPr>
        <p:grpSp>
          <p:nvGrpSpPr>
            <p:cNvPr id="42" name="Group 41">
              <a:extLst>
                <a:ext uri="{FF2B5EF4-FFF2-40B4-BE49-F238E27FC236}">
                  <a16:creationId xmlns:a16="http://schemas.microsoft.com/office/drawing/2014/main" id="{3A166B17-F72E-13E1-383C-4B93C741B7FD}"/>
                </a:ext>
              </a:extLst>
            </p:cNvPr>
            <p:cNvGrpSpPr/>
            <p:nvPr/>
          </p:nvGrpSpPr>
          <p:grpSpPr>
            <a:xfrm>
              <a:off x="7001691" y="4693236"/>
              <a:ext cx="2928242" cy="1946599"/>
              <a:chOff x="6917382" y="4652701"/>
              <a:chExt cx="2983072" cy="1983048"/>
            </a:xfrm>
          </p:grpSpPr>
          <p:sp>
            <p:nvSpPr>
              <p:cNvPr id="58" name="Freeform: Shape 57">
                <a:extLst>
                  <a:ext uri="{FF2B5EF4-FFF2-40B4-BE49-F238E27FC236}">
                    <a16:creationId xmlns:a16="http://schemas.microsoft.com/office/drawing/2014/main" id="{AFCFFA6F-ACDA-173D-6A30-FA5983B70AA1}"/>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18A8735-613D-04F6-A518-06E0426573A1}"/>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283002D-933D-4A42-35AE-47AE20AAF436}"/>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1ADA607-9B81-4252-0A90-1621605E30CA}"/>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4086A3A-7D45-4606-1C4A-2F781D19D767}"/>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EE9AEDB-37A6-6196-3D78-A61982E6883A}"/>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A1CB4C4-3F2B-784E-8D73-2D9B2390F64B}"/>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43" name="Group 42">
              <a:extLst>
                <a:ext uri="{FF2B5EF4-FFF2-40B4-BE49-F238E27FC236}">
                  <a16:creationId xmlns:a16="http://schemas.microsoft.com/office/drawing/2014/main" id="{C3A10B40-1E34-212C-EB3B-ACF00DCB899B}"/>
                </a:ext>
              </a:extLst>
            </p:cNvPr>
            <p:cNvGrpSpPr/>
            <p:nvPr/>
          </p:nvGrpSpPr>
          <p:grpSpPr>
            <a:xfrm>
              <a:off x="8541253" y="2819156"/>
              <a:ext cx="3650747" cy="4038844"/>
              <a:chOff x="8541253" y="2819156"/>
              <a:chExt cx="3650747" cy="4038844"/>
            </a:xfrm>
          </p:grpSpPr>
          <p:sp>
            <p:nvSpPr>
              <p:cNvPr id="44" name="Freeform: Shape 43">
                <a:extLst>
                  <a:ext uri="{FF2B5EF4-FFF2-40B4-BE49-F238E27FC236}">
                    <a16:creationId xmlns:a16="http://schemas.microsoft.com/office/drawing/2014/main" id="{70B5EAB2-57AB-9271-5B71-3EB05C3516FA}"/>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1B167CE-25B5-A996-8286-FF458ED112AF}"/>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Freeform: Shape 45">
                <a:extLst>
                  <a:ext uri="{FF2B5EF4-FFF2-40B4-BE49-F238E27FC236}">
                    <a16:creationId xmlns:a16="http://schemas.microsoft.com/office/drawing/2014/main" id="{73180A4D-CDDA-2E26-AA6E-EF35B695578D}"/>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Freeform: Shape 46">
                <a:extLst>
                  <a:ext uri="{FF2B5EF4-FFF2-40B4-BE49-F238E27FC236}">
                    <a16:creationId xmlns:a16="http://schemas.microsoft.com/office/drawing/2014/main" id="{CE8A18CE-4288-70B1-FB60-912621475A11}"/>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DEB114B-C180-22D0-15E5-A94941E36CBF}"/>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21C77E3-7D0B-544F-B2FC-5B3709E5BC55}"/>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29D18F4-91FE-FD5A-C0CC-CEE49BBADAD5}"/>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reeform: Shape 50">
                <a:extLst>
                  <a:ext uri="{FF2B5EF4-FFF2-40B4-BE49-F238E27FC236}">
                    <a16:creationId xmlns:a16="http://schemas.microsoft.com/office/drawing/2014/main" id="{3BDD542E-6261-4D13-9E0B-737F664CE0C7}"/>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reeform: Shape 51">
                <a:extLst>
                  <a:ext uri="{FF2B5EF4-FFF2-40B4-BE49-F238E27FC236}">
                    <a16:creationId xmlns:a16="http://schemas.microsoft.com/office/drawing/2014/main" id="{28B2E0B6-B803-B9DB-C0A1-3A6394FD0DFC}"/>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4C3886E-6288-08A3-D63D-E32F1AA8E97A}"/>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13392D1-5AFA-2034-2011-655D384699BB}"/>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E4B2F4-4D61-C39C-3BCF-DD2ADB6C4F1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81D278D-E6B1-22AF-3F72-87C5CD356349}"/>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AAB494A-ED8A-6C74-5E9B-67EF93255722}"/>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sp>
        <p:nvSpPr>
          <p:cNvPr id="3" name="Rectangle 1">
            <a:extLst>
              <a:ext uri="{FF2B5EF4-FFF2-40B4-BE49-F238E27FC236}">
                <a16:creationId xmlns:a16="http://schemas.microsoft.com/office/drawing/2014/main" id="{A8DE057C-E351-CDA6-4BFA-944C93568A8E}"/>
              </a:ext>
            </a:extLst>
          </p:cNvPr>
          <p:cNvSpPr>
            <a:spLocks noChangeArrowheads="1"/>
          </p:cNvSpPr>
          <p:nvPr/>
        </p:nvSpPr>
        <p:spPr bwMode="auto">
          <a:xfrm>
            <a:off x="774623" y="4484427"/>
            <a:ext cx="62309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Preventing Misuse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can be used for cyberattacks; ethical guidelines help prevent malicious 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Bias &amp; Fairness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Biased AI can lead to unfair threat detection; fairness ensures equal treatment.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Protection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must respect user data and comply with privacy laws like GDPR.</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Accountability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Transparent AI decisions ensure someone is responsible for actions taken.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Oversight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Humans must guide critical decisions to avoid harmful autonomous actions.</a:t>
            </a:r>
          </a:p>
        </p:txBody>
      </p:sp>
      <p:sp>
        <p:nvSpPr>
          <p:cNvPr id="4" name="TextBox 3">
            <a:extLst>
              <a:ext uri="{FF2B5EF4-FFF2-40B4-BE49-F238E27FC236}">
                <a16:creationId xmlns:a16="http://schemas.microsoft.com/office/drawing/2014/main" id="{C7EBF32A-EFD6-CEBB-A878-99CAE225F2F7}"/>
              </a:ext>
            </a:extLst>
          </p:cNvPr>
          <p:cNvSpPr txBox="1"/>
          <p:nvPr/>
        </p:nvSpPr>
        <p:spPr>
          <a:xfrm>
            <a:off x="786762" y="4045170"/>
            <a:ext cx="3820277"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Ethics in AI for Cybersecurity?</a:t>
            </a:r>
          </a:p>
        </p:txBody>
      </p:sp>
      <p:pic>
        <p:nvPicPr>
          <p:cNvPr id="6" name="Picture 5">
            <a:extLst>
              <a:ext uri="{FF2B5EF4-FFF2-40B4-BE49-F238E27FC236}">
                <a16:creationId xmlns:a16="http://schemas.microsoft.com/office/drawing/2014/main" id="{DDD47FD2-9803-B86A-88D2-1E52958AD2FD}"/>
              </a:ext>
            </a:extLst>
          </p:cNvPr>
          <p:cNvPicPr>
            <a:picLocks noChangeAspect="1"/>
          </p:cNvPicPr>
          <p:nvPr/>
        </p:nvPicPr>
        <p:blipFill>
          <a:blip r:embed="rId3"/>
          <a:stretch>
            <a:fillRect/>
          </a:stretch>
        </p:blipFill>
        <p:spPr>
          <a:xfrm>
            <a:off x="365600" y="1479114"/>
            <a:ext cx="448474" cy="448474"/>
          </a:xfrm>
          <a:prstGeom prst="rect">
            <a:avLst/>
          </a:prstGeom>
        </p:spPr>
      </p:pic>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Role of AI in Cybersecurity</a:t>
            </a:r>
          </a:p>
        </p:txBody>
      </p:sp>
      <p:grpSp>
        <p:nvGrpSpPr>
          <p:cNvPr id="7" name="Group 6">
            <a:extLst>
              <a:ext uri="{FF2B5EF4-FFF2-40B4-BE49-F238E27FC236}">
                <a16:creationId xmlns:a16="http://schemas.microsoft.com/office/drawing/2014/main" id="{3CCB3A26-4EF7-4AE3-B544-602E31387B37}"/>
              </a:ext>
            </a:extLst>
          </p:cNvPr>
          <p:cNvGrpSpPr/>
          <p:nvPr/>
        </p:nvGrpSpPr>
        <p:grpSpPr>
          <a:xfrm>
            <a:off x="569950" y="1389509"/>
            <a:ext cx="6238430" cy="5208851"/>
            <a:chOff x="732823" y="2045143"/>
            <a:chExt cx="4898146" cy="4089765"/>
          </a:xfrm>
        </p:grpSpPr>
        <p:grpSp>
          <p:nvGrpSpPr>
            <p:cNvPr id="3" name="Group 2">
              <a:extLst>
                <a:ext uri="{FF2B5EF4-FFF2-40B4-BE49-F238E27FC236}">
                  <a16:creationId xmlns:a16="http://schemas.microsoft.com/office/drawing/2014/main" id="{2535BC1C-AD87-4B65-9FDA-17D261C01A9C}"/>
                </a:ext>
              </a:extLst>
            </p:cNvPr>
            <p:cNvGrpSpPr/>
            <p:nvPr/>
          </p:nvGrpSpPr>
          <p:grpSpPr>
            <a:xfrm flipH="1">
              <a:off x="732823" y="3007650"/>
              <a:ext cx="4898146" cy="3127258"/>
              <a:chOff x="1585738" y="4408438"/>
              <a:chExt cx="2717520" cy="1735021"/>
            </a:xfrm>
          </p:grpSpPr>
          <p:sp>
            <p:nvSpPr>
              <p:cNvPr id="31" name="Oval 30">
                <a:extLst>
                  <a:ext uri="{FF2B5EF4-FFF2-40B4-BE49-F238E27FC236}">
                    <a16:creationId xmlns:a16="http://schemas.microsoft.com/office/drawing/2014/main" id="{99AD4B73-8FF4-4221-94CE-25C909601B26}"/>
                  </a:ext>
                </a:extLst>
              </p:cNvPr>
              <p:cNvSpPr/>
              <p:nvPr/>
            </p:nvSpPr>
            <p:spPr>
              <a:xfrm>
                <a:off x="1585738" y="5752874"/>
                <a:ext cx="2717520" cy="390585"/>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 name="Group 9">
                <a:extLst>
                  <a:ext uri="{FF2B5EF4-FFF2-40B4-BE49-F238E27FC236}">
                    <a16:creationId xmlns:a16="http://schemas.microsoft.com/office/drawing/2014/main" id="{43E2D379-4A78-40E2-9F22-E5F085058729}"/>
                  </a:ext>
                </a:extLst>
              </p:cNvPr>
              <p:cNvGrpSpPr/>
              <p:nvPr/>
            </p:nvGrpSpPr>
            <p:grpSpPr>
              <a:xfrm flipH="1">
                <a:off x="1855021" y="4408438"/>
                <a:ext cx="2426144" cy="1612821"/>
                <a:chOff x="6917382" y="4652701"/>
                <a:chExt cx="2983072" cy="1983048"/>
              </a:xfrm>
            </p:grpSpPr>
            <p:sp>
              <p:nvSpPr>
                <p:cNvPr id="12" name="Freeform: Shape 11">
                  <a:extLst>
                    <a:ext uri="{FF2B5EF4-FFF2-40B4-BE49-F238E27FC236}">
                      <a16:creationId xmlns:a16="http://schemas.microsoft.com/office/drawing/2014/main" id="{6BB287FF-01F8-4D87-A1D4-D02E51E028F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4E3CDCC-152C-4E9D-97B1-2173440C3105}"/>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31859BD-7525-4B2A-B9B5-F61E3564AC5F}"/>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3643218-0DBA-4BFA-BDA7-B0D7EE0094D3}"/>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97AC4EB-E961-405F-ACDA-B2434F876BE4}"/>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7C7DB33-6C87-4BD6-B733-8B52949F12E2}"/>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1A410AF-BEB1-42F0-8445-252CE520DCC5}"/>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grpSp>
          <p:nvGrpSpPr>
            <p:cNvPr id="6" name="Group 5">
              <a:extLst>
                <a:ext uri="{FF2B5EF4-FFF2-40B4-BE49-F238E27FC236}">
                  <a16:creationId xmlns:a16="http://schemas.microsoft.com/office/drawing/2014/main" id="{28F1E337-6C60-4127-884D-6EC7C45D8862}"/>
                </a:ext>
              </a:extLst>
            </p:cNvPr>
            <p:cNvGrpSpPr/>
            <p:nvPr/>
          </p:nvGrpSpPr>
          <p:grpSpPr>
            <a:xfrm>
              <a:off x="1036543" y="2045143"/>
              <a:ext cx="2961756" cy="3431661"/>
              <a:chOff x="810119" y="1788769"/>
              <a:chExt cx="2961756" cy="3431661"/>
            </a:xfrm>
          </p:grpSpPr>
          <p:sp>
            <p:nvSpPr>
              <p:cNvPr id="33" name="Freeform: Shape 32">
                <a:extLst>
                  <a:ext uri="{FF2B5EF4-FFF2-40B4-BE49-F238E27FC236}">
                    <a16:creationId xmlns:a16="http://schemas.microsoft.com/office/drawing/2014/main" id="{3D05294A-8EBB-4E5E-AE89-A2B9790146E3}"/>
                  </a:ext>
                </a:extLst>
              </p:cNvPr>
              <p:cNvSpPr/>
              <p:nvPr/>
            </p:nvSpPr>
            <p:spPr>
              <a:xfrm rot="739140" flipH="1">
                <a:off x="2488836" y="1806214"/>
                <a:ext cx="589030" cy="684918"/>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580AE8D-9042-445B-9D1C-34885AEA4D6C}"/>
                  </a:ext>
                </a:extLst>
              </p:cNvPr>
              <p:cNvSpPr/>
              <p:nvPr/>
            </p:nvSpPr>
            <p:spPr>
              <a:xfrm rot="739140" flipH="1">
                <a:off x="2428885" y="1788769"/>
                <a:ext cx="684918" cy="506840"/>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AC8916-4A6C-407A-86DD-9D643E06A17C}"/>
                  </a:ext>
                </a:extLst>
              </p:cNvPr>
              <p:cNvSpPr/>
              <p:nvPr/>
            </p:nvSpPr>
            <p:spPr>
              <a:xfrm rot="739140" flipH="1">
                <a:off x="2568160" y="2404920"/>
                <a:ext cx="253420" cy="143832"/>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705535D-4C08-48DC-ACF1-B05D2E497A92}"/>
                  </a:ext>
                </a:extLst>
              </p:cNvPr>
              <p:cNvSpPr/>
              <p:nvPr/>
            </p:nvSpPr>
            <p:spPr>
              <a:xfrm rot="739140" flipH="1">
                <a:off x="1329694" y="2274675"/>
                <a:ext cx="2007347" cy="2918396"/>
              </a:xfrm>
              <a:custGeom>
                <a:avLst/>
                <a:gdLst>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2175 w 2007347"/>
                  <a:gd name="connsiteY30" fmla="*/ 2574680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0351 w 2007347"/>
                  <a:gd name="connsiteY30" fmla="*/ 2583029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7347" h="2918396">
                    <a:moveTo>
                      <a:pt x="1500877" y="67223"/>
                    </a:moveTo>
                    <a:cubicBezTo>
                      <a:pt x="1376222" y="50785"/>
                      <a:pt x="1138555" y="-2638"/>
                      <a:pt x="1152254" y="102"/>
                    </a:cubicBezTo>
                    <a:cubicBezTo>
                      <a:pt x="1087187" y="111058"/>
                      <a:pt x="1043352" y="204207"/>
                      <a:pt x="911848" y="224754"/>
                    </a:cubicBezTo>
                    <a:cubicBezTo>
                      <a:pt x="845410" y="235029"/>
                      <a:pt x="835822" y="160372"/>
                      <a:pt x="792671" y="121332"/>
                    </a:cubicBezTo>
                    <a:cubicBezTo>
                      <a:pt x="782398" y="107634"/>
                      <a:pt x="742673" y="112428"/>
                      <a:pt x="667332" y="156948"/>
                    </a:cubicBezTo>
                    <a:cubicBezTo>
                      <a:pt x="556375" y="214481"/>
                      <a:pt x="443364" y="280918"/>
                      <a:pt x="356379" y="367902"/>
                    </a:cubicBezTo>
                    <a:cubicBezTo>
                      <a:pt x="312544" y="411052"/>
                      <a:pt x="294051" y="430230"/>
                      <a:pt x="254327" y="471324"/>
                    </a:cubicBezTo>
                    <a:cubicBezTo>
                      <a:pt x="259806" y="374751"/>
                      <a:pt x="273504" y="28183"/>
                      <a:pt x="273504" y="28183"/>
                    </a:cubicBezTo>
                    <a:cubicBezTo>
                      <a:pt x="278299" y="29553"/>
                      <a:pt x="93371" y="30923"/>
                      <a:pt x="70083" y="36402"/>
                    </a:cubicBezTo>
                    <a:cubicBezTo>
                      <a:pt x="61180" y="132290"/>
                      <a:pt x="6386" y="592556"/>
                      <a:pt x="222" y="678170"/>
                    </a:cubicBezTo>
                    <a:cubicBezTo>
                      <a:pt x="-5257" y="763785"/>
                      <a:pt x="91316" y="848714"/>
                      <a:pt x="221450" y="797345"/>
                    </a:cubicBezTo>
                    <a:cubicBezTo>
                      <a:pt x="370077" y="719265"/>
                      <a:pt x="628976" y="550090"/>
                      <a:pt x="782398" y="491187"/>
                    </a:cubicBezTo>
                    <a:cubicBezTo>
                      <a:pt x="889930" y="511735"/>
                      <a:pt x="946093" y="857618"/>
                      <a:pt x="991298" y="955562"/>
                    </a:cubicBezTo>
                    <a:cubicBezTo>
                      <a:pt x="1049516" y="1080902"/>
                      <a:pt x="1089926" y="1106929"/>
                      <a:pt x="1117323" y="1165147"/>
                    </a:cubicBezTo>
                    <a:cubicBezTo>
                      <a:pt x="1028968" y="1208296"/>
                      <a:pt x="567334" y="1363088"/>
                      <a:pt x="474870" y="1417196"/>
                    </a:cubicBezTo>
                    <a:cubicBezTo>
                      <a:pt x="429666" y="1443223"/>
                      <a:pt x="334462" y="1651438"/>
                      <a:pt x="322133" y="1767874"/>
                    </a:cubicBezTo>
                    <a:cubicBezTo>
                      <a:pt x="298162" y="1839790"/>
                      <a:pt x="270764" y="2177455"/>
                      <a:pt x="274189" y="2209646"/>
                    </a:cubicBezTo>
                    <a:cubicBezTo>
                      <a:pt x="281038" y="2254165"/>
                      <a:pt x="293367" y="2408272"/>
                      <a:pt x="203642" y="2475394"/>
                    </a:cubicBezTo>
                    <a:lnTo>
                      <a:pt x="175561" y="2500736"/>
                    </a:lnTo>
                    <a:cubicBezTo>
                      <a:pt x="163233" y="2512380"/>
                      <a:pt x="161863" y="2525393"/>
                      <a:pt x="172136" y="2539091"/>
                    </a:cubicBezTo>
                    <a:cubicBezTo>
                      <a:pt x="238573" y="2538407"/>
                      <a:pt x="462541" y="2552105"/>
                      <a:pt x="568019" y="2605528"/>
                    </a:cubicBezTo>
                    <a:cubicBezTo>
                      <a:pt x="567334" y="2585665"/>
                      <a:pt x="589252" y="2544570"/>
                      <a:pt x="594730" y="2521968"/>
                    </a:cubicBezTo>
                    <a:cubicBezTo>
                      <a:pt x="606374" y="2456901"/>
                      <a:pt x="576923" y="2321287"/>
                      <a:pt x="575553" y="2345259"/>
                    </a:cubicBezTo>
                    <a:cubicBezTo>
                      <a:pt x="578293" y="2290466"/>
                      <a:pt x="610483" y="2204852"/>
                      <a:pt x="608429" y="2150058"/>
                    </a:cubicBezTo>
                    <a:cubicBezTo>
                      <a:pt x="608429" y="2128140"/>
                      <a:pt x="693359" y="1832256"/>
                      <a:pt x="706372" y="1767874"/>
                    </a:cubicBezTo>
                    <a:cubicBezTo>
                      <a:pt x="809110" y="1730889"/>
                      <a:pt x="1140610" y="1646644"/>
                      <a:pt x="1240608" y="1608973"/>
                    </a:cubicBezTo>
                    <a:cubicBezTo>
                      <a:pt x="1232389" y="1719930"/>
                      <a:pt x="1182390" y="1832942"/>
                      <a:pt x="1165952" y="1886365"/>
                    </a:cubicBezTo>
                    <a:cubicBezTo>
                      <a:pt x="1135816" y="1951432"/>
                      <a:pt x="1155678" y="1993897"/>
                      <a:pt x="1139240" y="2050060"/>
                    </a:cubicBezTo>
                    <a:cubicBezTo>
                      <a:pt x="1120062" y="2070608"/>
                      <a:pt x="1088556" y="2425395"/>
                      <a:pt x="1085817" y="2426765"/>
                    </a:cubicBezTo>
                    <a:cubicBezTo>
                      <a:pt x="1082221" y="2449367"/>
                      <a:pt x="1084233" y="2474581"/>
                      <a:pt x="1089733" y="2501014"/>
                    </a:cubicBezTo>
                    <a:lnTo>
                      <a:pt x="1110351" y="2583029"/>
                    </a:lnTo>
                    <a:lnTo>
                      <a:pt x="1494014" y="2824200"/>
                    </a:lnTo>
                    <a:lnTo>
                      <a:pt x="1639399" y="2918396"/>
                    </a:lnTo>
                    <a:lnTo>
                      <a:pt x="1628785" y="2889170"/>
                    </a:lnTo>
                    <a:cubicBezTo>
                      <a:pt x="1617484" y="2857235"/>
                      <a:pt x="1607039" y="2825044"/>
                      <a:pt x="1598135" y="2789086"/>
                    </a:cubicBezTo>
                    <a:cubicBezTo>
                      <a:pt x="1530328" y="2516489"/>
                      <a:pt x="1503616" y="2520598"/>
                      <a:pt x="1463891" y="2415806"/>
                    </a:cubicBezTo>
                    <a:cubicBezTo>
                      <a:pt x="1491288" y="2313068"/>
                      <a:pt x="1722790" y="1850749"/>
                      <a:pt x="1790597" y="1692533"/>
                    </a:cubicBezTo>
                    <a:cubicBezTo>
                      <a:pt x="1822102" y="1618562"/>
                      <a:pt x="1847445" y="1519934"/>
                      <a:pt x="1865937" y="1439798"/>
                    </a:cubicBezTo>
                    <a:cubicBezTo>
                      <a:pt x="1946758" y="1088435"/>
                      <a:pt x="1763200" y="987752"/>
                      <a:pt x="1720735" y="874741"/>
                    </a:cubicBezTo>
                    <a:cubicBezTo>
                      <a:pt x="1772104" y="904193"/>
                      <a:pt x="1889910" y="934329"/>
                      <a:pt x="1933059" y="913097"/>
                    </a:cubicBezTo>
                    <a:cubicBezTo>
                      <a:pt x="2031688" y="864468"/>
                      <a:pt x="2009770" y="805565"/>
                      <a:pt x="1991962" y="710361"/>
                    </a:cubicBezTo>
                    <a:cubicBezTo>
                      <a:pt x="1956347" y="519269"/>
                      <a:pt x="1807035" y="291192"/>
                      <a:pt x="1659092" y="171331"/>
                    </a:cubicBezTo>
                    <a:cubicBezTo>
                      <a:pt x="1620052" y="139825"/>
                      <a:pt x="1554985" y="74073"/>
                      <a:pt x="1500877" y="67223"/>
                    </a:cubicBezTo>
                    <a:close/>
                  </a:path>
                </a:pathLst>
              </a:custGeom>
              <a:solidFill>
                <a:schemeClr val="tx1">
                  <a:lumMod val="75000"/>
                  <a:lumOff val="25000"/>
                </a:schemeClr>
              </a:solidFill>
              <a:ln w="9484" cap="flat">
                <a:noFill/>
                <a:prstDash val="solid"/>
                <a:miter/>
              </a:ln>
            </p:spPr>
            <p:txBody>
              <a:bodyPr wrap="square" rtlCol="0" anchor="ctr">
                <a:noAutofit/>
              </a:bodyPr>
              <a:lstStyle/>
              <a:p>
                <a:endParaRPr lang="en-US" dirty="0"/>
              </a:p>
            </p:txBody>
          </p:sp>
          <p:sp>
            <p:nvSpPr>
              <p:cNvPr id="37" name="Freeform: Shape 36">
                <a:extLst>
                  <a:ext uri="{FF2B5EF4-FFF2-40B4-BE49-F238E27FC236}">
                    <a16:creationId xmlns:a16="http://schemas.microsoft.com/office/drawing/2014/main" id="{FBA07EF8-F0BF-480B-82EA-BE16B7066AFC}"/>
                  </a:ext>
                </a:extLst>
              </p:cNvPr>
              <p:cNvSpPr/>
              <p:nvPr/>
            </p:nvSpPr>
            <p:spPr>
              <a:xfrm rot="739140" flipH="1">
                <a:off x="3432666" y="2249580"/>
                <a:ext cx="267118" cy="89040"/>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D7A5159-CB10-4306-8107-40F857710624}"/>
                  </a:ext>
                </a:extLst>
              </p:cNvPr>
              <p:cNvSpPr/>
              <p:nvPr/>
            </p:nvSpPr>
            <p:spPr>
              <a:xfrm rot="739140" flipH="1">
                <a:off x="3384518" y="2224808"/>
                <a:ext cx="246571" cy="32876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Freeform: Shape 73">
                <a:extLst>
                  <a:ext uri="{FF2B5EF4-FFF2-40B4-BE49-F238E27FC236}">
                    <a16:creationId xmlns:a16="http://schemas.microsoft.com/office/drawing/2014/main" id="{09348695-8C92-4756-A56C-873F91BDD331}"/>
                  </a:ext>
                </a:extLst>
              </p:cNvPr>
              <p:cNvSpPr/>
              <p:nvPr/>
            </p:nvSpPr>
            <p:spPr>
              <a:xfrm rot="739140" flipH="1">
                <a:off x="810119" y="1920919"/>
                <a:ext cx="1672157" cy="1815955"/>
              </a:xfrm>
              <a:custGeom>
                <a:avLst/>
                <a:gdLst>
                  <a:gd name="connsiteX0" fmla="*/ 635481 w 1672157"/>
                  <a:gd name="connsiteY0" fmla="*/ 17286 h 1815955"/>
                  <a:gd name="connsiteX1" fmla="*/ 336659 w 1672157"/>
                  <a:gd name="connsiteY1" fmla="*/ 16551 h 1815955"/>
                  <a:gd name="connsiteX2" fmla="*/ 172279 w 1672157"/>
                  <a:gd name="connsiteY2" fmla="*/ 313121 h 1815955"/>
                  <a:gd name="connsiteX3" fmla="*/ 99678 w 1672157"/>
                  <a:gd name="connsiteY3" fmla="*/ 732290 h 1815955"/>
                  <a:gd name="connsiteX4" fmla="*/ 99677 w 1672157"/>
                  <a:gd name="connsiteY4" fmla="*/ 732976 h 1815955"/>
                  <a:gd name="connsiteX5" fmla="*/ 29131 w 1672157"/>
                  <a:gd name="connsiteY5" fmla="*/ 789139 h 1815955"/>
                  <a:gd name="connsiteX6" fmla="*/ 22966 w 1672157"/>
                  <a:gd name="connsiteY6" fmla="*/ 884343 h 1815955"/>
                  <a:gd name="connsiteX7" fmla="*/ 88033 w 1672157"/>
                  <a:gd name="connsiteY7" fmla="*/ 941191 h 1815955"/>
                  <a:gd name="connsiteX8" fmla="*/ 116801 w 1672157"/>
                  <a:gd name="connsiteY8" fmla="*/ 995300 h 1815955"/>
                  <a:gd name="connsiteX9" fmla="*/ 183922 w 1672157"/>
                  <a:gd name="connsiteY9" fmla="*/ 1046668 h 1815955"/>
                  <a:gd name="connsiteX10" fmla="*/ 233237 w 1672157"/>
                  <a:gd name="connsiteY10" fmla="*/ 1006258 h 1815955"/>
                  <a:gd name="connsiteX11" fmla="*/ 257209 w 1672157"/>
                  <a:gd name="connsiteY11" fmla="*/ 845302 h 1815955"/>
                  <a:gd name="connsiteX12" fmla="*/ 345563 w 1672157"/>
                  <a:gd name="connsiteY12" fmla="*/ 368599 h 1815955"/>
                  <a:gd name="connsiteX13" fmla="*/ 448392 w 1672157"/>
                  <a:gd name="connsiteY13" fmla="*/ 253736 h 1815955"/>
                  <a:gd name="connsiteX14" fmla="*/ 693940 w 1672157"/>
                  <a:gd name="connsiteY14" fmla="*/ 1062166 h 1815955"/>
                  <a:gd name="connsiteX15" fmla="*/ 1019217 w 1672157"/>
                  <a:gd name="connsiteY15" fmla="*/ 1755942 h 1815955"/>
                  <a:gd name="connsiteX16" fmla="*/ 1259519 w 1672157"/>
                  <a:gd name="connsiteY16" fmla="*/ 1803181 h 1815955"/>
                  <a:gd name="connsiteX17" fmla="*/ 1386291 w 1672157"/>
                  <a:gd name="connsiteY17" fmla="*/ 1815955 h 1815955"/>
                  <a:gd name="connsiteX18" fmla="*/ 1388728 w 1672157"/>
                  <a:gd name="connsiteY18" fmla="*/ 1811977 h 1815955"/>
                  <a:gd name="connsiteX19" fmla="*/ 1672157 w 1672157"/>
                  <a:gd name="connsiteY19" fmla="*/ 1344721 h 1815955"/>
                  <a:gd name="connsiteX20" fmla="*/ 1664993 w 1672157"/>
                  <a:gd name="connsiteY20" fmla="*/ 1323699 h 1815955"/>
                  <a:gd name="connsiteX21" fmla="*/ 1632524 w 1672157"/>
                  <a:gd name="connsiteY21" fmla="*/ 1230226 h 1815955"/>
                  <a:gd name="connsiteX22" fmla="*/ 1093493 w 1672157"/>
                  <a:gd name="connsiteY22" fmla="*/ 240520 h 1815955"/>
                  <a:gd name="connsiteX23" fmla="*/ 635481 w 1672157"/>
                  <a:gd name="connsiteY23" fmla="*/ 17286 h 181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72157" h="1815955">
                    <a:moveTo>
                      <a:pt x="635481" y="17286"/>
                    </a:moveTo>
                    <a:cubicBezTo>
                      <a:pt x="534140" y="-4125"/>
                      <a:pt x="431691" y="-7078"/>
                      <a:pt x="336659" y="16551"/>
                    </a:cubicBezTo>
                    <a:cubicBezTo>
                      <a:pt x="237346" y="41208"/>
                      <a:pt x="11323" y="239834"/>
                      <a:pt x="172279" y="313121"/>
                    </a:cubicBezTo>
                    <a:cubicBezTo>
                      <a:pt x="168169" y="316545"/>
                      <a:pt x="109951" y="717222"/>
                      <a:pt x="99678" y="732290"/>
                    </a:cubicBezTo>
                    <a:lnTo>
                      <a:pt x="99677" y="732976"/>
                    </a:lnTo>
                    <a:cubicBezTo>
                      <a:pt x="96938" y="741194"/>
                      <a:pt x="46939" y="775441"/>
                      <a:pt x="29131" y="789139"/>
                    </a:cubicBezTo>
                    <a:cubicBezTo>
                      <a:pt x="-7170" y="815851"/>
                      <a:pt x="-9910" y="853521"/>
                      <a:pt x="22966" y="884343"/>
                    </a:cubicBezTo>
                    <a:cubicBezTo>
                      <a:pt x="44199" y="904205"/>
                      <a:pt x="65431" y="923383"/>
                      <a:pt x="88033" y="941191"/>
                    </a:cubicBezTo>
                    <a:cubicBezTo>
                      <a:pt x="105842" y="955574"/>
                      <a:pt x="114060" y="973382"/>
                      <a:pt x="116801" y="995300"/>
                    </a:cubicBezTo>
                    <a:cubicBezTo>
                      <a:pt x="118855" y="1010367"/>
                      <a:pt x="167484" y="1044613"/>
                      <a:pt x="183922" y="1046668"/>
                    </a:cubicBezTo>
                    <a:cubicBezTo>
                      <a:pt x="216113" y="1050778"/>
                      <a:pt x="230496" y="1037764"/>
                      <a:pt x="233237" y="1006258"/>
                    </a:cubicBezTo>
                    <a:cubicBezTo>
                      <a:pt x="236661" y="969957"/>
                      <a:pt x="243510" y="860370"/>
                      <a:pt x="257209" y="845302"/>
                    </a:cubicBezTo>
                    <a:cubicBezTo>
                      <a:pt x="254469" y="843247"/>
                      <a:pt x="345563" y="395311"/>
                      <a:pt x="345563" y="368599"/>
                    </a:cubicBezTo>
                    <a:cubicBezTo>
                      <a:pt x="352412" y="376133"/>
                      <a:pt x="370734" y="310204"/>
                      <a:pt x="448392" y="253736"/>
                    </a:cubicBezTo>
                    <a:cubicBezTo>
                      <a:pt x="737270" y="269049"/>
                      <a:pt x="1323867" y="1317501"/>
                      <a:pt x="693940" y="1062166"/>
                    </a:cubicBezTo>
                    <a:cubicBezTo>
                      <a:pt x="1056540" y="1626744"/>
                      <a:pt x="626544" y="1594684"/>
                      <a:pt x="1019217" y="1755942"/>
                    </a:cubicBezTo>
                    <a:cubicBezTo>
                      <a:pt x="1071956" y="1775805"/>
                      <a:pt x="1164496" y="1791633"/>
                      <a:pt x="1259519" y="1803181"/>
                    </a:cubicBezTo>
                    <a:lnTo>
                      <a:pt x="1386291" y="1815955"/>
                    </a:lnTo>
                    <a:lnTo>
                      <a:pt x="1388728" y="1811977"/>
                    </a:lnTo>
                    <a:lnTo>
                      <a:pt x="1672157" y="1344721"/>
                    </a:lnTo>
                    <a:lnTo>
                      <a:pt x="1664993" y="1323699"/>
                    </a:lnTo>
                    <a:cubicBezTo>
                      <a:pt x="1653446" y="1291013"/>
                      <a:pt x="1642198" y="1259506"/>
                      <a:pt x="1632524" y="1230226"/>
                    </a:cubicBezTo>
                    <a:cubicBezTo>
                      <a:pt x="1518827" y="885712"/>
                      <a:pt x="1385953" y="479556"/>
                      <a:pt x="1093493" y="240520"/>
                    </a:cubicBezTo>
                    <a:cubicBezTo>
                      <a:pt x="970208" y="139922"/>
                      <a:pt x="804383" y="52969"/>
                      <a:pt x="635481" y="17286"/>
                    </a:cubicBezTo>
                    <a:close/>
                  </a:path>
                </a:pathLst>
              </a:custGeom>
              <a:solidFill>
                <a:schemeClr val="bg1">
                  <a:lumMod val="65000"/>
                </a:schemeClr>
              </a:solidFill>
              <a:ln w="948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D0A7BD46-6C88-4E1B-80A9-DB1D5E7EDCDE}"/>
                  </a:ext>
                </a:extLst>
              </p:cNvPr>
              <p:cNvSpPr/>
              <p:nvPr/>
            </p:nvSpPr>
            <p:spPr>
              <a:xfrm rot="739140" flipH="1">
                <a:off x="2478563" y="4905369"/>
                <a:ext cx="671220" cy="315061"/>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tx1">
                  <a:lumMod val="65000"/>
                  <a:lumOff val="35000"/>
                </a:schemeClr>
              </a:solidFill>
              <a:ln w="948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466ADDC-42C2-4348-8DF3-7BDB6ACA78BE}"/>
                  </a:ext>
                </a:extLst>
              </p:cNvPr>
              <p:cNvSpPr/>
              <p:nvPr/>
            </p:nvSpPr>
            <p:spPr>
              <a:xfrm rot="739140" flipH="1">
                <a:off x="2233960" y="2365780"/>
                <a:ext cx="205476" cy="143832"/>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tx1">
                  <a:lumMod val="50000"/>
                  <a:lumOff val="50000"/>
                </a:schemeClr>
              </a:solidFill>
              <a:ln w="948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A076130-1D13-46FE-89BE-E2CDBEBE5ED1}"/>
                  </a:ext>
                </a:extLst>
              </p:cNvPr>
              <p:cNvSpPr/>
              <p:nvPr/>
            </p:nvSpPr>
            <p:spPr>
              <a:xfrm rot="739140" flipH="1">
                <a:off x="2873126" y="2323758"/>
                <a:ext cx="116437" cy="27397"/>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4E2121-19FD-4E1B-AC94-173EBDCEC355}"/>
                  </a:ext>
                </a:extLst>
              </p:cNvPr>
              <p:cNvSpPr/>
              <p:nvPr/>
            </p:nvSpPr>
            <p:spPr>
              <a:xfrm rot="739140" flipH="1">
                <a:off x="2959305" y="2251007"/>
                <a:ext cx="47944" cy="41095"/>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6D31E4A-B63A-4B70-9401-8770BBBF2676}"/>
                  </a:ext>
                </a:extLst>
              </p:cNvPr>
              <p:cNvSpPr/>
              <p:nvPr/>
            </p:nvSpPr>
            <p:spPr>
              <a:xfrm rot="739140" flipH="1">
                <a:off x="3466417" y="2308137"/>
                <a:ext cx="109588" cy="198627"/>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6F1D403-7673-4E31-92D2-F5C0BFDF7542}"/>
                  </a:ext>
                </a:extLst>
              </p:cNvPr>
              <p:cNvSpPr/>
              <p:nvPr/>
            </p:nvSpPr>
            <p:spPr>
              <a:xfrm rot="739140" flipH="1">
                <a:off x="3765026" y="2340098"/>
                <a:ext cx="6849" cy="6849"/>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3B99644-AE1F-442F-94E8-C9CDB3B35DB1}"/>
                  </a:ext>
                </a:extLst>
              </p:cNvPr>
              <p:cNvSpPr/>
              <p:nvPr/>
            </p:nvSpPr>
            <p:spPr>
              <a:xfrm rot="739140" flipH="1">
                <a:off x="2166304" y="2562793"/>
                <a:ext cx="287666" cy="342459"/>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p>
            </p:txBody>
          </p:sp>
        </p:grpSp>
      </p:grpSp>
      <p:sp>
        <p:nvSpPr>
          <p:cNvPr id="76" name="TextBox 75">
            <a:extLst>
              <a:ext uri="{FF2B5EF4-FFF2-40B4-BE49-F238E27FC236}">
                <a16:creationId xmlns:a16="http://schemas.microsoft.com/office/drawing/2014/main" id="{DA252873-2420-46CB-B693-0D7DD4FF749D}"/>
              </a:ext>
            </a:extLst>
          </p:cNvPr>
          <p:cNvSpPr txBox="1"/>
          <p:nvPr/>
        </p:nvSpPr>
        <p:spPr>
          <a:xfrm>
            <a:off x="6159245" y="1689997"/>
            <a:ext cx="4935946"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AI plays a vital role in strengthening cybersecurity by detecting threats, analyzing data in real time, and automating responses. It helps identify malware, phishing, and abnormal behavior faster and more accurately than humans. </a:t>
            </a: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7" name="자유형 8">
            <a:extLst>
              <a:ext uri="{FF2B5EF4-FFF2-40B4-BE49-F238E27FC236}">
                <a16:creationId xmlns:a16="http://schemas.microsoft.com/office/drawing/2014/main" id="{CDD2BBA9-D466-4699-B76F-409729C1011C}"/>
              </a:ext>
            </a:extLst>
          </p:cNvPr>
          <p:cNvSpPr/>
          <p:nvPr/>
        </p:nvSpPr>
        <p:spPr>
          <a:xfrm flipV="1">
            <a:off x="6321738" y="3237121"/>
            <a:ext cx="520889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25400">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8" name="TextBox 77">
            <a:extLst>
              <a:ext uri="{FF2B5EF4-FFF2-40B4-BE49-F238E27FC236}">
                <a16:creationId xmlns:a16="http://schemas.microsoft.com/office/drawing/2014/main" id="{9110F550-17EB-42B3-B551-A735B9B117FD}"/>
              </a:ext>
            </a:extLst>
          </p:cNvPr>
          <p:cNvSpPr txBox="1"/>
          <p:nvPr/>
        </p:nvSpPr>
        <p:spPr>
          <a:xfrm>
            <a:off x="7977374" y="3059407"/>
            <a:ext cx="2154372" cy="369332"/>
          </a:xfrm>
          <a:prstGeom prst="rect">
            <a:avLst/>
          </a:prstGeom>
          <a:solidFill>
            <a:schemeClr val="bg1"/>
          </a:solidFill>
        </p:spPr>
        <p:txBody>
          <a:bodyPr wrap="square" rtlCol="0">
            <a:spAutoFit/>
          </a:bodyPr>
          <a:lstStyle/>
          <a:p>
            <a:pPr algn="ctr"/>
            <a:r>
              <a:rPr lang="en-US" altLang="ko-KR" b="1" dirty="0">
                <a:solidFill>
                  <a:schemeClr val="accent5">
                    <a:lumMod val="75000"/>
                  </a:schemeClr>
                </a:solidFill>
                <a:cs typeface="Arial" pitchFamily="34" charset="0"/>
              </a:rPr>
              <a:t>Role Of AI</a:t>
            </a:r>
            <a:endParaRPr lang="ko-KR" altLang="en-US" b="1" dirty="0">
              <a:solidFill>
                <a:schemeClr val="accent5">
                  <a:lumMod val="75000"/>
                </a:schemeClr>
              </a:solidFill>
              <a:cs typeface="Arial" pitchFamily="34" charset="0"/>
            </a:endParaRPr>
          </a:p>
        </p:txBody>
      </p:sp>
      <p:grpSp>
        <p:nvGrpSpPr>
          <p:cNvPr id="79" name="Group 29">
            <a:extLst>
              <a:ext uri="{FF2B5EF4-FFF2-40B4-BE49-F238E27FC236}">
                <a16:creationId xmlns:a16="http://schemas.microsoft.com/office/drawing/2014/main" id="{7A722C58-B21F-4BC5-B2C6-3E3A572F3DCF}"/>
              </a:ext>
            </a:extLst>
          </p:cNvPr>
          <p:cNvGrpSpPr/>
          <p:nvPr/>
        </p:nvGrpSpPr>
        <p:grpSpPr>
          <a:xfrm>
            <a:off x="5818597" y="3966955"/>
            <a:ext cx="2360492" cy="900300"/>
            <a:chOff x="3274023" y="4066349"/>
            <a:chExt cx="2169299" cy="900300"/>
          </a:xfrm>
        </p:grpSpPr>
        <p:sp>
          <p:nvSpPr>
            <p:cNvPr id="80" name="TextBox 79">
              <a:extLst>
                <a:ext uri="{FF2B5EF4-FFF2-40B4-BE49-F238E27FC236}">
                  <a16:creationId xmlns:a16="http://schemas.microsoft.com/office/drawing/2014/main" id="{7BA28983-3D1D-45A0-9999-EDF5B4FED29F}"/>
                </a:ext>
              </a:extLst>
            </p:cNvPr>
            <p:cNvSpPr txBox="1"/>
            <p:nvPr/>
          </p:nvSpPr>
          <p:spPr>
            <a:xfrm>
              <a:off x="3274023" y="4066349"/>
              <a:ext cx="2169299" cy="830997"/>
            </a:xfrm>
            <a:prstGeom prst="rect">
              <a:avLst/>
            </a:prstGeom>
            <a:noFill/>
          </p:spPr>
          <p:txBody>
            <a:bodyPr wrap="square" rtlCol="0">
              <a:spAutoFit/>
            </a:bodyPr>
            <a:lstStyle/>
            <a:p>
              <a:pPr algn="ctr"/>
              <a:r>
                <a:rPr lang="en-US" sz="2400" i="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Threat</a:t>
              </a:r>
            </a:p>
            <a:p>
              <a:pPr algn="ctr"/>
              <a:r>
                <a:rPr lang="en-US" sz="2400" i="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Detection</a:t>
              </a:r>
              <a:endParaRPr lang="ko-KR" altLang="en-US" sz="2400" i="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1" name="TextBox 80">
              <a:extLst>
                <a:ext uri="{FF2B5EF4-FFF2-40B4-BE49-F238E27FC236}">
                  <a16:creationId xmlns:a16="http://schemas.microsoft.com/office/drawing/2014/main" id="{BD682919-9AF0-4E18-A658-D4EB392E4E3C}"/>
                </a:ext>
              </a:extLst>
            </p:cNvPr>
            <p:cNvSpPr txBox="1"/>
            <p:nvPr/>
          </p:nvSpPr>
          <p:spPr>
            <a:xfrm>
              <a:off x="3736410"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85" name="Group 33">
            <a:extLst>
              <a:ext uri="{FF2B5EF4-FFF2-40B4-BE49-F238E27FC236}">
                <a16:creationId xmlns:a16="http://schemas.microsoft.com/office/drawing/2014/main" id="{019E2044-3E96-48A2-B1A6-A56537F79F06}"/>
              </a:ext>
            </a:extLst>
          </p:cNvPr>
          <p:cNvGrpSpPr/>
          <p:nvPr/>
        </p:nvGrpSpPr>
        <p:grpSpPr>
          <a:xfrm>
            <a:off x="10132225" y="3966954"/>
            <a:ext cx="1685899" cy="1170705"/>
            <a:chOff x="3986292" y="3850527"/>
            <a:chExt cx="1549346" cy="1170705"/>
          </a:xfrm>
        </p:grpSpPr>
        <p:sp>
          <p:nvSpPr>
            <p:cNvPr id="86" name="TextBox 85">
              <a:extLst>
                <a:ext uri="{FF2B5EF4-FFF2-40B4-BE49-F238E27FC236}">
                  <a16:creationId xmlns:a16="http://schemas.microsoft.com/office/drawing/2014/main" id="{AEFDE15D-78F5-4BF8-8186-3932B8870527}"/>
                </a:ext>
              </a:extLst>
            </p:cNvPr>
            <p:cNvSpPr txBox="1"/>
            <p:nvPr/>
          </p:nvSpPr>
          <p:spPr>
            <a:xfrm>
              <a:off x="4081318" y="3850527"/>
              <a:ext cx="1454320" cy="830997"/>
            </a:xfrm>
            <a:prstGeom prst="rect">
              <a:avLst/>
            </a:prstGeom>
            <a:noFill/>
          </p:spPr>
          <p:txBody>
            <a:bodyPr wrap="square" rtlCol="0">
              <a:spAutoFit/>
            </a:bodyPr>
            <a:lstStyle/>
            <a:p>
              <a:pPr algn="ctr"/>
              <a:r>
                <a:rPr lang="en-US" sz="2400"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Real-Time Analysis</a:t>
              </a:r>
              <a:endParaRPr lang="ko-KR" altLang="en-US" sz="2400" b="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0D90B8A-8608-498F-AAF8-6478E8EFC2EB}"/>
                </a:ext>
              </a:extLst>
            </p:cNvPr>
            <p:cNvSpPr txBox="1"/>
            <p:nvPr/>
          </p:nvSpPr>
          <p:spPr>
            <a:xfrm>
              <a:off x="3986292" y="4744233"/>
              <a:ext cx="1454320"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88" name="Oval 13">
            <a:extLst>
              <a:ext uri="{FF2B5EF4-FFF2-40B4-BE49-F238E27FC236}">
                <a16:creationId xmlns:a16="http://schemas.microsoft.com/office/drawing/2014/main" id="{9EC34C80-F5F3-4C33-B4B2-1AB64CC9D001}"/>
              </a:ext>
            </a:extLst>
          </p:cNvPr>
          <p:cNvSpPr/>
          <p:nvPr/>
        </p:nvSpPr>
        <p:spPr>
          <a:xfrm>
            <a:off x="6728450" y="3438638"/>
            <a:ext cx="633828" cy="633828"/>
          </a:xfrm>
          <a:prstGeom prst="round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Oval 15">
            <a:extLst>
              <a:ext uri="{FF2B5EF4-FFF2-40B4-BE49-F238E27FC236}">
                <a16:creationId xmlns:a16="http://schemas.microsoft.com/office/drawing/2014/main" id="{353C7AC7-215C-43F8-9816-94D095743664}"/>
              </a:ext>
            </a:extLst>
          </p:cNvPr>
          <p:cNvSpPr/>
          <p:nvPr/>
        </p:nvSpPr>
        <p:spPr>
          <a:xfrm>
            <a:off x="10623644" y="3408209"/>
            <a:ext cx="633828" cy="633828"/>
          </a:xfrm>
          <a:prstGeom prst="round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Rectangle 19">
            <a:extLst>
              <a:ext uri="{FF2B5EF4-FFF2-40B4-BE49-F238E27FC236}">
                <a16:creationId xmlns:a16="http://schemas.microsoft.com/office/drawing/2014/main" id="{E4C790F5-ADB4-4F9D-9ABF-2E0FEE3A4A6D}"/>
              </a:ext>
            </a:extLst>
          </p:cNvPr>
          <p:cNvSpPr>
            <a:spLocks noChangeAspect="1"/>
          </p:cNvSpPr>
          <p:nvPr/>
        </p:nvSpPr>
        <p:spPr>
          <a:xfrm>
            <a:off x="6944817" y="3560013"/>
            <a:ext cx="285396" cy="367488"/>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82" name="Group 30">
            <a:extLst>
              <a:ext uri="{FF2B5EF4-FFF2-40B4-BE49-F238E27FC236}">
                <a16:creationId xmlns:a16="http://schemas.microsoft.com/office/drawing/2014/main" id="{AC574F07-5C9A-4D80-B204-E2788078542A}"/>
              </a:ext>
            </a:extLst>
          </p:cNvPr>
          <p:cNvGrpSpPr/>
          <p:nvPr/>
        </p:nvGrpSpPr>
        <p:grpSpPr>
          <a:xfrm>
            <a:off x="7398596" y="3978103"/>
            <a:ext cx="3294851" cy="1117689"/>
            <a:chOff x="2968580" y="4038342"/>
            <a:chExt cx="3027976" cy="1117689"/>
          </a:xfrm>
        </p:grpSpPr>
        <p:sp>
          <p:nvSpPr>
            <p:cNvPr id="83" name="TextBox 82">
              <a:extLst>
                <a:ext uri="{FF2B5EF4-FFF2-40B4-BE49-F238E27FC236}">
                  <a16:creationId xmlns:a16="http://schemas.microsoft.com/office/drawing/2014/main" id="{42D5362E-5D15-4861-95E5-4E15973CEBC3}"/>
                </a:ext>
              </a:extLst>
            </p:cNvPr>
            <p:cNvSpPr txBox="1"/>
            <p:nvPr/>
          </p:nvSpPr>
          <p:spPr>
            <a:xfrm>
              <a:off x="2968580" y="4038342"/>
              <a:ext cx="3027976" cy="830997"/>
            </a:xfrm>
            <a:prstGeom prst="rect">
              <a:avLst/>
            </a:prstGeom>
            <a:noFill/>
          </p:spPr>
          <p:txBody>
            <a:bodyPr wrap="square" rtlCol="0">
              <a:spAutoFit/>
            </a:bodyPr>
            <a:lstStyle/>
            <a:p>
              <a:pPr algn="ctr"/>
              <a:r>
                <a:rPr lang="en-US" sz="2400" i="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Automated </a:t>
              </a:r>
            </a:p>
            <a:p>
              <a:pPr algn="ctr"/>
              <a:r>
                <a:rPr lang="en-US" sz="2400" i="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Response</a:t>
              </a:r>
              <a:endParaRPr lang="ko-KR" altLang="en-US" sz="2400" b="1" i="1"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C0257140-F75D-4FF0-9003-360C78606E85}"/>
                </a:ext>
              </a:extLst>
            </p:cNvPr>
            <p:cNvSpPr txBox="1"/>
            <p:nvPr/>
          </p:nvSpPr>
          <p:spPr>
            <a:xfrm>
              <a:off x="3685855" y="4879032"/>
              <a:ext cx="1454320"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89" name="Oval 14">
            <a:extLst>
              <a:ext uri="{FF2B5EF4-FFF2-40B4-BE49-F238E27FC236}">
                <a16:creationId xmlns:a16="http://schemas.microsoft.com/office/drawing/2014/main" id="{2BA7A500-86ED-4ED1-AEA4-7870CC0CF8BF}"/>
              </a:ext>
            </a:extLst>
          </p:cNvPr>
          <p:cNvSpPr/>
          <p:nvPr/>
        </p:nvSpPr>
        <p:spPr>
          <a:xfrm>
            <a:off x="8653424" y="3471991"/>
            <a:ext cx="633828" cy="633828"/>
          </a:xfrm>
          <a:prstGeom prst="round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Isosceles Triangle 22">
            <a:extLst>
              <a:ext uri="{FF2B5EF4-FFF2-40B4-BE49-F238E27FC236}">
                <a16:creationId xmlns:a16="http://schemas.microsoft.com/office/drawing/2014/main" id="{6AC8DBED-9A79-4C88-AD98-300E31437A05}"/>
              </a:ext>
            </a:extLst>
          </p:cNvPr>
          <p:cNvSpPr>
            <a:spLocks noChangeAspect="1"/>
          </p:cNvSpPr>
          <p:nvPr/>
        </p:nvSpPr>
        <p:spPr>
          <a:xfrm rot="19800000">
            <a:off x="8795882" y="3647138"/>
            <a:ext cx="348910" cy="348851"/>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96" name="Rectangle 14">
            <a:extLst>
              <a:ext uri="{FF2B5EF4-FFF2-40B4-BE49-F238E27FC236}">
                <a16:creationId xmlns:a16="http://schemas.microsoft.com/office/drawing/2014/main" id="{8827F4A7-8EBA-4947-BC92-9DE8AA9BFD10}"/>
              </a:ext>
            </a:extLst>
          </p:cNvPr>
          <p:cNvSpPr/>
          <p:nvPr/>
        </p:nvSpPr>
        <p:spPr>
          <a:xfrm>
            <a:off x="10788867" y="3564328"/>
            <a:ext cx="303382" cy="310902"/>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 name="Rectangle 1">
            <a:extLst>
              <a:ext uri="{FF2B5EF4-FFF2-40B4-BE49-F238E27FC236}">
                <a16:creationId xmlns:a16="http://schemas.microsoft.com/office/drawing/2014/main" id="{80B1C570-6322-4867-4647-F939373A8A68}"/>
              </a:ext>
            </a:extLst>
          </p:cNvPr>
          <p:cNvSpPr>
            <a:spLocks noChangeArrowheads="1"/>
          </p:cNvSpPr>
          <p:nvPr/>
        </p:nvSpPr>
        <p:spPr bwMode="auto">
          <a:xfrm>
            <a:off x="6163485" y="4774712"/>
            <a:ext cx="19554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malware or ransomware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phishing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Spot anomalies in network behavior</a:t>
            </a:r>
          </a:p>
        </p:txBody>
      </p:sp>
      <p:sp>
        <p:nvSpPr>
          <p:cNvPr id="5" name="Rectangle 2">
            <a:extLst>
              <a:ext uri="{FF2B5EF4-FFF2-40B4-BE49-F238E27FC236}">
                <a16:creationId xmlns:a16="http://schemas.microsoft.com/office/drawing/2014/main" id="{2E18D0C0-2F2B-0BCB-EF10-254212E4AE55}"/>
              </a:ext>
            </a:extLst>
          </p:cNvPr>
          <p:cNvSpPr>
            <a:spLocks noChangeArrowheads="1"/>
          </p:cNvSpPr>
          <p:nvPr/>
        </p:nvSpPr>
        <p:spPr bwMode="auto">
          <a:xfrm rot="10800000" flipV="1">
            <a:off x="8146223" y="4728755"/>
            <a:ext cx="218777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isolates infected systems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Blocks suspicious IP addresses or files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Minimizes human response time</a:t>
            </a:r>
          </a:p>
        </p:txBody>
      </p:sp>
      <p:sp>
        <p:nvSpPr>
          <p:cNvPr id="8" name="Rectangle 3">
            <a:extLst>
              <a:ext uri="{FF2B5EF4-FFF2-40B4-BE49-F238E27FC236}">
                <a16:creationId xmlns:a16="http://schemas.microsoft.com/office/drawing/2014/main" id="{A20376AB-FDC6-B6C7-AD31-8A29494F2199}"/>
              </a:ext>
            </a:extLst>
          </p:cNvPr>
          <p:cNvSpPr>
            <a:spLocks noChangeArrowheads="1"/>
          </p:cNvSpPr>
          <p:nvPr/>
        </p:nvSpPr>
        <p:spPr bwMode="auto">
          <a:xfrm rot="10800000" flipV="1">
            <a:off x="10165091" y="4702609"/>
            <a:ext cx="20406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patterns or threats as they happen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proactive security rather than reactive defense</a:t>
            </a:r>
          </a:p>
        </p:txBody>
      </p:sp>
    </p:spTree>
    <p:extLst>
      <p:ext uri="{BB962C8B-B14F-4D97-AF65-F5344CB8AC3E}">
        <p14:creationId xmlns:p14="http://schemas.microsoft.com/office/powerpoint/2010/main" val="1560353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6269" y="439313"/>
            <a:ext cx="11573197" cy="724247"/>
          </a:xfrm>
        </p:spPr>
        <p:txBody>
          <a:bodyPr/>
          <a:lstStyle/>
          <a:p>
            <a:r>
              <a:rPr lang="en-US" sz="4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Major Ethical Concerns</a:t>
            </a:r>
          </a:p>
        </p:txBody>
      </p:sp>
      <p:grpSp>
        <p:nvGrpSpPr>
          <p:cNvPr id="3" name="Group 16">
            <a:extLst>
              <a:ext uri="{FF2B5EF4-FFF2-40B4-BE49-F238E27FC236}">
                <a16:creationId xmlns:a16="http://schemas.microsoft.com/office/drawing/2014/main" id="{D78ADE0F-F8A5-4BBB-9FA0-ADA57BB09DEB}"/>
              </a:ext>
            </a:extLst>
          </p:cNvPr>
          <p:cNvGrpSpPr/>
          <p:nvPr/>
        </p:nvGrpSpPr>
        <p:grpSpPr>
          <a:xfrm rot="10800000">
            <a:off x="4662817" y="3871945"/>
            <a:ext cx="540000" cy="1692000"/>
            <a:chOff x="5355771" y="1915886"/>
            <a:chExt cx="540000" cy="1692000"/>
          </a:xfrm>
        </p:grpSpPr>
        <p:sp>
          <p:nvSpPr>
            <p:cNvPr id="4" name="Freeform 10">
              <a:extLst>
                <a:ext uri="{FF2B5EF4-FFF2-40B4-BE49-F238E27FC236}">
                  <a16:creationId xmlns:a16="http://schemas.microsoft.com/office/drawing/2014/main" id="{EED46F33-70EC-49FF-B36D-5A9878AF8E22}"/>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5" name="Isosceles Triangle 14">
              <a:extLst>
                <a:ext uri="{FF2B5EF4-FFF2-40B4-BE49-F238E27FC236}">
                  <a16:creationId xmlns:a16="http://schemas.microsoft.com/office/drawing/2014/main" id="{37463BCB-E994-4E0D-AACF-3D7ED6010D3F}"/>
                </a:ext>
              </a:extLst>
            </p:cNvPr>
            <p:cNvSpPr/>
            <p:nvPr/>
          </p:nvSpPr>
          <p:spPr>
            <a:xfrm>
              <a:off x="5522720" y="2214804"/>
              <a:ext cx="250588" cy="21602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6" name="Trapezoid 18">
            <a:extLst>
              <a:ext uri="{FF2B5EF4-FFF2-40B4-BE49-F238E27FC236}">
                <a16:creationId xmlns:a16="http://schemas.microsoft.com/office/drawing/2014/main" id="{AFBBD184-2957-4165-96D1-AE914E2E3ACF}"/>
              </a:ext>
            </a:extLst>
          </p:cNvPr>
          <p:cNvSpPr/>
          <p:nvPr/>
        </p:nvSpPr>
        <p:spPr>
          <a:xfrm rot="10800000">
            <a:off x="4978329" y="3298573"/>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7" name="Oval 13">
            <a:extLst>
              <a:ext uri="{FF2B5EF4-FFF2-40B4-BE49-F238E27FC236}">
                <a16:creationId xmlns:a16="http://schemas.microsoft.com/office/drawing/2014/main" id="{D120EA76-9C00-4B1D-BBC1-74517180619A}"/>
              </a:ext>
            </a:extLst>
          </p:cNvPr>
          <p:cNvSpPr/>
          <p:nvPr/>
        </p:nvSpPr>
        <p:spPr>
          <a:xfrm>
            <a:off x="7519093" y="1700911"/>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8" name="Group 16">
            <a:extLst>
              <a:ext uri="{FF2B5EF4-FFF2-40B4-BE49-F238E27FC236}">
                <a16:creationId xmlns:a16="http://schemas.microsoft.com/office/drawing/2014/main" id="{A35275EC-9582-44C0-A87A-532CB615D7B2}"/>
              </a:ext>
            </a:extLst>
          </p:cNvPr>
          <p:cNvGrpSpPr/>
          <p:nvPr/>
        </p:nvGrpSpPr>
        <p:grpSpPr>
          <a:xfrm>
            <a:off x="6973551" y="2121237"/>
            <a:ext cx="540000" cy="1692000"/>
            <a:chOff x="5355771" y="1915886"/>
            <a:chExt cx="540000" cy="1692000"/>
          </a:xfrm>
        </p:grpSpPr>
        <p:sp>
          <p:nvSpPr>
            <p:cNvPr id="9" name="Freeform 10">
              <a:extLst>
                <a:ext uri="{FF2B5EF4-FFF2-40B4-BE49-F238E27FC236}">
                  <a16:creationId xmlns:a16="http://schemas.microsoft.com/office/drawing/2014/main" id="{E6599E9E-84A1-49F4-BF00-5D79D49EEB21}"/>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solidFill>
                  <a:schemeClr val="tx1">
                    <a:lumMod val="75000"/>
                    <a:lumOff val="25000"/>
                  </a:schemeClr>
                </a:solidFill>
              </a:endParaRPr>
            </a:p>
          </p:txBody>
        </p:sp>
        <p:sp>
          <p:nvSpPr>
            <p:cNvPr id="10" name="Isosceles Triangle 14">
              <a:extLst>
                <a:ext uri="{FF2B5EF4-FFF2-40B4-BE49-F238E27FC236}">
                  <a16:creationId xmlns:a16="http://schemas.microsoft.com/office/drawing/2014/main" id="{1C4FF541-4F01-4BF4-9004-4046F45903C4}"/>
                </a:ext>
              </a:extLst>
            </p:cNvPr>
            <p:cNvSpPr/>
            <p:nvPr/>
          </p:nvSpPr>
          <p:spPr>
            <a:xfrm>
              <a:off x="5531512" y="2214804"/>
              <a:ext cx="250588"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7">
            <a:extLst>
              <a:ext uri="{FF2B5EF4-FFF2-40B4-BE49-F238E27FC236}">
                <a16:creationId xmlns:a16="http://schemas.microsoft.com/office/drawing/2014/main" id="{5403E295-A1E2-4A59-ADB9-282C203EFC63}"/>
              </a:ext>
            </a:extLst>
          </p:cNvPr>
          <p:cNvGrpSpPr/>
          <p:nvPr/>
        </p:nvGrpSpPr>
        <p:grpSpPr>
          <a:xfrm>
            <a:off x="5423596" y="4622440"/>
            <a:ext cx="2520000" cy="576000"/>
            <a:chOff x="4016829" y="4452257"/>
            <a:chExt cx="2520000" cy="576000"/>
          </a:xfrm>
        </p:grpSpPr>
        <p:sp>
          <p:nvSpPr>
            <p:cNvPr id="12" name="Freeform 15">
              <a:extLst>
                <a:ext uri="{FF2B5EF4-FFF2-40B4-BE49-F238E27FC236}">
                  <a16:creationId xmlns:a16="http://schemas.microsoft.com/office/drawing/2014/main" id="{12E801C0-4970-474D-8A7B-678E0D6892FB}"/>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3" name="Isosceles Triangle 23">
              <a:extLst>
                <a:ext uri="{FF2B5EF4-FFF2-40B4-BE49-F238E27FC236}">
                  <a16:creationId xmlns:a16="http://schemas.microsoft.com/office/drawing/2014/main" id="{0A2244C0-71A2-46CD-9AC4-61D142F4CA1C}"/>
                </a:ext>
              </a:extLst>
            </p:cNvPr>
            <p:cNvSpPr/>
            <p:nvPr/>
          </p:nvSpPr>
          <p:spPr>
            <a:xfrm rot="16200000" flipV="1">
              <a:off x="5872735" y="4613873"/>
              <a:ext cx="250588"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14" name="Oval 26">
            <a:extLst>
              <a:ext uri="{FF2B5EF4-FFF2-40B4-BE49-F238E27FC236}">
                <a16:creationId xmlns:a16="http://schemas.microsoft.com/office/drawing/2014/main" id="{2C527954-5F37-470D-A933-4E3E63255AFE}"/>
              </a:ext>
            </a:extLst>
          </p:cNvPr>
          <p:cNvSpPr/>
          <p:nvPr/>
        </p:nvSpPr>
        <p:spPr>
          <a:xfrm>
            <a:off x="7580249" y="5176170"/>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31">
            <a:extLst>
              <a:ext uri="{FF2B5EF4-FFF2-40B4-BE49-F238E27FC236}">
                <a16:creationId xmlns:a16="http://schemas.microsoft.com/office/drawing/2014/main" id="{E096D28C-F03B-4296-8029-7A957286CB14}"/>
              </a:ext>
            </a:extLst>
          </p:cNvPr>
          <p:cNvSpPr/>
          <p:nvPr/>
        </p:nvSpPr>
        <p:spPr>
          <a:xfrm>
            <a:off x="3892957" y="5176170"/>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35">
            <a:extLst>
              <a:ext uri="{FF2B5EF4-FFF2-40B4-BE49-F238E27FC236}">
                <a16:creationId xmlns:a16="http://schemas.microsoft.com/office/drawing/2014/main" id="{64226692-C36A-4DFF-9BBF-4A4EB1DA1350}"/>
              </a:ext>
            </a:extLst>
          </p:cNvPr>
          <p:cNvSpPr/>
          <p:nvPr/>
        </p:nvSpPr>
        <p:spPr>
          <a:xfrm>
            <a:off x="3921814" y="1745266"/>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TextBox 16">
            <a:extLst>
              <a:ext uri="{FF2B5EF4-FFF2-40B4-BE49-F238E27FC236}">
                <a16:creationId xmlns:a16="http://schemas.microsoft.com/office/drawing/2014/main" id="{62463FEC-4AA6-4AF8-BEBE-DBAB75B1955C}"/>
              </a:ext>
            </a:extLst>
          </p:cNvPr>
          <p:cNvSpPr txBox="1"/>
          <p:nvPr/>
        </p:nvSpPr>
        <p:spPr>
          <a:xfrm>
            <a:off x="5454076" y="3984615"/>
            <a:ext cx="1312102"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SECURITY</a:t>
            </a:r>
            <a:endParaRPr lang="ko-KR" altLang="en-US" sz="1400" b="1" dirty="0">
              <a:solidFill>
                <a:schemeClr val="accent2"/>
              </a:solidFill>
              <a:cs typeface="Arial" pitchFamily="34" charset="0"/>
            </a:endParaRPr>
          </a:p>
        </p:txBody>
      </p:sp>
      <p:sp>
        <p:nvSpPr>
          <p:cNvPr id="18" name="Rectangle 19">
            <a:extLst>
              <a:ext uri="{FF2B5EF4-FFF2-40B4-BE49-F238E27FC236}">
                <a16:creationId xmlns:a16="http://schemas.microsoft.com/office/drawing/2014/main" id="{09BEBBAC-B97A-4B0F-AF18-05030D0FB7EE}"/>
              </a:ext>
            </a:extLst>
          </p:cNvPr>
          <p:cNvSpPr>
            <a:spLocks noChangeAspect="1"/>
          </p:cNvSpPr>
          <p:nvPr/>
        </p:nvSpPr>
        <p:spPr>
          <a:xfrm>
            <a:off x="4130052" y="1899482"/>
            <a:ext cx="375614" cy="483656"/>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19" name="Isosceles Triangle 22">
            <a:extLst>
              <a:ext uri="{FF2B5EF4-FFF2-40B4-BE49-F238E27FC236}">
                <a16:creationId xmlns:a16="http://schemas.microsoft.com/office/drawing/2014/main" id="{7CBCE824-EF2E-4667-B085-5AE8C42210F5}"/>
              </a:ext>
            </a:extLst>
          </p:cNvPr>
          <p:cNvSpPr>
            <a:spLocks noChangeAspect="1"/>
          </p:cNvSpPr>
          <p:nvPr/>
        </p:nvSpPr>
        <p:spPr>
          <a:xfrm rot="19800000">
            <a:off x="4093958" y="5342650"/>
            <a:ext cx="459205" cy="459128"/>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0" name="Rectangle 14">
            <a:extLst>
              <a:ext uri="{FF2B5EF4-FFF2-40B4-BE49-F238E27FC236}">
                <a16:creationId xmlns:a16="http://schemas.microsoft.com/office/drawing/2014/main" id="{57C1FD62-5315-4505-9D57-720A6A879F60}"/>
              </a:ext>
            </a:extLst>
          </p:cNvPr>
          <p:cNvSpPr/>
          <p:nvPr/>
        </p:nvSpPr>
        <p:spPr>
          <a:xfrm>
            <a:off x="7715494" y="1899483"/>
            <a:ext cx="399286" cy="409183"/>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1" name="Rectangle 5">
            <a:extLst>
              <a:ext uri="{FF2B5EF4-FFF2-40B4-BE49-F238E27FC236}">
                <a16:creationId xmlns:a16="http://schemas.microsoft.com/office/drawing/2014/main" id="{15442D3B-1789-49E3-B8F7-6EE8798FF509}"/>
              </a:ext>
            </a:extLst>
          </p:cNvPr>
          <p:cNvSpPr>
            <a:spLocks noChangeAspect="1"/>
          </p:cNvSpPr>
          <p:nvPr/>
        </p:nvSpPr>
        <p:spPr>
          <a:xfrm>
            <a:off x="7784920" y="5372742"/>
            <a:ext cx="399243" cy="398945"/>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22" name="그룹 92">
            <a:extLst>
              <a:ext uri="{FF2B5EF4-FFF2-40B4-BE49-F238E27FC236}">
                <a16:creationId xmlns:a16="http://schemas.microsoft.com/office/drawing/2014/main" id="{286931F0-3B5E-43E1-AF02-C976D6407572}"/>
              </a:ext>
            </a:extLst>
          </p:cNvPr>
          <p:cNvGrpSpPr/>
          <p:nvPr/>
        </p:nvGrpSpPr>
        <p:grpSpPr>
          <a:xfrm>
            <a:off x="8372337" y="1749504"/>
            <a:ext cx="3447129" cy="2098400"/>
            <a:chOff x="3532892" y="1744979"/>
            <a:chExt cx="3485861" cy="2098400"/>
          </a:xfrm>
        </p:grpSpPr>
        <p:sp>
          <p:nvSpPr>
            <p:cNvPr id="23" name="TextBox 22">
              <a:extLst>
                <a:ext uri="{FF2B5EF4-FFF2-40B4-BE49-F238E27FC236}">
                  <a16:creationId xmlns:a16="http://schemas.microsoft.com/office/drawing/2014/main" id="{3D50DDC5-1002-4ABA-B6FF-104D8B8D1A2B}"/>
                </a:ext>
              </a:extLst>
            </p:cNvPr>
            <p:cNvSpPr txBox="1"/>
            <p:nvPr/>
          </p:nvSpPr>
          <p:spPr>
            <a:xfrm>
              <a:off x="3532892" y="2335274"/>
              <a:ext cx="3240000" cy="150810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AI decisions are often opaque:</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Users can't understand how or why a decision was made</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Difficult to hold anyone accountable for errors</a:t>
              </a:r>
            </a:p>
            <a:p>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DEC6A5BD-ACF1-46C6-8A98-65A3B4B78ECB}"/>
                </a:ext>
              </a:extLst>
            </p:cNvPr>
            <p:cNvSpPr txBox="1"/>
            <p:nvPr/>
          </p:nvSpPr>
          <p:spPr>
            <a:xfrm>
              <a:off x="3556041" y="1744979"/>
              <a:ext cx="3462712" cy="707886"/>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Lack of Transparency (Black Box AI)</a:t>
              </a:r>
              <a:endParaRPr lang="ko-KR" altLang="en-US" sz="2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5" name="그룹 95">
            <a:extLst>
              <a:ext uri="{FF2B5EF4-FFF2-40B4-BE49-F238E27FC236}">
                <a16:creationId xmlns:a16="http://schemas.microsoft.com/office/drawing/2014/main" id="{C9B8AC1A-A577-4EF7-AF75-A71D8121DB8B}"/>
              </a:ext>
            </a:extLst>
          </p:cNvPr>
          <p:cNvGrpSpPr/>
          <p:nvPr/>
        </p:nvGrpSpPr>
        <p:grpSpPr>
          <a:xfrm>
            <a:off x="8288240" y="4912347"/>
            <a:ext cx="3310990" cy="1957691"/>
            <a:chOff x="3447850" y="1644273"/>
            <a:chExt cx="3348192" cy="1957691"/>
          </a:xfrm>
        </p:grpSpPr>
        <p:sp>
          <p:nvSpPr>
            <p:cNvPr id="26" name="TextBox 25">
              <a:extLst>
                <a:ext uri="{FF2B5EF4-FFF2-40B4-BE49-F238E27FC236}">
                  <a16:creationId xmlns:a16="http://schemas.microsoft.com/office/drawing/2014/main" id="{A07877D8-F729-4F9B-BDFB-F75AC6556515}"/>
                </a:ext>
              </a:extLst>
            </p:cNvPr>
            <p:cNvSpPr txBox="1"/>
            <p:nvPr/>
          </p:nvSpPr>
          <p:spPr>
            <a:xfrm>
              <a:off x="3556042" y="2032304"/>
              <a:ext cx="3240000"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Hackers can also use AI to:</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Create deepfakes</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Automate attacks at scale</a:t>
              </a:r>
            </a:p>
            <a:p>
              <a:pPr marL="285750" indent="-285750">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Mimic trusted behavior to breach systems</a:t>
              </a:r>
            </a:p>
            <a:p>
              <a:r>
                <a:rPr lang="en-US" altLang="ko-KR" sz="1600" dirty="0">
                  <a:solidFill>
                    <a:schemeClr val="tx1">
                      <a:lumMod val="75000"/>
                      <a:lumOff val="25000"/>
                    </a:schemeClr>
                  </a:solidFill>
                  <a:latin typeface="Times New Roman" panose="02020603050405020304" pitchFamily="18" charset="0"/>
                  <a:ea typeface="FZShuTi" pitchFamily="2" charset="-122"/>
                  <a:cs typeface="Times New Roman" panose="02020603050405020304" pitchFamily="18" charset="0"/>
                </a:rPr>
                <a:t>  </a:t>
              </a:r>
              <a:endParaRPr lang="ko-KR"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05D568B0-12BC-4E54-8A26-5E2115326BBE}"/>
                </a:ext>
              </a:extLst>
            </p:cNvPr>
            <p:cNvSpPr txBox="1"/>
            <p:nvPr/>
          </p:nvSpPr>
          <p:spPr>
            <a:xfrm>
              <a:off x="3447850" y="1644273"/>
              <a:ext cx="3240000" cy="400110"/>
            </a:xfrm>
            <a:prstGeom prst="rect">
              <a:avLst/>
            </a:prstGeom>
            <a:noFill/>
          </p:spPr>
          <p:txBody>
            <a:bodyPr wrap="square" rtlCol="0">
              <a:spAutoFit/>
            </a:bodyPr>
            <a:lstStyle/>
            <a:p>
              <a:r>
                <a:rPr 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Misuse of AI</a:t>
              </a:r>
              <a:endParaRPr lang="ko-KR"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28" name="그룹 98">
            <a:extLst>
              <a:ext uri="{FF2B5EF4-FFF2-40B4-BE49-F238E27FC236}">
                <a16:creationId xmlns:a16="http://schemas.microsoft.com/office/drawing/2014/main" id="{84E7540C-511F-4C06-993F-7B62549E487E}"/>
              </a:ext>
            </a:extLst>
          </p:cNvPr>
          <p:cNvGrpSpPr/>
          <p:nvPr/>
        </p:nvGrpSpPr>
        <p:grpSpPr>
          <a:xfrm>
            <a:off x="552937" y="4887910"/>
            <a:ext cx="3669755" cy="2082034"/>
            <a:chOff x="3498831" y="1619836"/>
            <a:chExt cx="3710988" cy="2082034"/>
          </a:xfrm>
        </p:grpSpPr>
        <p:sp>
          <p:nvSpPr>
            <p:cNvPr id="29" name="TextBox 28">
              <a:extLst>
                <a:ext uri="{FF2B5EF4-FFF2-40B4-BE49-F238E27FC236}">
                  <a16:creationId xmlns:a16="http://schemas.microsoft.com/office/drawing/2014/main" id="{BD1827EE-0913-49C8-AB17-66F386B4F680}"/>
                </a:ext>
              </a:extLst>
            </p:cNvPr>
            <p:cNvSpPr txBox="1"/>
            <p:nvPr/>
          </p:nvSpPr>
          <p:spPr>
            <a:xfrm>
              <a:off x="3498831" y="1947544"/>
              <a:ext cx="3710988" cy="175432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AI-driven cybersecurity tools often require access to sensitive personal or organizational data:</a:t>
              </a: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Raises concerns over mass surveillance</a:t>
              </a: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Violates the principle of user consent</a:t>
              </a:r>
            </a:p>
            <a:p>
              <a:pPr algn="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075569F3-8E63-47A8-A5D2-37CFA01C16C1}"/>
                </a:ext>
              </a:extLst>
            </p:cNvPr>
            <p:cNvSpPr txBox="1"/>
            <p:nvPr/>
          </p:nvSpPr>
          <p:spPr>
            <a:xfrm>
              <a:off x="3498831" y="1619836"/>
              <a:ext cx="3240000" cy="400110"/>
            </a:xfrm>
            <a:prstGeom prst="rect">
              <a:avLst/>
            </a:prstGeom>
            <a:noFill/>
          </p:spPr>
          <p:txBody>
            <a:bodyPr wrap="square" rtlCol="0">
              <a:spAutoFit/>
            </a:bodyPr>
            <a:lstStyle/>
            <a:p>
              <a:pPr algn="r"/>
              <a:r>
                <a:rPr lang="en-US" sz="2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Privacy Invasion</a:t>
              </a:r>
              <a:endParaRPr lang="ko-KR" altLang="en-US" sz="2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31" name="그룹 101">
            <a:extLst>
              <a:ext uri="{FF2B5EF4-FFF2-40B4-BE49-F238E27FC236}">
                <a16:creationId xmlns:a16="http://schemas.microsoft.com/office/drawing/2014/main" id="{605EC344-6B95-4044-BB79-9C27CB5F2079}"/>
              </a:ext>
            </a:extLst>
          </p:cNvPr>
          <p:cNvGrpSpPr/>
          <p:nvPr/>
        </p:nvGrpSpPr>
        <p:grpSpPr>
          <a:xfrm>
            <a:off x="609513" y="1655204"/>
            <a:ext cx="3667726" cy="2055227"/>
            <a:chOff x="3556042" y="1744979"/>
            <a:chExt cx="3708936" cy="2055227"/>
          </a:xfrm>
        </p:grpSpPr>
        <p:sp>
          <p:nvSpPr>
            <p:cNvPr id="32" name="TextBox 31">
              <a:extLst>
                <a:ext uri="{FF2B5EF4-FFF2-40B4-BE49-F238E27FC236}">
                  <a16:creationId xmlns:a16="http://schemas.microsoft.com/office/drawing/2014/main" id="{7E4C6BDC-5E16-4883-A6AF-FA1FC01D6BF3}"/>
                </a:ext>
              </a:extLst>
            </p:cNvPr>
            <p:cNvSpPr txBox="1"/>
            <p:nvPr/>
          </p:nvSpPr>
          <p:spPr>
            <a:xfrm>
              <a:off x="3755702" y="2045880"/>
              <a:ext cx="3509276" cy="175432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AI systems may be trained on biased datasets, leading to:</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False positives that unfairly target specific groups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Discriminatory profiling in security decisions</a:t>
              </a:r>
            </a:p>
            <a:p>
              <a:pPr algn="r"/>
              <a:r>
                <a:rPr lang="en-US" altLang="ko-KR" sz="1200" dirty="0">
                  <a:solidFill>
                    <a:schemeClr val="tx1">
                      <a:lumMod val="75000"/>
                      <a:lumOff val="25000"/>
                    </a:schemeClr>
                  </a:solidFill>
                  <a:ea typeface="FZShuTi" pitchFamily="2" charset="-122"/>
                  <a:cs typeface="Arial" pitchFamily="34" charset="0"/>
                </a:rPr>
                <a:t>.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D85FA1AE-0B73-45B7-A45C-B081992BEC7F}"/>
                </a:ext>
              </a:extLst>
            </p:cNvPr>
            <p:cNvSpPr txBox="1"/>
            <p:nvPr/>
          </p:nvSpPr>
          <p:spPr>
            <a:xfrm>
              <a:off x="3556042" y="1744979"/>
              <a:ext cx="3240000" cy="400110"/>
            </a:xfrm>
            <a:prstGeom prst="rect">
              <a:avLst/>
            </a:prstGeom>
            <a:noFill/>
          </p:spPr>
          <p:txBody>
            <a:bodyPr wrap="square" rtlCol="0">
              <a:spAutoFit/>
            </a:bodyPr>
            <a:lstStyle/>
            <a:p>
              <a:pPr algn="r"/>
              <a:r>
                <a:rPr lang="en-US" sz="2000" b="1" dirty="0">
                  <a:solidFill>
                    <a:schemeClr val="accent5">
                      <a:lumMod val="75000"/>
                    </a:schemeClr>
                  </a:solidFill>
                  <a:latin typeface="Times New Roman" panose="02020603050405020304" pitchFamily="18" charset="0"/>
                  <a:cs typeface="Times New Roman" panose="02020603050405020304" pitchFamily="18" charset="0"/>
                </a:rPr>
                <a:t>Bias and Discrimination</a:t>
              </a:r>
              <a:endParaRPr lang="ko-KR" alt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grpSp>
      <p:grpSp>
        <p:nvGrpSpPr>
          <p:cNvPr id="34" name="Group 17">
            <a:extLst>
              <a:ext uri="{FF2B5EF4-FFF2-40B4-BE49-F238E27FC236}">
                <a16:creationId xmlns:a16="http://schemas.microsoft.com/office/drawing/2014/main" id="{E806A03A-B69B-4DCC-92B8-3106F3C72B29}"/>
              </a:ext>
            </a:extLst>
          </p:cNvPr>
          <p:cNvGrpSpPr/>
          <p:nvPr/>
        </p:nvGrpSpPr>
        <p:grpSpPr>
          <a:xfrm rot="10800000">
            <a:off x="4307817" y="2555866"/>
            <a:ext cx="2520000" cy="576000"/>
            <a:chOff x="4016829" y="4452257"/>
            <a:chExt cx="2520000" cy="576000"/>
          </a:xfrm>
        </p:grpSpPr>
        <p:sp>
          <p:nvSpPr>
            <p:cNvPr id="35" name="Freeform 15">
              <a:extLst>
                <a:ext uri="{FF2B5EF4-FFF2-40B4-BE49-F238E27FC236}">
                  <a16:creationId xmlns:a16="http://schemas.microsoft.com/office/drawing/2014/main" id="{D170453E-FC1E-4D0C-B21E-BE05190E5791}"/>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6" name="Isosceles Triangle 23">
              <a:extLst>
                <a:ext uri="{FF2B5EF4-FFF2-40B4-BE49-F238E27FC236}">
                  <a16:creationId xmlns:a16="http://schemas.microsoft.com/office/drawing/2014/main" id="{0BA7D37B-7AD4-45E2-91BA-6F9D0B6B7838}"/>
                </a:ext>
              </a:extLst>
            </p:cNvPr>
            <p:cNvSpPr/>
            <p:nvPr/>
          </p:nvSpPr>
          <p:spPr>
            <a:xfrm rot="16200000" flipV="1">
              <a:off x="5872735" y="4605081"/>
              <a:ext cx="250588" cy="2160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37" name="Freeform: Shape 36">
            <a:extLst>
              <a:ext uri="{FF2B5EF4-FFF2-40B4-BE49-F238E27FC236}">
                <a16:creationId xmlns:a16="http://schemas.microsoft.com/office/drawing/2014/main" id="{7DE87115-9A40-4A3E-99A5-BCBA6D45A2A7}"/>
              </a:ext>
            </a:extLst>
          </p:cNvPr>
          <p:cNvSpPr/>
          <p:nvPr/>
        </p:nvSpPr>
        <p:spPr>
          <a:xfrm>
            <a:off x="5879388" y="3475093"/>
            <a:ext cx="461477" cy="524194"/>
          </a:xfrm>
          <a:custGeom>
            <a:avLst/>
            <a:gdLst>
              <a:gd name="connsiteX0" fmla="*/ 1345391 w 1544262"/>
              <a:gd name="connsiteY0" fmla="*/ 613209 h 1754137"/>
              <a:gd name="connsiteX1" fmla="*/ 1336057 w 1544262"/>
              <a:gd name="connsiteY1" fmla="*/ 605208 h 1754137"/>
              <a:gd name="connsiteX2" fmla="*/ 1338057 w 1544262"/>
              <a:gd name="connsiteY2" fmla="*/ 366131 h 1754137"/>
              <a:gd name="connsiteX3" fmla="*/ 946199 w 1544262"/>
              <a:gd name="connsiteY3" fmla="*/ 180 h 1754137"/>
              <a:gd name="connsiteX4" fmla="*/ 566246 w 1544262"/>
              <a:gd name="connsiteY4" fmla="*/ 3038 h 1754137"/>
              <a:gd name="connsiteX5" fmla="*/ 211726 w 1544262"/>
              <a:gd name="connsiteY5" fmla="*/ 315362 h 1754137"/>
              <a:gd name="connsiteX6" fmla="*/ 206582 w 1544262"/>
              <a:gd name="connsiteY6" fmla="*/ 613781 h 1754137"/>
              <a:gd name="connsiteX7" fmla="*/ 169530 w 1544262"/>
              <a:gd name="connsiteY7" fmla="*/ 621591 h 1754137"/>
              <a:gd name="connsiteX8" fmla="*/ 1223 w 1544262"/>
              <a:gd name="connsiteY8" fmla="*/ 812758 h 1754137"/>
              <a:gd name="connsiteX9" fmla="*/ 461 w 1544262"/>
              <a:gd name="connsiteY9" fmla="*/ 964872 h 1754137"/>
              <a:gd name="connsiteX10" fmla="*/ 44181 w 1544262"/>
              <a:gd name="connsiteY10" fmla="*/ 1007068 h 1754137"/>
              <a:gd name="connsiteX11" fmla="*/ 153433 w 1544262"/>
              <a:gd name="connsiteY11" fmla="*/ 1007163 h 1754137"/>
              <a:gd name="connsiteX12" fmla="*/ 208678 w 1544262"/>
              <a:gd name="connsiteY12" fmla="*/ 1052979 h 1754137"/>
              <a:gd name="connsiteX13" fmla="*/ 151718 w 1544262"/>
              <a:gd name="connsiteY13" fmla="*/ 1097460 h 1754137"/>
              <a:gd name="connsiteX14" fmla="*/ 37704 w 1544262"/>
              <a:gd name="connsiteY14" fmla="*/ 1096984 h 1754137"/>
              <a:gd name="connsiteX15" fmla="*/ 842 w 1544262"/>
              <a:gd name="connsiteY15" fmla="*/ 1135275 h 1754137"/>
              <a:gd name="connsiteX16" fmla="*/ 842 w 1544262"/>
              <a:gd name="connsiteY16" fmla="*/ 1173279 h 1754137"/>
              <a:gd name="connsiteX17" fmla="*/ 38752 w 1544262"/>
              <a:gd name="connsiteY17" fmla="*/ 1211093 h 1754137"/>
              <a:gd name="connsiteX18" fmla="*/ 157529 w 1544262"/>
              <a:gd name="connsiteY18" fmla="*/ 1210903 h 1754137"/>
              <a:gd name="connsiteX19" fmla="*/ 208773 w 1544262"/>
              <a:gd name="connsiteY19" fmla="*/ 1255671 h 1754137"/>
              <a:gd name="connsiteX20" fmla="*/ 157910 w 1544262"/>
              <a:gd name="connsiteY20" fmla="*/ 1300152 h 1754137"/>
              <a:gd name="connsiteX21" fmla="*/ 43895 w 1544262"/>
              <a:gd name="connsiteY21" fmla="*/ 1299771 h 1754137"/>
              <a:gd name="connsiteX22" fmla="*/ 747 w 1544262"/>
              <a:gd name="connsiteY22" fmla="*/ 1342062 h 1754137"/>
              <a:gd name="connsiteX23" fmla="*/ 842 w 1544262"/>
              <a:gd name="connsiteY23" fmla="*/ 1380067 h 1754137"/>
              <a:gd name="connsiteX24" fmla="*/ 35894 w 1544262"/>
              <a:gd name="connsiteY24" fmla="*/ 1415786 h 1754137"/>
              <a:gd name="connsiteX25" fmla="*/ 149908 w 1544262"/>
              <a:gd name="connsiteY25" fmla="*/ 1415786 h 1754137"/>
              <a:gd name="connsiteX26" fmla="*/ 208487 w 1544262"/>
              <a:gd name="connsiteY26" fmla="*/ 1461887 h 1754137"/>
              <a:gd name="connsiteX27" fmla="*/ 146384 w 1544262"/>
              <a:gd name="connsiteY27" fmla="*/ 1506559 h 1754137"/>
              <a:gd name="connsiteX28" fmla="*/ 41800 w 1544262"/>
              <a:gd name="connsiteY28" fmla="*/ 1505988 h 1754137"/>
              <a:gd name="connsiteX29" fmla="*/ 176 w 1544262"/>
              <a:gd name="connsiteY29" fmla="*/ 1545040 h 1754137"/>
              <a:gd name="connsiteX30" fmla="*/ 207058 w 1544262"/>
              <a:gd name="connsiteY30" fmla="*/ 1754018 h 1754137"/>
              <a:gd name="connsiteX31" fmla="*/ 1328818 w 1544262"/>
              <a:gd name="connsiteY31" fmla="*/ 1754114 h 1754137"/>
              <a:gd name="connsiteX32" fmla="*/ 1544178 w 1544262"/>
              <a:gd name="connsiteY32" fmla="*/ 1538373 h 1754137"/>
              <a:gd name="connsiteX33" fmla="*/ 1544178 w 1544262"/>
              <a:gd name="connsiteY33" fmla="*/ 877623 h 1754137"/>
              <a:gd name="connsiteX34" fmla="*/ 1345391 w 1544262"/>
              <a:gd name="connsiteY34" fmla="*/ 613209 h 1754137"/>
              <a:gd name="connsiteX35" fmla="*/ 388891 w 1544262"/>
              <a:gd name="connsiteY35" fmla="*/ 693695 h 1754137"/>
              <a:gd name="connsiteX36" fmla="*/ 237253 w 1544262"/>
              <a:gd name="connsiteY36" fmla="*/ 693791 h 1754137"/>
              <a:gd name="connsiteX37" fmla="*/ 203439 w 1544262"/>
              <a:gd name="connsiteY37" fmla="*/ 656834 h 1754137"/>
              <a:gd name="connsiteX38" fmla="*/ 236015 w 1544262"/>
              <a:gd name="connsiteY38" fmla="*/ 618924 h 1754137"/>
              <a:gd name="connsiteX39" fmla="*/ 321358 w 1544262"/>
              <a:gd name="connsiteY39" fmla="*/ 619305 h 1754137"/>
              <a:gd name="connsiteX40" fmla="*/ 387748 w 1544262"/>
              <a:gd name="connsiteY40" fmla="*/ 619020 h 1754137"/>
              <a:gd name="connsiteX41" fmla="*/ 432039 w 1544262"/>
              <a:gd name="connsiteY41" fmla="*/ 655595 h 1754137"/>
              <a:gd name="connsiteX42" fmla="*/ 388891 w 1544262"/>
              <a:gd name="connsiteY42" fmla="*/ 693695 h 1754137"/>
              <a:gd name="connsiteX43" fmla="*/ 905908 w 1544262"/>
              <a:gd name="connsiteY43" fmla="*/ 1263195 h 1754137"/>
              <a:gd name="connsiteX44" fmla="*/ 845900 w 1544262"/>
              <a:gd name="connsiteY44" fmla="*/ 1422548 h 1754137"/>
              <a:gd name="connsiteX45" fmla="*/ 786084 w 1544262"/>
              <a:gd name="connsiteY45" fmla="*/ 1482270 h 1754137"/>
              <a:gd name="connsiteX46" fmla="*/ 699692 w 1544262"/>
              <a:gd name="connsiteY46" fmla="*/ 1383115 h 1754137"/>
              <a:gd name="connsiteX47" fmla="*/ 650542 w 1544262"/>
              <a:gd name="connsiteY47" fmla="*/ 1278149 h 1754137"/>
              <a:gd name="connsiteX48" fmla="*/ 630349 w 1544262"/>
              <a:gd name="connsiteY48" fmla="*/ 1027737 h 1754137"/>
              <a:gd name="connsiteX49" fmla="*/ 892668 w 1544262"/>
              <a:gd name="connsiteY49" fmla="*/ 1006592 h 1754137"/>
              <a:gd name="connsiteX50" fmla="*/ 905908 w 1544262"/>
              <a:gd name="connsiteY50" fmla="*/ 1263195 h 1754137"/>
              <a:gd name="connsiteX51" fmla="*/ 904384 w 1544262"/>
              <a:gd name="connsiteY51" fmla="*/ 617019 h 1754137"/>
              <a:gd name="connsiteX52" fmla="*/ 482140 w 1544262"/>
              <a:gd name="connsiteY52" fmla="*/ 618353 h 1754137"/>
              <a:gd name="connsiteX53" fmla="*/ 430420 w 1544262"/>
              <a:gd name="connsiteY53" fmla="*/ 564917 h 1754137"/>
              <a:gd name="connsiteX54" fmla="*/ 430420 w 1544262"/>
              <a:gd name="connsiteY54" fmla="*/ 384704 h 1754137"/>
              <a:gd name="connsiteX55" fmla="*/ 431944 w 1544262"/>
              <a:gd name="connsiteY55" fmla="*/ 384228 h 1754137"/>
              <a:gd name="connsiteX56" fmla="*/ 430515 w 1544262"/>
              <a:gd name="connsiteY56" fmla="*/ 384133 h 1754137"/>
              <a:gd name="connsiteX57" fmla="*/ 611014 w 1544262"/>
              <a:gd name="connsiteY57" fmla="*/ 225732 h 1754137"/>
              <a:gd name="connsiteX58" fmla="*/ 933626 w 1544262"/>
              <a:gd name="connsiteY58" fmla="*/ 225637 h 1754137"/>
              <a:gd name="connsiteX59" fmla="*/ 1113934 w 1544262"/>
              <a:gd name="connsiteY59" fmla="*/ 409374 h 1754137"/>
              <a:gd name="connsiteX60" fmla="*/ 1117173 w 1544262"/>
              <a:gd name="connsiteY60" fmla="*/ 593778 h 1754137"/>
              <a:gd name="connsiteX61" fmla="*/ 1117458 w 1544262"/>
              <a:gd name="connsiteY61" fmla="*/ 613114 h 1754137"/>
              <a:gd name="connsiteX62" fmla="*/ 1117458 w 1544262"/>
              <a:gd name="connsiteY62" fmla="*/ 613114 h 1754137"/>
              <a:gd name="connsiteX63" fmla="*/ 904384 w 1544262"/>
              <a:gd name="connsiteY63" fmla="*/ 617019 h 1754137"/>
              <a:gd name="connsiteX64" fmla="*/ 1307387 w 1544262"/>
              <a:gd name="connsiteY64" fmla="*/ 693600 h 1754137"/>
              <a:gd name="connsiteX65" fmla="*/ 1226900 w 1544262"/>
              <a:gd name="connsiteY65" fmla="*/ 693314 h 1754137"/>
              <a:gd name="connsiteX66" fmla="*/ 1160607 w 1544262"/>
              <a:gd name="connsiteY66" fmla="*/ 693600 h 1754137"/>
              <a:gd name="connsiteX67" fmla="*/ 1113458 w 1544262"/>
              <a:gd name="connsiteY67" fmla="*/ 656643 h 1754137"/>
              <a:gd name="connsiteX68" fmla="*/ 1160987 w 1544262"/>
              <a:gd name="connsiteY68" fmla="*/ 619115 h 1754137"/>
              <a:gd name="connsiteX69" fmla="*/ 1307767 w 1544262"/>
              <a:gd name="connsiteY69" fmla="*/ 619020 h 1754137"/>
              <a:gd name="connsiteX70" fmla="*/ 1338248 w 1544262"/>
              <a:gd name="connsiteY70" fmla="*/ 658834 h 1754137"/>
              <a:gd name="connsiteX71" fmla="*/ 1307387 w 1544262"/>
              <a:gd name="connsiteY71" fmla="*/ 693600 h 175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544262" h="1754137">
                <a:moveTo>
                  <a:pt x="1345391" y="613209"/>
                </a:moveTo>
                <a:cubicBezTo>
                  <a:pt x="1342439" y="610352"/>
                  <a:pt x="1339296" y="607780"/>
                  <a:pt x="1336057" y="605208"/>
                </a:cubicBezTo>
                <a:cubicBezTo>
                  <a:pt x="1345391" y="525579"/>
                  <a:pt x="1340533" y="445855"/>
                  <a:pt x="1338057" y="366131"/>
                </a:cubicBezTo>
                <a:cubicBezTo>
                  <a:pt x="1321579" y="157724"/>
                  <a:pt x="1135270" y="-6202"/>
                  <a:pt x="946199" y="180"/>
                </a:cubicBezTo>
                <a:cubicBezTo>
                  <a:pt x="819611" y="4466"/>
                  <a:pt x="692739" y="-1630"/>
                  <a:pt x="566246" y="3038"/>
                </a:cubicBezTo>
                <a:cubicBezTo>
                  <a:pt x="398130" y="9229"/>
                  <a:pt x="240396" y="148770"/>
                  <a:pt x="211726" y="315362"/>
                </a:cubicBezTo>
                <a:cubicBezTo>
                  <a:pt x="194771" y="414041"/>
                  <a:pt x="203058" y="514149"/>
                  <a:pt x="206582" y="613781"/>
                </a:cubicBezTo>
                <a:cubicBezTo>
                  <a:pt x="194200" y="616448"/>
                  <a:pt x="182008" y="619686"/>
                  <a:pt x="169530" y="621591"/>
                </a:cubicBezTo>
                <a:cubicBezTo>
                  <a:pt x="55421" y="639308"/>
                  <a:pt x="2367" y="699315"/>
                  <a:pt x="1223" y="812758"/>
                </a:cubicBezTo>
                <a:cubicBezTo>
                  <a:pt x="747" y="863431"/>
                  <a:pt x="3033" y="914295"/>
                  <a:pt x="461" y="964872"/>
                </a:cubicBezTo>
                <a:cubicBezTo>
                  <a:pt x="-1348" y="999257"/>
                  <a:pt x="11892" y="1009068"/>
                  <a:pt x="44181" y="1007068"/>
                </a:cubicBezTo>
                <a:cubicBezTo>
                  <a:pt x="80471" y="1004877"/>
                  <a:pt x="117048" y="1006211"/>
                  <a:pt x="153433" y="1007163"/>
                </a:cubicBezTo>
                <a:cubicBezTo>
                  <a:pt x="183341" y="1007925"/>
                  <a:pt x="209630" y="1020117"/>
                  <a:pt x="208678" y="1052979"/>
                </a:cubicBezTo>
                <a:cubicBezTo>
                  <a:pt x="207725" y="1084887"/>
                  <a:pt x="182198" y="1097270"/>
                  <a:pt x="151718" y="1097460"/>
                </a:cubicBezTo>
                <a:cubicBezTo>
                  <a:pt x="113713" y="1097651"/>
                  <a:pt x="75518" y="1099270"/>
                  <a:pt x="37704" y="1096984"/>
                </a:cubicBezTo>
                <a:cubicBezTo>
                  <a:pt x="7796" y="1095174"/>
                  <a:pt x="-2301" y="1106985"/>
                  <a:pt x="842" y="1135275"/>
                </a:cubicBezTo>
                <a:cubicBezTo>
                  <a:pt x="2271" y="1147752"/>
                  <a:pt x="2176" y="1160706"/>
                  <a:pt x="842" y="1173279"/>
                </a:cubicBezTo>
                <a:cubicBezTo>
                  <a:pt x="-2206" y="1202331"/>
                  <a:pt x="9796" y="1212618"/>
                  <a:pt x="38752" y="1211093"/>
                </a:cubicBezTo>
                <a:cubicBezTo>
                  <a:pt x="78281" y="1209093"/>
                  <a:pt x="117905" y="1210808"/>
                  <a:pt x="157529" y="1210903"/>
                </a:cubicBezTo>
                <a:cubicBezTo>
                  <a:pt x="187723" y="1210903"/>
                  <a:pt x="208297" y="1227572"/>
                  <a:pt x="208773" y="1255671"/>
                </a:cubicBezTo>
                <a:cubicBezTo>
                  <a:pt x="209250" y="1284722"/>
                  <a:pt x="188008" y="1300152"/>
                  <a:pt x="157910" y="1300152"/>
                </a:cubicBezTo>
                <a:cubicBezTo>
                  <a:pt x="119905" y="1300152"/>
                  <a:pt x="81710" y="1302152"/>
                  <a:pt x="43895" y="1299771"/>
                </a:cubicBezTo>
                <a:cubicBezTo>
                  <a:pt x="11320" y="1297676"/>
                  <a:pt x="-3634" y="1308058"/>
                  <a:pt x="747" y="1342062"/>
                </a:cubicBezTo>
                <a:cubicBezTo>
                  <a:pt x="2367" y="1354540"/>
                  <a:pt x="2081" y="1367494"/>
                  <a:pt x="842" y="1380067"/>
                </a:cubicBezTo>
                <a:cubicBezTo>
                  <a:pt x="-1825" y="1406642"/>
                  <a:pt x="8938" y="1416929"/>
                  <a:pt x="35894" y="1415786"/>
                </a:cubicBezTo>
                <a:cubicBezTo>
                  <a:pt x="73804" y="1414167"/>
                  <a:pt x="111904" y="1415310"/>
                  <a:pt x="149908" y="1415786"/>
                </a:cubicBezTo>
                <a:cubicBezTo>
                  <a:pt x="181151" y="1416167"/>
                  <a:pt x="210964" y="1424835"/>
                  <a:pt x="208487" y="1461887"/>
                </a:cubicBezTo>
                <a:cubicBezTo>
                  <a:pt x="206201" y="1495701"/>
                  <a:pt x="178769" y="1507131"/>
                  <a:pt x="146384" y="1506559"/>
                </a:cubicBezTo>
                <a:cubicBezTo>
                  <a:pt x="111523" y="1505892"/>
                  <a:pt x="76566" y="1508083"/>
                  <a:pt x="41800" y="1505988"/>
                </a:cubicBezTo>
                <a:cubicBezTo>
                  <a:pt x="11892" y="1504178"/>
                  <a:pt x="557" y="1512655"/>
                  <a:pt x="176" y="1545040"/>
                </a:cubicBezTo>
                <a:cubicBezTo>
                  <a:pt x="-1444" y="1680200"/>
                  <a:pt x="69803" y="1753923"/>
                  <a:pt x="207058" y="1754018"/>
                </a:cubicBezTo>
                <a:cubicBezTo>
                  <a:pt x="581010" y="1754209"/>
                  <a:pt x="954962" y="1754114"/>
                  <a:pt x="1328818" y="1754114"/>
                </a:cubicBezTo>
                <a:cubicBezTo>
                  <a:pt x="1474169" y="1754114"/>
                  <a:pt x="1544083" y="1684200"/>
                  <a:pt x="1544178" y="1538373"/>
                </a:cubicBezTo>
                <a:cubicBezTo>
                  <a:pt x="1544369" y="1318155"/>
                  <a:pt x="1544178" y="1097841"/>
                  <a:pt x="1544178" y="877623"/>
                </a:cubicBezTo>
                <a:cubicBezTo>
                  <a:pt x="1544369" y="688171"/>
                  <a:pt x="1523414" y="660358"/>
                  <a:pt x="1345391" y="613209"/>
                </a:cubicBezTo>
                <a:close/>
                <a:moveTo>
                  <a:pt x="388891" y="693695"/>
                </a:moveTo>
                <a:cubicBezTo>
                  <a:pt x="338313" y="692362"/>
                  <a:pt x="287735" y="692076"/>
                  <a:pt x="237253" y="693791"/>
                </a:cubicBezTo>
                <a:cubicBezTo>
                  <a:pt x="208773" y="694743"/>
                  <a:pt x="203058" y="681980"/>
                  <a:pt x="203439" y="656834"/>
                </a:cubicBezTo>
                <a:cubicBezTo>
                  <a:pt x="203820" y="633212"/>
                  <a:pt x="205915" y="616829"/>
                  <a:pt x="236015" y="618924"/>
                </a:cubicBezTo>
                <a:cubicBezTo>
                  <a:pt x="264304" y="620924"/>
                  <a:pt x="292879" y="619305"/>
                  <a:pt x="321358" y="619305"/>
                </a:cubicBezTo>
                <a:cubicBezTo>
                  <a:pt x="343456" y="619305"/>
                  <a:pt x="365650" y="620162"/>
                  <a:pt x="387748" y="619020"/>
                </a:cubicBezTo>
                <a:cubicBezTo>
                  <a:pt x="414322" y="617686"/>
                  <a:pt x="431944" y="619972"/>
                  <a:pt x="432039" y="655595"/>
                </a:cubicBezTo>
                <a:cubicBezTo>
                  <a:pt x="432134" y="690076"/>
                  <a:pt x="416704" y="694457"/>
                  <a:pt x="388891" y="693695"/>
                </a:cubicBezTo>
                <a:close/>
                <a:moveTo>
                  <a:pt x="905908" y="1263195"/>
                </a:moveTo>
                <a:cubicBezTo>
                  <a:pt x="847615" y="1310058"/>
                  <a:pt x="838852" y="1360541"/>
                  <a:pt x="845900" y="1422548"/>
                </a:cubicBezTo>
                <a:cubicBezTo>
                  <a:pt x="851520" y="1471507"/>
                  <a:pt x="834089" y="1484556"/>
                  <a:pt x="786084" y="1482270"/>
                </a:cubicBezTo>
                <a:cubicBezTo>
                  <a:pt x="699882" y="1478174"/>
                  <a:pt x="699692" y="1481223"/>
                  <a:pt x="699692" y="1383115"/>
                </a:cubicBezTo>
                <a:cubicBezTo>
                  <a:pt x="707598" y="1344253"/>
                  <a:pt x="695691" y="1310344"/>
                  <a:pt x="650542" y="1278149"/>
                </a:cubicBezTo>
                <a:cubicBezTo>
                  <a:pt x="573295" y="1222905"/>
                  <a:pt x="567961" y="1097079"/>
                  <a:pt x="630349" y="1027737"/>
                </a:cubicBezTo>
                <a:cubicBezTo>
                  <a:pt x="702930" y="947060"/>
                  <a:pt x="817230" y="937821"/>
                  <a:pt x="892668" y="1006592"/>
                </a:cubicBezTo>
                <a:cubicBezTo>
                  <a:pt x="970297" y="1077267"/>
                  <a:pt x="984013" y="1200425"/>
                  <a:pt x="905908" y="1263195"/>
                </a:cubicBezTo>
                <a:close/>
                <a:moveTo>
                  <a:pt x="904384" y="617019"/>
                </a:moveTo>
                <a:cubicBezTo>
                  <a:pt x="763605" y="618162"/>
                  <a:pt x="622825" y="615590"/>
                  <a:pt x="482140" y="618353"/>
                </a:cubicBezTo>
                <a:cubicBezTo>
                  <a:pt x="439088" y="619210"/>
                  <a:pt x="428229" y="605780"/>
                  <a:pt x="430420" y="564917"/>
                </a:cubicBezTo>
                <a:cubicBezTo>
                  <a:pt x="433659" y="505005"/>
                  <a:pt x="430706" y="444807"/>
                  <a:pt x="430420" y="384704"/>
                </a:cubicBezTo>
                <a:cubicBezTo>
                  <a:pt x="430991" y="384609"/>
                  <a:pt x="431373" y="384419"/>
                  <a:pt x="431944" y="384228"/>
                </a:cubicBezTo>
                <a:cubicBezTo>
                  <a:pt x="431467" y="384228"/>
                  <a:pt x="430991" y="384133"/>
                  <a:pt x="430515" y="384133"/>
                </a:cubicBezTo>
                <a:cubicBezTo>
                  <a:pt x="450327" y="280691"/>
                  <a:pt x="505953" y="228971"/>
                  <a:pt x="611014" y="225732"/>
                </a:cubicBezTo>
                <a:cubicBezTo>
                  <a:pt x="718456" y="222398"/>
                  <a:pt x="826183" y="222494"/>
                  <a:pt x="933626" y="225637"/>
                </a:cubicBezTo>
                <a:cubicBezTo>
                  <a:pt x="1046783" y="228971"/>
                  <a:pt x="1110696" y="296312"/>
                  <a:pt x="1113934" y="409374"/>
                </a:cubicBezTo>
                <a:cubicBezTo>
                  <a:pt x="1115744" y="470810"/>
                  <a:pt x="1116220" y="532342"/>
                  <a:pt x="1117173" y="593778"/>
                </a:cubicBezTo>
                <a:cubicBezTo>
                  <a:pt x="1117267" y="600255"/>
                  <a:pt x="1117363" y="606637"/>
                  <a:pt x="1117458" y="613114"/>
                </a:cubicBezTo>
                <a:lnTo>
                  <a:pt x="1117458" y="613114"/>
                </a:lnTo>
                <a:cubicBezTo>
                  <a:pt x="1046592" y="622448"/>
                  <a:pt x="975345" y="616448"/>
                  <a:pt x="904384" y="617019"/>
                </a:cubicBezTo>
                <a:close/>
                <a:moveTo>
                  <a:pt x="1307387" y="693600"/>
                </a:moveTo>
                <a:cubicBezTo>
                  <a:pt x="1280621" y="692076"/>
                  <a:pt x="1253761" y="693314"/>
                  <a:pt x="1226900" y="693314"/>
                </a:cubicBezTo>
                <a:cubicBezTo>
                  <a:pt x="1204802" y="693314"/>
                  <a:pt x="1182705" y="692552"/>
                  <a:pt x="1160607" y="693600"/>
                </a:cubicBezTo>
                <a:cubicBezTo>
                  <a:pt x="1133841" y="694838"/>
                  <a:pt x="1113172" y="696648"/>
                  <a:pt x="1113458" y="656643"/>
                </a:cubicBezTo>
                <a:cubicBezTo>
                  <a:pt x="1113743" y="617305"/>
                  <a:pt x="1133936" y="618543"/>
                  <a:pt x="1160987" y="619115"/>
                </a:cubicBezTo>
                <a:cubicBezTo>
                  <a:pt x="1209851" y="620067"/>
                  <a:pt x="1258905" y="620734"/>
                  <a:pt x="1307767" y="619020"/>
                </a:cubicBezTo>
                <a:cubicBezTo>
                  <a:pt x="1339677" y="617876"/>
                  <a:pt x="1337486" y="637403"/>
                  <a:pt x="1338248" y="658834"/>
                </a:cubicBezTo>
                <a:cubicBezTo>
                  <a:pt x="1339010" y="681313"/>
                  <a:pt x="1334057" y="695124"/>
                  <a:pt x="1307387" y="693600"/>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84600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4B42B-14CA-4E81-806F-6104B1EFC216}"/>
              </a:ext>
            </a:extLst>
          </p:cNvPr>
          <p:cNvGrpSpPr/>
          <p:nvPr/>
        </p:nvGrpSpPr>
        <p:grpSpPr>
          <a:xfrm>
            <a:off x="7496004" y="1920263"/>
            <a:ext cx="3864628" cy="3896248"/>
            <a:chOff x="7496004" y="1920263"/>
            <a:chExt cx="3864628" cy="3896248"/>
          </a:xfrm>
        </p:grpSpPr>
        <p:sp>
          <p:nvSpPr>
            <p:cNvPr id="4" name="Isosceles Triangle 20">
              <a:extLst>
                <a:ext uri="{FF2B5EF4-FFF2-40B4-BE49-F238E27FC236}">
                  <a16:creationId xmlns:a16="http://schemas.microsoft.com/office/drawing/2014/main"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1">
              <a:extLst>
                <a:ext uri="{FF2B5EF4-FFF2-40B4-BE49-F238E27FC236}">
                  <a16:creationId xmlns:a16="http://schemas.microsoft.com/office/drawing/2014/main"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Round Same Side Corner Rectangle 2">
              <a:extLst>
                <a:ext uri="{FF2B5EF4-FFF2-40B4-BE49-F238E27FC236}">
                  <a16:creationId xmlns:a16="http://schemas.microsoft.com/office/drawing/2014/main"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rapezoid 6">
              <a:extLst>
                <a:ext uri="{FF2B5EF4-FFF2-40B4-BE49-F238E27FC236}">
                  <a16:creationId xmlns:a16="http://schemas.microsoft.com/office/drawing/2014/main"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ounded Rectangle 24">
              <a:extLst>
                <a:ext uri="{FF2B5EF4-FFF2-40B4-BE49-F238E27FC236}">
                  <a16:creationId xmlns:a16="http://schemas.microsoft.com/office/drawing/2014/main"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Isosceles Triangle 7">
              <a:extLst>
                <a:ext uri="{FF2B5EF4-FFF2-40B4-BE49-F238E27FC236}">
                  <a16:creationId xmlns:a16="http://schemas.microsoft.com/office/drawing/2014/main"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Isosceles Triangle 2">
              <a:extLst>
                <a:ext uri="{FF2B5EF4-FFF2-40B4-BE49-F238E27FC236}">
                  <a16:creationId xmlns:a16="http://schemas.microsoft.com/office/drawing/2014/main"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ounded Rectangle 2">
              <a:extLst>
                <a:ext uri="{FF2B5EF4-FFF2-40B4-BE49-F238E27FC236}">
                  <a16:creationId xmlns:a16="http://schemas.microsoft.com/office/drawing/2014/main"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자유형: 도형 94">
              <a:extLst>
                <a:ext uri="{FF2B5EF4-FFF2-40B4-BE49-F238E27FC236}">
                  <a16:creationId xmlns:a16="http://schemas.microsoft.com/office/drawing/2014/main"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3" name="Rectangle 4">
              <a:extLst>
                <a:ext uri="{FF2B5EF4-FFF2-40B4-BE49-F238E27FC236}">
                  <a16:creationId xmlns:a16="http://schemas.microsoft.com/office/drawing/2014/main"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Isosceles Triangle 33">
              <a:extLst>
                <a:ext uri="{FF2B5EF4-FFF2-40B4-BE49-F238E27FC236}">
                  <a16:creationId xmlns:a16="http://schemas.microsoft.com/office/drawing/2014/main"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5">
              <a:extLst>
                <a:ext uri="{FF2B5EF4-FFF2-40B4-BE49-F238E27FC236}">
                  <a16:creationId xmlns:a16="http://schemas.microsoft.com/office/drawing/2014/main"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14">
              <a:extLst>
                <a:ext uri="{FF2B5EF4-FFF2-40B4-BE49-F238E27FC236}">
                  <a16:creationId xmlns:a16="http://schemas.microsoft.com/office/drawing/2014/main"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4">
              <a:extLst>
                <a:ext uri="{FF2B5EF4-FFF2-40B4-BE49-F238E27FC236}">
                  <a16:creationId xmlns:a16="http://schemas.microsoft.com/office/drawing/2014/main"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ectangle 5">
              <a:extLst>
                <a:ext uri="{FF2B5EF4-FFF2-40B4-BE49-F238E27FC236}">
                  <a16:creationId xmlns:a16="http://schemas.microsoft.com/office/drawing/2014/main"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ed Rectangle 16">
              <a:extLst>
                <a:ext uri="{FF2B5EF4-FFF2-40B4-BE49-F238E27FC236}">
                  <a16:creationId xmlns:a16="http://schemas.microsoft.com/office/drawing/2014/main"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Freeform 25">
              <a:extLst>
                <a:ext uri="{FF2B5EF4-FFF2-40B4-BE49-F238E27FC236}">
                  <a16:creationId xmlns:a16="http://schemas.microsoft.com/office/drawing/2014/main"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8">
              <a:extLst>
                <a:ext uri="{FF2B5EF4-FFF2-40B4-BE49-F238E27FC236}">
                  <a16:creationId xmlns:a16="http://schemas.microsoft.com/office/drawing/2014/main"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Oval 10">
              <a:extLst>
                <a:ext uri="{FF2B5EF4-FFF2-40B4-BE49-F238E27FC236}">
                  <a16:creationId xmlns:a16="http://schemas.microsoft.com/office/drawing/2014/main"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23">
              <a:extLst>
                <a:ext uri="{FF2B5EF4-FFF2-40B4-BE49-F238E27FC236}">
                  <a16:creationId xmlns:a16="http://schemas.microsoft.com/office/drawing/2014/main"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6">
              <a:extLst>
                <a:ext uri="{FF2B5EF4-FFF2-40B4-BE49-F238E27FC236}">
                  <a16:creationId xmlns:a16="http://schemas.microsoft.com/office/drawing/2014/main"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자유형: 도형 16">
              <a:extLst>
                <a:ext uri="{FF2B5EF4-FFF2-40B4-BE49-F238E27FC236}">
                  <a16:creationId xmlns:a16="http://schemas.microsoft.com/office/drawing/2014/main"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ounded Rectangle 1">
              <a:extLst>
                <a:ext uri="{FF2B5EF4-FFF2-40B4-BE49-F238E27FC236}">
                  <a16:creationId xmlns:a16="http://schemas.microsoft.com/office/drawing/2014/main"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Oval 2">
              <a:extLst>
                <a:ext uri="{FF2B5EF4-FFF2-40B4-BE49-F238E27FC236}">
                  <a16:creationId xmlns:a16="http://schemas.microsoft.com/office/drawing/2014/main"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5">
              <a:extLst>
                <a:ext uri="{FF2B5EF4-FFF2-40B4-BE49-F238E27FC236}">
                  <a16:creationId xmlns:a16="http://schemas.microsoft.com/office/drawing/2014/main"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9">
              <a:extLst>
                <a:ext uri="{FF2B5EF4-FFF2-40B4-BE49-F238E27FC236}">
                  <a16:creationId xmlns:a16="http://schemas.microsoft.com/office/drawing/2014/main"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Freeform 20">
              <a:extLst>
                <a:ext uri="{FF2B5EF4-FFF2-40B4-BE49-F238E27FC236}">
                  <a16:creationId xmlns:a16="http://schemas.microsoft.com/office/drawing/2014/main"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1" name="Donut 93">
            <a:extLst>
              <a:ext uri="{FF2B5EF4-FFF2-40B4-BE49-F238E27FC236}">
                <a16:creationId xmlns:a16="http://schemas.microsoft.com/office/drawing/2014/main" id="{0315BCAD-63A7-487F-9761-42B651CD051C}"/>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TextBox 31">
            <a:extLst>
              <a:ext uri="{FF2B5EF4-FFF2-40B4-BE49-F238E27FC236}">
                <a16:creationId xmlns:a16="http://schemas.microsoft.com/office/drawing/2014/main" id="{3229ED16-E476-4E17-A34C-B1B46D12815D}"/>
              </a:ext>
            </a:extLst>
          </p:cNvPr>
          <p:cNvSpPr txBox="1"/>
          <p:nvPr/>
        </p:nvSpPr>
        <p:spPr>
          <a:xfrm>
            <a:off x="8731033" y="4148811"/>
            <a:ext cx="1644632" cy="707886"/>
          </a:xfrm>
          <a:prstGeom prst="rect">
            <a:avLst/>
          </a:prstGeom>
          <a:noFill/>
        </p:spPr>
        <p:txBody>
          <a:bodyPr wrap="square" rtlCol="0">
            <a:spAutoFit/>
          </a:bodyPr>
          <a:lstStyle/>
          <a:p>
            <a:pPr algn="ctr"/>
            <a:r>
              <a:rPr lang="en-US" altLang="ko-KR" sz="2000" b="1" dirty="0">
                <a:solidFill>
                  <a:schemeClr val="accent3"/>
                </a:solidFill>
                <a:latin typeface="Times New Roman" panose="02020603050405020304" pitchFamily="18" charset="0"/>
                <a:cs typeface="Times New Roman" panose="02020603050405020304" pitchFamily="18" charset="0"/>
              </a:rPr>
              <a:t>Clearview of AI</a:t>
            </a:r>
            <a:endParaRPr lang="ko-KR" altLang="en-US" sz="2000" b="1" dirty="0">
              <a:solidFill>
                <a:schemeClr val="accent3"/>
              </a:solidFill>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009BFDD0-4923-4D76-A2E0-18E0CC660462}"/>
              </a:ext>
            </a:extLst>
          </p:cNvPr>
          <p:cNvGrpSpPr/>
          <p:nvPr/>
        </p:nvGrpSpPr>
        <p:grpSpPr>
          <a:xfrm>
            <a:off x="7907899" y="2308624"/>
            <a:ext cx="3597749" cy="4951423"/>
            <a:chOff x="7907899" y="2308624"/>
            <a:chExt cx="3597749" cy="4951423"/>
          </a:xfrm>
        </p:grpSpPr>
        <p:sp>
          <p:nvSpPr>
            <p:cNvPr id="34" name="자유형: 도형 96">
              <a:extLst>
                <a:ext uri="{FF2B5EF4-FFF2-40B4-BE49-F238E27FC236}">
                  <a16:creationId xmlns:a16="http://schemas.microsoft.com/office/drawing/2014/main"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5" name="Donut 4">
              <a:extLst>
                <a:ext uri="{FF2B5EF4-FFF2-40B4-BE49-F238E27FC236}">
                  <a16:creationId xmlns:a16="http://schemas.microsoft.com/office/drawing/2014/main"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 name="Round Same Side Corner Rectangle 5">
              <a:extLst>
                <a:ext uri="{FF2B5EF4-FFF2-40B4-BE49-F238E27FC236}">
                  <a16:creationId xmlns:a16="http://schemas.microsoft.com/office/drawing/2014/main"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96275C19-BA54-4650-B131-3F27D4E65004}"/>
              </a:ext>
            </a:extLst>
          </p:cNvPr>
          <p:cNvGrpSpPr/>
          <p:nvPr/>
        </p:nvGrpSpPr>
        <p:grpSpPr>
          <a:xfrm>
            <a:off x="8070980" y="2409380"/>
            <a:ext cx="2811142" cy="2844985"/>
            <a:chOff x="8045579" y="2409380"/>
            <a:chExt cx="2811142" cy="2844985"/>
          </a:xfrm>
        </p:grpSpPr>
        <p:sp>
          <p:nvSpPr>
            <p:cNvPr id="38" name="Freeform 43">
              <a:extLst>
                <a:ext uri="{FF2B5EF4-FFF2-40B4-BE49-F238E27FC236}">
                  <a16:creationId xmlns:a16="http://schemas.microsoft.com/office/drawing/2014/main"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15">
              <a:extLst>
                <a:ext uri="{FF2B5EF4-FFF2-40B4-BE49-F238E27FC236}">
                  <a16:creationId xmlns:a16="http://schemas.microsoft.com/office/drawing/2014/main"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1">
              <a:extLst>
                <a:ext uri="{FF2B5EF4-FFF2-40B4-BE49-F238E27FC236}">
                  <a16:creationId xmlns:a16="http://schemas.microsoft.com/office/drawing/2014/main"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Trapezoid 11">
              <a:extLst>
                <a:ext uri="{FF2B5EF4-FFF2-40B4-BE49-F238E27FC236}">
                  <a16:creationId xmlns:a16="http://schemas.microsoft.com/office/drawing/2014/main"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ectangle 3">
              <a:extLst>
                <a:ext uri="{FF2B5EF4-FFF2-40B4-BE49-F238E27FC236}">
                  <a16:creationId xmlns:a16="http://schemas.microsoft.com/office/drawing/2014/main"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Rectangle 15">
              <a:extLst>
                <a:ext uri="{FF2B5EF4-FFF2-40B4-BE49-F238E27FC236}">
                  <a16:creationId xmlns:a16="http://schemas.microsoft.com/office/drawing/2014/main"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
              <a:extLst>
                <a:ext uri="{FF2B5EF4-FFF2-40B4-BE49-F238E27FC236}">
                  <a16:creationId xmlns:a16="http://schemas.microsoft.com/office/drawing/2014/main"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9">
              <a:extLst>
                <a:ext uri="{FF2B5EF4-FFF2-40B4-BE49-F238E27FC236}">
                  <a16:creationId xmlns:a16="http://schemas.microsoft.com/office/drawing/2014/main"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12">
              <a:extLst>
                <a:ext uri="{FF2B5EF4-FFF2-40B4-BE49-F238E27FC236}">
                  <a16:creationId xmlns:a16="http://schemas.microsoft.com/office/drawing/2014/main"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Down Arrow 1">
              <a:extLst>
                <a:ext uri="{FF2B5EF4-FFF2-40B4-BE49-F238E27FC236}">
                  <a16:creationId xmlns:a16="http://schemas.microsoft.com/office/drawing/2014/main"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Isosceles Triangle 7">
              <a:extLst>
                <a:ext uri="{FF2B5EF4-FFF2-40B4-BE49-F238E27FC236}">
                  <a16:creationId xmlns:a16="http://schemas.microsoft.com/office/drawing/2014/main"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Oval 6">
              <a:extLst>
                <a:ext uri="{FF2B5EF4-FFF2-40B4-BE49-F238E27FC236}">
                  <a16:creationId xmlns:a16="http://schemas.microsoft.com/office/drawing/2014/main"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14">
              <a:extLst>
                <a:ext uri="{FF2B5EF4-FFF2-40B4-BE49-F238E27FC236}">
                  <a16:creationId xmlns:a16="http://schemas.microsoft.com/office/drawing/2014/main"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1" name="Rounded Rectangle 7">
              <a:extLst>
                <a:ext uri="{FF2B5EF4-FFF2-40B4-BE49-F238E27FC236}">
                  <a16:creationId xmlns:a16="http://schemas.microsoft.com/office/drawing/2014/main"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Rounded Rectangle 1">
              <a:extLst>
                <a:ext uri="{FF2B5EF4-FFF2-40B4-BE49-F238E27FC236}">
                  <a16:creationId xmlns:a16="http://schemas.microsoft.com/office/drawing/2014/main"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Freeform 22">
              <a:extLst>
                <a:ext uri="{FF2B5EF4-FFF2-40B4-BE49-F238E27FC236}">
                  <a16:creationId xmlns:a16="http://schemas.microsoft.com/office/drawing/2014/main"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eeform: Shape 53">
              <a:extLst>
                <a:ext uri="{FF2B5EF4-FFF2-40B4-BE49-F238E27FC236}">
                  <a16:creationId xmlns:a16="http://schemas.microsoft.com/office/drawing/2014/main"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5" name="Freeform: Shape 54">
              <a:extLst>
                <a:ext uri="{FF2B5EF4-FFF2-40B4-BE49-F238E27FC236}">
                  <a16:creationId xmlns:a16="http://schemas.microsoft.com/office/drawing/2014/main"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Freeform: Shape 55">
              <a:extLst>
                <a:ext uri="{FF2B5EF4-FFF2-40B4-BE49-F238E27FC236}">
                  <a16:creationId xmlns:a16="http://schemas.microsoft.com/office/drawing/2014/main"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aphic 21">
            <a:extLst>
              <a:ext uri="{FF2B5EF4-FFF2-40B4-BE49-F238E27FC236}">
                <a16:creationId xmlns:a16="http://schemas.microsoft.com/office/drawing/2014/main" id="{136A6F70-EC0E-44A0-92BC-82B2BEB44690}"/>
              </a:ext>
            </a:extLst>
          </p:cNvPr>
          <p:cNvGrpSpPr/>
          <p:nvPr/>
        </p:nvGrpSpPr>
        <p:grpSpPr>
          <a:xfrm>
            <a:off x="9177303" y="3174330"/>
            <a:ext cx="687792" cy="883022"/>
            <a:chOff x="3425127" y="0"/>
            <a:chExt cx="5341746" cy="6858000"/>
          </a:xfrm>
        </p:grpSpPr>
        <p:sp>
          <p:nvSpPr>
            <p:cNvPr id="70" name="Freeform: Shape 69">
              <a:extLst>
                <a:ext uri="{FF2B5EF4-FFF2-40B4-BE49-F238E27FC236}">
                  <a16:creationId xmlns:a16="http://schemas.microsoft.com/office/drawing/2014/main"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59" name="TextBox 58">
            <a:extLst>
              <a:ext uri="{FF2B5EF4-FFF2-40B4-BE49-F238E27FC236}">
                <a16:creationId xmlns:a16="http://schemas.microsoft.com/office/drawing/2014/main" id="{D37E649A-2E65-178B-47E3-3A1711C31124}"/>
              </a:ext>
            </a:extLst>
          </p:cNvPr>
          <p:cNvSpPr txBox="1"/>
          <p:nvPr/>
        </p:nvSpPr>
        <p:spPr>
          <a:xfrm>
            <a:off x="2634131" y="115995"/>
            <a:ext cx="6112932" cy="1323439"/>
          </a:xfrm>
          <a:prstGeom prst="rect">
            <a:avLst/>
          </a:prstGeom>
          <a:noFill/>
        </p:spPr>
        <p:txBody>
          <a:bodyPr wrap="square">
            <a:spAutoFit/>
          </a:bodyPr>
          <a:lstStyle/>
          <a:p>
            <a:pPr marL="0" indent="0" algn="ctr">
              <a:buNone/>
            </a:pPr>
            <a:r>
              <a:rPr lang="en-US" sz="4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Real-World Case Study</a:t>
            </a:r>
          </a:p>
          <a:p>
            <a:pPr marL="0" indent="0" algn="ctr">
              <a:buNone/>
            </a:pPr>
            <a:r>
              <a:rPr lang="en-US" sz="4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Clearview AI</a:t>
            </a:r>
          </a:p>
        </p:txBody>
      </p:sp>
      <p:sp>
        <p:nvSpPr>
          <p:cNvPr id="61" name="TextBox 60">
            <a:extLst>
              <a:ext uri="{FF2B5EF4-FFF2-40B4-BE49-F238E27FC236}">
                <a16:creationId xmlns:a16="http://schemas.microsoft.com/office/drawing/2014/main" id="{F4ED3321-7634-7ED2-83E5-6DE19EB1EF28}"/>
              </a:ext>
            </a:extLst>
          </p:cNvPr>
          <p:cNvSpPr txBox="1"/>
          <p:nvPr/>
        </p:nvSpPr>
        <p:spPr>
          <a:xfrm>
            <a:off x="849615" y="1606028"/>
            <a:ext cx="6112932"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Clearview AI collected billions of facial images from social media without user consent to create facial recognition software. Law enforcement used it, raising serious concerns about privacy and surveillance. The company faced global backlash and legal actions, highlighting the need for stronger ethical </a:t>
            </a:r>
            <a:r>
              <a:rPr lang="en-US" dirty="0">
                <a:solidFill>
                  <a:schemeClr val="bg1"/>
                </a:solidFill>
                <a:latin typeface="Times New Roman" panose="02020603050405020304" pitchFamily="18" charset="0"/>
                <a:cs typeface="Times New Roman" panose="02020603050405020304" pitchFamily="18" charset="0"/>
              </a:rPr>
              <a:t>and legal controls in AI use.</a:t>
            </a:r>
          </a:p>
        </p:txBody>
      </p:sp>
      <p:sp>
        <p:nvSpPr>
          <p:cNvPr id="63" name="TextBox 62">
            <a:extLst>
              <a:ext uri="{FF2B5EF4-FFF2-40B4-BE49-F238E27FC236}">
                <a16:creationId xmlns:a16="http://schemas.microsoft.com/office/drawing/2014/main" id="{FC343D26-A2E4-8399-5C16-15DA1AA1048A}"/>
              </a:ext>
            </a:extLst>
          </p:cNvPr>
          <p:cNvSpPr txBox="1"/>
          <p:nvPr/>
        </p:nvSpPr>
        <p:spPr>
          <a:xfrm>
            <a:off x="831368" y="3510791"/>
            <a:ext cx="3250413" cy="153888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Ethical Issues:</a:t>
            </a: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Massive privacy violation</a:t>
            </a: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informed user consent</a:t>
            </a:r>
          </a:p>
          <a:p>
            <a:pPr marL="342900"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 by law enforcement raised civil liberties concerns</a:t>
            </a:r>
          </a:p>
        </p:txBody>
      </p:sp>
      <p:sp>
        <p:nvSpPr>
          <p:cNvPr id="65" name="TextBox 64">
            <a:extLst>
              <a:ext uri="{FF2B5EF4-FFF2-40B4-BE49-F238E27FC236}">
                <a16:creationId xmlns:a16="http://schemas.microsoft.com/office/drawing/2014/main" id="{388B9087-4AD8-F4FC-05AA-F201E6E6B7B2}"/>
              </a:ext>
            </a:extLst>
          </p:cNvPr>
          <p:cNvSpPr txBox="1"/>
          <p:nvPr/>
        </p:nvSpPr>
        <p:spPr>
          <a:xfrm>
            <a:off x="4253427" y="3557956"/>
            <a:ext cx="2749082" cy="206210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Public Reaction</a:t>
            </a:r>
            <a:r>
              <a:rPr lang="en-US" sz="18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Global backlash and lawsuits</a:t>
            </a:r>
          </a:p>
          <a:p>
            <a:pPr marL="342900" indent="-34290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Banned in several countries including Canada and parts of the EU</a:t>
            </a: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heel(1)">
                                      <p:cBhvr>
                                        <p:cTn id="7" dur="20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89754" y="1136364"/>
            <a:ext cx="11573197" cy="724247"/>
          </a:xfrm>
        </p:spPr>
        <p:txBody>
          <a:bodyPr/>
          <a:lstStyle/>
          <a:p>
            <a:r>
              <a:rPr lang="en-US" sz="4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Legal and Ethical Frameworks</a:t>
            </a:r>
          </a:p>
          <a:p>
            <a:endParaRPr lang="en-US" dirty="0"/>
          </a:p>
        </p:txBody>
      </p:sp>
      <p:grpSp>
        <p:nvGrpSpPr>
          <p:cNvPr id="3" name="Group 2">
            <a:extLst>
              <a:ext uri="{FF2B5EF4-FFF2-40B4-BE49-F238E27FC236}">
                <a16:creationId xmlns:a16="http://schemas.microsoft.com/office/drawing/2014/main" id="{DC14AD00-B6CF-4B35-AA3A-E036594E83C4}"/>
              </a:ext>
            </a:extLst>
          </p:cNvPr>
          <p:cNvGrpSpPr/>
          <p:nvPr/>
        </p:nvGrpSpPr>
        <p:grpSpPr>
          <a:xfrm rot="20222813">
            <a:off x="4049232" y="1860901"/>
            <a:ext cx="4093538" cy="4083651"/>
            <a:chOff x="3512816" y="2353309"/>
            <a:chExt cx="2978565" cy="2971371"/>
          </a:xfrm>
        </p:grpSpPr>
        <p:sp>
          <p:nvSpPr>
            <p:cNvPr id="4" name="Block Arc 3">
              <a:extLst>
                <a:ext uri="{FF2B5EF4-FFF2-40B4-BE49-F238E27FC236}">
                  <a16:creationId xmlns:a16="http://schemas.microsoft.com/office/drawing/2014/main" id="{B3346FA8-0376-4DC3-B844-3CF7B6864749}"/>
                </a:ext>
              </a:extLst>
            </p:cNvPr>
            <p:cNvSpPr/>
            <p:nvPr/>
          </p:nvSpPr>
          <p:spPr>
            <a:xfrm rot="5400000">
              <a:off x="4979213" y="3080572"/>
              <a:ext cx="1512168" cy="1512168"/>
            </a:xfrm>
            <a:prstGeom prst="blockArc">
              <a:avLst>
                <a:gd name="adj1" fmla="val 11310558"/>
                <a:gd name="adj2" fmla="val 1418851"/>
                <a:gd name="adj3" fmla="val 258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5" name="Block Arc 4">
              <a:extLst>
                <a:ext uri="{FF2B5EF4-FFF2-40B4-BE49-F238E27FC236}">
                  <a16:creationId xmlns:a16="http://schemas.microsoft.com/office/drawing/2014/main" id="{4F145239-292C-4AA5-AAF6-5A78A56DD1F2}"/>
                </a:ext>
              </a:extLst>
            </p:cNvPr>
            <p:cNvSpPr/>
            <p:nvPr/>
          </p:nvSpPr>
          <p:spPr>
            <a:xfrm rot="10800000">
              <a:off x="4240657" y="3812512"/>
              <a:ext cx="1512168" cy="1512168"/>
            </a:xfrm>
            <a:prstGeom prst="blockArc">
              <a:avLst>
                <a:gd name="adj1" fmla="val 11340239"/>
                <a:gd name="adj2" fmla="val 1418851"/>
                <a:gd name="adj3" fmla="val 258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6" name="Block Arc 5">
              <a:extLst>
                <a:ext uri="{FF2B5EF4-FFF2-40B4-BE49-F238E27FC236}">
                  <a16:creationId xmlns:a16="http://schemas.microsoft.com/office/drawing/2014/main" id="{42236ADB-0829-42FB-BCEE-039E36964210}"/>
                </a:ext>
              </a:extLst>
            </p:cNvPr>
            <p:cNvSpPr/>
            <p:nvPr/>
          </p:nvSpPr>
          <p:spPr>
            <a:xfrm rot="16200000">
              <a:off x="3512816" y="3080572"/>
              <a:ext cx="1512168" cy="1512168"/>
            </a:xfrm>
            <a:prstGeom prst="blockArc">
              <a:avLst>
                <a:gd name="adj1" fmla="val 11319132"/>
                <a:gd name="adj2" fmla="val 1418851"/>
                <a:gd name="adj3" fmla="val 2582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sp>
          <p:nvSpPr>
            <p:cNvPr id="7" name="Block Arc 6">
              <a:extLst>
                <a:ext uri="{FF2B5EF4-FFF2-40B4-BE49-F238E27FC236}">
                  <a16:creationId xmlns:a16="http://schemas.microsoft.com/office/drawing/2014/main" id="{E2485B13-D8B6-4009-AE28-DA3E98BE30D5}"/>
                </a:ext>
              </a:extLst>
            </p:cNvPr>
            <p:cNvSpPr/>
            <p:nvPr/>
          </p:nvSpPr>
          <p:spPr>
            <a:xfrm>
              <a:off x="4240656" y="2353309"/>
              <a:ext cx="1512168" cy="1512168"/>
            </a:xfrm>
            <a:prstGeom prst="blockArc">
              <a:avLst>
                <a:gd name="adj1" fmla="val 11339965"/>
                <a:gd name="adj2" fmla="val 1418851"/>
                <a:gd name="adj3" fmla="val 25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cs typeface="Arial" pitchFamily="34" charset="0"/>
              </a:endParaRPr>
            </a:p>
          </p:txBody>
        </p:sp>
      </p:grpSp>
      <p:sp>
        <p:nvSpPr>
          <p:cNvPr id="8" name="Rounded Rectangle 6">
            <a:extLst>
              <a:ext uri="{FF2B5EF4-FFF2-40B4-BE49-F238E27FC236}">
                <a16:creationId xmlns:a16="http://schemas.microsoft.com/office/drawing/2014/main" id="{D91CABF0-4241-4852-9F47-CEB6274F5D2D}"/>
              </a:ext>
            </a:extLst>
          </p:cNvPr>
          <p:cNvSpPr/>
          <p:nvPr/>
        </p:nvSpPr>
        <p:spPr>
          <a:xfrm>
            <a:off x="5352767" y="3154783"/>
            <a:ext cx="1484279" cy="1508145"/>
          </a:xfrm>
          <a:prstGeom prst="roundRect">
            <a:avLst>
              <a:gd name="adj" fmla="val 17879"/>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10" name="TextBox 9">
            <a:extLst>
              <a:ext uri="{FF2B5EF4-FFF2-40B4-BE49-F238E27FC236}">
                <a16:creationId xmlns:a16="http://schemas.microsoft.com/office/drawing/2014/main" id="{3E3A8956-F405-44FA-8B9C-2C9DEB282CBC}"/>
              </a:ext>
            </a:extLst>
          </p:cNvPr>
          <p:cNvSpPr txBox="1"/>
          <p:nvPr/>
        </p:nvSpPr>
        <p:spPr>
          <a:xfrm>
            <a:off x="8076904" y="2685698"/>
            <a:ext cx="3424066" cy="1508105"/>
          </a:xfrm>
          <a:prstGeom prst="rect">
            <a:avLst/>
          </a:prstGeom>
          <a:noFill/>
        </p:spPr>
        <p:txBody>
          <a:bodyPr wrap="square" rtlCol="0">
            <a:spAutoFit/>
          </a:bodyPr>
          <a:lstStyle/>
          <a:p>
            <a:r>
              <a:rPr lang="en-US" sz="2000" b="1" dirty="0">
                <a:solidFill>
                  <a:schemeClr val="accent3"/>
                </a:solidFill>
                <a:latin typeface="Times New Roman" panose="02020603050405020304" pitchFamily="18" charset="0"/>
                <a:cs typeface="Times New Roman" panose="02020603050405020304" pitchFamily="18" charset="0"/>
              </a:rPr>
              <a:t>IEEE Ethical Guidelines</a:t>
            </a:r>
            <a:r>
              <a:rPr lang="en-US" sz="1200" b="1" dirty="0">
                <a:solidFill>
                  <a:schemeClr val="accent3"/>
                </a:solidFill>
              </a:rPr>
              <a:t>:</a:t>
            </a:r>
            <a:br>
              <a:rPr lang="en-US" sz="1200" dirty="0"/>
            </a:br>
            <a:r>
              <a:rPr lang="en-US" dirty="0">
                <a:latin typeface="Times New Roman" panose="02020603050405020304" pitchFamily="18" charset="0"/>
                <a:cs typeface="Times New Roman" panose="02020603050405020304" pitchFamily="18" charset="0"/>
              </a:rPr>
              <a:t>These are global standards for building AI responsibly. They say AI should be fair, explainable, and used for good.</a:t>
            </a:r>
          </a:p>
        </p:txBody>
      </p:sp>
      <p:sp>
        <p:nvSpPr>
          <p:cNvPr id="16" name="TextBox 15">
            <a:extLst>
              <a:ext uri="{FF2B5EF4-FFF2-40B4-BE49-F238E27FC236}">
                <a16:creationId xmlns:a16="http://schemas.microsoft.com/office/drawing/2014/main" id="{FA3B4270-7608-4A74-81D3-3867DDC04F0D}"/>
              </a:ext>
            </a:extLst>
          </p:cNvPr>
          <p:cNvSpPr txBox="1"/>
          <p:nvPr/>
        </p:nvSpPr>
        <p:spPr>
          <a:xfrm>
            <a:off x="1153066" y="2043581"/>
            <a:ext cx="3424066" cy="1415772"/>
          </a:xfrm>
          <a:prstGeom prst="rect">
            <a:avLst/>
          </a:prstGeom>
          <a:noFill/>
        </p:spPr>
        <p:txBody>
          <a:bodyPr wrap="square" rtlCol="0">
            <a:spAutoFit/>
          </a:bodyPr>
          <a:lstStyle/>
          <a:p>
            <a:pPr algn="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GDPR (Europe):</a:t>
            </a:r>
            <a:br>
              <a:rPr lang="en-US" sz="1200" dirty="0"/>
            </a:br>
            <a:r>
              <a:rPr lang="en-US" dirty="0">
                <a:latin typeface="Times New Roman" panose="02020603050405020304" pitchFamily="18" charset="0"/>
                <a:cs typeface="Times New Roman" panose="02020603050405020304" pitchFamily="18" charset="0"/>
              </a:rPr>
              <a:t>Protects personal data; AI systems must ensure privacy, transparency, and user consent.</a:t>
            </a:r>
          </a:p>
          <a:p>
            <a:pPr algn="r"/>
            <a:r>
              <a:rPr lang="en-US" altLang="ko-KR" sz="1200" dirty="0">
                <a:solidFill>
                  <a:schemeClr val="tx1">
                    <a:lumMod val="65000"/>
                    <a:lumOff val="35000"/>
                  </a:schemeClr>
                </a:solidFill>
                <a:cs typeface="Arial" pitchFamily="34" charset="0"/>
              </a:rPr>
              <a:t>  </a:t>
            </a:r>
            <a:endParaRPr lang="ko-KR" altLang="en-US" sz="1200" dirty="0">
              <a:solidFill>
                <a:schemeClr val="tx1">
                  <a:lumMod val="65000"/>
                  <a:lumOff val="35000"/>
                </a:schemeClr>
              </a:solidFill>
              <a:cs typeface="Arial" pitchFamily="34" charset="0"/>
            </a:endParaRPr>
          </a:p>
        </p:txBody>
      </p:sp>
      <p:sp>
        <p:nvSpPr>
          <p:cNvPr id="23" name="TextBox 22">
            <a:extLst>
              <a:ext uri="{FF2B5EF4-FFF2-40B4-BE49-F238E27FC236}">
                <a16:creationId xmlns:a16="http://schemas.microsoft.com/office/drawing/2014/main" id="{4337C406-2D5B-433A-B1A3-DF7FA06C8A93}"/>
              </a:ext>
            </a:extLst>
          </p:cNvPr>
          <p:cNvSpPr txBox="1"/>
          <p:nvPr/>
        </p:nvSpPr>
        <p:spPr>
          <a:xfrm>
            <a:off x="5382686" y="3506802"/>
            <a:ext cx="1424439" cy="707886"/>
          </a:xfrm>
          <a:prstGeom prst="rect">
            <a:avLst/>
          </a:prstGeom>
          <a:noFill/>
        </p:spPr>
        <p:txBody>
          <a:bodyPr wrap="square" rtlCol="0">
            <a:spAutoFit/>
          </a:bodyPr>
          <a:lstStyle/>
          <a:p>
            <a:pPr algn="ctr"/>
            <a:r>
              <a:rPr lang="en-US" sz="2000" dirty="0">
                <a:effectLst>
                  <a:outerShdw blurRad="38100" dist="38100" dir="2700000" algn="tl">
                    <a:srgbClr val="000000">
                      <a:alpha val="43137"/>
                    </a:srgbClr>
                  </a:outerShdw>
                </a:effectLst>
              </a:rPr>
              <a:t>Ethical Standards</a:t>
            </a:r>
            <a:endParaRPr lang="ko-KR" altLang="en-US" sz="2000" dirty="0">
              <a:solidFill>
                <a:schemeClr val="tx1">
                  <a:lumMod val="75000"/>
                  <a:lumOff val="25000"/>
                </a:schemeClr>
              </a:solidFill>
              <a:effectLst>
                <a:outerShdw blurRad="38100" dist="38100" dir="2700000" algn="tl">
                  <a:srgbClr val="000000">
                    <a:alpha val="43137"/>
                  </a:srgbClr>
                </a:outerShdw>
              </a:effectLst>
              <a:cs typeface="Arial" pitchFamily="34" charset="0"/>
            </a:endParaRPr>
          </a:p>
        </p:txBody>
      </p:sp>
      <p:sp>
        <p:nvSpPr>
          <p:cNvPr id="24" name="TextBox 23">
            <a:extLst>
              <a:ext uri="{FF2B5EF4-FFF2-40B4-BE49-F238E27FC236}">
                <a16:creationId xmlns:a16="http://schemas.microsoft.com/office/drawing/2014/main" id="{21633066-7DC1-40C8-820C-E55B9ADE7821}"/>
              </a:ext>
            </a:extLst>
          </p:cNvPr>
          <p:cNvSpPr txBox="1"/>
          <p:nvPr/>
        </p:nvSpPr>
        <p:spPr>
          <a:xfrm>
            <a:off x="1153066" y="1766582"/>
            <a:ext cx="3426322" cy="276999"/>
          </a:xfrm>
          <a:prstGeom prst="rect">
            <a:avLst/>
          </a:prstGeom>
          <a:noFill/>
        </p:spPr>
        <p:txBody>
          <a:bodyPr wrap="square" rtlCol="0">
            <a:spAutoFit/>
          </a:bodyPr>
          <a:lstStyle/>
          <a:p>
            <a:pPr algn="r"/>
            <a:endParaRPr lang="ko-KR" altLang="en-US" sz="1200" b="1" dirty="0">
              <a:solidFill>
                <a:schemeClr val="accent4"/>
              </a:solidFill>
              <a:cs typeface="Arial" pitchFamily="34" charset="0"/>
            </a:endParaRPr>
          </a:p>
        </p:txBody>
      </p:sp>
      <p:sp>
        <p:nvSpPr>
          <p:cNvPr id="26" name="TextBox 25">
            <a:extLst>
              <a:ext uri="{FF2B5EF4-FFF2-40B4-BE49-F238E27FC236}">
                <a16:creationId xmlns:a16="http://schemas.microsoft.com/office/drawing/2014/main" id="{58403499-EAF7-683D-6C13-6A49F9CEAE94}"/>
              </a:ext>
            </a:extLst>
          </p:cNvPr>
          <p:cNvSpPr txBox="1"/>
          <p:nvPr/>
        </p:nvSpPr>
        <p:spPr>
          <a:xfrm>
            <a:off x="306849" y="1441184"/>
            <a:ext cx="3426322" cy="276999"/>
          </a:xfrm>
          <a:prstGeom prst="rect">
            <a:avLst/>
          </a:prstGeom>
          <a:noFill/>
        </p:spPr>
        <p:txBody>
          <a:bodyPr wrap="square" rtlCol="0">
            <a:spAutoFit/>
          </a:bodyPr>
          <a:lstStyle/>
          <a:p>
            <a:pPr algn="r"/>
            <a:endParaRPr lang="ko-KR" altLang="en-US" sz="12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CFD8ACA0-20C5-66DC-CBD2-F2B6937F7DC4}"/>
              </a:ext>
            </a:extLst>
          </p:cNvPr>
          <p:cNvSpPr txBox="1"/>
          <p:nvPr/>
        </p:nvSpPr>
        <p:spPr>
          <a:xfrm>
            <a:off x="1464024" y="4335195"/>
            <a:ext cx="2648885" cy="2092881"/>
          </a:xfrm>
          <a:prstGeom prst="rect">
            <a:avLst/>
          </a:prstGeom>
          <a:noFill/>
        </p:spPr>
        <p:txBody>
          <a:bodyPr wrap="square">
            <a:spAutoFit/>
          </a:bodyPr>
          <a:lstStyle/>
          <a:p>
            <a:pPr algn="r"/>
            <a:r>
              <a:rPr lang="en-US" sz="1800" b="1" dirty="0"/>
              <a:t> </a:t>
            </a:r>
            <a:r>
              <a:rPr lang="en-US" sz="2000" b="1" dirty="0">
                <a:solidFill>
                  <a:schemeClr val="accent1"/>
                </a:solidFill>
                <a:latin typeface="Times New Roman" panose="02020603050405020304" pitchFamily="18" charset="0"/>
                <a:cs typeface="Times New Roman" panose="02020603050405020304" pitchFamily="18" charset="0"/>
              </a:rPr>
              <a:t>EU AI Act (Proposed):</a:t>
            </a:r>
            <a:br>
              <a:rPr lang="en-US" sz="1800" dirty="0"/>
            </a:br>
            <a:r>
              <a:rPr lang="en-US" dirty="0">
                <a:latin typeface="Times New Roman" panose="02020603050405020304" pitchFamily="18" charset="0"/>
                <a:cs typeface="Times New Roman" panose="02020603050405020304" pitchFamily="18" charset="0"/>
              </a:rPr>
              <a:t>Classifies AI applications by risk level. High-risk systems like those in cybersecurity would face strict regulations.</a:t>
            </a:r>
          </a:p>
        </p:txBody>
      </p:sp>
      <p:grpSp>
        <p:nvGrpSpPr>
          <p:cNvPr id="81" name="Group 80">
            <a:extLst>
              <a:ext uri="{FF2B5EF4-FFF2-40B4-BE49-F238E27FC236}">
                <a16:creationId xmlns:a16="http://schemas.microsoft.com/office/drawing/2014/main" id="{2216FFC4-286A-E7FC-95FE-010FC7D87A0E}"/>
              </a:ext>
            </a:extLst>
          </p:cNvPr>
          <p:cNvGrpSpPr/>
          <p:nvPr/>
        </p:nvGrpSpPr>
        <p:grpSpPr>
          <a:xfrm>
            <a:off x="9941902" y="4105271"/>
            <a:ext cx="1929421" cy="2432871"/>
            <a:chOff x="4920528" y="4025940"/>
            <a:chExt cx="1929421" cy="2640536"/>
          </a:xfrm>
        </p:grpSpPr>
        <p:sp>
          <p:nvSpPr>
            <p:cNvPr id="82" name="Freeform: Shape 81">
              <a:extLst>
                <a:ext uri="{FF2B5EF4-FFF2-40B4-BE49-F238E27FC236}">
                  <a16:creationId xmlns:a16="http://schemas.microsoft.com/office/drawing/2014/main" id="{964F827D-3A60-BF32-13D8-25FDEDF40912}"/>
                </a:ext>
              </a:extLst>
            </p:cNvPr>
            <p:cNvSpPr/>
            <p:nvPr/>
          </p:nvSpPr>
          <p:spPr>
            <a:xfrm>
              <a:off x="5533848" y="4295986"/>
              <a:ext cx="632113" cy="1064510"/>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EABB8B"/>
            </a:solidFill>
            <a:ln w="6868"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7A81CF8-5E0B-6498-559E-0A59D3F7FC6F}"/>
                </a:ext>
              </a:extLst>
            </p:cNvPr>
            <p:cNvSpPr/>
            <p:nvPr/>
          </p:nvSpPr>
          <p:spPr>
            <a:xfrm>
              <a:off x="5495711" y="4025940"/>
              <a:ext cx="661765" cy="563160"/>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0A7EB3B-1D64-098C-1B4C-B0DF1A9AB940}"/>
                </a:ext>
              </a:extLst>
            </p:cNvPr>
            <p:cNvSpPr/>
            <p:nvPr/>
          </p:nvSpPr>
          <p:spPr>
            <a:xfrm>
              <a:off x="5555779" y="4467369"/>
              <a:ext cx="592712" cy="253174"/>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0554A19-6425-A506-FAD5-A72E5ECD1CFB}"/>
                </a:ext>
              </a:extLst>
            </p:cNvPr>
            <p:cNvSpPr/>
            <p:nvPr/>
          </p:nvSpPr>
          <p:spPr>
            <a:xfrm>
              <a:off x="4920528" y="4979917"/>
              <a:ext cx="1929421" cy="1381560"/>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chemeClr val="accent1"/>
            </a:solidFill>
            <a:ln w="3378"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614ACDC-14A4-2A86-2E3E-BF1E0C9BE410}"/>
                </a:ext>
              </a:extLst>
            </p:cNvPr>
            <p:cNvSpPr/>
            <p:nvPr/>
          </p:nvSpPr>
          <p:spPr>
            <a:xfrm>
              <a:off x="5002928" y="5605495"/>
              <a:ext cx="1680817" cy="952215"/>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chemeClr val="accent4"/>
            </a:solidFill>
            <a:ln w="3378"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9BE4045-2EAB-1E38-57A3-F809BB9659E0}"/>
                </a:ext>
              </a:extLst>
            </p:cNvPr>
            <p:cNvSpPr/>
            <p:nvPr/>
          </p:nvSpPr>
          <p:spPr>
            <a:xfrm>
              <a:off x="5589148" y="4913712"/>
              <a:ext cx="274455" cy="431688"/>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3532966-FC4C-2CF1-E970-7BBD9BFB4045}"/>
                </a:ext>
              </a:extLst>
            </p:cNvPr>
            <p:cNvSpPr/>
            <p:nvPr/>
          </p:nvSpPr>
          <p:spPr>
            <a:xfrm>
              <a:off x="5929472" y="4913712"/>
              <a:ext cx="228194" cy="404666"/>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948E82D-E8E9-2D8F-2160-841E1332D48F}"/>
                </a:ext>
              </a:extLst>
            </p:cNvPr>
            <p:cNvSpPr/>
            <p:nvPr/>
          </p:nvSpPr>
          <p:spPr>
            <a:xfrm>
              <a:off x="5662960" y="4865746"/>
              <a:ext cx="404028" cy="229879"/>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D8B23"/>
            </a:solidFill>
            <a:ln w="4020"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3DC0626-9194-85A8-39F8-D29CECAA8021}"/>
                </a:ext>
              </a:extLst>
            </p:cNvPr>
            <p:cNvSpPr/>
            <p:nvPr/>
          </p:nvSpPr>
          <p:spPr>
            <a:xfrm>
              <a:off x="6438514" y="5194411"/>
              <a:ext cx="189497" cy="416488"/>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C9B1D73-116E-73F1-7442-DC18E5CE1EF2}"/>
                </a:ext>
              </a:extLst>
            </p:cNvPr>
            <p:cNvSpPr/>
            <p:nvPr/>
          </p:nvSpPr>
          <p:spPr>
            <a:xfrm>
              <a:off x="5141082" y="5194411"/>
              <a:ext cx="169567" cy="416488"/>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547C4F1-660C-505A-9616-401698105C82}"/>
                </a:ext>
              </a:extLst>
            </p:cNvPr>
            <p:cNvSpPr/>
            <p:nvPr/>
          </p:nvSpPr>
          <p:spPr>
            <a:xfrm>
              <a:off x="5707734" y="5975862"/>
              <a:ext cx="309752" cy="315736"/>
            </a:xfrm>
            <a:custGeom>
              <a:avLst/>
              <a:gdLst>
                <a:gd name="connsiteX0" fmla="*/ 155916 w 309752"/>
                <a:gd name="connsiteY0" fmla="*/ 38057 h 315736"/>
                <a:gd name="connsiteX1" fmla="*/ 144008 w 309752"/>
                <a:gd name="connsiteY1" fmla="*/ 42068 h 315736"/>
                <a:gd name="connsiteX2" fmla="*/ 53144 w 309752"/>
                <a:gd name="connsiteY2" fmla="*/ 71118 h 315736"/>
                <a:gd name="connsiteX3" fmla="*/ 30175 w 309752"/>
                <a:gd name="connsiteY3" fmla="*/ 90371 h 315736"/>
                <a:gd name="connsiteX4" fmla="*/ 54495 w 309752"/>
                <a:gd name="connsiteY4" fmla="*/ 213325 h 315736"/>
                <a:gd name="connsiteX5" fmla="*/ 157182 w 309752"/>
                <a:gd name="connsiteY5" fmla="*/ 282909 h 315736"/>
                <a:gd name="connsiteX6" fmla="*/ 261220 w 309752"/>
                <a:gd name="connsiteY6" fmla="*/ 201503 h 315736"/>
                <a:gd name="connsiteX7" fmla="*/ 278109 w 309752"/>
                <a:gd name="connsiteY7" fmla="*/ 103207 h 315736"/>
                <a:gd name="connsiteX8" fmla="*/ 245006 w 309752"/>
                <a:gd name="connsiteY8" fmla="*/ 70104 h 315736"/>
                <a:gd name="connsiteX9" fmla="*/ 166302 w 309752"/>
                <a:gd name="connsiteY9" fmla="*/ 44433 h 315736"/>
                <a:gd name="connsiteX10" fmla="*/ 155916 w 309752"/>
                <a:gd name="connsiteY10" fmla="*/ 38057 h 315736"/>
                <a:gd name="connsiteX11" fmla="*/ 152307 w 309752"/>
                <a:gd name="connsiteY11" fmla="*/ 241 h 315736"/>
                <a:gd name="connsiteX12" fmla="*/ 177150 w 309752"/>
                <a:gd name="connsiteY12" fmla="*/ 13018 h 315736"/>
                <a:gd name="connsiteX13" fmla="*/ 247747 w 309752"/>
                <a:gd name="connsiteY13" fmla="*/ 41054 h 315736"/>
                <a:gd name="connsiteX14" fmla="*/ 307535 w 309752"/>
                <a:gd name="connsiteY14" fmla="*/ 109962 h 315736"/>
                <a:gd name="connsiteX15" fmla="*/ 271730 w 309752"/>
                <a:gd name="connsiteY15" fmla="*/ 243049 h 315736"/>
                <a:gd name="connsiteX16" fmla="*/ 57912 w 309752"/>
                <a:gd name="connsiteY16" fmla="*/ 261965 h 315736"/>
                <a:gd name="connsiteX17" fmla="*/ 827 w 309752"/>
                <a:gd name="connsiteY17" fmla="*/ 57943 h 315736"/>
                <a:gd name="connsiteX18" fmla="*/ 23120 w 309752"/>
                <a:gd name="connsiteY18" fmla="*/ 41392 h 315736"/>
                <a:gd name="connsiteX19" fmla="*/ 143372 w 309752"/>
                <a:gd name="connsiteY19" fmla="*/ 5587 h 315736"/>
                <a:gd name="connsiteX20" fmla="*/ 152307 w 309752"/>
                <a:gd name="connsiteY20" fmla="*/ 241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752" h="315736">
                  <a:moveTo>
                    <a:pt x="155916" y="38057"/>
                  </a:moveTo>
                  <a:cubicBezTo>
                    <a:pt x="152369" y="37171"/>
                    <a:pt x="148569" y="38015"/>
                    <a:pt x="144008" y="42068"/>
                  </a:cubicBezTo>
                  <a:cubicBezTo>
                    <a:pt x="117999" y="65376"/>
                    <a:pt x="86247" y="70442"/>
                    <a:pt x="53144" y="71118"/>
                  </a:cubicBezTo>
                  <a:cubicBezTo>
                    <a:pt x="39971" y="71456"/>
                    <a:pt x="29499" y="73145"/>
                    <a:pt x="30175" y="90371"/>
                  </a:cubicBezTo>
                  <a:cubicBezTo>
                    <a:pt x="31526" y="132595"/>
                    <a:pt x="33215" y="175156"/>
                    <a:pt x="54495" y="213325"/>
                  </a:cubicBezTo>
                  <a:cubicBezTo>
                    <a:pt x="76789" y="253522"/>
                    <a:pt x="111919" y="284260"/>
                    <a:pt x="157182" y="282909"/>
                  </a:cubicBezTo>
                  <a:cubicBezTo>
                    <a:pt x="206499" y="281558"/>
                    <a:pt x="241966" y="248793"/>
                    <a:pt x="261220" y="201503"/>
                  </a:cubicBezTo>
                  <a:cubicBezTo>
                    <a:pt x="273042" y="171778"/>
                    <a:pt x="274393" y="140026"/>
                    <a:pt x="278109" y="103207"/>
                  </a:cubicBezTo>
                  <a:cubicBezTo>
                    <a:pt x="283514" y="81589"/>
                    <a:pt x="274731" y="68753"/>
                    <a:pt x="245006" y="70104"/>
                  </a:cubicBezTo>
                  <a:cubicBezTo>
                    <a:pt x="216294" y="71118"/>
                    <a:pt x="189272" y="63011"/>
                    <a:pt x="166302" y="44433"/>
                  </a:cubicBezTo>
                  <a:cubicBezTo>
                    <a:pt x="162756" y="41562"/>
                    <a:pt x="159463" y="38944"/>
                    <a:pt x="155916" y="38057"/>
                  </a:cubicBezTo>
                  <a:close/>
                  <a:moveTo>
                    <a:pt x="152307" y="241"/>
                  </a:moveTo>
                  <a:cubicBezTo>
                    <a:pt x="161253" y="-1486"/>
                    <a:pt x="170057" y="6432"/>
                    <a:pt x="177150" y="13018"/>
                  </a:cubicBezTo>
                  <a:cubicBezTo>
                    <a:pt x="197080" y="31596"/>
                    <a:pt x="220387" y="43081"/>
                    <a:pt x="247747" y="41054"/>
                  </a:cubicBezTo>
                  <a:cubicBezTo>
                    <a:pt x="309900" y="36325"/>
                    <a:pt x="313953" y="46121"/>
                    <a:pt x="307535" y="109962"/>
                  </a:cubicBez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46328" y="2463"/>
                    <a:pt x="149326" y="816"/>
                    <a:pt x="152307" y="241"/>
                  </a:cubicBezTo>
                  <a:close/>
                </a:path>
              </a:pathLst>
            </a:custGeom>
            <a:solidFill>
              <a:schemeClr val="accent3"/>
            </a:solidFill>
            <a:ln w="3378" cap="flat">
              <a:noFill/>
              <a:prstDash val="solid"/>
              <a:miter/>
            </a:ln>
          </p:spPr>
          <p:txBody>
            <a:bodyPr wrap="square" rtlCol="0" anchor="ctr">
              <a:noAutofit/>
            </a:bodyPr>
            <a:lstStyle/>
            <a:p>
              <a:endParaRPr lang="en-US"/>
            </a:p>
          </p:txBody>
        </p:sp>
        <p:sp>
          <p:nvSpPr>
            <p:cNvPr id="93" name="Freeform: Shape 92">
              <a:extLst>
                <a:ext uri="{FF2B5EF4-FFF2-40B4-BE49-F238E27FC236}">
                  <a16:creationId xmlns:a16="http://schemas.microsoft.com/office/drawing/2014/main" id="{83D38AD7-0F3C-DF19-CA94-12F21727C227}"/>
                </a:ext>
              </a:extLst>
            </p:cNvPr>
            <p:cNvSpPr/>
            <p:nvPr/>
          </p:nvSpPr>
          <p:spPr>
            <a:xfrm>
              <a:off x="5877753" y="5357223"/>
              <a:ext cx="26046" cy="248271"/>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958A871-9F45-800B-F87E-7C046AEF57BD}"/>
                </a:ext>
              </a:extLst>
            </p:cNvPr>
            <p:cNvSpPr/>
            <p:nvPr/>
          </p:nvSpPr>
          <p:spPr>
            <a:xfrm>
              <a:off x="5875798" y="4582422"/>
              <a:ext cx="187393" cy="101131"/>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6131645-524E-9309-C784-03252E6A6041}"/>
                </a:ext>
              </a:extLst>
            </p:cNvPr>
            <p:cNvSpPr/>
            <p:nvPr/>
          </p:nvSpPr>
          <p:spPr>
            <a:xfrm>
              <a:off x="5627092" y="4600836"/>
              <a:ext cx="177840" cy="9052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0394A01-9398-4328-137A-05F3DB3C12D5}"/>
                </a:ext>
              </a:extLst>
            </p:cNvPr>
            <p:cNvSpPr/>
            <p:nvPr/>
          </p:nvSpPr>
          <p:spPr>
            <a:xfrm>
              <a:off x="5898058" y="4520048"/>
              <a:ext cx="164163" cy="51249"/>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AF08DF6-B07C-C75E-C6B0-9C903FD939AA}"/>
                </a:ext>
              </a:extLst>
            </p:cNvPr>
            <p:cNvSpPr/>
            <p:nvPr/>
          </p:nvSpPr>
          <p:spPr>
            <a:xfrm>
              <a:off x="5606212" y="4532438"/>
              <a:ext cx="167878" cy="42363"/>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6D4ADFE-6CA3-E02C-4F38-6378D27C673B}"/>
                </a:ext>
              </a:extLst>
            </p:cNvPr>
            <p:cNvSpPr/>
            <p:nvPr/>
          </p:nvSpPr>
          <p:spPr>
            <a:xfrm>
              <a:off x="5003941" y="6600946"/>
              <a:ext cx="1678790" cy="65530"/>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chemeClr val="accent4"/>
            </a:solidFill>
            <a:ln w="3378" cap="flat">
              <a:noFill/>
              <a:prstDash val="solid"/>
              <a:miter/>
            </a:ln>
          </p:spPr>
          <p:txBody>
            <a:bodyPr rtlCol="0" anchor="ctr"/>
            <a:lstStyle/>
            <a:p>
              <a:endParaRPr lang="en-US"/>
            </a:p>
          </p:txBody>
        </p:sp>
      </p:grpSp>
    </p:spTree>
    <p:extLst>
      <p:ext uri="{BB962C8B-B14F-4D97-AF65-F5344CB8AC3E}">
        <p14:creationId xmlns:p14="http://schemas.microsoft.com/office/powerpoint/2010/main" val="2682271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0FCD9D4D-3A87-4CA2-A7DA-BFB89E3D0150}"/>
              </a:ext>
            </a:extLst>
          </p:cNvPr>
          <p:cNvSpPr txBox="1">
            <a:spLocks/>
          </p:cNvSpPr>
          <p:nvPr/>
        </p:nvSpPr>
        <p:spPr>
          <a:xfrm>
            <a:off x="433596" y="418444"/>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grpSp>
        <p:nvGrpSpPr>
          <p:cNvPr id="3" name="Graphic 113">
            <a:extLst>
              <a:ext uri="{FF2B5EF4-FFF2-40B4-BE49-F238E27FC236}">
                <a16:creationId xmlns:a16="http://schemas.microsoft.com/office/drawing/2014/main" id="{092A510A-113A-F11C-E981-4EE4A994036F}"/>
              </a:ext>
            </a:extLst>
          </p:cNvPr>
          <p:cNvGrpSpPr/>
          <p:nvPr/>
        </p:nvGrpSpPr>
        <p:grpSpPr>
          <a:xfrm>
            <a:off x="10073491" y="840640"/>
            <a:ext cx="1933302" cy="2220852"/>
            <a:chOff x="3273624" y="505223"/>
            <a:chExt cx="5528499" cy="6350784"/>
          </a:xfrm>
        </p:grpSpPr>
        <p:sp>
          <p:nvSpPr>
            <p:cNvPr id="7" name="Freeform: Shape 6">
              <a:extLst>
                <a:ext uri="{FF2B5EF4-FFF2-40B4-BE49-F238E27FC236}">
                  <a16:creationId xmlns:a16="http://schemas.microsoft.com/office/drawing/2014/main" id="{594FB6FC-33A9-A3DA-C1E3-668EE1A55280}"/>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2741B2-8102-ABA1-D886-B5F032C2F1F7}"/>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18DC824-B44B-3716-5134-342CB2CD2B4F}"/>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3F365FF-459D-70F9-2C74-DA94DA33BA03}"/>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DBC4819-CCB1-A993-A4C8-9DDF1C9DF576}"/>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674038F-623A-001F-76DC-D16BB26060C8}"/>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48ED5B9-740A-F178-7CBC-0B1B4E8060C5}"/>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endParaRPr lang="en-US"/>
            </a:p>
          </p:txBody>
        </p:sp>
      </p:grpSp>
      <p:sp>
        <p:nvSpPr>
          <p:cNvPr id="17" name="Rectangle 1">
            <a:extLst>
              <a:ext uri="{FF2B5EF4-FFF2-40B4-BE49-F238E27FC236}">
                <a16:creationId xmlns:a16="http://schemas.microsoft.com/office/drawing/2014/main" id="{164D594A-09C0-29CD-00D7-86C3322E1CCF}"/>
              </a:ext>
            </a:extLst>
          </p:cNvPr>
          <p:cNvSpPr>
            <a:spLocks noChangeArrowheads="1"/>
          </p:cNvSpPr>
          <p:nvPr/>
        </p:nvSpPr>
        <p:spPr bwMode="auto">
          <a:xfrm>
            <a:off x="1455775" y="1478275"/>
            <a:ext cx="561352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AI enhances cybersecurity through faster detection and automated defense.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But it raises serious ethical concerns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like bias, privacy invasion, and misuse.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Real-world examples show what can go wrong without accountability.</a:t>
            </a:r>
          </a:p>
        </p:txBody>
      </p:sp>
      <p:sp>
        <p:nvSpPr>
          <p:cNvPr id="18" name="TextBox 17">
            <a:extLst>
              <a:ext uri="{FF2B5EF4-FFF2-40B4-BE49-F238E27FC236}">
                <a16:creationId xmlns:a16="http://schemas.microsoft.com/office/drawing/2014/main" id="{DE6DE761-DC00-7B79-DB08-401303A9D4E8}"/>
              </a:ext>
            </a:extLst>
          </p:cNvPr>
          <p:cNvSpPr txBox="1"/>
          <p:nvPr/>
        </p:nvSpPr>
        <p:spPr>
          <a:xfrm>
            <a:off x="5537200" y="3935742"/>
            <a:ext cx="5720532"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AI should not replace human judgment — it should support it.</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We must balance innovation with responsibility to ensure AI serves the public good.</a:t>
            </a:r>
          </a:p>
          <a:p>
            <a:pPr marL="285750" indent="-285750">
              <a:buFont typeface="Wingdings" panose="05000000000000000000" pitchFamily="2" charset="2"/>
              <a:buChar char="q"/>
            </a:pPr>
            <a:r>
              <a:rPr lang="en-US" i="1" dirty="0">
                <a:solidFill>
                  <a:schemeClr val="bg1"/>
                </a:solidFill>
                <a:latin typeface="Times New Roman" panose="02020603050405020304" pitchFamily="18" charset="0"/>
                <a:cs typeface="Times New Roman" panose="02020603050405020304" pitchFamily="18" charset="0"/>
              </a:rPr>
              <a:t>Ethical and legal safeguards are essential for the future of AI in cybersecurity.</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41791534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cover/>
  </p:transition>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TotalTime>
  <Words>642</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FZShuTi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Md. Shah Alam</cp:lastModifiedBy>
  <cp:revision>89</cp:revision>
  <dcterms:created xsi:type="dcterms:W3CDTF">2020-01-20T05:08:25Z</dcterms:created>
  <dcterms:modified xsi:type="dcterms:W3CDTF">2025-07-19T17:34:30Z</dcterms:modified>
</cp:coreProperties>
</file>