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Roboto" panose="02000000000000000000" pitchFamily="2" charset="0"/>
      <p:regular r:id="rId11"/>
    </p:embeddedFont>
    <p:embeddedFont>
      <p:font typeface="Tomorrow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48" y="-266700"/>
            <a:ext cx="18288000" cy="10262120"/>
            <a:chOff x="0" y="0"/>
            <a:chExt cx="4816593" cy="27027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2781"/>
            </a:xfrm>
            <a:custGeom>
              <a:avLst/>
              <a:gdLst/>
              <a:ahLst/>
              <a:cxnLst/>
              <a:rect l="l" t="t" r="r" b="b"/>
              <a:pathLst>
                <a:path w="4816592" h="2702781">
                  <a:moveTo>
                    <a:pt x="0" y="0"/>
                  </a:moveTo>
                  <a:lnTo>
                    <a:pt x="4816592" y="0"/>
                  </a:lnTo>
                  <a:lnTo>
                    <a:pt x="4816592" y="2702781"/>
                  </a:lnTo>
                  <a:lnTo>
                    <a:pt x="0" y="2702781"/>
                  </a:lnTo>
                  <a:close/>
                </a:path>
              </a:pathLst>
            </a:custGeom>
            <a:solidFill>
              <a:srgbClr val="0D232D">
                <a:alpha val="32941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2759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358639" y="7333291"/>
            <a:ext cx="159633" cy="299653"/>
          </a:xfrm>
          <a:custGeom>
            <a:avLst/>
            <a:gdLst/>
            <a:ahLst/>
            <a:cxnLst/>
            <a:rect l="l" t="t" r="r" b="b"/>
            <a:pathLst>
              <a:path w="159633" h="299653">
                <a:moveTo>
                  <a:pt x="0" y="0"/>
                </a:moveTo>
                <a:lnTo>
                  <a:pt x="159633" y="0"/>
                </a:lnTo>
                <a:lnTo>
                  <a:pt x="159633" y="299652"/>
                </a:lnTo>
                <a:lnTo>
                  <a:pt x="0" y="29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45267" y="458918"/>
            <a:ext cx="14997466" cy="296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sz="6599" b="1" dirty="0">
                <a:solidFill>
                  <a:srgbClr val="FFC000"/>
                </a:solidFill>
                <a:latin typeface="Tomorrow"/>
                <a:ea typeface="Tomorrow"/>
                <a:cs typeface="Tomorrow"/>
                <a:sym typeface="Tomorrow"/>
              </a:rPr>
              <a:t>🎯 </a:t>
            </a:r>
            <a:r>
              <a:rPr lang="en-US" sz="6599" b="1" dirty="0">
                <a:solidFill>
                  <a:schemeClr val="accent6">
                    <a:lumMod val="75000"/>
                  </a:schemeClr>
                </a:solidFill>
                <a:latin typeface="Tomorrow"/>
                <a:ea typeface="Tomorrow"/>
                <a:cs typeface="Tomorrow"/>
                <a:sym typeface="Tomorrow"/>
              </a:rPr>
              <a:t>AI-Powered Phishing Detection Systems</a:t>
            </a:r>
          </a:p>
          <a:p>
            <a:pPr algn="ctr">
              <a:lnSpc>
                <a:spcPts val="7655"/>
              </a:lnSpc>
            </a:pPr>
            <a:endParaRPr lang="en-US" sz="6599" b="1" dirty="0">
              <a:solidFill>
                <a:srgbClr val="FFC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1239" y="5035791"/>
            <a:ext cx="16887718" cy="589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endParaRPr lang="en-US" sz="5599" b="1" spc="352" dirty="0">
              <a:solidFill>
                <a:srgbClr val="FFC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ctr">
              <a:lnSpc>
                <a:spcPts val="7839"/>
              </a:lnSpc>
            </a:pPr>
            <a:r>
              <a:rPr lang="en-US" sz="5599" b="1" spc="352" dirty="0">
                <a:solidFill>
                  <a:srgbClr val="FFC000"/>
                </a:solidFill>
                <a:latin typeface="Tomorrow"/>
                <a:ea typeface="Tomorrow"/>
                <a:cs typeface="Tomorrow"/>
                <a:sym typeface="Tomorrow"/>
              </a:rPr>
              <a:t> 📅 Date: [14-7-25]</a:t>
            </a:r>
          </a:p>
          <a:p>
            <a:pPr algn="ctr">
              <a:lnSpc>
                <a:spcPts val="7839"/>
              </a:lnSpc>
            </a:pPr>
            <a:r>
              <a:rPr lang="en-US" sz="5599" b="1" spc="352" dirty="0">
                <a:solidFill>
                  <a:srgbClr val="FFC000"/>
                </a:solidFill>
                <a:latin typeface="Tomorrow"/>
                <a:ea typeface="Tomorrow"/>
                <a:cs typeface="Tomorrow"/>
                <a:sym typeface="Tomorrow"/>
              </a:rPr>
              <a:t>🛡️ “Secure the future by detecting threats with intelligence.”</a:t>
            </a:r>
          </a:p>
          <a:p>
            <a:pPr algn="ctr">
              <a:lnSpc>
                <a:spcPts val="7839"/>
              </a:lnSpc>
            </a:pPr>
            <a:r>
              <a:rPr lang="en-US" sz="5599" b="1" spc="352" dirty="0">
                <a:solidFill>
                  <a:srgbClr val="FFC000"/>
                </a:solidFill>
                <a:latin typeface="Tomorrow"/>
                <a:ea typeface="Tomorrow"/>
                <a:cs typeface="Tomorrow"/>
                <a:sym typeface="Tomorrow"/>
              </a:rPr>
              <a:t>👨‍💻 Presented by: Partha Podder</a:t>
            </a:r>
          </a:p>
          <a:p>
            <a:pPr algn="ctr">
              <a:lnSpc>
                <a:spcPts val="7839"/>
              </a:lnSpc>
            </a:pPr>
            <a:endParaRPr lang="en-US" sz="5599" b="1" spc="352" dirty="0">
              <a:solidFill>
                <a:srgbClr val="FFC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3F3F2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07577" y="-4152900"/>
            <a:ext cx="3860429" cy="6046206"/>
            <a:chOff x="0" y="0"/>
            <a:chExt cx="455234" cy="71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234" cy="712988"/>
            </a:xfrm>
            <a:custGeom>
              <a:avLst/>
              <a:gdLst/>
              <a:ahLst/>
              <a:cxnLst/>
              <a:rect l="l" t="t" r="r" b="b"/>
              <a:pathLst>
                <a:path w="455234" h="712988">
                  <a:moveTo>
                    <a:pt x="203200" y="0"/>
                  </a:moveTo>
                  <a:lnTo>
                    <a:pt x="455234" y="0"/>
                  </a:lnTo>
                  <a:lnTo>
                    <a:pt x="252034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252034" cy="770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55022" y="-2781300"/>
            <a:ext cx="3897271" cy="5828348"/>
            <a:chOff x="0" y="0"/>
            <a:chExt cx="476758" cy="7129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6758" cy="712988"/>
            </a:xfrm>
            <a:custGeom>
              <a:avLst/>
              <a:gdLst/>
              <a:ahLst/>
              <a:cxnLst/>
              <a:rect l="l" t="t" r="r" b="b"/>
              <a:pathLst>
                <a:path w="476758" h="71298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02541" y="407097"/>
            <a:ext cx="9235977" cy="89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6057" dirty="0">
                <a:solidFill>
                  <a:srgbClr val="00B0F0"/>
                </a:solidFill>
                <a:latin typeface="Tomorrow"/>
                <a:ea typeface="Tomorrow"/>
                <a:cs typeface="Tomorrow"/>
                <a:sym typeface="Tomorrow"/>
              </a:rPr>
              <a:t>Introduction to Phishing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8270" y="1691893"/>
            <a:ext cx="15274159" cy="7117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🔍 What is Phishing?</a:t>
            </a:r>
          </a:p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A cyberattack that tricks users into revealing sensitive data (passwords, credit card numbers, etc.)</a:t>
            </a:r>
          </a:p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⚠️ Consequences of Phishing:</a:t>
            </a:r>
          </a:p>
          <a:p>
            <a:pPr marL="1080096" lvl="1" indent="-540048" algn="l">
              <a:lnSpc>
                <a:spcPts val="7003"/>
              </a:lnSpc>
              <a:buFont typeface="Arial"/>
              <a:buChar char="•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Identity theft</a:t>
            </a:r>
          </a:p>
          <a:p>
            <a:pPr marL="1080096" lvl="1" indent="-540048" algn="l">
              <a:lnSpc>
                <a:spcPts val="7003"/>
              </a:lnSpc>
              <a:buFont typeface="Arial"/>
              <a:buChar char="•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Financial loss</a:t>
            </a:r>
          </a:p>
          <a:p>
            <a:pPr marL="1080096" lvl="1" indent="-540048" algn="l">
              <a:lnSpc>
                <a:spcPts val="7003"/>
              </a:lnSpc>
              <a:buFont typeface="Arial"/>
              <a:buChar char="•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Unauthorized access</a:t>
            </a:r>
          </a:p>
          <a:p>
            <a:pPr marL="1080096" lvl="1" indent="-540048" algn="l">
              <a:lnSpc>
                <a:spcPts val="7003"/>
              </a:lnSpc>
              <a:buFont typeface="Arial"/>
              <a:buChar char="•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Organizational data breaches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3F3F2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386F9C-6C1E-6E19-9CAB-FEB27BE0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094" y="5455570"/>
            <a:ext cx="6854198" cy="37551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92400" y="-4686300"/>
            <a:ext cx="11563599" cy="6434348"/>
            <a:chOff x="0" y="0"/>
            <a:chExt cx="1149715" cy="6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9715" cy="639737"/>
            </a:xfrm>
            <a:custGeom>
              <a:avLst/>
              <a:gdLst/>
              <a:ahLst/>
              <a:cxnLst/>
              <a:rect l="l" t="t" r="r" b="b"/>
              <a:pathLst>
                <a:path w="1149715" h="639737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8840" y="643592"/>
            <a:ext cx="11563599" cy="897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6057" dirty="0">
                <a:solidFill>
                  <a:srgbClr val="00B0F0"/>
                </a:solidFill>
                <a:latin typeface="Tomorrow"/>
                <a:ea typeface="Tomorrow"/>
                <a:cs typeface="Tomorrow"/>
                <a:sym typeface="Tomorrow"/>
              </a:rPr>
              <a:t>Why AI for Phishing Detection?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368" y="3174300"/>
            <a:ext cx="11767071" cy="4406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🤖 </a:t>
            </a:r>
            <a:r>
              <a:rPr lang="en-US" sz="5002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Benefits of AI in Phishing Detection:</a:t>
            </a:r>
          </a:p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🧠 Learns from patterns of past attacks</a:t>
            </a:r>
          </a:p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⚡ Fast, real-time classification</a:t>
            </a:r>
          </a:p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🔁 Adapts to new phishing techniques</a:t>
            </a:r>
          </a:p>
          <a:p>
            <a:pPr algn="l"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📈 Scalable for large datasets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3F3F2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F0934-2400-E4A5-0252-81A9F8F0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484" y="3187819"/>
            <a:ext cx="5883014" cy="44065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3954" y="5848449"/>
            <a:ext cx="3774034" cy="2833957"/>
          </a:xfrm>
          <a:custGeom>
            <a:avLst/>
            <a:gdLst/>
            <a:ahLst/>
            <a:cxnLst/>
            <a:rect l="l" t="t" r="r" b="b"/>
            <a:pathLst>
              <a:path w="3774034" h="2833957">
                <a:moveTo>
                  <a:pt x="0" y="0"/>
                </a:moveTo>
                <a:lnTo>
                  <a:pt x="3774035" y="0"/>
                </a:lnTo>
                <a:lnTo>
                  <a:pt x="3774035" y="2833957"/>
                </a:lnTo>
                <a:lnTo>
                  <a:pt x="0" y="283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02734" y="5848449"/>
            <a:ext cx="3774034" cy="2833957"/>
          </a:xfrm>
          <a:custGeom>
            <a:avLst/>
            <a:gdLst/>
            <a:ahLst/>
            <a:cxnLst/>
            <a:rect l="l" t="t" r="r" b="b"/>
            <a:pathLst>
              <a:path w="3774034" h="2833957">
                <a:moveTo>
                  <a:pt x="0" y="0"/>
                </a:moveTo>
                <a:lnTo>
                  <a:pt x="3774035" y="0"/>
                </a:lnTo>
                <a:lnTo>
                  <a:pt x="3774035" y="2833957"/>
                </a:lnTo>
                <a:lnTo>
                  <a:pt x="0" y="283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76219" y="5871498"/>
            <a:ext cx="3774034" cy="2833957"/>
          </a:xfrm>
          <a:custGeom>
            <a:avLst/>
            <a:gdLst/>
            <a:ahLst/>
            <a:cxnLst/>
            <a:rect l="l" t="t" r="r" b="b"/>
            <a:pathLst>
              <a:path w="3774034" h="2833957">
                <a:moveTo>
                  <a:pt x="0" y="0"/>
                </a:moveTo>
                <a:lnTo>
                  <a:pt x="3774034" y="0"/>
                </a:lnTo>
                <a:lnTo>
                  <a:pt x="3774034" y="2833957"/>
                </a:lnTo>
                <a:lnTo>
                  <a:pt x="0" y="283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13954" y="2766578"/>
            <a:ext cx="3774034" cy="2007184"/>
            <a:chOff x="0" y="0"/>
            <a:chExt cx="1111995" cy="5914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1995" cy="591404"/>
            </a:xfrm>
            <a:custGeom>
              <a:avLst/>
              <a:gdLst/>
              <a:ahLst/>
              <a:cxnLst/>
              <a:rect l="l" t="t" r="r" b="b"/>
              <a:pathLst>
                <a:path w="1111995" h="591404">
                  <a:moveTo>
                    <a:pt x="95197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31384"/>
                  </a:lnTo>
                  <a:lnTo>
                    <a:pt x="160020" y="591404"/>
                  </a:lnTo>
                  <a:lnTo>
                    <a:pt x="951975" y="591404"/>
                  </a:lnTo>
                  <a:lnTo>
                    <a:pt x="1111995" y="431384"/>
                  </a:lnTo>
                  <a:lnTo>
                    <a:pt x="1111995" y="160020"/>
                  </a:lnTo>
                  <a:lnTo>
                    <a:pt x="951975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4802734" y="2725241"/>
            <a:ext cx="3774034" cy="2007184"/>
            <a:chOff x="0" y="0"/>
            <a:chExt cx="1111995" cy="59140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1995" cy="591404"/>
            </a:xfrm>
            <a:custGeom>
              <a:avLst/>
              <a:gdLst/>
              <a:ahLst/>
              <a:cxnLst/>
              <a:rect l="l" t="t" r="r" b="b"/>
              <a:pathLst>
                <a:path w="1111995" h="591404">
                  <a:moveTo>
                    <a:pt x="95197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31384"/>
                  </a:lnTo>
                  <a:lnTo>
                    <a:pt x="160020" y="591404"/>
                  </a:lnTo>
                  <a:lnTo>
                    <a:pt x="951975" y="591404"/>
                  </a:lnTo>
                  <a:lnTo>
                    <a:pt x="1111995" y="431384"/>
                  </a:lnTo>
                  <a:lnTo>
                    <a:pt x="1111995" y="160020"/>
                  </a:lnTo>
                  <a:lnTo>
                    <a:pt x="951975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3787328" y="2725241"/>
            <a:ext cx="3774034" cy="2007184"/>
            <a:chOff x="0" y="0"/>
            <a:chExt cx="1111995" cy="5914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11995" cy="591404"/>
            </a:xfrm>
            <a:custGeom>
              <a:avLst/>
              <a:gdLst/>
              <a:ahLst/>
              <a:cxnLst/>
              <a:rect l="l" t="t" r="r" b="b"/>
              <a:pathLst>
                <a:path w="1111995" h="591404">
                  <a:moveTo>
                    <a:pt x="95197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31384"/>
                  </a:lnTo>
                  <a:lnTo>
                    <a:pt x="160020" y="591404"/>
                  </a:lnTo>
                  <a:lnTo>
                    <a:pt x="951975" y="591404"/>
                  </a:lnTo>
                  <a:lnTo>
                    <a:pt x="1111995" y="431384"/>
                  </a:lnTo>
                  <a:lnTo>
                    <a:pt x="1111995" y="160020"/>
                  </a:lnTo>
                  <a:lnTo>
                    <a:pt x="951975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1028700" y="643592"/>
            <a:ext cx="15858347" cy="89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6"/>
              </a:lnSpc>
            </a:pPr>
            <a:r>
              <a:rPr lang="en-US" sz="6057" dirty="0">
                <a:solidFill>
                  <a:srgbClr val="00B0F0"/>
                </a:solidFill>
                <a:latin typeface="Tomorrow"/>
                <a:ea typeface="Tomorrow"/>
                <a:cs typeface="Tomorrow"/>
                <a:sym typeface="Tomorrow"/>
              </a:rPr>
              <a:t>Types of Phishing Attacks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4325" y="3389993"/>
            <a:ext cx="3774034" cy="54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📧 </a:t>
            </a:r>
            <a:r>
              <a:rPr lang="en-US" sz="3302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02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Phishing</a:t>
            </a: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3282" y="6359598"/>
            <a:ext cx="3115378" cy="173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Fake messages from "trusted" sources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02734" y="3316992"/>
            <a:ext cx="3774034" cy="573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🎯 Spear Phishing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61866" y="6650123"/>
            <a:ext cx="3159289" cy="115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Targeted attacks on individuals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88191" y="3154866"/>
            <a:ext cx="3774034" cy="115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🌐 URL-Based Phishing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776219" y="6650123"/>
            <a:ext cx="3774034" cy="115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Fake websites to steal credentials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295031" y="2725241"/>
            <a:ext cx="3774034" cy="2007184"/>
            <a:chOff x="0" y="0"/>
            <a:chExt cx="1111995" cy="59140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11995" cy="591404"/>
            </a:xfrm>
            <a:custGeom>
              <a:avLst/>
              <a:gdLst/>
              <a:ahLst/>
              <a:cxnLst/>
              <a:rect l="l" t="t" r="r" b="b"/>
              <a:pathLst>
                <a:path w="1111995" h="591404">
                  <a:moveTo>
                    <a:pt x="95197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31384"/>
                  </a:lnTo>
                  <a:lnTo>
                    <a:pt x="160020" y="591404"/>
                  </a:lnTo>
                  <a:lnTo>
                    <a:pt x="951975" y="591404"/>
                  </a:lnTo>
                  <a:lnTo>
                    <a:pt x="1111995" y="431384"/>
                  </a:lnTo>
                  <a:lnTo>
                    <a:pt x="1111995" y="160020"/>
                  </a:lnTo>
                  <a:lnTo>
                    <a:pt x="951975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sp>
        <p:nvSpPr>
          <p:cNvPr id="20" name="TextBox 20"/>
          <p:cNvSpPr txBox="1"/>
          <p:nvPr/>
        </p:nvSpPr>
        <p:spPr>
          <a:xfrm>
            <a:off x="9144000" y="3154866"/>
            <a:ext cx="3774034" cy="115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📱 Smishing &amp; Vishing </a:t>
            </a:r>
          </a:p>
        </p:txBody>
      </p:sp>
      <p:sp>
        <p:nvSpPr>
          <p:cNvPr id="21" name="Freeform 21"/>
          <p:cNvSpPr/>
          <p:nvPr/>
        </p:nvSpPr>
        <p:spPr>
          <a:xfrm>
            <a:off x="9295031" y="5871498"/>
            <a:ext cx="3774034" cy="2833957"/>
          </a:xfrm>
          <a:custGeom>
            <a:avLst/>
            <a:gdLst/>
            <a:ahLst/>
            <a:cxnLst/>
            <a:rect l="l" t="t" r="r" b="b"/>
            <a:pathLst>
              <a:path w="3774034" h="2833957">
                <a:moveTo>
                  <a:pt x="0" y="0"/>
                </a:moveTo>
                <a:lnTo>
                  <a:pt x="3774035" y="0"/>
                </a:lnTo>
                <a:lnTo>
                  <a:pt x="3774035" y="2833957"/>
                </a:lnTo>
                <a:lnTo>
                  <a:pt x="0" y="283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9881694" y="6685952"/>
            <a:ext cx="2676274" cy="115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3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Fake SMS and voice calls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3F3F2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06572" y="588063"/>
            <a:ext cx="13674857" cy="9110873"/>
          </a:xfrm>
          <a:custGeom>
            <a:avLst/>
            <a:gdLst/>
            <a:ahLst/>
            <a:cxnLst/>
            <a:rect l="l" t="t" r="r" b="b"/>
            <a:pathLst>
              <a:path w="13674857" h="9110873">
                <a:moveTo>
                  <a:pt x="0" y="0"/>
                </a:moveTo>
                <a:lnTo>
                  <a:pt x="13674856" y="0"/>
                </a:lnTo>
                <a:lnTo>
                  <a:pt x="13674856" y="9110874"/>
                </a:lnTo>
                <a:lnTo>
                  <a:pt x="0" y="9110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17000" y="-4069171"/>
            <a:ext cx="11563599" cy="6434348"/>
            <a:chOff x="0" y="0"/>
            <a:chExt cx="1149715" cy="6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9715" cy="639737"/>
            </a:xfrm>
            <a:custGeom>
              <a:avLst/>
              <a:gdLst/>
              <a:ahLst/>
              <a:cxnLst/>
              <a:rect l="l" t="t" r="r" b="b"/>
              <a:pathLst>
                <a:path w="1149715" h="639737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6380" y="1581140"/>
            <a:ext cx="10318838" cy="833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7"/>
              </a:lnSpc>
            </a:pPr>
            <a:endParaRPr dirty="0"/>
          </a:p>
          <a:p>
            <a:pPr algn="l">
              <a:lnSpc>
                <a:spcPts val="4997"/>
              </a:lnSpc>
            </a:pPr>
            <a:r>
              <a:rPr lang="en-US" sz="499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🔬 </a:t>
            </a:r>
            <a:r>
              <a:rPr lang="en-US" sz="4997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Tested ML Models</a:t>
            </a:r>
            <a:r>
              <a:rPr lang="en-US" sz="499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r>
              <a:rPr lang="en-US" sz="499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lang="en-US" sz="4997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r>
              <a:rPr lang="en-US" sz="4997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✅ Random Forest</a:t>
            </a: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r>
              <a:rPr lang="en-US" sz="4997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✅ Support Vector Machine (SVM)</a:t>
            </a: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r>
              <a:rPr lang="en-US" sz="4997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lang="en-US" sz="4997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lang="en-US" sz="4997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997"/>
              </a:lnSpc>
            </a:pPr>
            <a:endParaRPr lang="en-US" sz="499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13618" y="3577288"/>
            <a:ext cx="6984001" cy="4421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📏 </a:t>
            </a:r>
            <a:r>
              <a:rPr lang="en-US" sz="5002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Evaluation Metrics:</a:t>
            </a:r>
          </a:p>
          <a:p>
            <a:pPr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✔️ </a:t>
            </a: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</a:p>
          <a:p>
            <a:pPr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✔️ Precision</a:t>
            </a:r>
          </a:p>
          <a:p>
            <a:pPr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✔️ Recall</a:t>
            </a:r>
          </a:p>
          <a:p>
            <a:pPr>
              <a:lnSpc>
                <a:spcPts val="7003"/>
              </a:lnSpc>
              <a:spcBef>
                <a:spcPct val="0"/>
              </a:spcBef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✔️ F1-Score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98128" y="478050"/>
            <a:ext cx="11563599" cy="1000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sz="6002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Machine Learning Models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43930" y="-7140427"/>
            <a:ext cx="5744070" cy="8996366"/>
            <a:chOff x="0" y="0"/>
            <a:chExt cx="455234" cy="71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234" cy="712988"/>
            </a:xfrm>
            <a:custGeom>
              <a:avLst/>
              <a:gdLst/>
              <a:ahLst/>
              <a:cxnLst/>
              <a:rect l="l" t="t" r="r" b="b"/>
              <a:pathLst>
                <a:path w="455234" h="712988">
                  <a:moveTo>
                    <a:pt x="203200" y="0"/>
                  </a:moveTo>
                  <a:lnTo>
                    <a:pt x="455234" y="0"/>
                  </a:lnTo>
                  <a:lnTo>
                    <a:pt x="252034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252034" cy="770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52141" y="-4713425"/>
            <a:ext cx="5671717" cy="8482024"/>
            <a:chOff x="0" y="0"/>
            <a:chExt cx="476758" cy="7129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6758" cy="712988"/>
            </a:xfrm>
            <a:custGeom>
              <a:avLst/>
              <a:gdLst/>
              <a:ahLst/>
              <a:cxnLst/>
              <a:rect l="l" t="t" r="r" b="b"/>
              <a:pathLst>
                <a:path w="476758" h="71298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93004" y="2575550"/>
            <a:ext cx="12226660" cy="769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🏆 </a:t>
            </a: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Top Performer: Random Forest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🎯 Accuracy Achieved: ~97% on test data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🌐 </a:t>
            </a:r>
            <a:r>
              <a:rPr lang="en-US" sz="5002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Deployment Options: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🛠️ Flask API for model inference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💻 </a:t>
            </a:r>
            <a:r>
              <a:rPr lang="en-US" sz="5002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-based detection UI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🔗 Browser extension integration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37570" y="571500"/>
            <a:ext cx="8702022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49"/>
              </a:lnSpc>
              <a:spcBef>
                <a:spcPct val="0"/>
              </a:spcBef>
            </a:pPr>
            <a:r>
              <a:rPr lang="en-US" sz="6067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Results &amp; Deployment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48792" y="-3884018"/>
            <a:ext cx="11563599" cy="6434348"/>
            <a:chOff x="0" y="0"/>
            <a:chExt cx="1149715" cy="6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9715" cy="639737"/>
            </a:xfrm>
            <a:custGeom>
              <a:avLst/>
              <a:gdLst/>
              <a:ahLst/>
              <a:cxnLst/>
              <a:rect l="l" t="t" r="r" b="b"/>
              <a:pathLst>
                <a:path w="1149715" h="639737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301532"/>
            <a:ext cx="16573500" cy="641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dirty="0"/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lang="en-US" sz="5002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</a:p>
          <a:p>
            <a:pPr marL="685800" indent="-685800" algn="l">
              <a:lnSpc>
                <a:spcPts val="5002"/>
              </a:lnSpc>
              <a:buFont typeface="Wingdings" panose="05000000000000000000" pitchFamily="2" charset="2"/>
              <a:buChar char="q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AI can detect phishing with high accuracy</a:t>
            </a:r>
          </a:p>
          <a:p>
            <a:pPr marL="685800" indent="-685800" algn="l">
              <a:lnSpc>
                <a:spcPts val="5002"/>
              </a:lnSpc>
              <a:buFont typeface="Wingdings" panose="05000000000000000000" pitchFamily="2" charset="2"/>
              <a:buChar char="q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ML models learn evolving phishing patterns</a:t>
            </a:r>
          </a:p>
          <a:p>
            <a:pPr marL="685800" indent="-685800" algn="l">
              <a:lnSpc>
                <a:spcPts val="5002"/>
              </a:lnSpc>
              <a:buFont typeface="Wingdings" panose="05000000000000000000" pitchFamily="2" charset="2"/>
              <a:buChar char="q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Faster and smarter than rule-based systems</a:t>
            </a:r>
          </a:p>
          <a:p>
            <a:pPr algn="l">
              <a:lnSpc>
                <a:spcPts val="5002"/>
              </a:lnSpc>
            </a:pPr>
            <a:endParaRPr lang="en-US" sz="5002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5002"/>
              </a:lnSpc>
            </a:pPr>
            <a:r>
              <a:rPr lang="en-US" sz="5002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🔮 </a:t>
            </a:r>
            <a:r>
              <a:rPr lang="en-US" sz="5002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Future Work:</a:t>
            </a:r>
          </a:p>
          <a:p>
            <a:pPr marL="685800" indent="-685800" algn="l">
              <a:lnSpc>
                <a:spcPts val="5002"/>
              </a:lnSpc>
              <a:buFont typeface="Wingdings" panose="05000000000000000000" pitchFamily="2" charset="2"/>
              <a:buChar char="ü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Deep Learning (e.g., LSTM for email body analysis)</a:t>
            </a:r>
          </a:p>
          <a:p>
            <a:pPr marL="685800" indent="-685800" algn="l">
              <a:lnSpc>
                <a:spcPts val="5002"/>
              </a:lnSpc>
              <a:buFont typeface="Wingdings" panose="05000000000000000000" pitchFamily="2" charset="2"/>
              <a:buChar char="ü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Real-time browser/email integration</a:t>
            </a:r>
          </a:p>
          <a:p>
            <a:pPr marL="685800" indent="-685800" algn="l">
              <a:lnSpc>
                <a:spcPts val="5002"/>
              </a:lnSpc>
              <a:buFont typeface="Wingdings" panose="05000000000000000000" pitchFamily="2" charset="2"/>
              <a:buChar char="ü"/>
            </a:pPr>
            <a:r>
              <a:rPr lang="en-US" sz="5002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Auto-retraining on live phishing feeds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33380" y="653667"/>
            <a:ext cx="9852967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49"/>
              </a:lnSpc>
              <a:spcBef>
                <a:spcPct val="0"/>
              </a:spcBef>
            </a:pPr>
            <a:r>
              <a:rPr lang="en-US" sz="6067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Conclusion &amp; Future 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280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Canva Sans</vt:lpstr>
      <vt:lpstr>Roboto</vt:lpstr>
      <vt:lpstr>Wingdings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Illustrated Technology Cybersecurity Presentation</dc:title>
  <dc:creator>Partha Podder</dc:creator>
  <cp:lastModifiedBy>Partha Podder</cp:lastModifiedBy>
  <cp:revision>3</cp:revision>
  <dcterms:created xsi:type="dcterms:W3CDTF">2006-08-16T00:00:00Z</dcterms:created>
  <dcterms:modified xsi:type="dcterms:W3CDTF">2025-07-19T16:14:49Z</dcterms:modified>
  <dc:identifier>DAGtDToRmyg</dc:identifier>
</cp:coreProperties>
</file>