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1"/>
  </p:sldMasterIdLst>
  <p:notesMasterIdLst>
    <p:notesMasterId r:id="rId34"/>
  </p:notesMasterIdLst>
  <p:sldIdLst>
    <p:sldId id="316" r:id="rId2"/>
    <p:sldId id="257" r:id="rId3"/>
    <p:sldId id="258" r:id="rId4"/>
    <p:sldId id="259" r:id="rId5"/>
    <p:sldId id="315" r:id="rId6"/>
    <p:sldId id="297" r:id="rId7"/>
    <p:sldId id="319" r:id="rId8"/>
    <p:sldId id="320" r:id="rId9"/>
    <p:sldId id="267" r:id="rId10"/>
    <p:sldId id="304" r:id="rId11"/>
    <p:sldId id="299" r:id="rId12"/>
    <p:sldId id="298" r:id="rId13"/>
    <p:sldId id="301" r:id="rId14"/>
    <p:sldId id="302" r:id="rId15"/>
    <p:sldId id="303" r:id="rId16"/>
    <p:sldId id="274" r:id="rId17"/>
    <p:sldId id="330" r:id="rId18"/>
    <p:sldId id="321" r:id="rId19"/>
    <p:sldId id="306" r:id="rId20"/>
    <p:sldId id="294" r:id="rId21"/>
    <p:sldId id="295" r:id="rId22"/>
    <p:sldId id="322" r:id="rId23"/>
    <p:sldId id="329" r:id="rId24"/>
    <p:sldId id="328" r:id="rId25"/>
    <p:sldId id="327" r:id="rId26"/>
    <p:sldId id="325" r:id="rId27"/>
    <p:sldId id="285" r:id="rId28"/>
    <p:sldId id="311" r:id="rId29"/>
    <p:sldId id="312" r:id="rId30"/>
    <p:sldId id="313" r:id="rId31"/>
    <p:sldId id="314" r:id="rId32"/>
    <p:sldId id="32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AAFE7-442C-4EA8-899C-7DA2FC69B62D}" type="datetimeFigureOut">
              <a:rPr lang="en-US" smtClean="0"/>
              <a:pPr/>
              <a:t>12/26/2019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81F1C-33A5-4A40-AFCF-433035D58B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52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81F1C-33A5-4A40-AFCF-433035D58B8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61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81F1C-33A5-4A40-AFCF-433035D58B8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42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B3A5-A6E5-4CF1-9032-A8279E7F54AC}" type="datetime1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KUET</a:t>
            </a:r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42C3387-AD34-4010-A378-6A560F3B7E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78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60980-3CBB-4996-9876-54FB2C9F514E}" type="datetime1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KUET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42C3387-AD34-4010-A378-6A560F3B7E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02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33AE-F446-4A5F-9966-A418893571E0}" type="datetime1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KUET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42C3387-AD34-4010-A378-6A560F3B7E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3481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22595-A40D-4CD5-ABC6-B53F0E7681C8}" type="datetime1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KUET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2C3387-AD34-4010-A378-6A560F3B7E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57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97AB-FCC7-44EB-8D94-E7C7317C0E94}" type="datetime1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KUET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2C3387-AD34-4010-A378-6A560F3B7E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6673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44A7-9E06-48EC-B494-C72AE590C3DC}" type="datetime1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KUET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2C3387-AD34-4010-A378-6A560F3B7E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96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30042-E7CB-47AA-B868-33A5E18A580D}" type="datetime1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KUET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3387-AD34-4010-A378-6A560F3B7E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049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148AD-B072-44DA-94A9-1EE58A2B3EF7}" type="datetime1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KUET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3387-AD34-4010-A378-6A560F3B7E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76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2F42-EE3A-42D1-9135-A4025EFA6A36}" type="datetime1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KUET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3387-AD34-4010-A378-6A560F3B7E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48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A3A6-7F49-48AB-A255-8ADDD50CEB52}" type="datetime1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KUET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42C3387-AD34-4010-A378-6A560F3B7E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97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B86E-FB53-4F58-AF9A-6EB28DD0E772}" type="datetime1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KUET</a:t>
            </a: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42C3387-AD34-4010-A378-6A560F3B7E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06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B83E-6841-47B0-AD3A-9BE9F1D30096}" type="datetime1">
              <a:rPr lang="en-US" smtClean="0"/>
              <a:t>12/26/2019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KUET</a:t>
            </a:r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42C3387-AD34-4010-A378-6A560F3B7E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82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AF7C-5D1B-4412-9438-4133F0B7FD99}" type="datetime1">
              <a:rPr lang="en-US" smtClean="0"/>
              <a:t>12/26/2019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KUET</a:t>
            </a:r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3387-AD34-4010-A378-6A560F3B7E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19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A760-512E-473E-8DF7-A1F6663E1495}" type="datetime1">
              <a:rPr lang="en-US" smtClean="0"/>
              <a:t>12/26/2019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KUET</a:t>
            </a:r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3387-AD34-4010-A378-6A560F3B7E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52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67716-2DE2-4FE6-BEA0-BC8B5BC05DCC}" type="datetime1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KUET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3387-AD34-4010-A378-6A560F3B7E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5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9DB65-9FCA-45B3-B3F7-719F36755816}" type="datetime1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KUET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2C3387-AD34-4010-A378-6A560F3B7E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70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12B70-2A15-4C9D-B565-CBBF585A756A}" type="datetime1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CSE KUET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42C3387-AD34-4010-A378-6A560F3B7E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2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96035" y="524435"/>
            <a:ext cx="10058399" cy="1380565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Pneumonia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From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Chest X-Ray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Convolution Neural Network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764292" y="1755428"/>
            <a:ext cx="3992732" cy="576262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No : CSE 3200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1896035" y="2964310"/>
            <a:ext cx="4342893" cy="335406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Delowar Sikder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Roll: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1607094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Mostafijur Rahman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Roll: 1607117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2764292" y="2318084"/>
            <a:ext cx="8356426" cy="550521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Title : System Development Project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7048767" y="3030639"/>
            <a:ext cx="4338674" cy="335406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 by 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Mohammad Insanur Rahman Shuvo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and Engineering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KUET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3387-AD34-4010-A378-6A560F3B7E7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997" y="846052"/>
            <a:ext cx="9624543" cy="133759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Wh</a:t>
            </a:r>
            <a:r>
              <a:rPr lang="en-US" b="1" spc="-8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spc="-195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b="1" spc="-19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en-US" b="1" spc="-5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9291" y="2305695"/>
            <a:ext cx="10972800" cy="36174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 (CNN) are a type of neural network which have been widely used to do images recognition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images classifications,objects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detections, recognition faces etc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image classifications takes an input image, process it and classify it under certain categories (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Dog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Cat, Tiger, Lion)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3387-AD34-4010-A378-6A560F3B7E7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0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952" y="162307"/>
            <a:ext cx="10197353" cy="99060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hat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exactly a convolutional neural network 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does?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635037"/>
            <a:ext cx="10972800" cy="150394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the input image, define a weight matrix and 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matrix behaves like a filter in an image extracting particular information from the original image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matrix.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3387-AD34-4010-A378-6A560F3B7E76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086" y="3138984"/>
            <a:ext cx="7251210" cy="346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84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 of CNN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9474" y="2134631"/>
            <a:ext cx="11421979" cy="391132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some basic layer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define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 convolutional network.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Pooling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Flattening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layer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3387-AD34-4010-A378-6A560F3B7E7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6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763" y="295729"/>
            <a:ext cx="9404723" cy="10754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The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Pooling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75945" y="1371129"/>
            <a:ext cx="8946541" cy="4195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 when the images are too large, we would need to reduce the number of trainable parameters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we have taken stride as 2, while pooling size also as 2.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max pooling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4*4 convolved output has become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2*2.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3387-AD34-4010-A378-6A560F3B7E76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546" y="3534770"/>
            <a:ext cx="5406820" cy="287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22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014278"/>
            <a:ext cx="9404723" cy="140053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The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46111" y="2538485"/>
            <a:ext cx="10972800" cy="376678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multiple layers of convolution and padding, we would need the output in the form of a class. 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However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to generate the final output we need to apply a fully connected layer to generate an output equal to the number of classes we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3387-AD34-4010-A378-6A560F3B7E7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6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the entire network look like ?</a:t>
            </a:r>
            <a:b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3387-AD34-4010-A378-6A560F3B7E7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1812" y="4919008"/>
            <a:ext cx="113578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convolution and pooling layers are added before the prediction is made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layer in a CNN as mentioned previously is a fully connected layer, where the input from the other layers is flattened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transform the output into the number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desired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/>
          </a:p>
        </p:txBody>
      </p:sp>
      <p:pic>
        <p:nvPicPr>
          <p:cNvPr id="1026" name="Picture 2" descr="https://miro.medium.com/max/540/1*7917Eybhw-WSmc9jzoIz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95" y="1396261"/>
            <a:ext cx="10705596" cy="3279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00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142" y="1954305"/>
            <a:ext cx="8915400" cy="2724845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CNN to classify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3387-AD34-4010-A378-6A560F3B7E7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9256" y="147337"/>
            <a:ext cx="8911687" cy="1280890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set Description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3387-AD34-4010-A378-6A560F3B7E7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1879599" y="2197100"/>
            <a:ext cx="9271000" cy="46609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are two label 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0:normal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1:pneumonia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train data 5216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test data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116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validation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524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flipH="1">
            <a:off x="1963419" y="1600200"/>
            <a:ext cx="44246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kaggle</a:t>
            </a:r>
          </a:p>
        </p:txBody>
      </p:sp>
    </p:spTree>
    <p:extLst>
      <p:ext uri="{BB962C8B-B14F-4D97-AF65-F5344CB8AC3E}">
        <p14:creationId xmlns:p14="http://schemas.microsoft.com/office/powerpoint/2010/main" val="111359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3387-AD34-4010-A378-6A560F3B7E7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084547" y="160294"/>
            <a:ext cx="8236958" cy="814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of CNN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 bwMode="gray">
          <a:xfrm>
            <a:off x="10352540" y="295729"/>
            <a:ext cx="838199" cy="5777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2C3387-AD34-4010-A378-6A560F3B7E7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367267" y="2327337"/>
            <a:ext cx="1541661" cy="445295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350490" y="3367277"/>
            <a:ext cx="1771650" cy="4445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 generator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158075" y="3275411"/>
            <a:ext cx="2434233" cy="58005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 augmentation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6853137" y="3551888"/>
            <a:ext cx="464344" cy="196850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ight Arrow 39"/>
          <p:cNvSpPr/>
          <p:nvPr/>
        </p:nvSpPr>
        <p:spPr>
          <a:xfrm rot="16039644">
            <a:off x="8240346" y="3066987"/>
            <a:ext cx="402965" cy="217491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341085" y="2535042"/>
            <a:ext cx="1830433" cy="46274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</a:p>
        </p:txBody>
      </p:sp>
      <p:sp>
        <p:nvSpPr>
          <p:cNvPr id="49" name="Rectangle 48"/>
          <p:cNvSpPr/>
          <p:nvPr/>
        </p:nvSpPr>
        <p:spPr>
          <a:xfrm>
            <a:off x="9485397" y="3273673"/>
            <a:ext cx="1771650" cy="4445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Loss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ight Arrow 51"/>
          <p:cNvSpPr/>
          <p:nvPr/>
        </p:nvSpPr>
        <p:spPr>
          <a:xfrm>
            <a:off x="3678408" y="3447646"/>
            <a:ext cx="464344" cy="196850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Right Arrow 60"/>
          <p:cNvSpPr/>
          <p:nvPr/>
        </p:nvSpPr>
        <p:spPr>
          <a:xfrm>
            <a:off x="9122140" y="3495923"/>
            <a:ext cx="391733" cy="203657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168872" y="901696"/>
            <a:ext cx="2732882" cy="58674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280592" y="1290642"/>
            <a:ext cx="2235994" cy="33985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Conv2D(32,(3,3))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288728" y="1994154"/>
            <a:ext cx="2219722" cy="40798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MaxPoll2D(2,2)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322308" y="4107368"/>
            <a:ext cx="2258054" cy="42722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Flatten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358378" y="5536503"/>
            <a:ext cx="2221984" cy="33583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Dense(1)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369682" y="4800993"/>
            <a:ext cx="2221984" cy="42321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Dense(128)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398212" y="6184633"/>
            <a:ext cx="2193453" cy="40778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Compile</a:t>
            </a:r>
          </a:p>
        </p:txBody>
      </p:sp>
      <p:sp>
        <p:nvSpPr>
          <p:cNvPr id="90" name="Down Arrow 89"/>
          <p:cNvSpPr/>
          <p:nvPr/>
        </p:nvSpPr>
        <p:spPr>
          <a:xfrm>
            <a:off x="5331663" y="5907664"/>
            <a:ext cx="161674" cy="254431"/>
          </a:xfrm>
          <a:prstGeom prst="down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288728" y="2683432"/>
            <a:ext cx="2235994" cy="42202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Conv2D(32,(3,3))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305000" y="3432982"/>
            <a:ext cx="2219722" cy="40798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MaxPoll2D(2,2)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" name="Down Arrow 92"/>
          <p:cNvSpPr/>
          <p:nvPr/>
        </p:nvSpPr>
        <p:spPr>
          <a:xfrm>
            <a:off x="5169989" y="4523612"/>
            <a:ext cx="161674" cy="254431"/>
          </a:xfrm>
          <a:prstGeom prst="down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4" name="Down Arrow 93"/>
          <p:cNvSpPr/>
          <p:nvPr/>
        </p:nvSpPr>
        <p:spPr>
          <a:xfrm>
            <a:off x="5157289" y="3820974"/>
            <a:ext cx="161674" cy="254431"/>
          </a:xfrm>
          <a:prstGeom prst="down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5" name="Down Arrow 94"/>
          <p:cNvSpPr/>
          <p:nvPr/>
        </p:nvSpPr>
        <p:spPr>
          <a:xfrm>
            <a:off x="5157289" y="3133775"/>
            <a:ext cx="161674" cy="254431"/>
          </a:xfrm>
          <a:prstGeom prst="down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6" name="Down Arrow 95"/>
          <p:cNvSpPr/>
          <p:nvPr/>
        </p:nvSpPr>
        <p:spPr>
          <a:xfrm>
            <a:off x="5105091" y="2407200"/>
            <a:ext cx="161674" cy="254431"/>
          </a:xfrm>
          <a:prstGeom prst="down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7" name="Down Arrow 96"/>
          <p:cNvSpPr/>
          <p:nvPr/>
        </p:nvSpPr>
        <p:spPr>
          <a:xfrm>
            <a:off x="5092204" y="1672201"/>
            <a:ext cx="161674" cy="254431"/>
          </a:xfrm>
          <a:prstGeom prst="down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8" name="Down Arrow 97"/>
          <p:cNvSpPr/>
          <p:nvPr/>
        </p:nvSpPr>
        <p:spPr>
          <a:xfrm>
            <a:off x="5267554" y="5222429"/>
            <a:ext cx="161674" cy="254431"/>
          </a:xfrm>
          <a:prstGeom prst="down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9" name="Down Arrow 98"/>
          <p:cNvSpPr/>
          <p:nvPr/>
        </p:nvSpPr>
        <p:spPr>
          <a:xfrm>
            <a:off x="1917699" y="2794000"/>
            <a:ext cx="151809" cy="438675"/>
          </a:xfrm>
          <a:prstGeom prst="down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118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2960" y="267759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the image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3387-AD34-4010-A378-6A560F3B7E7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97706" y="1905000"/>
            <a:ext cx="217170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Sequential model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672992" y="1905000"/>
            <a:ext cx="217170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</a:t>
            </a:r>
            <a:endParaRPr lang="en-US" dirty="0"/>
          </a:p>
        </p:txBody>
      </p:sp>
      <p:cxnSp>
        <p:nvCxnSpPr>
          <p:cNvPr id="8" name="Straight Arrow Connector 7"/>
          <p:cNvCxnSpPr>
            <a:stCxn id="7" idx="2"/>
          </p:cNvCxnSpPr>
          <p:nvPr/>
        </p:nvCxnSpPr>
        <p:spPr>
          <a:xfrm rot="5400000">
            <a:off x="8055075" y="2649185"/>
            <a:ext cx="1647853" cy="17596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6200000" flipH="1">
            <a:off x="9478595" y="3028796"/>
            <a:ext cx="1851799" cy="1222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025591" y="4419704"/>
            <a:ext cx="1853410" cy="57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Pneumonia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184771" y="4596266"/>
            <a:ext cx="1319841" cy="508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4082766" y="2273987"/>
            <a:ext cx="1250830" cy="1639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7452819" y="2184847"/>
            <a:ext cx="1250830" cy="1639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44" y="1438834"/>
            <a:ext cx="3037710" cy="2733939"/>
          </a:xfrm>
        </p:spPr>
      </p:pic>
      <p:sp>
        <p:nvSpPr>
          <p:cNvPr id="5" name="TextBox 4"/>
          <p:cNvSpPr txBox="1"/>
          <p:nvPr/>
        </p:nvSpPr>
        <p:spPr>
          <a:xfrm>
            <a:off x="1549400" y="4411600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Chest X-ray image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54591" y="329899"/>
            <a:ext cx="8911687" cy="1280890"/>
          </a:xfrm>
        </p:spPr>
        <p:txBody>
          <a:bodyPr/>
          <a:lstStyle/>
          <a:p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350878" y="1299883"/>
            <a:ext cx="8915400" cy="377762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CNN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Autoencoder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CAE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3387-AD34-4010-A378-6A560F3B7E7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8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219" y="147337"/>
            <a:ext cx="8911687" cy="128089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Result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3387-AD34-4010-A378-6A560F3B7E7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21695" y="1428227"/>
            <a:ext cx="6740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accuracy of this Model after train: 95.69%</a:t>
            </a:r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7" y="2229485"/>
            <a:ext cx="4614863" cy="3015614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700" y="2324100"/>
            <a:ext cx="4711700" cy="292099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51000" y="5492359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</a:t>
            </a: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loss vs iteration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92807" y="5446367"/>
            <a:ext cx="4610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accuracy vs iteration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925" y="147337"/>
            <a:ext cx="8911687" cy="640445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Accuracy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3387-AD34-4010-A378-6A560F3B7E76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579" y="1739630"/>
            <a:ext cx="9162756" cy="45795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11579" y="1277965"/>
            <a:ext cx="4349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Confusion matrix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A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utoencoder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Autoencoder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unsupervised machine learning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Reconstruct the input image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is the same as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latent-space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3387-AD34-4010-A378-6A560F3B7E7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2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process of CAE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3387-AD34-4010-A378-6A560F3B7E76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11" y="2235200"/>
            <a:ext cx="10375900" cy="2260286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11" y="4495486"/>
            <a:ext cx="8911921" cy="193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80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39696" y="1566212"/>
            <a:ext cx="6879257" cy="3076211"/>
            <a:chOff x="1338943" y="1400618"/>
            <a:chExt cx="9486137" cy="3725405"/>
          </a:xfrm>
        </p:grpSpPr>
        <p:sp>
          <p:nvSpPr>
            <p:cNvPr id="4" name="Rectangle 3"/>
            <p:cNvSpPr>
              <a:spLocks/>
            </p:cNvSpPr>
            <p:nvPr/>
          </p:nvSpPr>
          <p:spPr>
            <a:xfrm>
              <a:off x="1418496" y="2581728"/>
              <a:ext cx="1985710" cy="2382339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92D050"/>
              </a:solidFill>
            </a:ln>
            <a:scene3d>
              <a:camera prst="isometricOffAxis2Right"/>
              <a:lightRig rig="threePt" dir="t"/>
            </a:scene3d>
            <a:sp3d extrusionH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rtlCol="0" anchor="ctr" anchorCtr="0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312136" y="3528520"/>
              <a:ext cx="1371600" cy="7315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  <a:scene3d>
              <a:camera prst="obliqueTopRight"/>
              <a:lightRig rig="threePt" dir="t"/>
            </a:scene3d>
            <a:sp3d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402229" y="2894327"/>
              <a:ext cx="1470431" cy="175713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scene3d>
              <a:camera prst="isometricOffAxis2Right"/>
              <a:lightRig rig="threePt" dir="t"/>
            </a:scene3d>
            <a:sp3d extrusionH="508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  <p:sp>
          <p:nvSpPr>
            <p:cNvPr id="10" name="Rectangle 9"/>
            <p:cNvSpPr>
              <a:spLocks/>
            </p:cNvSpPr>
            <p:nvPr/>
          </p:nvSpPr>
          <p:spPr>
            <a:xfrm>
              <a:off x="8952614" y="2860578"/>
              <a:ext cx="1362701" cy="13428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scene3d>
              <a:camera prst="isometricOffAxis2Right"/>
              <a:lightRig rig="threePt" dir="t"/>
            </a:scene3d>
            <a:sp3d extrusionH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37379" y="2524028"/>
              <a:ext cx="1974780" cy="52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Latent Space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Representation</a:t>
              </a:r>
              <a:endParaRPr lang="en-GB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614843" y="2229106"/>
              <a:ext cx="1400147" cy="306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Encoder</a:t>
              </a:r>
              <a:endParaRPr lang="en-GB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747190" y="2297755"/>
              <a:ext cx="1400147" cy="306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Decoder</a:t>
              </a:r>
              <a:endParaRPr lang="en-GB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7CD3AC2-D050-40ED-B225-238F70E75207}"/>
                </a:ext>
              </a:extLst>
            </p:cNvPr>
            <p:cNvSpPr/>
            <p:nvPr/>
          </p:nvSpPr>
          <p:spPr>
            <a:xfrm>
              <a:off x="7811548" y="2894328"/>
              <a:ext cx="1470431" cy="175713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1">
                  <a:lumMod val="75000"/>
                </a:schemeClr>
              </a:solidFill>
            </a:ln>
            <a:scene3d>
              <a:camera prst="isometricOffAxis2Right"/>
              <a:lightRig rig="threePt" dir="t"/>
            </a:scene3d>
            <a:sp3d extrusionH="508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6C80A4B-3761-49F7-B21C-18A65F3A008A}"/>
                </a:ext>
              </a:extLst>
            </p:cNvPr>
            <p:cNvCxnSpPr>
              <a:cxnSpLocks/>
            </p:cNvCxnSpPr>
            <p:nvPr/>
          </p:nvCxnSpPr>
          <p:spPr>
            <a:xfrm>
              <a:off x="1958161" y="2894327"/>
              <a:ext cx="1370953" cy="171062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3CC45AE-31DC-4B89-9375-53D1A14FE8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8495" y="4710825"/>
              <a:ext cx="1229130" cy="415198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EA044B5-3011-4CDD-A860-001AF86C7A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11200" y="3054069"/>
              <a:ext cx="1052808" cy="95533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5670ABD-0904-4B26-B0DB-BBB247696E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42638" y="4331852"/>
              <a:ext cx="1021371" cy="42903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0FBEB85-B4B8-47AE-BFFA-87C6B460FE5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10538" y="4202891"/>
              <a:ext cx="946999" cy="477455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1501AC2-08D4-4130-9FCA-6B0CA052F4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1557" y="4260041"/>
              <a:ext cx="1482194" cy="500847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12F64D5-B66A-40E7-9F92-1EDE37EF5A22}"/>
                </a:ext>
              </a:extLst>
            </p:cNvPr>
            <p:cNvCxnSpPr>
              <a:cxnSpLocks/>
            </p:cNvCxnSpPr>
            <p:nvPr/>
          </p:nvCxnSpPr>
          <p:spPr>
            <a:xfrm>
              <a:off x="3821557" y="3149601"/>
              <a:ext cx="1482194" cy="374135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107313D-6AE6-4F30-BB78-75A4618EE2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83737" y="3065389"/>
              <a:ext cx="1094215" cy="458347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A3ECA61-4327-4F81-A8B7-F9A418F9891E}"/>
                </a:ext>
              </a:extLst>
            </p:cNvPr>
            <p:cNvCxnSpPr>
              <a:cxnSpLocks/>
            </p:cNvCxnSpPr>
            <p:nvPr/>
          </p:nvCxnSpPr>
          <p:spPr>
            <a:xfrm>
              <a:off x="2834732" y="2429236"/>
              <a:ext cx="1134993" cy="295515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A0D29A0-349D-4B2E-902B-EB24E036BB77}"/>
                </a:ext>
              </a:extLst>
            </p:cNvPr>
            <p:cNvCxnSpPr>
              <a:cxnSpLocks/>
            </p:cNvCxnSpPr>
            <p:nvPr/>
          </p:nvCxnSpPr>
          <p:spPr>
            <a:xfrm>
              <a:off x="4485527" y="2792722"/>
              <a:ext cx="1096837" cy="4790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1A9BBDC-A2A3-435C-BEF6-E13C2CB138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5380" y="2721623"/>
              <a:ext cx="1285984" cy="53495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FF943C6-7AAD-4991-9E05-01C23F3BD3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5756" y="2743231"/>
              <a:ext cx="1071141" cy="41675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8848713" y="1747144"/>
                  <a:ext cx="1976367" cy="97109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r>
                    <a:rPr lang="en-US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-ray </a:t>
                  </a:r>
                  <a:endPara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image</a:t>
                  </a:r>
                </a:p>
                <a:p>
                  <a:pPr algn="ctr"/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sub>
                      </m:sSub>
                    </m:oMath>
                  </a14:m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8713" y="1747144"/>
                  <a:ext cx="1976367" cy="971098"/>
                </a:xfrm>
                <a:prstGeom prst="rect">
                  <a:avLst/>
                </a:prstGeom>
                <a:blipFill>
                  <a:blip r:embed="rId2"/>
                  <a:stretch>
                    <a:fillRect t="-1613" b="-56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1338943" y="1400618"/>
                  <a:ext cx="2063285" cy="69422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r>
                    <a:rPr lang="en-US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-ray image</a:t>
                  </a:r>
                </a:p>
                <a:p>
                  <a:pPr algn="ctr"/>
                  <a:r>
                    <a:rPr lang="en-US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400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sub>
                      </m:sSub>
                    </m:oMath>
                  </a14:m>
                  <a:r>
                    <a:rPr lang="en-US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endPara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8943" y="1400618"/>
                  <a:ext cx="2063285" cy="694229"/>
                </a:xfrm>
                <a:prstGeom prst="rect">
                  <a:avLst/>
                </a:prstGeom>
                <a:blipFill>
                  <a:blip r:embed="rId3"/>
                  <a:stretch>
                    <a:fillRect t="-2247" b="-6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2" name="Picture 3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30" y="2250842"/>
            <a:ext cx="2164267" cy="2391581"/>
          </a:xfrm>
          <a:prstGeom prst="rect">
            <a:avLst/>
          </a:prstGeom>
        </p:spPr>
      </p:pic>
      <p:pic>
        <p:nvPicPr>
          <p:cNvPr id="33" name="Picture 32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276" y="1998929"/>
            <a:ext cx="2313452" cy="25097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50498" y="5034969"/>
            <a:ext cx="130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image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524697" y="4956286"/>
            <a:ext cx="144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image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of CAE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64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 of CAE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365375" y="5254085"/>
            <a:ext cx="2474259" cy="339891"/>
          </a:xfrm>
        </p:spPr>
        <p:txBody>
          <a:bodyPr/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Encoding(noisy)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90992" y="1971255"/>
            <a:ext cx="3149451" cy="3031051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9170894" y="5177446"/>
            <a:ext cx="2333717" cy="304250"/>
          </a:xfrm>
        </p:spPr>
        <p:txBody>
          <a:bodyPr/>
          <a:lstStyle/>
          <a:p>
            <a:r>
              <a:rPr lang="en-US" sz="1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Decoding (</a:t>
            </a:r>
            <a:r>
              <a:rPr lang="en-US" sz="14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denoisy</a:t>
            </a:r>
            <a:r>
              <a:rPr lang="en-US" sz="1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8565450" y="1798922"/>
            <a:ext cx="3079702" cy="320338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3387-AD34-4010-A378-6A560F3B7E76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9107" y="2107017"/>
            <a:ext cx="2669714" cy="27639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59107" y="5327807"/>
            <a:ext cx="3005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Image Before noising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4523427" y="2864224"/>
            <a:ext cx="562171" cy="1748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8071861" y="2850776"/>
            <a:ext cx="493589" cy="1882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6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CAEs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 noise from image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econstruct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missing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oisy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 as input and the clean version as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3387-AD34-4010-A378-6A560F3B7E7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9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have tried to develop a model that can verify a detect the pneumonia for kaggle chest x-ray dataset.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designed model is applicable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chest x-ray image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only.</a:t>
            </a:r>
          </a:p>
          <a:p>
            <a:pPr lvl="0"/>
            <a:endParaRPr lang="en-US" sz="2800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3387-AD34-4010-A378-6A560F3B7E76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100" b="1" i="0" u="none" strike="noStrike" kern="1200" cap="none" spc="0" normalizeH="0" baseline="0" noProof="0" dirty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we do not have real time image from diagnostic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center.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collect from kaggle 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test our model with real time scenario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Noisy image cannot fully detect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mage quality much poor when encode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not construct  fully Denoise image 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3387-AD34-4010-A378-6A560F3B7E76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nterested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involve more features to detect pneumonia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diseases.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Try to work with real time scenario.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 up a software to use this model easily.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android app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3387-AD34-4010-A378-6A560F3B7E76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853" y="1853248"/>
            <a:ext cx="10972800" cy="37286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very difficult for the doctor to differentiate the pneumonia and normal diseases from x-ray image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properly.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this major problem, a system is developed that will detect the diseases from x-ray image whether it is pneumonia or not.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doing this job, we collect x-ray image from kaggle which is used for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3387-AD34-4010-A378-6A560F3B7E7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3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3387-AD34-4010-A378-6A560F3B7E76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03412" y="1757083"/>
            <a:ext cx="8915400" cy="377762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image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denoising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convolutional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denoising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Autoencoders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Lovedeep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Gondara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dept. of CSE Simon Fraser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https://medium.com/intuitive-deep-learning/build-your-first-convolutional-neural-network-to-recognize-images-84b9c78fe0ce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://becominghuman.ai/detecting-pneumonia-with-deep-learning-3cf49b640c14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://www.analyticsvidhya.com/blog/2017/06/architecture-of-convolutional-neural-networks-simplified-demystified/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://pgaleone.eu/neural-networks/2016/11/24/convolutional-autoencoders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306823" y="1730188"/>
            <a:ext cx="8915400" cy="3777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https://www.analyticsvidhya.com/blog/2017/05/neural-network-from-scratch-in-python-and-r/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://www.coursera.org/specializations/deep-learning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://blog.keras.io/building-autoencoders-in-keras.html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www.cedars-sinai.org/health-library/diseases-and-conditions---pediatrics/p/pneumonia-in-children.html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https://www.cnbc.com/2018/02/22/medical-errors-third-leading-cause-of-death-in-america.html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3387-AD34-4010-A378-6A560F3B7E76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3387-AD34-4010-A378-6A560F3B7E76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3074" name="Picture 2" descr="Image result for thank you image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095" y="970344"/>
            <a:ext cx="7476564" cy="529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42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07778" y="1397826"/>
            <a:ext cx="8946541" cy="4195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detect Pneumonia disease.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save doctors valuable time and patient life.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bn-BD" sz="2400" dirty="0" smtClean="0">
                <a:latin typeface="Times New Roman" panose="02020603050405020304" pitchFamily="18" charset="0"/>
              </a:rPr>
              <a:t>To </a:t>
            </a:r>
            <a:r>
              <a:rPr lang="bn-BD" sz="2400" dirty="0">
                <a:latin typeface="Times New Roman" panose="02020603050405020304" pitchFamily="18" charset="0"/>
              </a:rPr>
              <a:t>study about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Convulational neural networks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study about Convolutional auto encoder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3387-AD34-4010-A378-6A560F3B7E7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pc="-29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US" b="1" spc="-85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1" spc="-8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3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="1" spc="-5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omp</a:t>
            </a:r>
            <a:r>
              <a:rPr lang="en-US" b="1" spc="-1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="1" spc="-45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lang="en-US" b="1" spc="-8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4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="1" spc="-8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spc="-5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en-US" b="1" spc="-3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spc="-15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spc="-5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b="1" spc="-55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1" spc="-8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5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="1" spc="-25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3387-AD34-4010-A378-6A560F3B7E7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people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look at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image?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54071" y="1853248"/>
            <a:ext cx="8946541" cy="4195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brain is a very powerful machine. We see (capture) multiple images every second and process them without realizing how the processing is done.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3387-AD34-4010-A378-6A560F3B7E7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object 3"/>
          <p:cNvSpPr txBox="1"/>
          <p:nvPr/>
        </p:nvSpPr>
        <p:spPr>
          <a:xfrm>
            <a:off x="4569669" y="6002467"/>
            <a:ext cx="1915342" cy="307777"/>
          </a:xfrm>
          <a:prstGeom prst="rect">
            <a:avLst/>
          </a:prstGeom>
          <a:solidFill>
            <a:srgbClr val="212A35"/>
          </a:solidFill>
          <a:ln w="12191"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pPr marL="3676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Hu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man</a:t>
            </a:r>
            <a:r>
              <a:rPr sz="2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" name="object 7"/>
          <p:cNvSpPr>
            <a:spLocks noChangeArrowheads="1"/>
          </p:cNvSpPr>
          <p:nvPr/>
        </p:nvSpPr>
        <p:spPr bwMode="auto">
          <a:xfrm>
            <a:off x="3452881" y="3253778"/>
            <a:ext cx="4148919" cy="2577151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4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does a machine look at an image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machine will basically break this image into a matrix of pixels and store the color code for each pixel at the representative location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3387-AD34-4010-A378-6A560F3B7E7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object 8"/>
          <p:cNvSpPr>
            <a:spLocks noChangeArrowheads="1"/>
          </p:cNvSpPr>
          <p:nvPr/>
        </p:nvSpPr>
        <p:spPr bwMode="auto">
          <a:xfrm>
            <a:off x="2972793" y="3021922"/>
            <a:ext cx="4349410" cy="288126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object 5"/>
          <p:cNvSpPr txBox="1"/>
          <p:nvPr/>
        </p:nvSpPr>
        <p:spPr>
          <a:xfrm>
            <a:off x="4189827" y="6094510"/>
            <a:ext cx="1915342" cy="307777"/>
          </a:xfrm>
          <a:prstGeom prst="rect">
            <a:avLst/>
          </a:prstGeom>
          <a:solidFill>
            <a:srgbClr val="212A35"/>
          </a:solidFill>
          <a:ln w="12191"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pPr marL="1968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Compu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20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8752868" y="4308665"/>
            <a:ext cx="1422876" cy="307777"/>
          </a:xfrm>
          <a:prstGeom prst="rect">
            <a:avLst/>
          </a:prstGeom>
          <a:solidFill>
            <a:srgbClr val="212A35"/>
          </a:solidFill>
          <a:ln w="12191"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pPr marL="1968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spc="-5" dirty="0" smtClean="0">
                <a:solidFill>
                  <a:srgbClr val="FFFFFF"/>
                </a:solidFill>
                <a:latin typeface="Calibri"/>
                <a:cs typeface="Calibri"/>
              </a:rPr>
              <a:t>pixel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" name="object 7"/>
          <p:cNvSpPr>
            <a:spLocks/>
          </p:cNvSpPr>
          <p:nvPr/>
        </p:nvSpPr>
        <p:spPr bwMode="auto">
          <a:xfrm rot="479547">
            <a:off x="6998909" y="3740939"/>
            <a:ext cx="1822332" cy="496042"/>
          </a:xfrm>
          <a:custGeom>
            <a:avLst/>
            <a:gdLst>
              <a:gd name="connsiteX0" fmla="*/ 73710 w 1658508"/>
              <a:gd name="connsiteY0" fmla="*/ 25815 h 747385"/>
              <a:gd name="connsiteX1" fmla="*/ 65751 w 1658508"/>
              <a:gd name="connsiteY1" fmla="*/ 43855 h 747385"/>
              <a:gd name="connsiteX2" fmla="*/ 1658508 w 1658508"/>
              <a:gd name="connsiteY2" fmla="*/ 747384 h 747385"/>
              <a:gd name="connsiteX3" fmla="*/ 1607279 w 1658508"/>
              <a:gd name="connsiteY3" fmla="*/ 691757 h 747385"/>
              <a:gd name="connsiteX4" fmla="*/ 73710 w 1658508"/>
              <a:gd name="connsiteY4" fmla="*/ 25815 h 747385"/>
              <a:gd name="connsiteX0" fmla="*/ 85100 w 1658508"/>
              <a:gd name="connsiteY0" fmla="*/ 0 h 747385"/>
              <a:gd name="connsiteX1" fmla="*/ 0 w 1658508"/>
              <a:gd name="connsiteY1" fmla="*/ 4053 h 747385"/>
              <a:gd name="connsiteX2" fmla="*/ 54345 w 1658508"/>
              <a:gd name="connsiteY2" fmla="*/ 69707 h 747385"/>
              <a:gd name="connsiteX3" fmla="*/ 65751 w 1658508"/>
              <a:gd name="connsiteY3" fmla="*/ 43855 h 747385"/>
              <a:gd name="connsiteX4" fmla="*/ 54101 w 1658508"/>
              <a:gd name="connsiteY4" fmla="*/ 38709 h 747385"/>
              <a:gd name="connsiteX5" fmla="*/ 62118 w 1658508"/>
              <a:gd name="connsiteY5" fmla="*/ 20695 h 747385"/>
              <a:gd name="connsiteX6" fmla="*/ 75969 w 1658508"/>
              <a:gd name="connsiteY6" fmla="*/ 20695 h 747385"/>
              <a:gd name="connsiteX7" fmla="*/ 85100 w 1658508"/>
              <a:gd name="connsiteY7" fmla="*/ 0 h 747385"/>
              <a:gd name="connsiteX0" fmla="*/ 62118 w 1658508"/>
              <a:gd name="connsiteY0" fmla="*/ 20695 h 747385"/>
              <a:gd name="connsiteX1" fmla="*/ 54101 w 1658508"/>
              <a:gd name="connsiteY1" fmla="*/ 38709 h 747385"/>
              <a:gd name="connsiteX2" fmla="*/ 65751 w 1658508"/>
              <a:gd name="connsiteY2" fmla="*/ 43855 h 747385"/>
              <a:gd name="connsiteX3" fmla="*/ 73710 w 1658508"/>
              <a:gd name="connsiteY3" fmla="*/ 25815 h 747385"/>
              <a:gd name="connsiteX4" fmla="*/ 62118 w 1658508"/>
              <a:gd name="connsiteY4" fmla="*/ 20695 h 747385"/>
              <a:gd name="connsiteX0" fmla="*/ 75969 w 1658508"/>
              <a:gd name="connsiteY0" fmla="*/ 20695 h 747385"/>
              <a:gd name="connsiteX1" fmla="*/ 62118 w 1658508"/>
              <a:gd name="connsiteY1" fmla="*/ 20695 h 747385"/>
              <a:gd name="connsiteX2" fmla="*/ 73710 w 1658508"/>
              <a:gd name="connsiteY2" fmla="*/ 25815 h 747385"/>
              <a:gd name="connsiteX3" fmla="*/ 75969 w 1658508"/>
              <a:gd name="connsiteY3" fmla="*/ 20695 h 7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8508" h="747385">
                <a:moveTo>
                  <a:pt x="73710" y="25815"/>
                </a:moveTo>
                <a:lnTo>
                  <a:pt x="65751" y="43855"/>
                </a:lnTo>
                <a:lnTo>
                  <a:pt x="1658508" y="747384"/>
                </a:lnTo>
                <a:lnTo>
                  <a:pt x="1607279" y="691757"/>
                </a:lnTo>
                <a:lnTo>
                  <a:pt x="73710" y="25815"/>
                </a:lnTo>
                <a:close/>
              </a:path>
              <a:path w="1658508" h="747385">
                <a:moveTo>
                  <a:pt x="85100" y="0"/>
                </a:moveTo>
                <a:lnTo>
                  <a:pt x="0" y="4053"/>
                </a:lnTo>
                <a:lnTo>
                  <a:pt x="54345" y="69707"/>
                </a:lnTo>
                <a:lnTo>
                  <a:pt x="65751" y="43855"/>
                </a:lnTo>
                <a:lnTo>
                  <a:pt x="54101" y="38709"/>
                </a:lnTo>
                <a:lnTo>
                  <a:pt x="62118" y="20695"/>
                </a:lnTo>
                <a:lnTo>
                  <a:pt x="75969" y="20695"/>
                </a:lnTo>
                <a:lnTo>
                  <a:pt x="85100" y="0"/>
                </a:lnTo>
                <a:close/>
              </a:path>
              <a:path w="1658508" h="747385">
                <a:moveTo>
                  <a:pt x="62118" y="20695"/>
                </a:moveTo>
                <a:lnTo>
                  <a:pt x="54101" y="38709"/>
                </a:lnTo>
                <a:lnTo>
                  <a:pt x="65751" y="43855"/>
                </a:lnTo>
                <a:lnTo>
                  <a:pt x="73710" y="25815"/>
                </a:lnTo>
                <a:lnTo>
                  <a:pt x="62118" y="20695"/>
                </a:lnTo>
                <a:close/>
              </a:path>
              <a:path w="1658508" h="747385">
                <a:moveTo>
                  <a:pt x="75969" y="20695"/>
                </a:moveTo>
                <a:lnTo>
                  <a:pt x="62118" y="20695"/>
                </a:lnTo>
                <a:lnTo>
                  <a:pt x="73710" y="25815"/>
                </a:lnTo>
                <a:lnTo>
                  <a:pt x="75969" y="20695"/>
                </a:lnTo>
                <a:close/>
              </a:path>
            </a:pathLst>
          </a:custGeom>
          <a:solidFill>
            <a:srgbClr val="ED7C3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object 7"/>
          <p:cNvSpPr>
            <a:spLocks/>
          </p:cNvSpPr>
          <p:nvPr/>
        </p:nvSpPr>
        <p:spPr bwMode="auto">
          <a:xfrm rot="18174999">
            <a:off x="7082824" y="4495756"/>
            <a:ext cx="1655338" cy="997012"/>
          </a:xfrm>
          <a:custGeom>
            <a:avLst/>
            <a:gdLst/>
            <a:ahLst/>
            <a:cxnLst>
              <a:cxn ang="0">
                <a:pos x="73710" y="25815"/>
              </a:cxn>
              <a:cxn ang="0">
                <a:pos x="65751" y="43855"/>
              </a:cxn>
              <a:cxn ang="0">
                <a:pos x="1658508" y="747384"/>
              </a:cxn>
              <a:cxn ang="0">
                <a:pos x="1666493" y="729227"/>
              </a:cxn>
              <a:cxn ang="0">
                <a:pos x="73710" y="25815"/>
              </a:cxn>
              <a:cxn ang="0">
                <a:pos x="85100" y="0"/>
              </a:cxn>
              <a:cxn ang="0">
                <a:pos x="0" y="4053"/>
              </a:cxn>
              <a:cxn ang="0">
                <a:pos x="54345" y="69707"/>
              </a:cxn>
              <a:cxn ang="0">
                <a:pos x="65751" y="43855"/>
              </a:cxn>
              <a:cxn ang="0">
                <a:pos x="54101" y="38709"/>
              </a:cxn>
              <a:cxn ang="0">
                <a:pos x="62118" y="20695"/>
              </a:cxn>
              <a:cxn ang="0">
                <a:pos x="75969" y="20695"/>
              </a:cxn>
              <a:cxn ang="0">
                <a:pos x="85100" y="0"/>
              </a:cxn>
              <a:cxn ang="0">
                <a:pos x="62118" y="20695"/>
              </a:cxn>
              <a:cxn ang="0">
                <a:pos x="54101" y="38709"/>
              </a:cxn>
              <a:cxn ang="0">
                <a:pos x="65751" y="43855"/>
              </a:cxn>
              <a:cxn ang="0">
                <a:pos x="73710" y="25815"/>
              </a:cxn>
              <a:cxn ang="0">
                <a:pos x="62118" y="20695"/>
              </a:cxn>
              <a:cxn ang="0">
                <a:pos x="75969" y="20695"/>
              </a:cxn>
              <a:cxn ang="0">
                <a:pos x="62118" y="20695"/>
              </a:cxn>
              <a:cxn ang="0">
                <a:pos x="73710" y="25815"/>
              </a:cxn>
              <a:cxn ang="0">
                <a:pos x="75969" y="20695"/>
              </a:cxn>
            </a:cxnLst>
            <a:rect l="0" t="0" r="r" b="b"/>
            <a:pathLst>
              <a:path w="1666875" h="747395">
                <a:moveTo>
                  <a:pt x="73710" y="25815"/>
                </a:moveTo>
                <a:lnTo>
                  <a:pt x="65751" y="43855"/>
                </a:lnTo>
                <a:lnTo>
                  <a:pt x="1658508" y="747384"/>
                </a:lnTo>
                <a:lnTo>
                  <a:pt x="1666493" y="729227"/>
                </a:lnTo>
                <a:lnTo>
                  <a:pt x="73710" y="25815"/>
                </a:lnTo>
                <a:close/>
              </a:path>
              <a:path w="1666875" h="747395">
                <a:moveTo>
                  <a:pt x="85100" y="0"/>
                </a:moveTo>
                <a:lnTo>
                  <a:pt x="0" y="4053"/>
                </a:lnTo>
                <a:lnTo>
                  <a:pt x="54345" y="69707"/>
                </a:lnTo>
                <a:lnTo>
                  <a:pt x="65751" y="43855"/>
                </a:lnTo>
                <a:lnTo>
                  <a:pt x="54101" y="38709"/>
                </a:lnTo>
                <a:lnTo>
                  <a:pt x="62118" y="20695"/>
                </a:lnTo>
                <a:lnTo>
                  <a:pt x="75969" y="20695"/>
                </a:lnTo>
                <a:lnTo>
                  <a:pt x="85100" y="0"/>
                </a:lnTo>
                <a:close/>
              </a:path>
              <a:path w="1666875" h="747395">
                <a:moveTo>
                  <a:pt x="62118" y="20695"/>
                </a:moveTo>
                <a:lnTo>
                  <a:pt x="54101" y="38709"/>
                </a:lnTo>
                <a:lnTo>
                  <a:pt x="65751" y="43855"/>
                </a:lnTo>
                <a:lnTo>
                  <a:pt x="73710" y="25815"/>
                </a:lnTo>
                <a:lnTo>
                  <a:pt x="62118" y="20695"/>
                </a:lnTo>
                <a:close/>
              </a:path>
              <a:path w="1666875" h="747395">
                <a:moveTo>
                  <a:pt x="75969" y="20695"/>
                </a:moveTo>
                <a:lnTo>
                  <a:pt x="62118" y="20695"/>
                </a:lnTo>
                <a:lnTo>
                  <a:pt x="73710" y="25815"/>
                </a:lnTo>
                <a:lnTo>
                  <a:pt x="75969" y="20695"/>
                </a:lnTo>
                <a:close/>
              </a:path>
            </a:pathLst>
          </a:custGeom>
          <a:solidFill>
            <a:srgbClr val="ED7C3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human and machine view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from the previous those slide we understand that there are vast difference of pictorial view between human and a machine.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human brain automatically capture any type of image, do necessary operation on it and make a decision.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 a machine, it can not do that type things automatically. We need to command the machine to do this type of particular work. 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3387-AD34-4010-A378-6A560F3B7E7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1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object 5"/>
          <p:cNvSpPr txBox="1"/>
          <p:nvPr/>
        </p:nvSpPr>
        <p:spPr>
          <a:xfrm>
            <a:off x="2686050" y="2336800"/>
            <a:ext cx="6821488" cy="1436688"/>
          </a:xfrm>
          <a:prstGeom prst="rect">
            <a:avLst/>
          </a:prstGeom>
          <a:solidFill>
            <a:srgbClr val="1D2222"/>
          </a:solidFill>
          <a:ln w="12191">
            <a:solidFill>
              <a:srgbClr val="FFFFFF"/>
            </a:solidFill>
          </a:ln>
        </p:spPr>
        <p:txBody>
          <a:bodyPr lIns="0" tIns="0" rIns="0" bIns="0">
            <a:spAutoFit/>
          </a:bodyPr>
          <a:lstStyle/>
          <a:p>
            <a:pPr marL="5676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8000" dirty="0">
                <a:solidFill>
                  <a:srgbClr val="C7C6A7"/>
                </a:solidFill>
                <a:latin typeface="Calibri"/>
                <a:cs typeface="Calibri"/>
              </a:rPr>
              <a:t>Wh</a:t>
            </a:r>
            <a:r>
              <a:rPr sz="8000" spc="-80" dirty="0">
                <a:solidFill>
                  <a:srgbClr val="C7C6A7"/>
                </a:solidFill>
                <a:latin typeface="Calibri"/>
                <a:cs typeface="Calibri"/>
              </a:rPr>
              <a:t>a</a:t>
            </a:r>
            <a:r>
              <a:rPr sz="8000" dirty="0">
                <a:solidFill>
                  <a:srgbClr val="C7C6A7"/>
                </a:solidFill>
                <a:latin typeface="Calibri"/>
                <a:cs typeface="Calibri"/>
              </a:rPr>
              <a:t>t</a:t>
            </a:r>
            <a:r>
              <a:rPr sz="8000" spc="-195" dirty="0">
                <a:solidFill>
                  <a:srgbClr val="C7C6A7"/>
                </a:solidFill>
                <a:latin typeface="Times New Roman"/>
                <a:cs typeface="Times New Roman"/>
              </a:rPr>
              <a:t> </a:t>
            </a:r>
            <a:r>
              <a:rPr sz="8000" dirty="0">
                <a:solidFill>
                  <a:srgbClr val="C7C6A7"/>
                </a:solidFill>
                <a:latin typeface="Calibri"/>
                <a:cs typeface="Calibri"/>
              </a:rPr>
              <a:t>is</a:t>
            </a:r>
            <a:r>
              <a:rPr sz="8000" spc="-195" dirty="0">
                <a:solidFill>
                  <a:srgbClr val="C7C6A7"/>
                </a:solidFill>
                <a:latin typeface="Times New Roman"/>
                <a:cs typeface="Times New Roman"/>
              </a:rPr>
              <a:t> </a:t>
            </a:r>
            <a:r>
              <a:rPr sz="8000" spc="-5" dirty="0">
                <a:solidFill>
                  <a:srgbClr val="C7C6A7"/>
                </a:solidFill>
                <a:latin typeface="Calibri"/>
                <a:cs typeface="Calibri"/>
              </a:rPr>
              <a:t>CNN?</a:t>
            </a:r>
            <a:endParaRPr sz="8000" dirty="0">
              <a:latin typeface="Calibri"/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3387-AD34-4010-A378-6A560F3B7E7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1514</TotalTime>
  <Words>879</Words>
  <Application>Microsoft Office PowerPoint</Application>
  <PresentationFormat>Widescreen</PresentationFormat>
  <Paragraphs>195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微軟正黑體</vt:lpstr>
      <vt:lpstr>Arial</vt:lpstr>
      <vt:lpstr>Calibri</vt:lpstr>
      <vt:lpstr>Cambria Math</vt:lpstr>
      <vt:lpstr>Century Gothic</vt:lpstr>
      <vt:lpstr>Tahoma</vt:lpstr>
      <vt:lpstr>Times New Roman</vt:lpstr>
      <vt:lpstr>Vrinda</vt:lpstr>
      <vt:lpstr>Wingdings</vt:lpstr>
      <vt:lpstr>Wingdings 2</vt:lpstr>
      <vt:lpstr>Wingdings 3</vt:lpstr>
      <vt:lpstr>Wisp</vt:lpstr>
      <vt:lpstr>Pneumonia Detection From Chest X-Ray Images using Convolution Neural Network  </vt:lpstr>
      <vt:lpstr>Outline</vt:lpstr>
      <vt:lpstr>Problem Statement</vt:lpstr>
      <vt:lpstr>Objectives</vt:lpstr>
      <vt:lpstr>Teach a computer to identify a Cat</vt:lpstr>
      <vt:lpstr>How does people look at an image?</vt:lpstr>
      <vt:lpstr>How does a machine look at an image?</vt:lpstr>
      <vt:lpstr>Compare human and machine view</vt:lpstr>
      <vt:lpstr>PowerPoint Presentation</vt:lpstr>
      <vt:lpstr>                     What is CNN?</vt:lpstr>
      <vt:lpstr>What exactly a convolutional neural network does?</vt:lpstr>
      <vt:lpstr>Component of CNN</vt:lpstr>
      <vt:lpstr>               The Pooling Layer</vt:lpstr>
      <vt:lpstr>                The Output layer</vt:lpstr>
      <vt:lpstr> How does the entire network look like ? </vt:lpstr>
      <vt:lpstr>Using CNN to classify images</vt:lpstr>
      <vt:lpstr>Data set Description</vt:lpstr>
      <vt:lpstr>PowerPoint Presentation</vt:lpstr>
      <vt:lpstr>Test the image </vt:lpstr>
      <vt:lpstr>Train Result</vt:lpstr>
      <vt:lpstr>Test Accuracy</vt:lpstr>
      <vt:lpstr>Convolutional Autoencoder </vt:lpstr>
      <vt:lpstr>Implementation process of CAE</vt:lpstr>
      <vt:lpstr>Process of CAE</vt:lpstr>
      <vt:lpstr>Result of CAE</vt:lpstr>
      <vt:lpstr>Application of CAEs </vt:lpstr>
      <vt:lpstr>Conclusion</vt:lpstr>
      <vt:lpstr>Limitation</vt:lpstr>
      <vt:lpstr>Future Work</vt:lpstr>
      <vt:lpstr>References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Windows User</dc:creator>
  <cp:lastModifiedBy>Delowar Sikder</cp:lastModifiedBy>
  <cp:revision>180</cp:revision>
  <dcterms:created xsi:type="dcterms:W3CDTF">2018-12-07T16:44:42Z</dcterms:created>
  <dcterms:modified xsi:type="dcterms:W3CDTF">2019-12-26T04:47:32Z</dcterms:modified>
</cp:coreProperties>
</file>