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69" r:id="rId2"/>
    <p:sldId id="256" r:id="rId3"/>
    <p:sldId id="257" r:id="rId4"/>
    <p:sldId id="258" r:id="rId5"/>
    <p:sldId id="259" r:id="rId6"/>
    <p:sldId id="264" r:id="rId7"/>
    <p:sldId id="265" r:id="rId8"/>
    <p:sldId id="266" r:id="rId9"/>
    <p:sldId id="267" r:id="rId10"/>
    <p:sldId id="268" r:id="rId11"/>
    <p:sldId id="261" r:id="rId12"/>
    <p:sldId id="262" r:id="rId13"/>
    <p:sldId id="270" r:id="rId14"/>
    <p:sldId id="271" r:id="rId15"/>
    <p:sldId id="260"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2C2B8-9F44-40AE-9D1B-AE6BCBF026B6}" type="doc">
      <dgm:prSet loTypeId="urn:microsoft.com/office/officeart/2005/8/layout/cycle3" loCatId="cycle" qsTypeId="urn:microsoft.com/office/officeart/2005/8/quickstyle/3d2" qsCatId="3D" csTypeId="urn:microsoft.com/office/officeart/2005/8/colors/colorful1" csCatId="colorful" phldr="1"/>
      <dgm:spPr/>
      <dgm:t>
        <a:bodyPr/>
        <a:lstStyle/>
        <a:p>
          <a:endParaRPr lang="en-US"/>
        </a:p>
      </dgm:t>
    </dgm:pt>
    <dgm:pt modelId="{3134966B-2313-4697-ACF2-9B563C602460}">
      <dgm:prSet phldrT="[Text]" custT="1"/>
      <dgm:spPr/>
      <dgm:t>
        <a:bodyPr/>
        <a:lstStyle/>
        <a:p>
          <a:r>
            <a:rPr lang="en-US" sz="2400" dirty="0"/>
            <a:t>Recognition of need</a:t>
          </a:r>
        </a:p>
      </dgm:t>
    </dgm:pt>
    <dgm:pt modelId="{B60B7EA5-4822-486E-9AFE-3E288478D129}" type="parTrans" cxnId="{B1E7D22C-C564-4972-9EE9-AE4A72B80500}">
      <dgm:prSet/>
      <dgm:spPr/>
      <dgm:t>
        <a:bodyPr/>
        <a:lstStyle/>
        <a:p>
          <a:endParaRPr lang="en-US"/>
        </a:p>
      </dgm:t>
    </dgm:pt>
    <dgm:pt modelId="{ACF8F4D5-8053-425B-A531-516D42DB7294}" type="sibTrans" cxnId="{B1E7D22C-C564-4972-9EE9-AE4A72B80500}">
      <dgm:prSet/>
      <dgm:spPr/>
      <dgm:t>
        <a:bodyPr/>
        <a:lstStyle/>
        <a:p>
          <a:endParaRPr lang="en-US" sz="2400"/>
        </a:p>
      </dgm:t>
    </dgm:pt>
    <dgm:pt modelId="{2A0AC9D0-11DC-45CE-8710-8EA424065909}">
      <dgm:prSet phldrT="[Text]" custT="1"/>
      <dgm:spPr/>
      <dgm:t>
        <a:bodyPr/>
        <a:lstStyle/>
        <a:p>
          <a:r>
            <a:rPr lang="en-US" sz="2400" dirty="0"/>
            <a:t>Feasibility study</a:t>
          </a:r>
        </a:p>
      </dgm:t>
    </dgm:pt>
    <dgm:pt modelId="{A32CB6B2-D11A-4576-BDC0-3229E7D0A88C}" type="parTrans" cxnId="{82113501-266B-43AA-8C53-C94FF32DDB85}">
      <dgm:prSet/>
      <dgm:spPr/>
      <dgm:t>
        <a:bodyPr/>
        <a:lstStyle/>
        <a:p>
          <a:endParaRPr lang="en-US"/>
        </a:p>
      </dgm:t>
    </dgm:pt>
    <dgm:pt modelId="{9629CFDE-64E3-4A7F-8F11-8F6A237864F2}" type="sibTrans" cxnId="{82113501-266B-43AA-8C53-C94FF32DDB85}">
      <dgm:prSet/>
      <dgm:spPr/>
      <dgm:t>
        <a:bodyPr/>
        <a:lstStyle/>
        <a:p>
          <a:endParaRPr lang="en-US"/>
        </a:p>
      </dgm:t>
    </dgm:pt>
    <dgm:pt modelId="{856320AF-29FE-4F12-AE0D-97B26D1E86E8}">
      <dgm:prSet phldrT="[Text]" custT="1"/>
      <dgm:spPr/>
      <dgm:t>
        <a:bodyPr/>
        <a:lstStyle/>
        <a:p>
          <a:r>
            <a:rPr lang="en-US" sz="2400" dirty="0"/>
            <a:t>Analysis</a:t>
          </a:r>
        </a:p>
      </dgm:t>
    </dgm:pt>
    <dgm:pt modelId="{1A793ED4-F8C4-47E4-AADB-6ED1EA48C748}" type="parTrans" cxnId="{609A314A-1D2E-471C-ABE1-7746AC63A095}">
      <dgm:prSet/>
      <dgm:spPr/>
      <dgm:t>
        <a:bodyPr/>
        <a:lstStyle/>
        <a:p>
          <a:endParaRPr lang="en-US"/>
        </a:p>
      </dgm:t>
    </dgm:pt>
    <dgm:pt modelId="{724468D2-A724-4325-924B-6676697FBFFA}" type="sibTrans" cxnId="{609A314A-1D2E-471C-ABE1-7746AC63A095}">
      <dgm:prSet/>
      <dgm:spPr/>
      <dgm:t>
        <a:bodyPr/>
        <a:lstStyle/>
        <a:p>
          <a:endParaRPr lang="en-US"/>
        </a:p>
      </dgm:t>
    </dgm:pt>
    <dgm:pt modelId="{A163497D-A505-49E0-8ACE-3A8A0A96F9BE}">
      <dgm:prSet phldrT="[Text]" custT="1"/>
      <dgm:spPr/>
      <dgm:t>
        <a:bodyPr/>
        <a:lstStyle/>
        <a:p>
          <a:r>
            <a:rPr lang="en-US" sz="2400" dirty="0"/>
            <a:t>Design</a:t>
          </a:r>
        </a:p>
      </dgm:t>
    </dgm:pt>
    <dgm:pt modelId="{97497E1C-E69F-4592-87CE-70BF7E8295E8}" type="parTrans" cxnId="{1EF5AE88-C5A0-4591-AB62-E62849172102}">
      <dgm:prSet/>
      <dgm:spPr/>
      <dgm:t>
        <a:bodyPr/>
        <a:lstStyle/>
        <a:p>
          <a:endParaRPr lang="en-US"/>
        </a:p>
      </dgm:t>
    </dgm:pt>
    <dgm:pt modelId="{2609FDC4-03DB-46F3-A4E4-665FAD657F0E}" type="sibTrans" cxnId="{1EF5AE88-C5A0-4591-AB62-E62849172102}">
      <dgm:prSet/>
      <dgm:spPr/>
      <dgm:t>
        <a:bodyPr/>
        <a:lstStyle/>
        <a:p>
          <a:endParaRPr lang="en-US"/>
        </a:p>
      </dgm:t>
    </dgm:pt>
    <dgm:pt modelId="{71C830FE-0FDB-43C4-84F6-772183C424F0}">
      <dgm:prSet phldrT="[Text]" custT="1"/>
      <dgm:spPr/>
      <dgm:t>
        <a:bodyPr/>
        <a:lstStyle/>
        <a:p>
          <a:r>
            <a:rPr lang="en-US" sz="2400" dirty="0"/>
            <a:t>Implementation</a:t>
          </a:r>
        </a:p>
      </dgm:t>
    </dgm:pt>
    <dgm:pt modelId="{37FB61BA-09DA-4DE7-93AE-D35A465930C2}" type="parTrans" cxnId="{533809EE-9346-41A2-8B43-D0D9639662AE}">
      <dgm:prSet/>
      <dgm:spPr/>
      <dgm:t>
        <a:bodyPr/>
        <a:lstStyle/>
        <a:p>
          <a:endParaRPr lang="en-US"/>
        </a:p>
      </dgm:t>
    </dgm:pt>
    <dgm:pt modelId="{F3AFEEC3-2719-4D47-BB85-44B76AA96D02}" type="sibTrans" cxnId="{533809EE-9346-41A2-8B43-D0D9639662AE}">
      <dgm:prSet/>
      <dgm:spPr/>
      <dgm:t>
        <a:bodyPr/>
        <a:lstStyle/>
        <a:p>
          <a:endParaRPr lang="en-US"/>
        </a:p>
      </dgm:t>
    </dgm:pt>
    <dgm:pt modelId="{9CD2589F-AAC4-4125-BE8A-7690CA2A0D59}">
      <dgm:prSet phldrT="[Text]" custT="1"/>
      <dgm:spPr/>
      <dgm:t>
        <a:bodyPr/>
        <a:lstStyle/>
        <a:p>
          <a:r>
            <a:rPr lang="en-US" sz="2400" dirty="0"/>
            <a:t>Post Implementation</a:t>
          </a:r>
        </a:p>
      </dgm:t>
    </dgm:pt>
    <dgm:pt modelId="{A00562E0-6A49-4010-97A9-245C11A66A29}" type="parTrans" cxnId="{19B28AE8-40FB-42D0-AC2C-D49C113D5999}">
      <dgm:prSet/>
      <dgm:spPr/>
      <dgm:t>
        <a:bodyPr/>
        <a:lstStyle/>
        <a:p>
          <a:endParaRPr lang="en-US"/>
        </a:p>
      </dgm:t>
    </dgm:pt>
    <dgm:pt modelId="{7E4ABA2F-5119-4777-8A6E-48A52537254E}" type="sibTrans" cxnId="{19B28AE8-40FB-42D0-AC2C-D49C113D5999}">
      <dgm:prSet/>
      <dgm:spPr/>
      <dgm:t>
        <a:bodyPr/>
        <a:lstStyle/>
        <a:p>
          <a:endParaRPr lang="en-US"/>
        </a:p>
      </dgm:t>
    </dgm:pt>
    <dgm:pt modelId="{6A83EB2A-D233-45C5-9619-F0D6C6D69778}" type="pres">
      <dgm:prSet presAssocID="{8512C2B8-9F44-40AE-9D1B-AE6BCBF026B6}" presName="Name0" presStyleCnt="0">
        <dgm:presLayoutVars>
          <dgm:dir/>
          <dgm:resizeHandles val="exact"/>
        </dgm:presLayoutVars>
      </dgm:prSet>
      <dgm:spPr/>
    </dgm:pt>
    <dgm:pt modelId="{7F0E2D12-6C78-4768-800A-B0032E77F56B}" type="pres">
      <dgm:prSet presAssocID="{8512C2B8-9F44-40AE-9D1B-AE6BCBF026B6}" presName="cycle" presStyleCnt="0"/>
      <dgm:spPr/>
    </dgm:pt>
    <dgm:pt modelId="{90189DB6-6AE3-4F65-B7B2-55857BAB9446}" type="pres">
      <dgm:prSet presAssocID="{3134966B-2313-4697-ACF2-9B563C602460}" presName="nodeFirstNode" presStyleLbl="node1" presStyleIdx="0" presStyleCnt="6">
        <dgm:presLayoutVars>
          <dgm:bulletEnabled val="1"/>
        </dgm:presLayoutVars>
      </dgm:prSet>
      <dgm:spPr/>
    </dgm:pt>
    <dgm:pt modelId="{00816E22-3EF7-4EBC-89B9-08A2EF9DBF89}" type="pres">
      <dgm:prSet presAssocID="{ACF8F4D5-8053-425B-A531-516D42DB7294}" presName="sibTransFirstNode" presStyleLbl="bgShp" presStyleIdx="0" presStyleCnt="1"/>
      <dgm:spPr/>
    </dgm:pt>
    <dgm:pt modelId="{7A79E636-8487-4403-A0F6-6734601E9369}" type="pres">
      <dgm:prSet presAssocID="{2A0AC9D0-11DC-45CE-8710-8EA424065909}" presName="nodeFollowingNodes" presStyleLbl="node1" presStyleIdx="1" presStyleCnt="6" custRadScaleRad="96188" custRadScaleInc="-1232">
        <dgm:presLayoutVars>
          <dgm:bulletEnabled val="1"/>
        </dgm:presLayoutVars>
      </dgm:prSet>
      <dgm:spPr/>
    </dgm:pt>
    <dgm:pt modelId="{0D7DE818-5C9D-48C9-85D9-7306AC6B3E80}" type="pres">
      <dgm:prSet presAssocID="{856320AF-29FE-4F12-AE0D-97B26D1E86E8}" presName="nodeFollowingNodes" presStyleLbl="node1" presStyleIdx="2" presStyleCnt="6">
        <dgm:presLayoutVars>
          <dgm:bulletEnabled val="1"/>
        </dgm:presLayoutVars>
      </dgm:prSet>
      <dgm:spPr/>
    </dgm:pt>
    <dgm:pt modelId="{85C8FFF2-A3AB-4316-813A-30DEB5E6C2A9}" type="pres">
      <dgm:prSet presAssocID="{A163497D-A505-49E0-8ACE-3A8A0A96F9BE}" presName="nodeFollowingNodes" presStyleLbl="node1" presStyleIdx="3" presStyleCnt="6">
        <dgm:presLayoutVars>
          <dgm:bulletEnabled val="1"/>
        </dgm:presLayoutVars>
      </dgm:prSet>
      <dgm:spPr/>
    </dgm:pt>
    <dgm:pt modelId="{6493A10C-7A05-4A44-90C5-E1D2BF98DCD6}" type="pres">
      <dgm:prSet presAssocID="{71C830FE-0FDB-43C4-84F6-772183C424F0}" presName="nodeFollowingNodes" presStyleLbl="node1" presStyleIdx="4" presStyleCnt="6">
        <dgm:presLayoutVars>
          <dgm:bulletEnabled val="1"/>
        </dgm:presLayoutVars>
      </dgm:prSet>
      <dgm:spPr/>
    </dgm:pt>
    <dgm:pt modelId="{88A1A162-4EC6-4E00-BD0C-1243C3517A53}" type="pres">
      <dgm:prSet presAssocID="{9CD2589F-AAC4-4125-BE8A-7690CA2A0D59}" presName="nodeFollowingNodes" presStyleLbl="node1" presStyleIdx="5" presStyleCnt="6">
        <dgm:presLayoutVars>
          <dgm:bulletEnabled val="1"/>
        </dgm:presLayoutVars>
      </dgm:prSet>
      <dgm:spPr/>
    </dgm:pt>
  </dgm:ptLst>
  <dgm:cxnLst>
    <dgm:cxn modelId="{82113501-266B-43AA-8C53-C94FF32DDB85}" srcId="{8512C2B8-9F44-40AE-9D1B-AE6BCBF026B6}" destId="{2A0AC9D0-11DC-45CE-8710-8EA424065909}" srcOrd="1" destOrd="0" parTransId="{A32CB6B2-D11A-4576-BDC0-3229E7D0A88C}" sibTransId="{9629CFDE-64E3-4A7F-8F11-8F6A237864F2}"/>
    <dgm:cxn modelId="{B1E7D22C-C564-4972-9EE9-AE4A72B80500}" srcId="{8512C2B8-9F44-40AE-9D1B-AE6BCBF026B6}" destId="{3134966B-2313-4697-ACF2-9B563C602460}" srcOrd="0" destOrd="0" parTransId="{B60B7EA5-4822-486E-9AFE-3E288478D129}" sibTransId="{ACF8F4D5-8053-425B-A531-516D42DB7294}"/>
    <dgm:cxn modelId="{25FF663C-FC08-4E4D-9A36-69F85537D1A9}" type="presOf" srcId="{A163497D-A505-49E0-8ACE-3A8A0A96F9BE}" destId="{85C8FFF2-A3AB-4316-813A-30DEB5E6C2A9}" srcOrd="0" destOrd="0" presId="urn:microsoft.com/office/officeart/2005/8/layout/cycle3"/>
    <dgm:cxn modelId="{D9E56163-86A3-44C0-BCE4-200DB82EF786}" type="presOf" srcId="{ACF8F4D5-8053-425B-A531-516D42DB7294}" destId="{00816E22-3EF7-4EBC-89B9-08A2EF9DBF89}" srcOrd="0" destOrd="0" presId="urn:microsoft.com/office/officeart/2005/8/layout/cycle3"/>
    <dgm:cxn modelId="{609A314A-1D2E-471C-ABE1-7746AC63A095}" srcId="{8512C2B8-9F44-40AE-9D1B-AE6BCBF026B6}" destId="{856320AF-29FE-4F12-AE0D-97B26D1E86E8}" srcOrd="2" destOrd="0" parTransId="{1A793ED4-F8C4-47E4-AADB-6ED1EA48C748}" sibTransId="{724468D2-A724-4325-924B-6676697FBFFA}"/>
    <dgm:cxn modelId="{1EF5AE88-C5A0-4591-AB62-E62849172102}" srcId="{8512C2B8-9F44-40AE-9D1B-AE6BCBF026B6}" destId="{A163497D-A505-49E0-8ACE-3A8A0A96F9BE}" srcOrd="3" destOrd="0" parTransId="{97497E1C-E69F-4592-87CE-70BF7E8295E8}" sibTransId="{2609FDC4-03DB-46F3-A4E4-665FAD657F0E}"/>
    <dgm:cxn modelId="{6E1CD38B-0A2F-4B33-923D-A4E15FCC29D5}" type="presOf" srcId="{856320AF-29FE-4F12-AE0D-97B26D1E86E8}" destId="{0D7DE818-5C9D-48C9-85D9-7306AC6B3E80}" srcOrd="0" destOrd="0" presId="urn:microsoft.com/office/officeart/2005/8/layout/cycle3"/>
    <dgm:cxn modelId="{32D0A1BD-7558-4C5F-B6E8-98ADCD0F818C}" type="presOf" srcId="{9CD2589F-AAC4-4125-BE8A-7690CA2A0D59}" destId="{88A1A162-4EC6-4E00-BD0C-1243C3517A53}" srcOrd="0" destOrd="0" presId="urn:microsoft.com/office/officeart/2005/8/layout/cycle3"/>
    <dgm:cxn modelId="{6D43F1D3-F7B9-492B-A055-58B5B84D2EB3}" type="presOf" srcId="{8512C2B8-9F44-40AE-9D1B-AE6BCBF026B6}" destId="{6A83EB2A-D233-45C5-9619-F0D6C6D69778}" srcOrd="0" destOrd="0" presId="urn:microsoft.com/office/officeart/2005/8/layout/cycle3"/>
    <dgm:cxn modelId="{580040D5-DAC1-4A1A-AFF4-37030BF486FD}" type="presOf" srcId="{2A0AC9D0-11DC-45CE-8710-8EA424065909}" destId="{7A79E636-8487-4403-A0F6-6734601E9369}" srcOrd="0" destOrd="0" presId="urn:microsoft.com/office/officeart/2005/8/layout/cycle3"/>
    <dgm:cxn modelId="{5A1340DB-3EB5-4FA5-94CB-508381F6A1C0}" type="presOf" srcId="{71C830FE-0FDB-43C4-84F6-772183C424F0}" destId="{6493A10C-7A05-4A44-90C5-E1D2BF98DCD6}" srcOrd="0" destOrd="0" presId="urn:microsoft.com/office/officeart/2005/8/layout/cycle3"/>
    <dgm:cxn modelId="{03019FE5-5C52-4A7B-9FD1-0C6B15E67B97}" type="presOf" srcId="{3134966B-2313-4697-ACF2-9B563C602460}" destId="{90189DB6-6AE3-4F65-B7B2-55857BAB9446}" srcOrd="0" destOrd="0" presId="urn:microsoft.com/office/officeart/2005/8/layout/cycle3"/>
    <dgm:cxn modelId="{19B28AE8-40FB-42D0-AC2C-D49C113D5999}" srcId="{8512C2B8-9F44-40AE-9D1B-AE6BCBF026B6}" destId="{9CD2589F-AAC4-4125-BE8A-7690CA2A0D59}" srcOrd="5" destOrd="0" parTransId="{A00562E0-6A49-4010-97A9-245C11A66A29}" sibTransId="{7E4ABA2F-5119-4777-8A6E-48A52537254E}"/>
    <dgm:cxn modelId="{533809EE-9346-41A2-8B43-D0D9639662AE}" srcId="{8512C2B8-9F44-40AE-9D1B-AE6BCBF026B6}" destId="{71C830FE-0FDB-43C4-84F6-772183C424F0}" srcOrd="4" destOrd="0" parTransId="{37FB61BA-09DA-4DE7-93AE-D35A465930C2}" sibTransId="{F3AFEEC3-2719-4D47-BB85-44B76AA96D02}"/>
    <dgm:cxn modelId="{0A6BE835-B445-4F90-BDEA-03935245D757}" type="presParOf" srcId="{6A83EB2A-D233-45C5-9619-F0D6C6D69778}" destId="{7F0E2D12-6C78-4768-800A-B0032E77F56B}" srcOrd="0" destOrd="0" presId="urn:microsoft.com/office/officeart/2005/8/layout/cycle3"/>
    <dgm:cxn modelId="{B6B77B0A-6039-4168-B3E7-D304CA8F4BB6}" type="presParOf" srcId="{7F0E2D12-6C78-4768-800A-B0032E77F56B}" destId="{90189DB6-6AE3-4F65-B7B2-55857BAB9446}" srcOrd="0" destOrd="0" presId="urn:microsoft.com/office/officeart/2005/8/layout/cycle3"/>
    <dgm:cxn modelId="{A73C45E5-7F8A-4D3F-AC15-8E680C62CFB9}" type="presParOf" srcId="{7F0E2D12-6C78-4768-800A-B0032E77F56B}" destId="{00816E22-3EF7-4EBC-89B9-08A2EF9DBF89}" srcOrd="1" destOrd="0" presId="urn:microsoft.com/office/officeart/2005/8/layout/cycle3"/>
    <dgm:cxn modelId="{B2F21C43-F496-4317-AF72-D8E8985D10B0}" type="presParOf" srcId="{7F0E2D12-6C78-4768-800A-B0032E77F56B}" destId="{7A79E636-8487-4403-A0F6-6734601E9369}" srcOrd="2" destOrd="0" presId="urn:microsoft.com/office/officeart/2005/8/layout/cycle3"/>
    <dgm:cxn modelId="{E5626EEB-0AA5-49EB-958F-AF12A78AF07D}" type="presParOf" srcId="{7F0E2D12-6C78-4768-800A-B0032E77F56B}" destId="{0D7DE818-5C9D-48C9-85D9-7306AC6B3E80}" srcOrd="3" destOrd="0" presId="urn:microsoft.com/office/officeart/2005/8/layout/cycle3"/>
    <dgm:cxn modelId="{F01A7D87-7BDC-46C6-8040-A09C3659AA3B}" type="presParOf" srcId="{7F0E2D12-6C78-4768-800A-B0032E77F56B}" destId="{85C8FFF2-A3AB-4316-813A-30DEB5E6C2A9}" srcOrd="4" destOrd="0" presId="urn:microsoft.com/office/officeart/2005/8/layout/cycle3"/>
    <dgm:cxn modelId="{3D68C892-3FF1-4610-B468-319C626FA8A1}" type="presParOf" srcId="{7F0E2D12-6C78-4768-800A-B0032E77F56B}" destId="{6493A10C-7A05-4A44-90C5-E1D2BF98DCD6}" srcOrd="5" destOrd="0" presId="urn:microsoft.com/office/officeart/2005/8/layout/cycle3"/>
    <dgm:cxn modelId="{5F83F949-9DFA-4AB6-A793-F78C2371EC38}" type="presParOf" srcId="{7F0E2D12-6C78-4768-800A-B0032E77F56B}" destId="{88A1A162-4EC6-4E00-BD0C-1243C3517A53}"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16E22-3EF7-4EBC-89B9-08A2EF9DBF89}">
      <dsp:nvSpPr>
        <dsp:cNvPr id="0" name=""/>
        <dsp:cNvSpPr/>
      </dsp:nvSpPr>
      <dsp:spPr>
        <a:xfrm>
          <a:off x="2497620" y="-3919"/>
          <a:ext cx="4773788" cy="4773788"/>
        </a:xfrm>
        <a:prstGeom prst="circularArrow">
          <a:avLst>
            <a:gd name="adj1" fmla="val 5274"/>
            <a:gd name="adj2" fmla="val 312630"/>
            <a:gd name="adj3" fmla="val 14211841"/>
            <a:gd name="adj4" fmla="val 17136557"/>
            <a:gd name="adj5" fmla="val 5477"/>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0189DB6-6AE3-4F65-B7B2-55857BAB9446}">
      <dsp:nvSpPr>
        <dsp:cNvPr id="0" name=""/>
        <dsp:cNvSpPr/>
      </dsp:nvSpPr>
      <dsp:spPr>
        <a:xfrm>
          <a:off x="3968668" y="1678"/>
          <a:ext cx="1831692" cy="915846"/>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Recognition of need</a:t>
          </a:r>
        </a:p>
      </dsp:txBody>
      <dsp:txXfrm>
        <a:off x="4013376" y="46386"/>
        <a:ext cx="1742276" cy="826430"/>
      </dsp:txXfrm>
    </dsp:sp>
    <dsp:sp modelId="{7A79E636-8487-4403-A0F6-6734601E9369}">
      <dsp:nvSpPr>
        <dsp:cNvPr id="0" name=""/>
        <dsp:cNvSpPr/>
      </dsp:nvSpPr>
      <dsp:spPr>
        <a:xfrm>
          <a:off x="5571505" y="989122"/>
          <a:ext cx="1831692" cy="915846"/>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Feasibility study</a:t>
          </a:r>
        </a:p>
      </dsp:txBody>
      <dsp:txXfrm>
        <a:off x="5616213" y="1033830"/>
        <a:ext cx="1742276" cy="826430"/>
      </dsp:txXfrm>
    </dsp:sp>
    <dsp:sp modelId="{0D7DE818-5C9D-48C9-85D9-7306AC6B3E80}">
      <dsp:nvSpPr>
        <dsp:cNvPr id="0" name=""/>
        <dsp:cNvSpPr/>
      </dsp:nvSpPr>
      <dsp:spPr>
        <a:xfrm>
          <a:off x="5645837" y="2906620"/>
          <a:ext cx="1831692" cy="915846"/>
        </a:xfrm>
        <a:prstGeom prst="round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Analysis</a:t>
          </a:r>
        </a:p>
      </dsp:txBody>
      <dsp:txXfrm>
        <a:off x="5690545" y="2951328"/>
        <a:ext cx="1742276" cy="826430"/>
      </dsp:txXfrm>
    </dsp:sp>
    <dsp:sp modelId="{85C8FFF2-A3AB-4316-813A-30DEB5E6C2A9}">
      <dsp:nvSpPr>
        <dsp:cNvPr id="0" name=""/>
        <dsp:cNvSpPr/>
      </dsp:nvSpPr>
      <dsp:spPr>
        <a:xfrm>
          <a:off x="3968668" y="3874934"/>
          <a:ext cx="1831692" cy="915846"/>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Design</a:t>
          </a:r>
        </a:p>
      </dsp:txBody>
      <dsp:txXfrm>
        <a:off x="4013376" y="3919642"/>
        <a:ext cx="1742276" cy="826430"/>
      </dsp:txXfrm>
    </dsp:sp>
    <dsp:sp modelId="{6493A10C-7A05-4A44-90C5-E1D2BF98DCD6}">
      <dsp:nvSpPr>
        <dsp:cNvPr id="0" name=""/>
        <dsp:cNvSpPr/>
      </dsp:nvSpPr>
      <dsp:spPr>
        <a:xfrm>
          <a:off x="2291498" y="2906620"/>
          <a:ext cx="1831692" cy="915846"/>
        </a:xfrm>
        <a:prstGeom prst="round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Implementation</a:t>
          </a:r>
        </a:p>
      </dsp:txBody>
      <dsp:txXfrm>
        <a:off x="2336206" y="2951328"/>
        <a:ext cx="1742276" cy="826430"/>
      </dsp:txXfrm>
    </dsp:sp>
    <dsp:sp modelId="{88A1A162-4EC6-4E00-BD0C-1243C3517A53}">
      <dsp:nvSpPr>
        <dsp:cNvPr id="0" name=""/>
        <dsp:cNvSpPr/>
      </dsp:nvSpPr>
      <dsp:spPr>
        <a:xfrm>
          <a:off x="2291498" y="969992"/>
          <a:ext cx="1831692" cy="915846"/>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Post Implementation</a:t>
          </a:r>
        </a:p>
      </dsp:txBody>
      <dsp:txXfrm>
        <a:off x="2336206" y="1014700"/>
        <a:ext cx="1742276" cy="82643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99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153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43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5463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436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2734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83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020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043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5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675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330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556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589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565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9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896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26-Jun-19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939184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uet.ac.bd/cse/salim9326"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archcio.techtarget.com/definition/project-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423" y="150181"/>
            <a:ext cx="8229600" cy="1143000"/>
          </a:xfrm>
        </p:spPr>
        <p:txBody>
          <a:bodyPr>
            <a:normAutofit/>
          </a:bodyPr>
          <a:lstStyle/>
          <a:p>
            <a:r>
              <a:rPr lang="en-US" sz="4400" dirty="0">
                <a:solidFill>
                  <a:srgbClr val="FF0000"/>
                </a:solidFill>
              </a:rPr>
              <a:t>System Development Life Cycle</a:t>
            </a:r>
          </a:p>
        </p:txBody>
      </p:sp>
      <p:sp>
        <p:nvSpPr>
          <p:cNvPr id="4" name="Content Placeholder 3"/>
          <p:cNvSpPr>
            <a:spLocks noGrp="1"/>
          </p:cNvSpPr>
          <p:nvPr>
            <p:ph idx="1"/>
          </p:nvPr>
        </p:nvSpPr>
        <p:spPr>
          <a:xfrm>
            <a:off x="1807191" y="1234440"/>
            <a:ext cx="8577618" cy="4389120"/>
          </a:xfrm>
        </p:spPr>
        <p:txBody>
          <a:bodyPr>
            <a:noAutofit/>
          </a:bodyPr>
          <a:lstStyle/>
          <a:p>
            <a:pPr marL="0" indent="0">
              <a:buNone/>
            </a:pPr>
            <a:r>
              <a:rPr lang="en-US" sz="2000" dirty="0">
                <a:solidFill>
                  <a:srgbClr val="00B050"/>
                </a:solidFill>
                <a:latin typeface="Arial Rounded MT Bold" panose="020F0704030504030204" pitchFamily="34" charset="0"/>
                <a:ea typeface="Adobe Fan Heiti Std B" panose="020B0700000000000000" pitchFamily="34" charset="-128"/>
              </a:rPr>
              <a:t>Course No : CSE 3119</a:t>
            </a:r>
          </a:p>
          <a:p>
            <a:pPr marL="0" indent="0">
              <a:buNone/>
            </a:pPr>
            <a:r>
              <a:rPr lang="en-US" sz="2000" dirty="0">
                <a:solidFill>
                  <a:srgbClr val="00B050"/>
                </a:solidFill>
                <a:latin typeface="Arial Rounded MT Bold" panose="020F0704030504030204" pitchFamily="34" charset="0"/>
                <a:ea typeface="Adobe Fan Heiti Std B" panose="020B0700000000000000" pitchFamily="34" charset="-128"/>
              </a:rPr>
              <a:t>Course title: Information System and Software Engineering </a:t>
            </a:r>
          </a:p>
          <a:p>
            <a:pPr marL="0" indent="0">
              <a:buNone/>
            </a:pPr>
            <a:r>
              <a:rPr lang="en-US" sz="2000" dirty="0">
                <a:solidFill>
                  <a:srgbClr val="00B050"/>
                </a:solidFill>
                <a:latin typeface="Arial Rounded MT Bold" panose="020F0704030504030204" pitchFamily="34" charset="0"/>
                <a:ea typeface="Adobe Fan Heiti Std B" panose="020B0700000000000000" pitchFamily="34" charset="-128"/>
              </a:rPr>
              <a:t>Report on : </a:t>
            </a:r>
            <a:r>
              <a:rPr lang="en-US" sz="2000" dirty="0">
                <a:solidFill>
                  <a:schemeClr val="accent5">
                    <a:lumMod val="60000"/>
                    <a:lumOff val="40000"/>
                  </a:schemeClr>
                </a:solidFill>
                <a:latin typeface="Arial Rounded MT Bold" panose="020F0704030504030204" pitchFamily="34" charset="0"/>
                <a:ea typeface="Adobe Fan Heiti Std B" panose="020B0700000000000000" pitchFamily="34" charset="-128"/>
              </a:rPr>
              <a:t>Bangladesh Bank Management System </a:t>
            </a:r>
          </a:p>
          <a:p>
            <a:pPr marL="0" indent="0">
              <a:buNone/>
            </a:pPr>
            <a:r>
              <a:rPr lang="en-US" sz="2000" dirty="0">
                <a:solidFill>
                  <a:schemeClr val="accent5">
                    <a:lumMod val="60000"/>
                    <a:lumOff val="40000"/>
                  </a:schemeClr>
                </a:solidFill>
                <a:latin typeface="Arial Rounded MT Bold" panose="020F0704030504030204" pitchFamily="34" charset="0"/>
                <a:ea typeface="Adobe Fan Heiti Std B" panose="020B0700000000000000" pitchFamily="34" charset="-128"/>
              </a:rPr>
              <a:t>		Bangladesh Bank Khulna Branch</a:t>
            </a:r>
          </a:p>
          <a:p>
            <a:pPr marL="0" indent="0" algn="ctr">
              <a:buNone/>
            </a:pPr>
            <a:r>
              <a:rPr lang="en-US" sz="2000" dirty="0">
                <a:solidFill>
                  <a:srgbClr val="FFFF00"/>
                </a:solidFill>
                <a:latin typeface="Arial Rounded MT Bold" panose="020F0704030504030204" pitchFamily="34" charset="0"/>
                <a:ea typeface="Adobe Fan Heiti Std B" panose="020B0700000000000000" pitchFamily="34" charset="-128"/>
              </a:rPr>
              <a:t>Course Teacher</a:t>
            </a:r>
            <a:r>
              <a:rPr lang="en-US" sz="2000" dirty="0">
                <a:latin typeface="Arial Rounded MT Bold" panose="020F0704030504030204" pitchFamily="34" charset="0"/>
                <a:ea typeface="Adobe Fan Heiti Std B" panose="020B0700000000000000" pitchFamily="34" charset="-128"/>
              </a:rPr>
              <a:t>:</a:t>
            </a:r>
          </a:p>
          <a:p>
            <a:pPr marL="0" indent="0" algn="ctr">
              <a:buNone/>
            </a:pPr>
            <a:r>
              <a:rPr lang="en-US" sz="2000" dirty="0">
                <a:latin typeface="Arial Rounded MT Bold" panose="020F0704030504030204" pitchFamily="34" charset="0"/>
                <a:ea typeface="Adobe Fan Heiti Std B" panose="020B0700000000000000" pitchFamily="34" charset="-128"/>
                <a:hlinkClick r:id="rId2"/>
              </a:rPr>
              <a:t>Md. Abdus Salim Mollah</a:t>
            </a:r>
          </a:p>
          <a:p>
            <a:pPr marL="0" indent="0" algn="ctr">
              <a:buNone/>
            </a:pPr>
            <a:r>
              <a:rPr lang="en-US" sz="2000" dirty="0">
                <a:latin typeface="Arial Rounded MT Bold" panose="020F0704030504030204" pitchFamily="34" charset="0"/>
                <a:ea typeface="Adobe Fan Heiti Std B" panose="020B0700000000000000" pitchFamily="34" charset="-128"/>
              </a:rPr>
              <a:t>Assistant Professor</a:t>
            </a:r>
          </a:p>
          <a:p>
            <a:pPr marL="0" indent="0" algn="ctr">
              <a:buNone/>
            </a:pPr>
            <a:r>
              <a:rPr lang="en-US" sz="2000" dirty="0">
                <a:latin typeface="Arial Rounded MT Bold" panose="020F0704030504030204" pitchFamily="34" charset="0"/>
                <a:ea typeface="Adobe Fan Heiti Std B" panose="020B0700000000000000" pitchFamily="34" charset="-128"/>
              </a:rPr>
              <a:t>Department of Computer Science and Engineering</a:t>
            </a:r>
          </a:p>
          <a:p>
            <a:pPr marL="0" indent="0" algn="ctr">
              <a:buNone/>
            </a:pPr>
            <a:r>
              <a:rPr lang="en-US" sz="2000" dirty="0">
                <a:latin typeface="Arial Rounded MT Bold" panose="020F0704030504030204" pitchFamily="34" charset="0"/>
                <a:ea typeface="Adobe Fan Heiti Std B" panose="020B0700000000000000" pitchFamily="34" charset="-128"/>
              </a:rPr>
              <a:t>Khulna University of Engineering and Technology</a:t>
            </a:r>
          </a:p>
          <a:p>
            <a:pPr marL="0" indent="0" algn="ctr">
              <a:buNone/>
            </a:pPr>
            <a:r>
              <a:rPr lang="en-US" sz="2000" dirty="0">
                <a:latin typeface="Arial Rounded MT Bold" panose="020F0704030504030204" pitchFamily="34" charset="0"/>
                <a:ea typeface="Adobe Fan Heiti Std B" panose="020B0700000000000000" pitchFamily="34" charset="-128"/>
              </a:rPr>
              <a:t>Khulna -9203 ,Bangladesh</a:t>
            </a:r>
          </a:p>
        </p:txBody>
      </p:sp>
      <p:sp>
        <p:nvSpPr>
          <p:cNvPr id="5" name="Date Placeholder 4"/>
          <p:cNvSpPr>
            <a:spLocks noGrp="1"/>
          </p:cNvSpPr>
          <p:nvPr>
            <p:ph type="dt" sz="half" idx="10"/>
          </p:nvPr>
        </p:nvSpPr>
        <p:spPr/>
        <p:txBody>
          <a:bodyPr/>
          <a:lstStyle/>
          <a:p>
            <a:fld id="{4E66B058-152B-4D77-A000-215D3F9DA6D4}" type="datetime3">
              <a:rPr lang="en-US" smtClean="0"/>
              <a:t>26 June 2019</a:t>
            </a:fld>
            <a:endParaRPr lang="en-US"/>
          </a:p>
        </p:txBody>
      </p:sp>
      <p:sp>
        <p:nvSpPr>
          <p:cNvPr id="6" name="Footer Placeholder 5"/>
          <p:cNvSpPr>
            <a:spLocks noGrp="1"/>
          </p:cNvSpPr>
          <p:nvPr>
            <p:ph type="ftr" sz="quarter" idx="11"/>
          </p:nvPr>
        </p:nvSpPr>
        <p:spPr/>
        <p:txBody>
          <a:bodyPr/>
          <a:lstStyle/>
          <a:p>
            <a:r>
              <a:rPr lang="en-US"/>
              <a:t>CSE 2k16 KUET</a:t>
            </a:r>
          </a:p>
        </p:txBody>
      </p:sp>
      <p:sp>
        <p:nvSpPr>
          <p:cNvPr id="7" name="Slide Number Placeholder 6"/>
          <p:cNvSpPr>
            <a:spLocks noGrp="1"/>
          </p:cNvSpPr>
          <p:nvPr>
            <p:ph type="sldNum" sz="quarter" idx="12"/>
          </p:nvPr>
        </p:nvSpPr>
        <p:spPr/>
        <p:txBody>
          <a:bodyPr/>
          <a:lstStyle/>
          <a:p>
            <a:fld id="{F3DB9925-D457-4BD3-AC41-F897F13CD95E}" type="slidenum">
              <a:rPr lang="en-US" smtClean="0"/>
              <a:t>1</a:t>
            </a:fld>
            <a:endParaRPr lang="en-US"/>
          </a:p>
        </p:txBody>
      </p:sp>
    </p:spTree>
    <p:extLst>
      <p:ext uri="{BB962C8B-B14F-4D97-AF65-F5344CB8AC3E}">
        <p14:creationId xmlns:p14="http://schemas.microsoft.com/office/powerpoint/2010/main" val="2882242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BA46-7B91-4F05-AF36-3D4C4732888C}"/>
              </a:ext>
            </a:extLst>
          </p:cNvPr>
          <p:cNvSpPr>
            <a:spLocks noGrp="1"/>
          </p:cNvSpPr>
          <p:nvPr>
            <p:ph type="title"/>
          </p:nvPr>
        </p:nvSpPr>
        <p:spPr/>
        <p:txBody>
          <a:bodyPr>
            <a:normAutofit/>
          </a:bodyPr>
          <a:lstStyle/>
          <a:p>
            <a:r>
              <a:rPr lang="en-US" sz="4800" dirty="0">
                <a:solidFill>
                  <a:srgbClr val="C00000"/>
                </a:solidFill>
              </a:rPr>
              <a:t>Cont..</a:t>
            </a:r>
          </a:p>
        </p:txBody>
      </p:sp>
      <p:sp>
        <p:nvSpPr>
          <p:cNvPr id="3" name="Content Placeholder 2">
            <a:extLst>
              <a:ext uri="{FF2B5EF4-FFF2-40B4-BE49-F238E27FC236}">
                <a16:creationId xmlns:a16="http://schemas.microsoft.com/office/drawing/2014/main" id="{3DE03C9E-C664-4FCA-8474-30D46E9CCD51}"/>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For Bangladesh Bank, The problem of not being Modern is Defined. And a system to Modernization is required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The system will control the information flow of Bangladesh bank totally in it’s database system which will make the bank efficient to it’s user(Local Banks)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Of course , the security system is to be top notch for the central bank of Bangladesh .</a:t>
            </a:r>
          </a:p>
          <a:p>
            <a:pPr>
              <a:buFont typeface="Wingdings" panose="05000000000000000000" pitchFamily="2" charset="2"/>
              <a:buChar char="Ø"/>
            </a:pPr>
            <a:endParaRPr lang="en-US" sz="2000" dirty="0">
              <a:latin typeface="Adobe Fan Heiti Std B" panose="020B0700000000000000" pitchFamily="34" charset="-128"/>
              <a:ea typeface="Adobe Fan Heiti Std B" panose="020B0700000000000000" pitchFamily="34" charset="-128"/>
            </a:endParaRP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These are the analytical life cycle of the system.</a:t>
            </a:r>
          </a:p>
        </p:txBody>
      </p:sp>
      <p:sp>
        <p:nvSpPr>
          <p:cNvPr id="4" name="Date Placeholder 3"/>
          <p:cNvSpPr>
            <a:spLocks noGrp="1"/>
          </p:cNvSpPr>
          <p:nvPr>
            <p:ph type="dt" sz="half" idx="10"/>
          </p:nvPr>
        </p:nvSpPr>
        <p:spPr/>
        <p:txBody>
          <a:bodyPr/>
          <a:lstStyle/>
          <a:p>
            <a:fld id="{72BF3570-194C-40E4-92BB-A6D38D35DF9C}"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10</a:t>
            </a:fld>
            <a:endParaRPr lang="en-US"/>
          </a:p>
        </p:txBody>
      </p:sp>
    </p:spTree>
    <p:extLst>
      <p:ext uri="{BB962C8B-B14F-4D97-AF65-F5344CB8AC3E}">
        <p14:creationId xmlns:p14="http://schemas.microsoft.com/office/powerpoint/2010/main" val="19068941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C00000"/>
                </a:solidFill>
              </a:rPr>
              <a:t>4.Design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Determine how the output is produced</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How must be problem solved?</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Find out specific solution of problem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Design of alternative solution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Implementation schedule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Approval of system by user</a:t>
            </a:r>
          </a:p>
          <a:p>
            <a:pPr>
              <a:buFont typeface="Wingdings" panose="05000000000000000000" pitchFamily="2" charset="2"/>
              <a:buChar char="Ø"/>
            </a:pPr>
            <a:endParaRPr lang="en-US" sz="2000" dirty="0">
              <a:latin typeface="Adobe Fan Heiti Std B" panose="020B0700000000000000" pitchFamily="34" charset="-128"/>
              <a:ea typeface="Adobe Fan Heiti Std B" panose="020B0700000000000000" pitchFamily="34" charset="-128"/>
            </a:endParaRPr>
          </a:p>
        </p:txBody>
      </p:sp>
      <p:sp>
        <p:nvSpPr>
          <p:cNvPr id="4" name="Date Placeholder 3"/>
          <p:cNvSpPr>
            <a:spLocks noGrp="1"/>
          </p:cNvSpPr>
          <p:nvPr>
            <p:ph type="dt" sz="half" idx="10"/>
          </p:nvPr>
        </p:nvSpPr>
        <p:spPr/>
        <p:txBody>
          <a:bodyPr/>
          <a:lstStyle/>
          <a:p>
            <a:fld id="{1F4E4243-E3A6-453E-9D96-B77401701C97}" type="datetime3">
              <a:rPr lang="en-US" smtClean="0"/>
              <a:t>26 June 2019</a:t>
            </a:fld>
            <a:endParaRPr lang="en-US"/>
          </a:p>
        </p:txBody>
      </p:sp>
      <p:sp>
        <p:nvSpPr>
          <p:cNvPr id="5" name="Footer Placeholder 4"/>
          <p:cNvSpPr>
            <a:spLocks noGrp="1"/>
          </p:cNvSpPr>
          <p:nvPr>
            <p:ph type="ftr" sz="quarter" idx="11"/>
          </p:nvPr>
        </p:nvSpPr>
        <p:spPr/>
        <p:txBody>
          <a:bodyPr/>
          <a:lstStyle/>
          <a:p>
            <a:r>
              <a:rPr lang="en-US" dirty="0"/>
              <a:t>CSE </a:t>
            </a:r>
            <a:r>
              <a:rPr lang="en-US" sz="800" dirty="0"/>
              <a:t>2k16</a:t>
            </a:r>
            <a:r>
              <a:rPr lang="en-US" dirty="0"/>
              <a:t>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11</a:t>
            </a:fld>
            <a:endParaRPr lang="en-US"/>
          </a:p>
        </p:txBody>
      </p:sp>
    </p:spTree>
    <p:extLst>
      <p:ext uri="{BB962C8B-B14F-4D97-AF65-F5344CB8AC3E}">
        <p14:creationId xmlns:p14="http://schemas.microsoft.com/office/powerpoint/2010/main" val="314277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8229601" cy="1320800"/>
          </a:xfrm>
        </p:spPr>
        <p:txBody>
          <a:bodyPr>
            <a:normAutofit/>
          </a:bodyPr>
          <a:lstStyle/>
          <a:p>
            <a:r>
              <a:rPr lang="en-US" sz="4400" dirty="0">
                <a:solidFill>
                  <a:srgbClr val="C00000"/>
                </a:solidFill>
              </a:rPr>
              <a:t>Design for Bangladesh bank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Create high security software</a:t>
            </a:r>
          </a:p>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Come out from </a:t>
            </a:r>
            <a:r>
              <a:rPr lang="en-US" sz="2000" b="1" dirty="0">
                <a:latin typeface="Adobe Fan Heiti Std B" panose="020B0700000000000000" pitchFamily="34" charset="-128"/>
                <a:ea typeface="Adobe Fan Heiti Std B" panose="020B0700000000000000" pitchFamily="34" charset="-128"/>
              </a:rPr>
              <a:t>traditional market players in the financial industry</a:t>
            </a:r>
          </a:p>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Appoint a specialist employee</a:t>
            </a:r>
          </a:p>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Update software must be used </a:t>
            </a:r>
          </a:p>
          <a:p>
            <a:pPr>
              <a:buFont typeface="Wingdings" panose="05000000000000000000" pitchFamily="2" charset="2"/>
              <a:buChar char="ü"/>
            </a:pPr>
            <a:r>
              <a:rPr lang="en-US" sz="2000">
                <a:latin typeface="Adobe Fan Heiti Std B" panose="020B0700000000000000" pitchFamily="34" charset="-128"/>
                <a:ea typeface="Adobe Fan Heiti Std B" panose="020B0700000000000000" pitchFamily="34" charset="-128"/>
              </a:rPr>
              <a:t>Dont</a:t>
            </a:r>
            <a:r>
              <a:rPr lang="en-US" sz="2000" dirty="0">
                <a:latin typeface="Adobe Fan Heiti Std B" panose="020B0700000000000000" pitchFamily="34" charset="-128"/>
                <a:ea typeface="Adobe Fan Heiti Std B" panose="020B0700000000000000" pitchFamily="34" charset="-128"/>
              </a:rPr>
              <a:t> browse unnecessary software from office pc</a:t>
            </a:r>
          </a:p>
        </p:txBody>
      </p:sp>
      <p:sp>
        <p:nvSpPr>
          <p:cNvPr id="4" name="Date Placeholder 3"/>
          <p:cNvSpPr>
            <a:spLocks noGrp="1"/>
          </p:cNvSpPr>
          <p:nvPr>
            <p:ph type="dt" sz="half" idx="10"/>
          </p:nvPr>
        </p:nvSpPr>
        <p:spPr/>
        <p:txBody>
          <a:bodyPr/>
          <a:lstStyle/>
          <a:p>
            <a:fld id="{D85A09BB-9B0D-43A5-95FA-957BD0614C2F}"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12</a:t>
            </a:fld>
            <a:endParaRPr lang="en-US"/>
          </a:p>
        </p:txBody>
      </p:sp>
    </p:spTree>
    <p:extLst>
      <p:ext uri="{BB962C8B-B14F-4D97-AF65-F5344CB8AC3E}">
        <p14:creationId xmlns:p14="http://schemas.microsoft.com/office/powerpoint/2010/main" val="3239752268"/>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4800" dirty="0">
                <a:solidFill>
                  <a:srgbClr val="C00000"/>
                </a:solidFill>
              </a:rPr>
              <a:t>5.implementation</a:t>
            </a:r>
          </a:p>
        </p:txBody>
      </p:sp>
      <p:sp>
        <p:nvSpPr>
          <p:cNvPr id="9" name="Content Placeholder 8"/>
          <p:cNvSpPr>
            <a:spLocks noGrp="1"/>
          </p:cNvSpPr>
          <p:nvPr>
            <p:ph idx="1"/>
          </p:nvPr>
        </p:nvSpPr>
        <p:spPr/>
        <p:txBody>
          <a:bodyPr>
            <a:normAutofit/>
          </a:bodyPr>
          <a:lstStyle/>
          <a:p>
            <a:pPr>
              <a:buFont typeface="Wingdings" panose="05000000000000000000" pitchFamily="2" charset="2"/>
              <a:buChar char="q"/>
            </a:pPr>
            <a:r>
              <a:rPr lang="en-GB" sz="2000" dirty="0">
                <a:latin typeface="Adobe Fan Heiti Std B" panose="020B0700000000000000" pitchFamily="34" charset="-128"/>
                <a:ea typeface="Adobe Fan Heiti Std B" panose="020B0700000000000000" pitchFamily="34" charset="-128"/>
              </a:rPr>
              <a:t>During </a:t>
            </a:r>
            <a:r>
              <a:rPr lang="en-GB" sz="2000" b="1" dirty="0">
                <a:latin typeface="Adobe Fan Heiti Std B" panose="020B0700000000000000" pitchFamily="34" charset="-128"/>
                <a:ea typeface="Adobe Fan Heiti Std B" panose="020B0700000000000000" pitchFamily="34" charset="-128"/>
              </a:rPr>
              <a:t>implementation</a:t>
            </a:r>
            <a:r>
              <a:rPr lang="en-GB" sz="2000" dirty="0">
                <a:latin typeface="Adobe Fan Heiti Std B" panose="020B0700000000000000" pitchFamily="34" charset="-128"/>
                <a:ea typeface="Adobe Fan Heiti Std B" panose="020B0700000000000000" pitchFamily="34" charset="-128"/>
              </a:rPr>
              <a:t>, the project team creates the needed product for the system development of  BANGLADESH BANK .</a:t>
            </a:r>
          </a:p>
          <a:p>
            <a:pPr>
              <a:buFont typeface="Wingdings" panose="05000000000000000000" pitchFamily="2" charset="2"/>
              <a:buChar char="q"/>
            </a:pPr>
            <a:r>
              <a:rPr lang="en-GB" sz="2000" dirty="0">
                <a:latin typeface="Adobe Fan Heiti Std B" panose="020B0700000000000000" pitchFamily="34" charset="-128"/>
                <a:ea typeface="Adobe Fan Heiti Std B" panose="020B0700000000000000" pitchFamily="34" charset="-128"/>
              </a:rPr>
              <a:t>The majority of the code for different programs and software are written in this implementation phase .</a:t>
            </a:r>
          </a:p>
          <a:p>
            <a:pPr>
              <a:buFont typeface="Wingdings" panose="05000000000000000000" pitchFamily="2" charset="2"/>
              <a:buChar char="q"/>
            </a:pPr>
            <a:r>
              <a:rPr lang="en-GB" sz="2000" dirty="0">
                <a:latin typeface="Adobe Fan Heiti Std B" panose="020B0700000000000000" pitchFamily="34" charset="-128"/>
                <a:ea typeface="Adobe Fan Heiti Std B" panose="020B0700000000000000" pitchFamily="34" charset="-128"/>
              </a:rPr>
              <a:t>In this phase , the installation of newly developed system and software are done additionally .</a:t>
            </a:r>
            <a:endParaRPr lang="en-US" sz="2000" dirty="0">
              <a:latin typeface="Adobe Fan Heiti Std B" panose="020B0700000000000000" pitchFamily="34" charset="-128"/>
              <a:ea typeface="Adobe Fan Heiti Std B" panose="020B0700000000000000" pitchFamily="34" charset="-128"/>
            </a:endParaRPr>
          </a:p>
        </p:txBody>
      </p:sp>
      <p:sp>
        <p:nvSpPr>
          <p:cNvPr id="4" name="Date Placeholder 3"/>
          <p:cNvSpPr>
            <a:spLocks noGrp="1"/>
          </p:cNvSpPr>
          <p:nvPr>
            <p:ph type="dt" sz="half" idx="10"/>
          </p:nvPr>
        </p:nvSpPr>
        <p:spPr/>
        <p:txBody>
          <a:bodyPr/>
          <a:lstStyle/>
          <a:p>
            <a:fld id="{2660053D-43DF-42B0-87B0-1D9DAC240913}"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13</a:t>
            </a:fld>
            <a:endParaRPr lang="en-US"/>
          </a:p>
        </p:txBody>
      </p:sp>
    </p:spTree>
    <p:extLst>
      <p:ext uri="{BB962C8B-B14F-4D97-AF65-F5344CB8AC3E}">
        <p14:creationId xmlns:p14="http://schemas.microsoft.com/office/powerpoint/2010/main" val="13162926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solidFill>
                  <a:srgbClr val="C00000"/>
                </a:solidFill>
              </a:rPr>
              <a:t>implementation</a:t>
            </a:r>
            <a:endParaRPr lang="en-US" sz="4400"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The newly developed software is put into production by moving the data and components from the old system and placing them into the new system via a direct cutover .</a:t>
            </a:r>
          </a:p>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The newly developed software helps all users (local banks and others) to maintain their dealing more easily and accurately with BANGLADESH BANK .</a:t>
            </a:r>
          </a:p>
        </p:txBody>
      </p:sp>
      <p:sp>
        <p:nvSpPr>
          <p:cNvPr id="2" name="Date Placeholder 1"/>
          <p:cNvSpPr>
            <a:spLocks noGrp="1"/>
          </p:cNvSpPr>
          <p:nvPr>
            <p:ph type="dt" sz="half" idx="10"/>
          </p:nvPr>
        </p:nvSpPr>
        <p:spPr/>
        <p:txBody>
          <a:bodyPr/>
          <a:lstStyle/>
          <a:p>
            <a:fld id="{A2ECD3C3-D312-4DE0-8313-E6E27D393DF7}" type="datetime3">
              <a:rPr lang="en-US" smtClean="0"/>
              <a:t>26 June 2019</a:t>
            </a:fld>
            <a:endParaRPr lang="en-US"/>
          </a:p>
        </p:txBody>
      </p:sp>
      <p:sp>
        <p:nvSpPr>
          <p:cNvPr id="3" name="Footer Placeholder 2"/>
          <p:cNvSpPr>
            <a:spLocks noGrp="1"/>
          </p:cNvSpPr>
          <p:nvPr>
            <p:ph type="ftr" sz="quarter" idx="11"/>
          </p:nvPr>
        </p:nvSpPr>
        <p:spPr/>
        <p:txBody>
          <a:bodyPr/>
          <a:lstStyle/>
          <a:p>
            <a:r>
              <a:rPr lang="en-US"/>
              <a:t>CSE 2k16 KUET</a:t>
            </a:r>
          </a:p>
        </p:txBody>
      </p:sp>
      <p:sp>
        <p:nvSpPr>
          <p:cNvPr id="4" name="Slide Number Placeholder 3"/>
          <p:cNvSpPr>
            <a:spLocks noGrp="1"/>
          </p:cNvSpPr>
          <p:nvPr>
            <p:ph type="sldNum" sz="quarter" idx="12"/>
          </p:nvPr>
        </p:nvSpPr>
        <p:spPr/>
        <p:txBody>
          <a:bodyPr/>
          <a:lstStyle/>
          <a:p>
            <a:fld id="{F3DB9925-D457-4BD3-AC41-F897F13CD95E}" type="slidenum">
              <a:rPr lang="en-US" smtClean="0"/>
              <a:t>14</a:t>
            </a:fld>
            <a:endParaRPr lang="en-US"/>
          </a:p>
        </p:txBody>
      </p:sp>
    </p:spTree>
    <p:extLst>
      <p:ext uri="{BB962C8B-B14F-4D97-AF65-F5344CB8AC3E}">
        <p14:creationId xmlns:p14="http://schemas.microsoft.com/office/powerpoint/2010/main" val="35821531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0000"/>
                </a:solidFill>
              </a:rPr>
              <a:t>Visiting Document</a:t>
            </a:r>
          </a:p>
        </p:txBody>
      </p:sp>
      <p:pic>
        <p:nvPicPr>
          <p:cNvPr id="4" name="Content Placeholder 3" descr="53218982_292194611448608_4249940452301602816_n.jpg"/>
          <p:cNvPicPr>
            <a:picLocks noGrp="1" noChangeAspect="1"/>
          </p:cNvPicPr>
          <p:nvPr>
            <p:ph idx="1"/>
          </p:nvPr>
        </p:nvPicPr>
        <p:blipFill>
          <a:blip r:embed="rId2" cstate="print"/>
          <a:stretch>
            <a:fillRect/>
          </a:stretch>
        </p:blipFill>
        <p:spPr>
          <a:xfrm>
            <a:off x="3180196" y="1838055"/>
            <a:ext cx="5417704" cy="404521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Date Placeholder 1"/>
          <p:cNvSpPr>
            <a:spLocks noGrp="1"/>
          </p:cNvSpPr>
          <p:nvPr>
            <p:ph type="dt" sz="half" idx="10"/>
          </p:nvPr>
        </p:nvSpPr>
        <p:spPr/>
        <p:txBody>
          <a:bodyPr/>
          <a:lstStyle/>
          <a:p>
            <a:fld id="{60B99116-18BC-4866-95E6-DD86EF68EE17}" type="datetime3">
              <a:rPr lang="en-US" smtClean="0"/>
              <a:t>26 June 2019</a:t>
            </a:fld>
            <a:endParaRPr lang="en-US"/>
          </a:p>
        </p:txBody>
      </p:sp>
      <p:sp>
        <p:nvSpPr>
          <p:cNvPr id="3" name="Footer Placeholder 2"/>
          <p:cNvSpPr>
            <a:spLocks noGrp="1"/>
          </p:cNvSpPr>
          <p:nvPr>
            <p:ph type="ftr" sz="quarter" idx="11"/>
          </p:nvPr>
        </p:nvSpPr>
        <p:spPr/>
        <p:txBody>
          <a:bodyPr/>
          <a:lstStyle/>
          <a:p>
            <a:r>
              <a:rPr lang="en-US"/>
              <a:t>CSE 2k16 KUET</a:t>
            </a:r>
          </a:p>
        </p:txBody>
      </p:sp>
      <p:sp>
        <p:nvSpPr>
          <p:cNvPr id="5" name="Slide Number Placeholder 4"/>
          <p:cNvSpPr>
            <a:spLocks noGrp="1"/>
          </p:cNvSpPr>
          <p:nvPr>
            <p:ph type="sldNum" sz="quarter" idx="12"/>
          </p:nvPr>
        </p:nvSpPr>
        <p:spPr/>
        <p:txBody>
          <a:bodyPr/>
          <a:lstStyle/>
          <a:p>
            <a:fld id="{F3DB9925-D457-4BD3-AC41-F897F13CD95E}" type="slidenum">
              <a:rPr lang="en-US" smtClean="0"/>
              <a:t>15</a:t>
            </a:fld>
            <a:endParaRPr lang="en-US"/>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0B7E7A-43BB-4F3D-9272-3ADE89E35DE8}"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16</a:t>
            </a:fld>
            <a:endParaRPr lang="en-US"/>
          </a:p>
        </p:txBody>
      </p:sp>
      <p:pic>
        <p:nvPicPr>
          <p:cNvPr id="7" name="Content Placeholder 6"/>
          <p:cNvPicPr>
            <a:picLocks noGrp="1" noChangeAspect="1"/>
          </p:cNvPicPr>
          <p:nvPr>
            <p:ph idx="4294967295"/>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a:off x="3784600" y="1447800"/>
            <a:ext cx="5270500" cy="395763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79586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122" y="381000"/>
            <a:ext cx="8229600" cy="1143000"/>
          </a:xfrm>
        </p:spPr>
        <p:txBody>
          <a:bodyPr>
            <a:normAutofit/>
          </a:bodyPr>
          <a:lstStyle/>
          <a:p>
            <a:r>
              <a:rPr lang="en-US" sz="5400" dirty="0">
                <a:solidFill>
                  <a:srgbClr val="C00000"/>
                </a:solidFill>
                <a:latin typeface="Adobe Fan Heiti Std B" panose="020B0700000000000000" pitchFamily="34" charset="-128"/>
                <a:ea typeface="Adobe Fan Heiti Std B" panose="020B0700000000000000" pitchFamily="34" charset="-128"/>
              </a:rPr>
              <a:t>Presented by:</a:t>
            </a:r>
          </a:p>
        </p:txBody>
      </p:sp>
      <p:sp>
        <p:nvSpPr>
          <p:cNvPr id="3" name="Subtitle 2"/>
          <p:cNvSpPr>
            <a:spLocks noGrp="1"/>
          </p:cNvSpPr>
          <p:nvPr>
            <p:ph idx="1"/>
          </p:nvPr>
        </p:nvSpPr>
        <p:spPr/>
        <p:txBody>
          <a:bodyPr>
            <a:normAutofit/>
          </a:bodyPr>
          <a:lstStyle/>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Zaima Zarnaz _1607090</a:t>
            </a:r>
          </a:p>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Mehedi Hasan Shuvo_1607091</a:t>
            </a:r>
          </a:p>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Sazid Karim_1607092</a:t>
            </a:r>
          </a:p>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Delowar Sikder_1607094</a:t>
            </a:r>
          </a:p>
        </p:txBody>
      </p:sp>
      <p:sp>
        <p:nvSpPr>
          <p:cNvPr id="6" name="Date Placeholder 5"/>
          <p:cNvSpPr>
            <a:spLocks noGrp="1"/>
          </p:cNvSpPr>
          <p:nvPr>
            <p:ph type="dt" sz="half" idx="10"/>
          </p:nvPr>
        </p:nvSpPr>
        <p:spPr/>
        <p:txBody>
          <a:bodyPr/>
          <a:lstStyle/>
          <a:p>
            <a:fld id="{1F0864E9-CFB2-4B91-91B3-1E7256611DB7}" type="datetime3">
              <a:rPr lang="en-US">
                <a:latin typeface="Adobe Fan Heiti Std B" panose="020B0700000000000000" pitchFamily="34" charset="-128"/>
                <a:ea typeface="Adobe Fan Heiti Std B" panose="020B0700000000000000" pitchFamily="34" charset="-128"/>
              </a:rPr>
              <a:t>26 June 2019</a:t>
            </a:fld>
            <a:endParaRPr lang="en-US">
              <a:latin typeface="Adobe Fan Heiti Std B" panose="020B0700000000000000" pitchFamily="34" charset="-128"/>
              <a:ea typeface="Adobe Fan Heiti Std B" panose="020B0700000000000000" pitchFamily="34" charset="-128"/>
            </a:endParaRPr>
          </a:p>
        </p:txBody>
      </p:sp>
      <p:sp>
        <p:nvSpPr>
          <p:cNvPr id="7" name="Footer Placeholder 6"/>
          <p:cNvSpPr>
            <a:spLocks noGrp="1"/>
          </p:cNvSpPr>
          <p:nvPr>
            <p:ph type="ftr" sz="quarter" idx="11"/>
          </p:nvPr>
        </p:nvSpPr>
        <p:spPr/>
        <p:txBody>
          <a:bodyPr/>
          <a:lstStyle/>
          <a:p>
            <a:r>
              <a:rPr lang="en-US">
                <a:latin typeface="Adobe Fan Heiti Std B" panose="020B0700000000000000" pitchFamily="34" charset="-128"/>
                <a:ea typeface="Adobe Fan Heiti Std B" panose="020B0700000000000000" pitchFamily="34" charset="-128"/>
              </a:rPr>
              <a:t>CSE 2k16 KUET</a:t>
            </a:r>
          </a:p>
        </p:txBody>
      </p:sp>
      <p:sp>
        <p:nvSpPr>
          <p:cNvPr id="8" name="Slide Number Placeholder 7"/>
          <p:cNvSpPr>
            <a:spLocks noGrp="1"/>
          </p:cNvSpPr>
          <p:nvPr>
            <p:ph type="sldNum" sz="quarter" idx="12"/>
          </p:nvPr>
        </p:nvSpPr>
        <p:spPr/>
        <p:txBody>
          <a:bodyPr/>
          <a:lstStyle/>
          <a:p>
            <a:fld id="{F3DB9925-D457-4BD3-AC41-F897F13CD95E}" type="slidenum">
              <a:rPr lang="en-US">
                <a:latin typeface="Adobe Fan Heiti Std B" panose="020B0700000000000000" pitchFamily="34" charset="-128"/>
                <a:ea typeface="Adobe Fan Heiti Std B" panose="020B0700000000000000" pitchFamily="34" charset="-128"/>
              </a:rPr>
              <a:t>2</a:t>
            </a:fld>
            <a:endParaRPr lang="en-US">
              <a:latin typeface="Adobe Fan Heiti Std B" panose="020B0700000000000000" pitchFamily="34" charset="-128"/>
              <a:ea typeface="Adobe Fan Heiti Std B" panose="020B0700000000000000" pitchFamily="34" charset="-128"/>
            </a:endParaRPr>
          </a:p>
        </p:txBody>
      </p:sp>
      <p:sp>
        <p:nvSpPr>
          <p:cNvPr id="5" name="TextBox 4"/>
          <p:cNvSpPr txBox="1"/>
          <p:nvPr/>
        </p:nvSpPr>
        <p:spPr>
          <a:xfrm>
            <a:off x="1828800" y="4343401"/>
            <a:ext cx="7620000" cy="1323439"/>
          </a:xfrm>
          <a:prstGeom prst="rect">
            <a:avLst/>
          </a:prstGeom>
          <a:noFill/>
        </p:spPr>
        <p:txBody>
          <a:bodyPr wrap="square" rtlCol="0">
            <a:spAutoFit/>
          </a:bodyPr>
          <a:lstStyle/>
          <a:p>
            <a:pPr algn="ctr"/>
            <a:r>
              <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rPr>
              <a:t>Computer Science and Engineering</a:t>
            </a:r>
          </a:p>
          <a:p>
            <a:pPr algn="ctr"/>
            <a:r>
              <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rPr>
              <a:t>Khulna University of Engineering and Technology</a:t>
            </a:r>
          </a:p>
          <a:p>
            <a:pPr algn="ctr"/>
            <a:r>
              <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rPr>
              <a:t>Khulna -9203 ,Bangladesh</a:t>
            </a:r>
          </a:p>
          <a:p>
            <a:endPar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C00000"/>
                </a:solidFill>
              </a:rPr>
              <a:t>What  is  SDLC?</a:t>
            </a:r>
          </a:p>
        </p:txBody>
      </p:sp>
      <p:sp>
        <p:nvSpPr>
          <p:cNvPr id="3" name="Content Placeholder 2"/>
          <p:cNvSpPr>
            <a:spLocks noGrp="1"/>
          </p:cNvSpPr>
          <p:nvPr>
            <p:ph idx="1"/>
          </p:nvPr>
        </p:nvSpPr>
        <p:spPr/>
        <p:txBody>
          <a:bodyPr>
            <a:normAutofit/>
          </a:bodyPr>
          <a:lstStyle/>
          <a:p>
            <a:pPr marL="0" indent="0">
              <a:buNone/>
            </a:pPr>
            <a:r>
              <a:rPr lang="en-US" sz="2000" dirty="0">
                <a:latin typeface="Adobe Fan Heiti Std B" panose="020B0700000000000000" pitchFamily="34" charset="-128"/>
                <a:ea typeface="Adobe Fan Heiti Std B" panose="020B0700000000000000" pitchFamily="34" charset="-128"/>
              </a:rPr>
              <a:t>The systems development life cycle (SDLC) is a conceptual model used in </a:t>
            </a:r>
            <a:r>
              <a:rPr lang="en-US" sz="2000" dirty="0">
                <a:latin typeface="Adobe Fan Heiti Std B" panose="020B0700000000000000" pitchFamily="34" charset="-128"/>
                <a:ea typeface="Adobe Fan Heiti Std B" panose="020B0700000000000000" pitchFamily="34" charset="-128"/>
                <a:hlinkClick r:id="rId2"/>
              </a:rPr>
              <a:t>project management</a:t>
            </a:r>
            <a:r>
              <a:rPr lang="en-US" sz="2000" dirty="0">
                <a:latin typeface="Adobe Fan Heiti Std B" panose="020B0700000000000000" pitchFamily="34" charset="-128"/>
                <a:ea typeface="Adobe Fan Heiti Std B" panose="020B0700000000000000" pitchFamily="34" charset="-128"/>
              </a:rPr>
              <a:t> that describes the stages involved in an information system development project, from an initial feasibility study through maintenance of the completed application.</a:t>
            </a:r>
          </a:p>
        </p:txBody>
      </p:sp>
      <p:sp>
        <p:nvSpPr>
          <p:cNvPr id="4" name="Date Placeholder 3"/>
          <p:cNvSpPr>
            <a:spLocks noGrp="1"/>
          </p:cNvSpPr>
          <p:nvPr>
            <p:ph type="dt" sz="half" idx="10"/>
          </p:nvPr>
        </p:nvSpPr>
        <p:spPr/>
        <p:txBody>
          <a:bodyPr/>
          <a:lstStyle/>
          <a:p>
            <a:fld id="{805219F9-D2D1-4BC3-95B7-B8040CEDD166}"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normAutofit/>
          </a:bodyPr>
          <a:lstStyle/>
          <a:p>
            <a:pPr algn="ctr"/>
            <a:r>
              <a:rPr lang="en-US" sz="4800" dirty="0">
                <a:solidFill>
                  <a:srgbClr val="C00000"/>
                </a:solidFill>
              </a:rPr>
              <a:t>Stages of SDLC</a:t>
            </a:r>
          </a:p>
        </p:txBody>
      </p:sp>
      <p:sp>
        <p:nvSpPr>
          <p:cNvPr id="3" name="Date Placeholder 2"/>
          <p:cNvSpPr>
            <a:spLocks noGrp="1"/>
          </p:cNvSpPr>
          <p:nvPr>
            <p:ph type="dt" sz="half" idx="10"/>
          </p:nvPr>
        </p:nvSpPr>
        <p:spPr/>
        <p:txBody>
          <a:bodyPr/>
          <a:lstStyle/>
          <a:p>
            <a:fld id="{0FB505D4-7B55-4254-A101-340E3928F7CD}"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4</a:t>
            </a:fld>
            <a:endParaRPr lang="en-US"/>
          </a:p>
        </p:txBody>
      </p:sp>
      <p:graphicFrame>
        <p:nvGraphicFramePr>
          <p:cNvPr id="14" name="Content Placeholder 13">
            <a:extLst>
              <a:ext uri="{FF2B5EF4-FFF2-40B4-BE49-F238E27FC236}">
                <a16:creationId xmlns:a16="http://schemas.microsoft.com/office/drawing/2014/main" id="{767D8154-AB83-48E5-85D9-653BF36DDAA0}"/>
              </a:ext>
            </a:extLst>
          </p:cNvPr>
          <p:cNvGraphicFramePr>
            <a:graphicFrameLocks noGrp="1"/>
          </p:cNvGraphicFramePr>
          <p:nvPr>
            <p:ph idx="1"/>
            <p:extLst>
              <p:ext uri="{D42A27DB-BD31-4B8C-83A1-F6EECF244321}">
                <p14:modId xmlns:p14="http://schemas.microsoft.com/office/powerpoint/2010/main" val="1866670765"/>
              </p:ext>
            </p:extLst>
          </p:nvPr>
        </p:nvGraphicFramePr>
        <p:xfrm>
          <a:off x="1278383" y="1455939"/>
          <a:ext cx="9769029" cy="4792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C00000"/>
                </a:solidFill>
              </a:rPr>
              <a:t>1.Recognition of Need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000" dirty="0">
                <a:latin typeface="Arial Rounded MT Bold" panose="020F0704030504030204" pitchFamily="34" charset="0"/>
              </a:rPr>
              <a:t>Lack of usage of digitized systems in transaction management and monetary affairs.</a:t>
            </a:r>
          </a:p>
          <a:p>
            <a:pPr>
              <a:buFont typeface="Courier New" panose="02070309020205020404" pitchFamily="49" charset="0"/>
              <a:buChar char="o"/>
            </a:pPr>
            <a:r>
              <a:rPr lang="en-US" sz="2000" dirty="0">
                <a:latin typeface="Arial Rounded MT Bold" panose="020F0704030504030204" pitchFamily="34" charset="0"/>
              </a:rPr>
              <a:t>Irregular Update of software and website. Information found on sites and software is severely outdated.</a:t>
            </a:r>
          </a:p>
          <a:p>
            <a:pPr>
              <a:buFont typeface="Courier New" panose="02070309020205020404" pitchFamily="49" charset="0"/>
              <a:buChar char="o"/>
            </a:pPr>
            <a:r>
              <a:rPr lang="en-US" sz="2000" dirty="0">
                <a:latin typeface="Arial Rounded MT Bold" panose="020F0704030504030204" pitchFamily="34" charset="0"/>
              </a:rPr>
              <a:t>The system relies on manual staff in all areas of error detection and checking, in place of using automation. This has previously proven to be an ineffective approach.</a:t>
            </a:r>
          </a:p>
        </p:txBody>
      </p:sp>
      <p:sp>
        <p:nvSpPr>
          <p:cNvPr id="4" name="Date Placeholder 3"/>
          <p:cNvSpPr>
            <a:spLocks noGrp="1"/>
          </p:cNvSpPr>
          <p:nvPr>
            <p:ph type="dt" sz="half" idx="10"/>
          </p:nvPr>
        </p:nvSpPr>
        <p:spPr/>
        <p:txBody>
          <a:bodyPr/>
          <a:lstStyle/>
          <a:p>
            <a:fld id="{CF7CF186-6A55-4C3D-B87E-28B11B0FF4A2}"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5</a:t>
            </a:fld>
            <a:endParaRPr 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F541-9BBF-4244-9EB9-7826022AADFA}"/>
              </a:ext>
            </a:extLst>
          </p:cNvPr>
          <p:cNvSpPr>
            <a:spLocks noGrp="1"/>
          </p:cNvSpPr>
          <p:nvPr>
            <p:ph type="title"/>
          </p:nvPr>
        </p:nvSpPr>
        <p:spPr/>
        <p:txBody>
          <a:bodyPr>
            <a:normAutofit/>
          </a:bodyPr>
          <a:lstStyle/>
          <a:p>
            <a:r>
              <a:rPr lang="en-US" sz="4800" dirty="0">
                <a:solidFill>
                  <a:srgbClr val="C00000"/>
                </a:solidFill>
              </a:rPr>
              <a:t>2 . Feasibility Study</a:t>
            </a:r>
          </a:p>
        </p:txBody>
      </p:sp>
      <p:sp>
        <p:nvSpPr>
          <p:cNvPr id="3" name="Text Placeholder 2">
            <a:extLst>
              <a:ext uri="{FF2B5EF4-FFF2-40B4-BE49-F238E27FC236}">
                <a16:creationId xmlns:a16="http://schemas.microsoft.com/office/drawing/2014/main" id="{BD7A9989-F8DB-4BC3-B5A2-73791A764A5A}"/>
              </a:ext>
            </a:extLst>
          </p:cNvPr>
          <p:cNvSpPr>
            <a:spLocks noGrp="1"/>
          </p:cNvSpPr>
          <p:nvPr>
            <p:ph idx="1"/>
          </p:nvPr>
        </p:nvSpPr>
        <p:spPr/>
        <p:txBody>
          <a:bodyPr/>
          <a:lstStyle/>
          <a:p>
            <a:pPr marL="0" indent="0">
              <a:buNone/>
            </a:pPr>
            <a:r>
              <a:rPr lang="en-US" dirty="0">
                <a:latin typeface="Adobe Fan Heiti Std B" panose="020B0700000000000000" pitchFamily="34" charset="-128"/>
                <a:ea typeface="Adobe Fan Heiti Std B" panose="020B0700000000000000" pitchFamily="34" charset="-128"/>
              </a:rPr>
              <a:t>Bangladesh Bank Management System</a:t>
            </a:r>
          </a:p>
        </p:txBody>
      </p:sp>
      <p:sp>
        <p:nvSpPr>
          <p:cNvPr id="4" name="Date Placeholder 3"/>
          <p:cNvSpPr>
            <a:spLocks noGrp="1"/>
          </p:cNvSpPr>
          <p:nvPr>
            <p:ph type="dt" sz="half" idx="10"/>
          </p:nvPr>
        </p:nvSpPr>
        <p:spPr/>
        <p:txBody>
          <a:bodyPr/>
          <a:lstStyle/>
          <a:p>
            <a:fld id="{C9050DA3-E96C-405F-97CA-A8100F72F0B7}"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5FC457BC-9B43-45CE-9CE3-D8F487871FE0}" type="slidenum">
              <a:rPr lang="en-US" smtClean="0"/>
              <a:t>6</a:t>
            </a:fld>
            <a:endParaRPr lang="en-US"/>
          </a:p>
        </p:txBody>
      </p:sp>
    </p:spTree>
    <p:extLst>
      <p:ext uri="{BB962C8B-B14F-4D97-AF65-F5344CB8AC3E}">
        <p14:creationId xmlns:p14="http://schemas.microsoft.com/office/powerpoint/2010/main" val="361708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7A7-FB23-4523-97EE-8A256FEAE5CE}"/>
              </a:ext>
            </a:extLst>
          </p:cNvPr>
          <p:cNvSpPr>
            <a:spLocks noGrp="1"/>
          </p:cNvSpPr>
          <p:nvPr>
            <p:ph type="title"/>
          </p:nvPr>
        </p:nvSpPr>
        <p:spPr/>
        <p:txBody>
          <a:bodyPr>
            <a:normAutofit/>
          </a:bodyPr>
          <a:lstStyle/>
          <a:p>
            <a:r>
              <a:rPr lang="en-US" sz="4800" dirty="0">
                <a:solidFill>
                  <a:srgbClr val="C00000"/>
                </a:solidFill>
              </a:rPr>
              <a:t>SDLC feasibility studies of </a:t>
            </a:r>
            <a:br>
              <a:rPr lang="en-US" sz="4800" dirty="0">
                <a:solidFill>
                  <a:srgbClr val="C00000"/>
                </a:solidFill>
              </a:rPr>
            </a:br>
            <a:r>
              <a:rPr lang="en-US" sz="4800" dirty="0">
                <a:solidFill>
                  <a:srgbClr val="C00000"/>
                </a:solidFill>
              </a:rPr>
              <a:t>Bangladesh Bank</a:t>
            </a:r>
          </a:p>
        </p:txBody>
      </p:sp>
      <p:sp>
        <p:nvSpPr>
          <p:cNvPr id="3" name="Content Placeholder 2">
            <a:extLst>
              <a:ext uri="{FF2B5EF4-FFF2-40B4-BE49-F238E27FC236}">
                <a16:creationId xmlns:a16="http://schemas.microsoft.com/office/drawing/2014/main" id="{00768DB9-1E95-4C7A-9842-162878FB9364}"/>
              </a:ext>
            </a:extLst>
          </p:cNvPr>
          <p:cNvSpPr>
            <a:spLocks noGrp="1"/>
          </p:cNvSpPr>
          <p:nvPr>
            <p:ph idx="1"/>
          </p:nvPr>
        </p:nvSpPr>
        <p:spPr>
          <a:xfrm>
            <a:off x="2351484" y="2396940"/>
            <a:ext cx="6709906" cy="3146611"/>
          </a:xfrm>
        </p:spPr>
        <p:txBody>
          <a:bodyPr>
            <a:noAutofit/>
          </a:bodyPr>
          <a:lstStyle/>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Bangladesh Bank is a top notch organization of Bangladesh and it is considerably back dated . So, for the system development significant resources and employees can be expected .</a:t>
            </a:r>
          </a:p>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The system being developed, will make the functionality of Bangladesh Bank significantly efficient .</a:t>
            </a:r>
          </a:p>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So, the system fulfills the requirements of feasibility studies .</a:t>
            </a:r>
          </a:p>
        </p:txBody>
      </p:sp>
      <p:sp>
        <p:nvSpPr>
          <p:cNvPr id="4" name="Date Placeholder 3"/>
          <p:cNvSpPr>
            <a:spLocks noGrp="1"/>
          </p:cNvSpPr>
          <p:nvPr>
            <p:ph type="dt" sz="half" idx="10"/>
          </p:nvPr>
        </p:nvSpPr>
        <p:spPr/>
        <p:txBody>
          <a:bodyPr/>
          <a:lstStyle/>
          <a:p>
            <a:fld id="{E12ED8CA-FB35-4A13-8DAF-DB4C51673767}"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7</a:t>
            </a:fld>
            <a:endParaRPr lang="en-US"/>
          </a:p>
        </p:txBody>
      </p:sp>
    </p:spTree>
    <p:extLst>
      <p:ext uri="{BB962C8B-B14F-4D97-AF65-F5344CB8AC3E}">
        <p14:creationId xmlns:p14="http://schemas.microsoft.com/office/powerpoint/2010/main" val="30761473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3A04-1B35-4657-BA6F-13DEC8ED2150}"/>
              </a:ext>
            </a:extLst>
          </p:cNvPr>
          <p:cNvSpPr>
            <a:spLocks noGrp="1"/>
          </p:cNvSpPr>
          <p:nvPr>
            <p:ph type="ctrTitle"/>
          </p:nvPr>
        </p:nvSpPr>
        <p:spPr/>
        <p:txBody>
          <a:bodyPr>
            <a:normAutofit/>
          </a:bodyPr>
          <a:lstStyle/>
          <a:p>
            <a:r>
              <a:rPr lang="en-US" dirty="0">
                <a:solidFill>
                  <a:srgbClr val="C00000"/>
                </a:solidFill>
              </a:rPr>
              <a:t>3.Analysis</a:t>
            </a:r>
          </a:p>
        </p:txBody>
      </p:sp>
      <p:sp>
        <p:nvSpPr>
          <p:cNvPr id="3" name="Subtitle 2">
            <a:extLst>
              <a:ext uri="{FF2B5EF4-FFF2-40B4-BE49-F238E27FC236}">
                <a16:creationId xmlns:a16="http://schemas.microsoft.com/office/drawing/2014/main" id="{681E2763-8B5B-465B-AE5C-0F8FCB15CBBF}"/>
              </a:ext>
            </a:extLst>
          </p:cNvPr>
          <p:cNvSpPr>
            <a:spLocks noGrp="1"/>
          </p:cNvSpPr>
          <p:nvPr>
            <p:ph type="subTitle" idx="1"/>
          </p:nvPr>
        </p:nvSpPr>
        <p:spPr/>
        <p:txBody>
          <a:bodyPr/>
          <a:lstStyle/>
          <a:p>
            <a:r>
              <a:rPr lang="en-US" dirty="0"/>
              <a:t>Bangladesh BANK MANAGEMENT SYSTEM</a:t>
            </a:r>
          </a:p>
        </p:txBody>
      </p:sp>
      <p:sp>
        <p:nvSpPr>
          <p:cNvPr id="4" name="Date Placeholder 3"/>
          <p:cNvSpPr>
            <a:spLocks noGrp="1"/>
          </p:cNvSpPr>
          <p:nvPr>
            <p:ph type="dt" sz="half" idx="10"/>
          </p:nvPr>
        </p:nvSpPr>
        <p:spPr/>
        <p:txBody>
          <a:bodyPr/>
          <a:lstStyle/>
          <a:p>
            <a:fld id="{86AEEC29-B97F-434E-9CB2-329022E7C61D}"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8</a:t>
            </a:fld>
            <a:endParaRPr lang="en-US"/>
          </a:p>
        </p:txBody>
      </p:sp>
    </p:spTree>
    <p:extLst>
      <p:ext uri="{BB962C8B-B14F-4D97-AF65-F5344CB8AC3E}">
        <p14:creationId xmlns:p14="http://schemas.microsoft.com/office/powerpoint/2010/main" val="3379825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19B7-C60A-4B09-AF90-7D3EE0E53A5C}"/>
              </a:ext>
            </a:extLst>
          </p:cNvPr>
          <p:cNvSpPr>
            <a:spLocks noGrp="1"/>
          </p:cNvSpPr>
          <p:nvPr>
            <p:ph type="title"/>
          </p:nvPr>
        </p:nvSpPr>
        <p:spPr/>
        <p:txBody>
          <a:bodyPr>
            <a:normAutofit/>
          </a:bodyPr>
          <a:lstStyle/>
          <a:p>
            <a:r>
              <a:rPr lang="en-US" sz="4400" dirty="0">
                <a:solidFill>
                  <a:srgbClr val="C00000"/>
                </a:solidFill>
              </a:rPr>
              <a:t>SDLC Analysis of Bangladesh Bank</a:t>
            </a:r>
          </a:p>
        </p:txBody>
      </p:sp>
      <p:sp>
        <p:nvSpPr>
          <p:cNvPr id="3" name="Content Placeholder 2">
            <a:extLst>
              <a:ext uri="{FF2B5EF4-FFF2-40B4-BE49-F238E27FC236}">
                <a16:creationId xmlns:a16="http://schemas.microsoft.com/office/drawing/2014/main" id="{B9017C41-6062-4EE4-A161-12986F764999}"/>
              </a:ext>
            </a:extLst>
          </p:cNvPr>
          <p:cNvSpPr>
            <a:spLocks noGrp="1"/>
          </p:cNvSpPr>
          <p:nvPr>
            <p:ph idx="1"/>
          </p:nvPr>
        </p:nvSpPr>
        <p:spPr>
          <a:xfrm>
            <a:off x="2351485" y="1928062"/>
            <a:ext cx="7831933" cy="4072689"/>
          </a:xfrm>
        </p:spPr>
        <p:txBody>
          <a:bodyPr>
            <a:noAutofit/>
          </a:bodyPr>
          <a:lstStyle/>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During this stage, the problem is defined so that a clear understanding can be gained of what the system should do, i.e. what the inputs to the system are, what the output should be, and the operational parameters within which the system is expected to work.</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The documentation of the program fulfils two main objectives . The first is to provide a technical reference to facilitate ongoing maintenance and development of the software itself. The second is to provide user documentation, i.e. a set of instructions that inform the user about the features of the software and how to use them.</a:t>
            </a:r>
          </a:p>
          <a:p>
            <a:pPr>
              <a:buFont typeface="Wingdings" panose="05000000000000000000" pitchFamily="2" charset="2"/>
              <a:buChar char="Ø"/>
            </a:pPr>
            <a:endParaRPr lang="en-US" sz="2000" dirty="0">
              <a:latin typeface="Adobe Fan Heiti Std B" panose="020B0700000000000000" pitchFamily="34" charset="-128"/>
              <a:ea typeface="Adobe Fan Heiti Std B" panose="020B0700000000000000" pitchFamily="34" charset="-128"/>
            </a:endParaRPr>
          </a:p>
        </p:txBody>
      </p:sp>
      <p:sp>
        <p:nvSpPr>
          <p:cNvPr id="4" name="Date Placeholder 3"/>
          <p:cNvSpPr>
            <a:spLocks noGrp="1"/>
          </p:cNvSpPr>
          <p:nvPr>
            <p:ph type="dt" sz="half" idx="10"/>
          </p:nvPr>
        </p:nvSpPr>
        <p:spPr/>
        <p:txBody>
          <a:bodyPr/>
          <a:lstStyle/>
          <a:p>
            <a:fld id="{C8AFF773-AC21-4977-AABA-89A6EC97229D}"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9</a:t>
            </a:fld>
            <a:endParaRPr lang="en-US"/>
          </a:p>
        </p:txBody>
      </p:sp>
    </p:spTree>
    <p:extLst>
      <p:ext uri="{BB962C8B-B14F-4D97-AF65-F5344CB8AC3E}">
        <p14:creationId xmlns:p14="http://schemas.microsoft.com/office/powerpoint/2010/main" val="493250786"/>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172</TotalTime>
  <Words>639</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Adobe Fan Heiti Std B</vt:lpstr>
      <vt:lpstr>Arial</vt:lpstr>
      <vt:lpstr>Arial Rounded MT Bold</vt:lpstr>
      <vt:lpstr>Courier New</vt:lpstr>
      <vt:lpstr>Times New Roman</vt:lpstr>
      <vt:lpstr>Trebuchet MS</vt:lpstr>
      <vt:lpstr>Tw Cen MT</vt:lpstr>
      <vt:lpstr>Wingdings</vt:lpstr>
      <vt:lpstr>Circuit</vt:lpstr>
      <vt:lpstr>System Development Life Cycle</vt:lpstr>
      <vt:lpstr>Presented by:</vt:lpstr>
      <vt:lpstr>What  is  SDLC?</vt:lpstr>
      <vt:lpstr>Stages of SDLC</vt:lpstr>
      <vt:lpstr>1.Recognition of Need</vt:lpstr>
      <vt:lpstr>2 . Feasibility Study</vt:lpstr>
      <vt:lpstr>SDLC feasibility studies of  Bangladesh Bank</vt:lpstr>
      <vt:lpstr>3.Analysis</vt:lpstr>
      <vt:lpstr>SDLC Analysis of Bangladesh Bank</vt:lpstr>
      <vt:lpstr>Cont..</vt:lpstr>
      <vt:lpstr>4.Design</vt:lpstr>
      <vt:lpstr>Design for Bangladesh bank</vt:lpstr>
      <vt:lpstr>5.implementation</vt:lpstr>
      <vt:lpstr>implementation</vt:lpstr>
      <vt:lpstr>Visiting Document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Life Cycle</dc:title>
  <dc:creator>sazidkarim@outlook.com</dc:creator>
  <cp:lastModifiedBy>Mehedi Hasan Shuvo</cp:lastModifiedBy>
  <cp:revision>19</cp:revision>
  <dcterms:created xsi:type="dcterms:W3CDTF">2019-06-25T21:09:21Z</dcterms:created>
  <dcterms:modified xsi:type="dcterms:W3CDTF">2019-06-26T03:03:44Z</dcterms:modified>
</cp:coreProperties>
</file>