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8" r:id="rId2"/>
    <p:sldId id="577" r:id="rId3"/>
    <p:sldId id="557" r:id="rId4"/>
    <p:sldId id="536" r:id="rId5"/>
    <p:sldId id="484" r:id="rId6"/>
    <p:sldId id="591" r:id="rId7"/>
    <p:sldId id="492" r:id="rId8"/>
    <p:sldId id="488" r:id="rId9"/>
    <p:sldId id="589" r:id="rId10"/>
    <p:sldId id="588" r:id="rId11"/>
    <p:sldId id="539" r:id="rId12"/>
    <p:sldId id="540" r:id="rId13"/>
    <p:sldId id="541" r:id="rId14"/>
    <p:sldId id="542" r:id="rId15"/>
    <p:sldId id="587" r:id="rId16"/>
    <p:sldId id="593" r:id="rId17"/>
    <p:sldId id="592" r:id="rId18"/>
    <p:sldId id="433" r:id="rId1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39" autoAdjust="0"/>
    <p:restoredTop sz="94660"/>
  </p:normalViewPr>
  <p:slideViewPr>
    <p:cSldViewPr snapToGrid="0">
      <p:cViewPr varScale="1">
        <p:scale>
          <a:sx n="50" d="100"/>
          <a:sy n="50" d="100"/>
        </p:scale>
        <p:origin x="984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86876-D0E4-4B8F-A134-DD3D993A169B}" type="datetimeFigureOut">
              <a:rPr lang="nb-NO" smtClean="0"/>
              <a:pPr/>
              <a:t>05.07.2025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D3DCA-90F8-4FB7-B9A1-737ED6A05ED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5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463" y="8685878"/>
            <a:ext cx="2972004" cy="456704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23" tIns="45711" rIns="91423" bIns="45711"/>
          <a:lstStyle/>
          <a:p>
            <a:pPr algn="ctr" eaLnBrk="0" hangingPunct="0">
              <a:spcBef>
                <a:spcPct val="50000"/>
              </a:spcBef>
            </a:pPr>
            <a:fld id="{FA113DDA-8BC3-4387-974D-F39B575F3382}" type="slidenum">
              <a:rPr lang="nn-NO"/>
              <a:pPr algn="ctr" eaLnBrk="0" hangingPunct="0">
                <a:spcBef>
                  <a:spcPct val="50000"/>
                </a:spcBef>
              </a:pPr>
              <a:t>1</a:t>
            </a:fld>
            <a:endParaRPr lang="nn-NO"/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5800"/>
            <a:ext cx="6076950" cy="3419475"/>
          </a:xfrm>
          <a:ln/>
        </p:spPr>
      </p:sp>
      <p:sp>
        <p:nvSpPr>
          <p:cNvPr id="33796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3992" y="4342939"/>
            <a:ext cx="5016216" cy="4104659"/>
          </a:xfrm>
          <a:noFill/>
          <a:ln/>
        </p:spPr>
        <p:txBody>
          <a:bodyPr wrap="none" anchor="ctr"/>
          <a:lstStyle/>
          <a:p>
            <a:endParaRPr lang="nb-N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80975" y="304800"/>
            <a:ext cx="6496050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2800" y="4315360"/>
            <a:ext cx="5857296" cy="4060912"/>
          </a:xfrm>
          <a:noFill/>
          <a:ln/>
        </p:spPr>
        <p:txBody>
          <a:bodyPr wrap="none" lIns="94822" tIns="47411" rIns="94822" bIns="47411" anchor="ctr"/>
          <a:lstStyle/>
          <a:p>
            <a:endParaRPr lang="nb-NO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80975" y="304800"/>
            <a:ext cx="6496050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2800" y="4315360"/>
            <a:ext cx="5857296" cy="4060912"/>
          </a:xfrm>
          <a:noFill/>
          <a:ln/>
        </p:spPr>
        <p:txBody>
          <a:bodyPr wrap="none" lIns="94822" tIns="47411" rIns="94822" bIns="47411" anchor="ctr"/>
          <a:lstStyle/>
          <a:p>
            <a:endParaRPr lang="nb-NO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80975" y="304800"/>
            <a:ext cx="6496050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2800" y="4315360"/>
            <a:ext cx="5857296" cy="4060912"/>
          </a:xfrm>
          <a:noFill/>
          <a:ln/>
        </p:spPr>
        <p:txBody>
          <a:bodyPr wrap="none" lIns="94822" tIns="47411" rIns="94822" bIns="47411" anchor="ctr"/>
          <a:lstStyle/>
          <a:p>
            <a:endParaRPr lang="nb-NO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80975" y="304800"/>
            <a:ext cx="6496050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2800" y="4315360"/>
            <a:ext cx="5857296" cy="4060912"/>
          </a:xfrm>
          <a:noFill/>
          <a:ln/>
        </p:spPr>
        <p:txBody>
          <a:bodyPr wrap="none" lIns="94822" tIns="47411" rIns="94822" bIns="47411" anchor="ctr"/>
          <a:lstStyle/>
          <a:p>
            <a:endParaRPr lang="nb-NO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80975" y="304800"/>
            <a:ext cx="6496050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2800" y="4315360"/>
            <a:ext cx="5857296" cy="4060912"/>
          </a:xfrm>
          <a:noFill/>
          <a:ln/>
        </p:spPr>
        <p:txBody>
          <a:bodyPr wrap="none" lIns="94822" tIns="47411" rIns="94822" bIns="47411" anchor="ctr"/>
          <a:lstStyle/>
          <a:p>
            <a:endParaRPr lang="nb-NO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80975" y="304800"/>
            <a:ext cx="6496050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2800" y="4315360"/>
            <a:ext cx="5857296" cy="4060912"/>
          </a:xfrm>
          <a:noFill/>
          <a:ln/>
        </p:spPr>
        <p:txBody>
          <a:bodyPr wrap="none" lIns="94822" tIns="47411" rIns="94822" bIns="47411" anchor="ctr"/>
          <a:lstStyle/>
          <a:p>
            <a:endParaRPr lang="nb-NO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EF0236-F968-0B3C-80EE-D6B95A138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96023D69-1C5A-55B7-AD97-F6EBEE67F0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80975" y="304800"/>
            <a:ext cx="6496050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61547790-2A2D-F262-FF6D-CF68C640B35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502800" y="4315360"/>
            <a:ext cx="5857296" cy="4060912"/>
          </a:xfrm>
          <a:noFill/>
          <a:ln/>
        </p:spPr>
        <p:txBody>
          <a:bodyPr wrap="none" lIns="94822" tIns="47411" rIns="94822" bIns="47411" anchor="ctr"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8155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80975" y="304800"/>
            <a:ext cx="6496050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2800" y="4315360"/>
            <a:ext cx="5857296" cy="4060912"/>
          </a:xfrm>
          <a:noFill/>
          <a:ln/>
        </p:spPr>
        <p:txBody>
          <a:bodyPr wrap="none" lIns="94822" tIns="47411" rIns="94822" bIns="47411" anchor="ctr"/>
          <a:lstStyle/>
          <a:p>
            <a:endParaRPr lang="nb-N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80975" y="304800"/>
            <a:ext cx="6496050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2800" y="4315360"/>
            <a:ext cx="5857296" cy="4060912"/>
          </a:xfrm>
          <a:noFill/>
          <a:ln/>
        </p:spPr>
        <p:txBody>
          <a:bodyPr wrap="none" lIns="94822" tIns="47411" rIns="94822" bIns="47411" anchor="ctr"/>
          <a:lstStyle/>
          <a:p>
            <a:endParaRPr lang="nb-NO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80975" y="304800"/>
            <a:ext cx="6496050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2800" y="4315360"/>
            <a:ext cx="5857296" cy="4060912"/>
          </a:xfrm>
          <a:noFill/>
          <a:ln/>
        </p:spPr>
        <p:txBody>
          <a:bodyPr wrap="none" lIns="94822" tIns="47411" rIns="94822" bIns="47411" anchor="ctr"/>
          <a:lstStyle/>
          <a:p>
            <a:endParaRPr lang="nb-NO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80975" y="304800"/>
            <a:ext cx="6496050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2800" y="4315360"/>
            <a:ext cx="5857296" cy="4060912"/>
          </a:xfrm>
          <a:noFill/>
          <a:ln/>
        </p:spPr>
        <p:txBody>
          <a:bodyPr wrap="none" lIns="94822" tIns="47411" rIns="94822" bIns="47411" anchor="ctr"/>
          <a:lstStyle/>
          <a:p>
            <a:endParaRPr lang="nb-N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80975" y="304800"/>
            <a:ext cx="6496050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2800" y="4315360"/>
            <a:ext cx="5857296" cy="4060912"/>
          </a:xfrm>
          <a:noFill/>
          <a:ln/>
        </p:spPr>
        <p:txBody>
          <a:bodyPr wrap="none" lIns="94822" tIns="47411" rIns="94822" bIns="47411" anchor="ctr"/>
          <a:lstStyle/>
          <a:p>
            <a:endParaRPr lang="nb-N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80975" y="304800"/>
            <a:ext cx="6496050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2800" y="4315360"/>
            <a:ext cx="5857296" cy="4060912"/>
          </a:xfrm>
          <a:noFill/>
          <a:ln/>
        </p:spPr>
        <p:txBody>
          <a:bodyPr wrap="none" lIns="94822" tIns="47411" rIns="94822" bIns="47411" anchor="ctr"/>
          <a:lstStyle/>
          <a:p>
            <a:endParaRPr lang="nb-NO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80975" y="304800"/>
            <a:ext cx="6496050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2800" y="4315360"/>
            <a:ext cx="5857296" cy="4060912"/>
          </a:xfrm>
          <a:noFill/>
          <a:ln/>
        </p:spPr>
        <p:txBody>
          <a:bodyPr wrap="none" lIns="94822" tIns="47411" rIns="94822" bIns="47411" anchor="ctr"/>
          <a:lstStyle/>
          <a:p>
            <a:endParaRPr lang="nb-NO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80975" y="304800"/>
            <a:ext cx="6496050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2800" y="4315360"/>
            <a:ext cx="5857296" cy="4060912"/>
          </a:xfrm>
          <a:noFill/>
          <a:ln/>
        </p:spPr>
        <p:txBody>
          <a:bodyPr wrap="none" lIns="94822" tIns="47411" rIns="94822" bIns="47411" anchor="ctr"/>
          <a:lstStyle/>
          <a:p>
            <a:endParaRPr lang="nb-NO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80975" y="304800"/>
            <a:ext cx="6496050" cy="36544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502800" y="4315360"/>
            <a:ext cx="5857296" cy="4060912"/>
          </a:xfrm>
          <a:noFill/>
          <a:ln/>
        </p:spPr>
        <p:txBody>
          <a:bodyPr wrap="none" lIns="94822" tIns="47411" rIns="94822" bIns="47411" anchor="ctr"/>
          <a:lstStyle/>
          <a:p>
            <a:endParaRPr lang="nb-N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3F50-7C72-4651-ADE4-A79FD310F78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F340-BD36-4B61-97A1-1244FB7755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83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3F50-7C72-4651-ADE4-A79FD310F78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F340-BD36-4B61-97A1-1244FB7755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8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3F50-7C72-4651-ADE4-A79FD310F78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F340-BD36-4B61-97A1-1244FB7755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40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3F50-7C72-4651-ADE4-A79FD310F78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F340-BD36-4B61-97A1-1244FB7755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6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3F50-7C72-4651-ADE4-A79FD310F78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F340-BD36-4B61-97A1-1244FB7755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4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3F50-7C72-4651-ADE4-A79FD310F78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F340-BD36-4B61-97A1-1244FB7755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0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3F50-7C72-4651-ADE4-A79FD310F78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F340-BD36-4B61-97A1-1244FB7755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3F50-7C72-4651-ADE4-A79FD310F78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F340-BD36-4B61-97A1-1244FB7755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74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3F50-7C72-4651-ADE4-A79FD310F78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F340-BD36-4B61-97A1-1244FB7755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1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3F50-7C72-4651-ADE4-A79FD310F78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F340-BD36-4B61-97A1-1244FB7755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0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A3F50-7C72-4651-ADE4-A79FD310F78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8F340-BD36-4B61-97A1-1244FB7755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41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A3F50-7C72-4651-ADE4-A79FD310F789}" type="datetimeFigureOut">
              <a:rPr lang="en-US" smtClean="0"/>
              <a:pPr/>
              <a:t>7/5/2025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8F340-BD36-4B61-97A1-1244FB7755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/>
          <p:cNvSpPr txBox="1">
            <a:spLocks noChangeArrowheads="1"/>
          </p:cNvSpPr>
          <p:nvPr/>
        </p:nvSpPr>
        <p:spPr bwMode="auto">
          <a:xfrm>
            <a:off x="690034" y="360364"/>
            <a:ext cx="10350500" cy="4916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nb-NO"/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4559300" y="360363"/>
            <a:ext cx="2785533" cy="4556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pPr algn="ctr" eaLnBrk="0" hangingPunct="0">
              <a:spcBef>
                <a:spcPct val="50000"/>
              </a:spcBef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189186" y="981075"/>
            <a:ext cx="11858881" cy="5761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5000" rIns="90000" bIns="45000"/>
          <a:lstStyle/>
          <a:p>
            <a:br>
              <a:rPr lang="en-US" sz="1600" dirty="0">
                <a:latin typeface="Times New Roman" pitchFamily="16" charset="0"/>
              </a:rPr>
            </a:br>
            <a:endParaRPr lang="en-US" sz="1600" dirty="0">
              <a:latin typeface="Times New Roman" pitchFamily="16" charset="0"/>
            </a:endParaRPr>
          </a:p>
          <a:p>
            <a:pPr algn="ctr"/>
            <a:r>
              <a:rPr lang="en-US" sz="3200" b="1" i="1" dirty="0"/>
              <a:t>Valence dictionaries and semantic features</a:t>
            </a:r>
          </a:p>
          <a:p>
            <a:pPr algn="ctr"/>
            <a:endParaRPr lang="en-US" sz="3200" dirty="0">
              <a:latin typeface="Times New Roman" pitchFamily="16" charset="0"/>
            </a:endParaRPr>
          </a:p>
          <a:p>
            <a:pPr algn="ctr"/>
            <a:r>
              <a:rPr lang="en-US" sz="2400" dirty="0">
                <a:latin typeface="Times New Roman" pitchFamily="16" charset="0"/>
              </a:rPr>
              <a:t>Lard Hellan</a:t>
            </a:r>
          </a:p>
          <a:p>
            <a:pPr algn="ctr"/>
            <a:endParaRPr lang="nb-NO" sz="3600" dirty="0"/>
          </a:p>
          <a:p>
            <a:pPr algn="ctr"/>
            <a:r>
              <a:rPr lang="nb-NO" sz="3600" dirty="0"/>
              <a:t>An </a:t>
            </a:r>
            <a:r>
              <a:rPr lang="nb-NO" sz="3600" dirty="0" err="1"/>
              <a:t>exploration</a:t>
            </a:r>
            <a:r>
              <a:rPr lang="nb-NO" sz="3600" dirty="0"/>
              <a:t> in </a:t>
            </a:r>
            <a:r>
              <a:rPr lang="nb-NO" sz="3600" dirty="0" err="1"/>
              <a:t>the</a:t>
            </a:r>
            <a:r>
              <a:rPr lang="nb-NO" sz="3600" dirty="0"/>
              <a:t> general </a:t>
            </a:r>
            <a:r>
              <a:rPr lang="nb-NO" sz="3600" dirty="0" err="1"/>
              <a:t>connection</a:t>
            </a:r>
            <a:r>
              <a:rPr lang="nb-NO" sz="3600" dirty="0"/>
              <a:t> </a:t>
            </a:r>
            <a:r>
              <a:rPr lang="nb-NO" sz="3600" dirty="0" err="1"/>
              <a:t>between</a:t>
            </a:r>
            <a:r>
              <a:rPr lang="nb-NO" sz="3600" dirty="0"/>
              <a:t> </a:t>
            </a:r>
          </a:p>
          <a:p>
            <a:pPr algn="ctr"/>
            <a:r>
              <a:rPr lang="nb-NO" sz="3600" dirty="0"/>
              <a:t>verb </a:t>
            </a:r>
            <a:r>
              <a:rPr lang="nb-NO" sz="3600" dirty="0" err="1"/>
              <a:t>valence</a:t>
            </a:r>
            <a:r>
              <a:rPr lang="nb-NO" sz="3600" dirty="0"/>
              <a:t> and verb </a:t>
            </a:r>
            <a:r>
              <a:rPr lang="nb-NO" sz="3600" dirty="0" err="1"/>
              <a:t>meaning</a:t>
            </a:r>
            <a:r>
              <a:rPr lang="nb-NO" sz="3600" dirty="0"/>
              <a:t>, in 3 parts</a:t>
            </a:r>
          </a:p>
          <a:p>
            <a:pPr algn="ctr"/>
            <a:endParaRPr lang="nb-NO" sz="3600" dirty="0"/>
          </a:p>
          <a:p>
            <a:pPr algn="ctr"/>
            <a:r>
              <a:rPr lang="en-US" sz="3600" dirty="0"/>
              <a:t> Part 1</a:t>
            </a:r>
          </a:p>
          <a:p>
            <a:pPr algn="ctr"/>
            <a:r>
              <a:rPr lang="en-US" sz="3600" dirty="0"/>
              <a:t>The Norwegian valence catalogue </a:t>
            </a:r>
            <a:r>
              <a:rPr lang="en-US" sz="3600" dirty="0" err="1"/>
              <a:t>NorVal</a:t>
            </a:r>
            <a:endParaRPr lang="nb-NO" sz="3600" dirty="0"/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480485" y="1619251"/>
            <a:ext cx="241300" cy="4556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endParaRPr lang="nb-NO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4417" y="836613"/>
            <a:ext cx="10970683" cy="5543550"/>
          </a:xfrm>
        </p:spPr>
        <p:txBody>
          <a:bodyPr/>
          <a:lstStyle/>
          <a:p>
            <a:pPr>
              <a:buFont typeface="Arial" charset="0"/>
              <a:buNone/>
            </a:pPr>
            <a:endParaRPr lang="en-GB" sz="2400" dirty="0"/>
          </a:p>
          <a:p>
            <a:pPr>
              <a:buFont typeface="Arial" charset="0"/>
              <a:buNone/>
            </a:pPr>
            <a:endParaRPr lang="en-GB" sz="2400" dirty="0"/>
          </a:p>
          <a:p>
            <a:pPr>
              <a:buFont typeface="Arial" charset="0"/>
              <a:buNone/>
            </a:pPr>
            <a:endParaRPr lang="en-GB" sz="2400" dirty="0"/>
          </a:p>
          <a:p>
            <a:pPr>
              <a:buFont typeface="Arial" charset="0"/>
              <a:buNone/>
            </a:pPr>
            <a:endParaRPr lang="en-GB" sz="2400" dirty="0"/>
          </a:p>
          <a:p>
            <a:pPr>
              <a:buFont typeface="Arial" charset="0"/>
              <a:buNone/>
            </a:pPr>
            <a:endParaRPr lang="en-GB" sz="2400" dirty="0"/>
          </a:p>
          <a:p>
            <a:pPr>
              <a:buFont typeface="Arial" charset="0"/>
              <a:buNone/>
            </a:pPr>
            <a:endParaRPr lang="en-GB" sz="2400" dirty="0"/>
          </a:p>
          <a:p>
            <a:pPr>
              <a:buFont typeface="Arial" charset="0"/>
              <a:buNone/>
            </a:pPr>
            <a:endParaRPr lang="en-GB" sz="2400" dirty="0"/>
          </a:p>
          <a:p>
            <a:pPr>
              <a:buFont typeface="Arial" charset="0"/>
              <a:buNone/>
            </a:pPr>
            <a:endParaRPr lang="en-GB" sz="2400" dirty="0"/>
          </a:p>
          <a:p>
            <a:pPr>
              <a:buFont typeface="Arial" charset="0"/>
              <a:buNone/>
            </a:pPr>
            <a:endParaRPr lang="en-GB" sz="2400" dirty="0"/>
          </a:p>
          <a:p>
            <a:pPr>
              <a:buFont typeface="Arial" charset="0"/>
              <a:buNone/>
            </a:pPr>
            <a:endParaRPr lang="en-GB" sz="2400" dirty="0"/>
          </a:p>
          <a:p>
            <a:pPr>
              <a:buFont typeface="Arial" charset="0"/>
              <a:buNone/>
            </a:pPr>
            <a:endParaRPr lang="en-GB" sz="2400" dirty="0"/>
          </a:p>
          <a:p>
            <a:pPr>
              <a:buFont typeface="Arial" charset="0"/>
              <a:buNone/>
            </a:pPr>
            <a:r>
              <a:rPr lang="en-GB" sz="2400" dirty="0"/>
              <a:t> </a:t>
            </a:r>
          </a:p>
          <a:p>
            <a:pPr>
              <a:buFont typeface="Arial" charset="0"/>
              <a:buNone/>
            </a:pPr>
            <a:endParaRPr lang="en-GB" sz="2400" dirty="0"/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456518" y="1966914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110567" y="2205039"/>
            <a:ext cx="211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5839885" y="3544889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8422217" y="3516314"/>
            <a:ext cx="9948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7408334" y="3768726"/>
            <a:ext cx="65" cy="721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8142818" y="3649664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7010400" y="5094289"/>
            <a:ext cx="65" cy="721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0" y="3633789"/>
            <a:ext cx="211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1936751" y="3214688"/>
            <a:ext cx="8828616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2184401" y="3798889"/>
            <a:ext cx="846243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893234" y="4216400"/>
            <a:ext cx="211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6076951" y="3992564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10466917" y="4603750"/>
            <a:ext cx="9948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8790517" y="415925"/>
            <a:ext cx="51646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81" name="Rectangle 17"/>
          <p:cNvSpPr>
            <a:spLocks noGrp="1" noChangeArrowheads="1"/>
          </p:cNvSpPr>
          <p:nvPr>
            <p:ph type="title"/>
          </p:nvPr>
        </p:nvSpPr>
        <p:spPr>
          <a:xfrm>
            <a:off x="220717" y="1"/>
            <a:ext cx="11825235" cy="527538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Univalent verbs – no clausal arguments</a:t>
            </a:r>
            <a:endParaRPr lang="nb-NO" sz="3200" dirty="0"/>
          </a:p>
        </p:txBody>
      </p:sp>
      <p:sp>
        <p:nvSpPr>
          <p:cNvPr id="62483" name="Rectangle 1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nb-NO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844062" y="545119"/>
          <a:ext cx="10163907" cy="6312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7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837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Times New Roman"/>
                          <a:cs typeface="Times New Roman"/>
                        </a:rPr>
                        <a:t>Number </a:t>
                      </a:r>
                      <a:endParaRPr lang="nb-NO" sz="18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"/>
                          <a:ea typeface="Times New Roman"/>
                          <a:cs typeface="Times New Roman"/>
                        </a:rPr>
                        <a:t>Frame type</a:t>
                      </a:r>
                      <a:endParaRPr lang="nb-NO" sz="18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837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2,145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"/>
                          <a:ea typeface="Times New Roman"/>
                          <a:cs typeface="Times New Roman"/>
                        </a:rPr>
                        <a:t>transitive</a:t>
                      </a:r>
                      <a:endParaRPr lang="nb-NO" sz="20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837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656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intransitive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837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88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transitive with light reflexive object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837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65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intransitive with oblique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837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42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transitive with a particle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837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36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intransitive with a directional subject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837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28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"/>
                          <a:ea typeface="Times New Roman"/>
                          <a:cs typeface="Times New Roman"/>
                        </a:rPr>
                        <a:t>ditransitive</a:t>
                      </a: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 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837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"/>
                          <a:ea typeface="Times New Roman"/>
                          <a:cs typeface="Times New Roman"/>
                        </a:rPr>
                        <a:t>22</a:t>
                      </a:r>
                      <a:endParaRPr lang="nb-NO" sz="20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impersonal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837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"/>
                          <a:ea typeface="Times New Roman"/>
                          <a:cs typeface="Times New Roman"/>
                        </a:rPr>
                        <a:t>16</a:t>
                      </a:r>
                      <a:endParaRPr lang="nb-NO" sz="20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transitive with directional object, 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837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"/>
                          <a:ea typeface="Times New Roman"/>
                          <a:cs typeface="Times New Roman"/>
                        </a:rPr>
                        <a:t>15</a:t>
                      </a:r>
                      <a:endParaRPr lang="nb-NO" sz="20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transitive plus oblique, 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6837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"/>
                          <a:ea typeface="Times New Roman"/>
                          <a:cs typeface="Times New Roman"/>
                        </a:rPr>
                        <a:t>14</a:t>
                      </a:r>
                      <a:endParaRPr lang="nb-NO" sz="20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"/>
                          <a:ea typeface="Times New Roman"/>
                          <a:cs typeface="Times New Roman"/>
                        </a:rPr>
                        <a:t>ditransitive</a:t>
                      </a: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 with light reflexive as indirect object , 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6837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"/>
                          <a:ea typeface="Times New Roman"/>
                          <a:cs typeface="Times New Roman"/>
                        </a:rPr>
                        <a:t>12</a:t>
                      </a:r>
                      <a:endParaRPr lang="nb-NO" sz="20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transitive with light reflexive object plus oblique , 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6837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"/>
                          <a:ea typeface="Times New Roman"/>
                          <a:cs typeface="Times New Roman"/>
                        </a:rPr>
                        <a:t>12</a:t>
                      </a:r>
                      <a:endParaRPr lang="nb-NO" sz="20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transitive with light reflexive directional object, 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6837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"/>
                          <a:ea typeface="Times New Roman"/>
                          <a:cs typeface="Times New Roman"/>
                        </a:rPr>
                        <a:t>11</a:t>
                      </a:r>
                      <a:endParaRPr lang="nb-NO" sz="20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transitive with a particle, 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6837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"/>
                          <a:ea typeface="Times New Roman"/>
                          <a:cs typeface="Times New Roman"/>
                        </a:rPr>
                        <a:t>10</a:t>
                      </a:r>
                      <a:endParaRPr lang="nb-NO" sz="20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transitive with a particle and light reflexive object, … 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6837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"/>
                          <a:ea typeface="Times New Roman"/>
                          <a:cs typeface="Times New Roman"/>
                        </a:rPr>
                        <a:t>…</a:t>
                      </a:r>
                      <a:endParaRPr lang="nb-NO" sz="20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….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26837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"/>
                          <a:ea typeface="Times New Roman"/>
                          <a:cs typeface="Times New Roman"/>
                        </a:rPr>
                        <a:t>2</a:t>
                      </a:r>
                      <a:endParaRPr lang="nb-NO" sz="20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subject-controlled infinitive as unique frame: </a:t>
                      </a:r>
                      <a:r>
                        <a:rPr lang="en-US" sz="2000" i="1" dirty="0" err="1">
                          <a:latin typeface="Times"/>
                          <a:ea typeface="Times New Roman"/>
                          <a:cs typeface="Times New Roman"/>
                        </a:rPr>
                        <a:t>plikte</a:t>
                      </a:r>
                      <a:r>
                        <a:rPr lang="en-US" sz="2000" i="1" dirty="0">
                          <a:latin typeface="Times"/>
                          <a:ea typeface="Times New Roman"/>
                          <a:cs typeface="Times New Roman"/>
                        </a:rPr>
                        <a:t> å</a:t>
                      </a: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000" i="1" dirty="0" err="1">
                          <a:latin typeface="Times"/>
                          <a:ea typeface="Times New Roman"/>
                          <a:cs typeface="Times New Roman"/>
                        </a:rPr>
                        <a:t>unnlate</a:t>
                      </a:r>
                      <a:r>
                        <a:rPr lang="en-US" sz="2000" i="1" dirty="0">
                          <a:latin typeface="Times"/>
                          <a:ea typeface="Times New Roman"/>
                          <a:cs typeface="Times New Roman"/>
                        </a:rPr>
                        <a:t> å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29813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"/>
                          <a:ea typeface="Times New Roman"/>
                          <a:cs typeface="Times New Roman"/>
                        </a:rPr>
                        <a:t>0</a:t>
                      </a:r>
                      <a:endParaRPr lang="nb-NO" sz="20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declarative or interrogative argument, </a:t>
                      </a:r>
                      <a:r>
                        <a:rPr lang="en-US" sz="2000" dirty="0" err="1">
                          <a:latin typeface="Times"/>
                          <a:ea typeface="Times New Roman"/>
                          <a:cs typeface="Times New Roman"/>
                        </a:rPr>
                        <a:t>extraposed</a:t>
                      </a: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 clause, or absolute infinitive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4417" y="836613"/>
            <a:ext cx="10970683" cy="5543550"/>
          </a:xfrm>
        </p:spPr>
        <p:txBody>
          <a:bodyPr/>
          <a:lstStyle/>
          <a:p>
            <a:pPr>
              <a:buFont typeface="Arial" charset="0"/>
              <a:buNone/>
            </a:pPr>
            <a:endParaRPr lang="en-GB" sz="2400" dirty="0"/>
          </a:p>
          <a:p>
            <a:pPr>
              <a:buNone/>
            </a:pPr>
            <a:r>
              <a:rPr lang="en-GB" sz="2400" dirty="0"/>
              <a:t> </a:t>
            </a:r>
            <a:r>
              <a:rPr lang="en-US" sz="2400" b="1" dirty="0"/>
              <a:t>		</a:t>
            </a:r>
          </a:p>
          <a:p>
            <a:pPr>
              <a:buNone/>
            </a:pPr>
            <a:r>
              <a:rPr lang="en-US" sz="2400" b="1" dirty="0"/>
              <a:t>			</a:t>
            </a:r>
            <a:endParaRPr lang="nb-NO" sz="2400" dirty="0"/>
          </a:p>
          <a:p>
            <a:pPr>
              <a:buFont typeface="Arial" charset="0"/>
              <a:buNone/>
            </a:pPr>
            <a:endParaRPr lang="en-GB" sz="2400" dirty="0"/>
          </a:p>
          <a:p>
            <a:pPr>
              <a:buFont typeface="Arial" charset="0"/>
              <a:buNone/>
            </a:pPr>
            <a:endParaRPr lang="en-GB" sz="2400" dirty="0"/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456518" y="1966914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110567" y="2205039"/>
            <a:ext cx="211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5839885" y="3544889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8422217" y="3516314"/>
            <a:ext cx="9948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7408334" y="3768726"/>
            <a:ext cx="65" cy="721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8142818" y="3649664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7010400" y="5094289"/>
            <a:ext cx="65" cy="721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0" y="3633789"/>
            <a:ext cx="211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1936751" y="3214688"/>
            <a:ext cx="8828616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2184401" y="3798889"/>
            <a:ext cx="846243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893234" y="4216400"/>
            <a:ext cx="211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6076951" y="3992564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10466917" y="4603750"/>
            <a:ext cx="9948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8790517" y="415925"/>
            <a:ext cx="51646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81" name="Rectangle 17"/>
          <p:cNvSpPr>
            <a:spLocks noGrp="1" noChangeArrowheads="1"/>
          </p:cNvSpPr>
          <p:nvPr>
            <p:ph type="title"/>
          </p:nvPr>
        </p:nvSpPr>
        <p:spPr>
          <a:xfrm>
            <a:off x="220717" y="201614"/>
            <a:ext cx="11825235" cy="54927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Number of </a:t>
            </a:r>
            <a:r>
              <a:rPr lang="en-US" sz="3200" dirty="0" err="1"/>
              <a:t>lexvals</a:t>
            </a:r>
            <a:r>
              <a:rPr lang="en-US" sz="3200" dirty="0"/>
              <a:t> with clausal arguments of type ‘declarative’</a:t>
            </a:r>
            <a:endParaRPr lang="nb-NO" sz="3200" dirty="0"/>
          </a:p>
        </p:txBody>
      </p:sp>
      <p:sp>
        <p:nvSpPr>
          <p:cNvPr id="62483" name="Rectangle 1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nb-NO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032000" y="1547445"/>
          <a:ext cx="8128000" cy="3534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930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Times"/>
                          <a:ea typeface="Times New Roman"/>
                          <a:cs typeface="Times New Roman"/>
                        </a:rPr>
                        <a:t>ArgumentLabel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"/>
                          <a:ea typeface="Times New Roman"/>
                          <a:cs typeface="Times New Roman"/>
                        </a:rPr>
                        <a:t>Instances</a:t>
                      </a:r>
                      <a:endParaRPr lang="nb-NO" sz="24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930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Courier New"/>
                          <a:ea typeface="Times New Roman"/>
                          <a:cs typeface="Times New Roman"/>
                        </a:rPr>
                        <a:t>suDECL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"/>
                          <a:ea typeface="Times New Roman"/>
                          <a:cs typeface="Times New Roman"/>
                        </a:rPr>
                        <a:t>87</a:t>
                      </a:r>
                      <a:endParaRPr lang="nb-NO" sz="24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930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Courier New"/>
                          <a:ea typeface="Times New Roman"/>
                          <a:cs typeface="Times New Roman"/>
                        </a:rPr>
                        <a:t>obDECL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"/>
                          <a:ea typeface="Times New Roman"/>
                          <a:cs typeface="Times New Roman"/>
                        </a:rPr>
                        <a:t>460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930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Courier New"/>
                          <a:ea typeface="Times New Roman"/>
                          <a:cs typeface="Times New Roman"/>
                        </a:rPr>
                        <a:t>oblDECL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"/>
                          <a:ea typeface="Times New Roman"/>
                          <a:cs typeface="Times New Roman"/>
                        </a:rPr>
                        <a:t>485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930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Courier New"/>
                          <a:ea typeface="Times New Roman"/>
                          <a:cs typeface="Times New Roman"/>
                        </a:rPr>
                        <a:t>expnDECL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"/>
                          <a:ea typeface="Times New Roman"/>
                          <a:cs typeface="Times New Roman"/>
                        </a:rPr>
                        <a:t>89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930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ourier New"/>
                          <a:ea typeface="Times New Roman"/>
                          <a:cs typeface="Times New Roman"/>
                        </a:rPr>
                        <a:t>oblExlnkDECL </a:t>
                      </a:r>
                      <a:endParaRPr lang="nb-NO" sz="24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"/>
                          <a:ea typeface="Times New Roman"/>
                          <a:cs typeface="Times New Roman"/>
                        </a:rPr>
                        <a:t>5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4930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Times"/>
                          <a:ea typeface="Times New Roman"/>
                          <a:cs typeface="Times New Roman"/>
                        </a:rPr>
                        <a:t>DECL</a:t>
                      </a:r>
                      <a:endParaRPr lang="nb-NO" sz="24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"/>
                          <a:ea typeface="Times New Roman"/>
                          <a:cs typeface="Times New Roman"/>
                        </a:rPr>
                        <a:t>1142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4417" y="228600"/>
            <a:ext cx="10970683" cy="6629400"/>
          </a:xfrm>
        </p:spPr>
        <p:txBody>
          <a:bodyPr/>
          <a:lstStyle/>
          <a:p>
            <a:pPr>
              <a:buNone/>
            </a:pPr>
            <a:r>
              <a:rPr lang="en-US" sz="2400" b="1" dirty="0"/>
              <a:t>		</a:t>
            </a:r>
            <a:endParaRPr lang="nb-NO" sz="2400" dirty="0"/>
          </a:p>
          <a:p>
            <a:pPr>
              <a:buFont typeface="Arial" charset="0"/>
              <a:buNone/>
            </a:pPr>
            <a:endParaRPr lang="en-GB" sz="2400" dirty="0"/>
          </a:p>
          <a:p>
            <a:pPr>
              <a:buFont typeface="Arial" charset="0"/>
              <a:buNone/>
            </a:pPr>
            <a:endParaRPr lang="en-GB" sz="2400" dirty="0"/>
          </a:p>
          <a:p>
            <a:pPr>
              <a:buFont typeface="Arial" charset="0"/>
              <a:buNone/>
            </a:pPr>
            <a:endParaRPr lang="en-GB" sz="2400" dirty="0"/>
          </a:p>
          <a:p>
            <a:pPr>
              <a:buFont typeface="Arial" charset="0"/>
              <a:buNone/>
            </a:pPr>
            <a:endParaRPr lang="en-GB" sz="2400" dirty="0"/>
          </a:p>
          <a:p>
            <a:pPr>
              <a:buFont typeface="Arial" charset="0"/>
              <a:buNone/>
            </a:pPr>
            <a:endParaRPr lang="en-GB" sz="2400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b="1" dirty="0"/>
              <a:t>		</a:t>
            </a:r>
            <a:endParaRPr lang="nb-NO" sz="2400" dirty="0"/>
          </a:p>
          <a:p>
            <a:pPr>
              <a:buFont typeface="Arial" charset="0"/>
              <a:buNone/>
            </a:pPr>
            <a:r>
              <a:rPr lang="en-GB" sz="2400" dirty="0"/>
              <a:t> </a:t>
            </a:r>
          </a:p>
          <a:p>
            <a:pPr>
              <a:buFont typeface="Arial" charset="0"/>
              <a:buNone/>
            </a:pPr>
            <a:endParaRPr lang="en-GB" sz="2400" dirty="0"/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456518" y="1966914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110567" y="2205039"/>
            <a:ext cx="211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5839885" y="3544889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8422217" y="3516314"/>
            <a:ext cx="9948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7408334" y="3768726"/>
            <a:ext cx="65" cy="721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8142818" y="3649664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7010400" y="5094289"/>
            <a:ext cx="65" cy="721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0" y="3633789"/>
            <a:ext cx="211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1936751" y="3214688"/>
            <a:ext cx="8828616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2184401" y="3798889"/>
            <a:ext cx="846243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893234" y="4216400"/>
            <a:ext cx="211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6076951" y="3992564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10466917" y="4603750"/>
            <a:ext cx="9948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8790517" y="415925"/>
            <a:ext cx="51646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81" name="Rectangle 17"/>
          <p:cNvSpPr>
            <a:spLocks noGrp="1" noChangeArrowheads="1"/>
          </p:cNvSpPr>
          <p:nvPr>
            <p:ph type="title"/>
          </p:nvPr>
        </p:nvSpPr>
        <p:spPr>
          <a:xfrm>
            <a:off x="220717" y="422032"/>
            <a:ext cx="11825235" cy="685799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Number of </a:t>
            </a:r>
            <a:r>
              <a:rPr lang="en-US" sz="3200" dirty="0" err="1"/>
              <a:t>lexvals</a:t>
            </a:r>
            <a:r>
              <a:rPr lang="en-US" sz="3200" dirty="0"/>
              <a:t> with clausal arguments of type ‘interrogative’</a:t>
            </a:r>
            <a:endParaRPr lang="nb-NO" sz="3200" dirty="0"/>
          </a:p>
        </p:txBody>
      </p:sp>
      <p:sp>
        <p:nvSpPr>
          <p:cNvPr id="62483" name="Rectangle 1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nb-NO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032000" y="1406770"/>
          <a:ext cx="8128000" cy="3481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219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Times"/>
                          <a:ea typeface="Times New Roman"/>
                          <a:cs typeface="Times New Roman"/>
                        </a:rPr>
                        <a:t>ArgumentLabel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"/>
                          <a:ea typeface="Times New Roman"/>
                          <a:cs typeface="Times New Roman"/>
                        </a:rPr>
                        <a:t>Instances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219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Courier New"/>
                          <a:ea typeface="Times New Roman"/>
                          <a:cs typeface="Times New Roman"/>
                        </a:rPr>
                        <a:t>suINTERR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"/>
                          <a:ea typeface="Times New Roman"/>
                          <a:cs typeface="Times New Roman"/>
                        </a:rPr>
                        <a:t>22</a:t>
                      </a:r>
                      <a:endParaRPr lang="nb-NO" sz="24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219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Courier New"/>
                          <a:ea typeface="Times New Roman"/>
                          <a:cs typeface="Times New Roman"/>
                        </a:rPr>
                        <a:t>obINTERR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"/>
                          <a:ea typeface="Times New Roman"/>
                          <a:cs typeface="Times New Roman"/>
                        </a:rPr>
                        <a:t>235</a:t>
                      </a:r>
                      <a:endParaRPr lang="nb-NO" sz="24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219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Courier New"/>
                          <a:ea typeface="Times New Roman"/>
                          <a:cs typeface="Times New Roman"/>
                        </a:rPr>
                        <a:t>compINTERR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"/>
                          <a:ea typeface="Times New Roman"/>
                          <a:cs typeface="Times New Roman"/>
                        </a:rPr>
                        <a:t>77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219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Courier New"/>
                          <a:ea typeface="Times New Roman"/>
                          <a:cs typeface="Times New Roman"/>
                        </a:rPr>
                        <a:t>expnINTERR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"/>
                          <a:ea typeface="Times New Roman"/>
                          <a:cs typeface="Times New Roman"/>
                        </a:rPr>
                        <a:t>48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219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ourier New"/>
                          <a:ea typeface="Times New Roman"/>
                          <a:cs typeface="Times New Roman"/>
                        </a:rPr>
                        <a:t>oblExlnkINTERR </a:t>
                      </a:r>
                      <a:endParaRPr lang="nb-NO" sz="24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"/>
                          <a:ea typeface="Times New Roman"/>
                          <a:cs typeface="Times New Roman"/>
                        </a:rPr>
                        <a:t>1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219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ourier New"/>
                          <a:ea typeface="Times New Roman"/>
                          <a:cs typeface="Times New Roman"/>
                        </a:rPr>
                        <a:t>oblINTERR</a:t>
                      </a:r>
                      <a:endParaRPr lang="nb-NO" sz="24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"/>
                          <a:ea typeface="Times New Roman"/>
                          <a:cs typeface="Times New Roman"/>
                        </a:rPr>
                        <a:t>432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219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latin typeface="Times"/>
                          <a:ea typeface="Times New Roman"/>
                          <a:cs typeface="Times New Roman"/>
                        </a:rPr>
                        <a:t>INTERR </a:t>
                      </a:r>
                      <a:endParaRPr lang="nb-NO" sz="24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"/>
                          <a:ea typeface="Times New Roman"/>
                          <a:cs typeface="Times New Roman"/>
                        </a:rPr>
                        <a:t>849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" y="228600"/>
            <a:ext cx="12192000" cy="6629400"/>
          </a:xfrm>
        </p:spPr>
        <p:txBody>
          <a:bodyPr/>
          <a:lstStyle/>
          <a:p>
            <a:pPr>
              <a:buNone/>
            </a:pPr>
            <a:r>
              <a:rPr lang="en-US" sz="3200" dirty="0"/>
              <a:t>		</a:t>
            </a:r>
            <a:r>
              <a:rPr lang="en-US" sz="3200" dirty="0">
                <a:latin typeface="+mj-lt"/>
              </a:rPr>
              <a:t>Number of </a:t>
            </a:r>
            <a:r>
              <a:rPr lang="en-US" sz="3200" dirty="0" err="1">
                <a:latin typeface="+mj-lt"/>
              </a:rPr>
              <a:t>lexvals</a:t>
            </a:r>
            <a:r>
              <a:rPr lang="en-US" sz="3200" dirty="0">
                <a:latin typeface="+mj-lt"/>
              </a:rPr>
              <a:t> with a ‘controlled infinitive’ as argument</a:t>
            </a:r>
            <a:endParaRPr lang="nb-NO" sz="3200" dirty="0">
              <a:latin typeface="+mj-lt"/>
            </a:endParaRPr>
          </a:p>
          <a:p>
            <a:pPr>
              <a:buFont typeface="Arial" charset="0"/>
              <a:buNone/>
            </a:pPr>
            <a:endParaRPr lang="en-GB" sz="2400" dirty="0"/>
          </a:p>
          <a:p>
            <a:pPr>
              <a:buFont typeface="Arial" charset="0"/>
              <a:buNone/>
            </a:pPr>
            <a:endParaRPr lang="en-GB" sz="2400" dirty="0"/>
          </a:p>
          <a:p>
            <a:pPr>
              <a:buFont typeface="Arial" charset="0"/>
              <a:buNone/>
            </a:pPr>
            <a:endParaRPr lang="en-GB" sz="2400" dirty="0"/>
          </a:p>
          <a:p>
            <a:pPr>
              <a:buFont typeface="Arial" charset="0"/>
              <a:buNone/>
            </a:pPr>
            <a:endParaRPr lang="en-GB" sz="2400" dirty="0"/>
          </a:p>
          <a:p>
            <a:pPr>
              <a:buFont typeface="Arial" charset="0"/>
              <a:buNone/>
            </a:pPr>
            <a:endParaRPr lang="en-GB" sz="2400" dirty="0"/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b="1" dirty="0"/>
              <a:t>		</a:t>
            </a:r>
            <a:endParaRPr lang="nb-NO" sz="2400" dirty="0"/>
          </a:p>
          <a:p>
            <a:pPr>
              <a:buFont typeface="Arial" charset="0"/>
              <a:buNone/>
            </a:pPr>
            <a:r>
              <a:rPr lang="en-GB" sz="2400" dirty="0"/>
              <a:t> </a:t>
            </a:r>
          </a:p>
          <a:p>
            <a:pPr>
              <a:buFont typeface="Arial" charset="0"/>
              <a:buNone/>
            </a:pPr>
            <a:endParaRPr lang="en-GB" sz="2400" dirty="0"/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456518" y="1966914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110567" y="2205039"/>
            <a:ext cx="211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5839885" y="3544889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8422217" y="3516314"/>
            <a:ext cx="9948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7408334" y="3768726"/>
            <a:ext cx="65" cy="721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8142818" y="3649664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7010400" y="5094289"/>
            <a:ext cx="65" cy="721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0" y="3633789"/>
            <a:ext cx="211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1936751" y="3214688"/>
            <a:ext cx="8828616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2184401" y="3798889"/>
            <a:ext cx="846243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893234" y="4216400"/>
            <a:ext cx="211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6076951" y="3992564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10466917" y="4603750"/>
            <a:ext cx="9948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8790517" y="415925"/>
            <a:ext cx="51646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83" name="Rectangle 1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nb-NO"/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826477" y="1354014"/>
          <a:ext cx="10234246" cy="5063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1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0075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Times"/>
                          <a:ea typeface="Times New Roman"/>
                          <a:cs typeface="Times New Roman"/>
                        </a:rPr>
                        <a:t>ArgumentLabel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"/>
                          <a:ea typeface="Times New Roman"/>
                          <a:cs typeface="Times New Roman"/>
                        </a:rPr>
                        <a:t>Instances</a:t>
                      </a:r>
                      <a:endParaRPr lang="nb-NO" sz="24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Courier New"/>
                          <a:ea typeface="Times New Roman"/>
                          <a:cs typeface="Times New Roman"/>
                        </a:rPr>
                        <a:t>suEqObInf</a:t>
                      </a:r>
                      <a:r>
                        <a:rPr lang="en-US" sz="2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2400" dirty="0">
                          <a:latin typeface="Courier New"/>
                          <a:ea typeface="Times New Roman"/>
                          <a:cs typeface="Times New Roman"/>
                        </a:rPr>
                        <a:t>‘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subject is an infinitive controlled by object’</a:t>
                      </a:r>
                      <a:r>
                        <a:rPr lang="en-US" sz="2400" dirty="0">
                          <a:latin typeface="Courier New"/>
                          <a:ea typeface="Times New Roman"/>
                          <a:cs typeface="Times New Roman"/>
                        </a:rPr>
                        <a:t>)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"/>
                          <a:ea typeface="Times New Roman"/>
                          <a:cs typeface="Times New Roman"/>
                        </a:rPr>
                        <a:t>21</a:t>
                      </a:r>
                      <a:endParaRPr lang="nb-NO" sz="24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Courier New"/>
                          <a:ea typeface="Times New Roman"/>
                          <a:cs typeface="Times New Roman"/>
                        </a:rPr>
                        <a:t>obEqSuInf</a:t>
                      </a:r>
                      <a:r>
                        <a:rPr lang="en-US" sz="2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(‘object is an infinitive controlled by subject’)</a:t>
                      </a:r>
                      <a:endParaRPr lang="nb-NO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"/>
                          <a:ea typeface="Times New Roman"/>
                          <a:cs typeface="Times New Roman"/>
                        </a:rPr>
                        <a:t>135</a:t>
                      </a:r>
                      <a:endParaRPr lang="nb-NO" sz="24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Courier New"/>
                          <a:ea typeface="Times New Roman"/>
                          <a:cs typeface="Times New Roman"/>
                        </a:rPr>
                        <a:t>obEqIobInf</a:t>
                      </a:r>
                      <a:r>
                        <a:rPr lang="en-US" sz="2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(‘object is an infinitive controlled by indirect object’)</a:t>
                      </a:r>
                      <a:endParaRPr lang="nb-NO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"/>
                          <a:ea typeface="Times New Roman"/>
                          <a:cs typeface="Times New Roman"/>
                        </a:rPr>
                        <a:t>51</a:t>
                      </a:r>
                      <a:endParaRPr lang="nb-NO" sz="24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Courier New"/>
                          <a:ea typeface="Times New Roman"/>
                          <a:cs typeface="Times New Roman"/>
                        </a:rPr>
                        <a:t>oblEqSuInf</a:t>
                      </a:r>
                      <a:r>
                        <a:rPr lang="en-US" sz="2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(‘oblique is an infinitive controlled by subject’)</a:t>
                      </a:r>
                      <a:endParaRPr lang="nb-NO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"/>
                          <a:ea typeface="Times New Roman"/>
                          <a:cs typeface="Times New Roman"/>
                        </a:rPr>
                        <a:t>291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Courier New"/>
                          <a:ea typeface="Times New Roman"/>
                          <a:cs typeface="Times New Roman"/>
                        </a:rPr>
                        <a:t>oblEqObInf</a:t>
                      </a:r>
                      <a:r>
                        <a:rPr lang="en-US" sz="2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(‘oblique is an infinitive controlled by object’)</a:t>
                      </a:r>
                      <a:endParaRPr lang="nb-NO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"/>
                          <a:ea typeface="Times New Roman"/>
                          <a:cs typeface="Times New Roman"/>
                        </a:rPr>
                        <a:t>476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l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Courier New"/>
                          <a:ea typeface="Times New Roman"/>
                          <a:cs typeface="Times New Roman"/>
                        </a:rPr>
                        <a:t>expnEqObInf</a:t>
                      </a:r>
                      <a:r>
                        <a:rPr lang="en-US" sz="2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(‘</a:t>
                      </a:r>
                      <a:r>
                        <a:rPr lang="en-US" sz="2400" dirty="0" err="1">
                          <a:latin typeface="+mn-lt"/>
                          <a:ea typeface="Times New Roman"/>
                          <a:cs typeface="Times New Roman"/>
                        </a:rPr>
                        <a:t>extraposed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 is an infinitive controlled by object’)</a:t>
                      </a:r>
                      <a:endParaRPr lang="nb-NO" sz="2400" dirty="0"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"/>
                          <a:ea typeface="Times New Roman"/>
                          <a:cs typeface="Times New Roman"/>
                        </a:rPr>
                        <a:t>31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"/>
                          <a:ea typeface="Times New Roman"/>
                          <a:cs typeface="Times New Roman"/>
                        </a:rPr>
                        <a:t>Controlled</a:t>
                      </a:r>
                      <a:r>
                        <a:rPr lang="en-US" sz="2400" b="1" baseline="0" dirty="0">
                          <a:latin typeface="Times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400" b="1" dirty="0">
                          <a:latin typeface="Times"/>
                          <a:ea typeface="Times New Roman"/>
                          <a:cs typeface="Times New Roman"/>
                        </a:rPr>
                        <a:t>Infinitive with infinitival marker 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"/>
                          <a:ea typeface="Times New Roman"/>
                          <a:cs typeface="Times New Roman"/>
                        </a:rPr>
                        <a:t>1066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4447" y="228600"/>
            <a:ext cx="11500338" cy="6151563"/>
          </a:xfrm>
        </p:spPr>
        <p:txBody>
          <a:bodyPr/>
          <a:lstStyle/>
          <a:p>
            <a:pPr>
              <a:buNone/>
            </a:pPr>
            <a:r>
              <a:rPr lang="en-GB" sz="2400" dirty="0"/>
              <a:t> 	</a:t>
            </a:r>
            <a:r>
              <a:rPr lang="en-US" sz="3200" dirty="0">
                <a:latin typeface="+mj-lt"/>
              </a:rPr>
              <a:t>Clausal arguments of types ‘absolute infinitive’ and ‘bare infinitive’</a:t>
            </a:r>
            <a:endParaRPr lang="nb-NO" sz="3200" dirty="0">
              <a:latin typeface="+mj-lt"/>
            </a:endParaRPr>
          </a:p>
          <a:p>
            <a:pPr>
              <a:buFont typeface="Arial" charset="0"/>
              <a:buNone/>
            </a:pPr>
            <a:endParaRPr lang="en-GB" sz="2400" dirty="0"/>
          </a:p>
          <a:p>
            <a:pPr>
              <a:buFont typeface="Arial" charset="0"/>
              <a:buNone/>
            </a:pPr>
            <a:endParaRPr lang="en-GB" sz="2400" dirty="0"/>
          </a:p>
          <a:p>
            <a:pPr>
              <a:buFont typeface="Arial" charset="0"/>
              <a:buNone/>
            </a:pPr>
            <a:endParaRPr lang="en-GB" sz="2400" dirty="0"/>
          </a:p>
          <a:p>
            <a:pPr>
              <a:buFont typeface="Arial" charset="0"/>
              <a:buNone/>
            </a:pPr>
            <a:endParaRPr lang="en-GB" sz="2400" dirty="0"/>
          </a:p>
          <a:p>
            <a:pPr>
              <a:buFont typeface="Arial" charset="0"/>
              <a:buNone/>
            </a:pPr>
            <a:endParaRPr lang="en-GB" sz="2400" dirty="0"/>
          </a:p>
          <a:p>
            <a:pPr>
              <a:buFont typeface="Arial" charset="0"/>
              <a:buNone/>
            </a:pPr>
            <a:endParaRPr lang="en-GB" sz="2400" dirty="0"/>
          </a:p>
          <a:p>
            <a:pPr>
              <a:buNone/>
            </a:pPr>
            <a:r>
              <a:rPr lang="en-US" sz="2400" b="1" dirty="0"/>
              <a:t>		</a:t>
            </a:r>
          </a:p>
          <a:p>
            <a:pPr>
              <a:buNone/>
            </a:pPr>
            <a:endParaRPr lang="nb-NO" sz="2400" dirty="0"/>
          </a:p>
          <a:p>
            <a:pPr>
              <a:buFont typeface="Arial" charset="0"/>
              <a:buNone/>
            </a:pPr>
            <a:endParaRPr lang="en-GB" sz="2400" dirty="0"/>
          </a:p>
          <a:p>
            <a:pPr>
              <a:buFont typeface="Arial" charset="0"/>
              <a:buNone/>
            </a:pPr>
            <a:endParaRPr lang="en-GB" sz="2400" dirty="0"/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456518" y="1966914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110567" y="2205039"/>
            <a:ext cx="211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5839885" y="3544889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8422217" y="3516314"/>
            <a:ext cx="9948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7408334" y="3768726"/>
            <a:ext cx="65" cy="721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8142818" y="3649664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7010400" y="5094289"/>
            <a:ext cx="65" cy="721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0" y="3633789"/>
            <a:ext cx="211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1936751" y="3214688"/>
            <a:ext cx="8828616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2184401" y="3798889"/>
            <a:ext cx="846243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893234" y="4216400"/>
            <a:ext cx="211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6076951" y="3992564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10466917" y="4603750"/>
            <a:ext cx="9948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8790517" y="415925"/>
            <a:ext cx="51646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83" name="Rectangle 1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nb-NO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861646" y="1318842"/>
          <a:ext cx="3763108" cy="3024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93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Times"/>
                          <a:ea typeface="Times New Roman"/>
                          <a:cs typeface="Times New Roman"/>
                        </a:rPr>
                        <a:t>ArgumentLabel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"/>
                          <a:ea typeface="Times New Roman"/>
                          <a:cs typeface="Times New Roman"/>
                        </a:rPr>
                        <a:t>Instances</a:t>
                      </a:r>
                      <a:endParaRPr lang="nb-NO" sz="24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93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Courier New"/>
                          <a:ea typeface="Times New Roman"/>
                          <a:cs typeface="Times New Roman"/>
                        </a:rPr>
                        <a:t>suAbsinf</a:t>
                      </a:r>
                      <a:r>
                        <a:rPr lang="en-US" sz="2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"/>
                          <a:ea typeface="Times New Roman"/>
                          <a:cs typeface="Times New Roman"/>
                        </a:rPr>
                        <a:t>17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93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Courier New"/>
                          <a:ea typeface="Times New Roman"/>
                          <a:cs typeface="Times New Roman"/>
                        </a:rPr>
                        <a:t>obAbsinf</a:t>
                      </a:r>
                      <a:r>
                        <a:rPr lang="en-US" sz="2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"/>
                          <a:ea typeface="Times New Roman"/>
                          <a:cs typeface="Times New Roman"/>
                        </a:rPr>
                        <a:t>35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93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Courier New"/>
                          <a:ea typeface="Times New Roman"/>
                          <a:cs typeface="Times New Roman"/>
                        </a:rPr>
                        <a:t>oblAbsinf</a:t>
                      </a:r>
                      <a:r>
                        <a:rPr lang="en-US" sz="24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"/>
                          <a:ea typeface="Times New Roman"/>
                          <a:cs typeface="Times New Roman"/>
                        </a:rPr>
                        <a:t>160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93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Courier New"/>
                          <a:ea typeface="Times New Roman"/>
                          <a:cs typeface="Times New Roman"/>
                        </a:rPr>
                        <a:t>expnAbsinf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"/>
                          <a:ea typeface="Times New Roman"/>
                          <a:cs typeface="Times New Roman"/>
                        </a:rPr>
                        <a:t>28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93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latin typeface="Times"/>
                          <a:ea typeface="Times New Roman"/>
                          <a:cs typeface="Times New Roman"/>
                        </a:rPr>
                        <a:t>Absinf</a:t>
                      </a:r>
                      <a:r>
                        <a:rPr lang="en-US" sz="2400" b="1" dirty="0">
                          <a:latin typeface="Times"/>
                          <a:ea typeface="Times New Roman"/>
                          <a:cs typeface="Times New Roman"/>
                        </a:rPr>
                        <a:t> total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"/>
                          <a:ea typeface="Times New Roman"/>
                          <a:cs typeface="Times New Roman"/>
                        </a:rPr>
                        <a:t>267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3456517" y="2155026"/>
            <a:ext cx="105279" cy="75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4110567" y="2393151"/>
            <a:ext cx="105279" cy="75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839884" y="3733001"/>
            <a:ext cx="105279" cy="75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8452569" y="3704426"/>
            <a:ext cx="105279" cy="75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7408334" y="3733664"/>
            <a:ext cx="105279" cy="721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8142817" y="3837776"/>
            <a:ext cx="105279" cy="75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6076950" y="4180676"/>
            <a:ext cx="105279" cy="75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5096932" y="1318847"/>
          <a:ext cx="6637867" cy="3569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2672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Times"/>
                          <a:ea typeface="Times New Roman"/>
                          <a:cs typeface="Times New Roman"/>
                        </a:rPr>
                        <a:t>ArgumenLabel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"/>
                          <a:ea typeface="Times New Roman"/>
                          <a:cs typeface="Times New Roman"/>
                        </a:rPr>
                        <a:t>Instances</a:t>
                      </a:r>
                      <a:endParaRPr lang="nb-NO" sz="24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879">
                <a:tc>
                  <a:txBody>
                    <a:bodyPr/>
                    <a:lstStyle/>
                    <a:p>
                      <a:pPr algn="l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Courier New"/>
                          <a:ea typeface="Times New Roman"/>
                          <a:cs typeface="Times New Roman"/>
                        </a:rPr>
                        <a:t>obEqIobBareinf</a:t>
                      </a:r>
                      <a:r>
                        <a:rPr lang="en-US" sz="2400" dirty="0">
                          <a:latin typeface="Courier New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‘object is a bare infinitive controlled</a:t>
                      </a:r>
                      <a:r>
                        <a:rPr lang="nb-NO" sz="2400" baseline="0" dirty="0">
                          <a:latin typeface="+mn-lt"/>
                          <a:ea typeface="Times New Roman"/>
                          <a:cs typeface="Times New Roman"/>
                        </a:rPr>
                        <a:t> by </a:t>
                      </a:r>
                      <a:r>
                        <a:rPr lang="nb-NO" sz="2400" baseline="0" dirty="0" err="1">
                          <a:latin typeface="+mn-lt"/>
                          <a:ea typeface="Times New Roman"/>
                          <a:cs typeface="Times New Roman"/>
                        </a:rPr>
                        <a:t>indirect</a:t>
                      </a:r>
                      <a:endParaRPr lang="nb-NO" sz="2400" baseline="0" dirty="0">
                        <a:latin typeface="+mn-lt"/>
                        <a:ea typeface="Times New Roman"/>
                        <a:cs typeface="Times New Roman"/>
                      </a:endParaRPr>
                    </a:p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nb-NO" sz="2400" baseline="0" dirty="0">
                          <a:latin typeface="+mn-lt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nb-NO" sz="2400" baseline="0" dirty="0" err="1">
                          <a:latin typeface="+mn-lt"/>
                          <a:ea typeface="Times New Roman"/>
                          <a:cs typeface="Times New Roman"/>
                        </a:rPr>
                        <a:t>object</a:t>
                      </a:r>
                      <a:r>
                        <a:rPr lang="nb-NO" sz="2400" baseline="0" dirty="0">
                          <a:latin typeface="+mn-lt"/>
                          <a:ea typeface="Times New Roman"/>
                          <a:cs typeface="Times New Roman"/>
                        </a:rPr>
                        <a:t>’</a:t>
                      </a:r>
                      <a:r>
                        <a:rPr lang="nb-NO" sz="2400" baseline="0" dirty="0">
                          <a:latin typeface="Times"/>
                          <a:ea typeface="Times New Roman"/>
                          <a:cs typeface="Times New Roman"/>
                        </a:rPr>
                        <a:t>)</a:t>
                      </a:r>
                      <a:endParaRPr lang="en-US" sz="2400" dirty="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"/>
                          <a:ea typeface="Times New Roman"/>
                          <a:cs typeface="Times New Roman"/>
                        </a:rPr>
                        <a:t>2</a:t>
                      </a:r>
                      <a:endParaRPr lang="nb-NO" sz="24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919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Courier New"/>
                          <a:ea typeface="Times New Roman"/>
                          <a:cs typeface="Times New Roman"/>
                        </a:rPr>
                        <a:t>scBareinf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"/>
                          <a:ea typeface="Times New Roman"/>
                          <a:cs typeface="Times New Roman"/>
                        </a:rPr>
                        <a:t>18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919">
                <a:tc>
                  <a:txBody>
                    <a:bodyPr/>
                    <a:lstStyle/>
                    <a:p>
                      <a:pPr algn="l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Courier New"/>
                          <a:ea typeface="Times New Roman"/>
                          <a:cs typeface="Times New Roman"/>
                        </a:rPr>
                        <a:t>obEqBareinf</a:t>
                      </a:r>
                      <a:r>
                        <a:rPr lang="en-US" sz="2400" dirty="0">
                          <a:latin typeface="Courier New"/>
                          <a:ea typeface="Times New Roman"/>
                          <a:cs typeface="Times New Roman"/>
                        </a:rPr>
                        <a:t> (</a:t>
                      </a:r>
                      <a:r>
                        <a:rPr lang="en-US" sz="2400" dirty="0">
                          <a:latin typeface="+mn-lt"/>
                          <a:ea typeface="Times New Roman"/>
                          <a:cs typeface="Times New Roman"/>
                        </a:rPr>
                        <a:t>‘object is a bare infinitive controlled</a:t>
                      </a:r>
                      <a:r>
                        <a:rPr lang="nb-NO" sz="2400" baseline="0" dirty="0">
                          <a:latin typeface="+mn-lt"/>
                          <a:ea typeface="Times New Roman"/>
                          <a:cs typeface="Times New Roman"/>
                        </a:rPr>
                        <a:t> by </a:t>
                      </a:r>
                      <a:r>
                        <a:rPr lang="nb-NO" sz="2400" baseline="0" dirty="0" err="1">
                          <a:latin typeface="+mn-lt"/>
                          <a:ea typeface="Times New Roman"/>
                          <a:cs typeface="Times New Roman"/>
                        </a:rPr>
                        <a:t>subject</a:t>
                      </a:r>
                      <a:r>
                        <a:rPr lang="nb-NO" sz="2400" baseline="0" dirty="0">
                          <a:latin typeface="+mn-lt"/>
                          <a:ea typeface="Times New Roman"/>
                          <a:cs typeface="Times New Roman"/>
                        </a:rPr>
                        <a:t>’</a:t>
                      </a:r>
                      <a:r>
                        <a:rPr lang="nb-NO" sz="2400" baseline="0" dirty="0">
                          <a:latin typeface="Times"/>
                          <a:ea typeface="Times New Roman"/>
                          <a:cs typeface="Times New Roman"/>
                        </a:rPr>
                        <a:t>)</a:t>
                      </a:r>
                      <a:endParaRPr lang="en-US" sz="2400" dirty="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"/>
                          <a:ea typeface="Times New Roman"/>
                          <a:cs typeface="Times New Roman"/>
                        </a:rPr>
                        <a:t>2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919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" pitchFamily="18" charset="0"/>
                          <a:ea typeface="Times New Roman"/>
                          <a:cs typeface="Times" pitchFamily="18" charset="0"/>
                        </a:rPr>
                        <a:t>Bare controlled infinitives total</a:t>
                      </a:r>
                      <a:endParaRPr lang="nb-NO" sz="2400" dirty="0">
                        <a:latin typeface="Times" pitchFamily="18" charset="0"/>
                        <a:ea typeface="Times New Roman"/>
                        <a:cs typeface="Times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"/>
                          <a:ea typeface="Times New Roman"/>
                          <a:cs typeface="Times New Roman"/>
                        </a:rPr>
                        <a:t>22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4417" y="836613"/>
            <a:ext cx="10970683" cy="55435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   For the arguments specified with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INTERR</a:t>
            </a:r>
            <a:r>
              <a:rPr lang="en-US" sz="2400" dirty="0"/>
              <a:t> as a defining label, about half of them appear in an oblique PP, the same holds for arguments with </a:t>
            </a:r>
            <a:r>
              <a:rPr lang="en-US" sz="2400" i="1" dirty="0"/>
              <a:t>infinitive</a:t>
            </a:r>
            <a:r>
              <a:rPr lang="en-US" sz="2400" dirty="0"/>
              <a:t> as a defining label, and it holds for almost half of the arguments specified with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DECL</a:t>
            </a:r>
            <a:r>
              <a:rPr lang="en-US" sz="2400" dirty="0"/>
              <a:t> as a defining label. The exact numbers of each are summarized below:</a:t>
            </a:r>
            <a:endParaRPr lang="nb-NO" sz="2400" dirty="0"/>
          </a:p>
          <a:p>
            <a:pPr>
              <a:buNone/>
            </a:pPr>
            <a:r>
              <a:rPr lang="en-US" sz="2400" b="1" dirty="0"/>
              <a:t>		</a:t>
            </a:r>
            <a:endParaRPr lang="nb-NO" sz="2400" dirty="0"/>
          </a:p>
          <a:p>
            <a:pPr>
              <a:buFont typeface="Arial" charset="0"/>
              <a:buNone/>
            </a:pPr>
            <a:endParaRPr lang="en-GB" sz="2400" dirty="0"/>
          </a:p>
          <a:p>
            <a:pPr>
              <a:buFont typeface="Arial" charset="0"/>
              <a:buNone/>
            </a:pPr>
            <a:endParaRPr lang="en-GB" sz="2400" dirty="0"/>
          </a:p>
          <a:p>
            <a:pPr>
              <a:buFont typeface="Arial" charset="0"/>
              <a:buNone/>
            </a:pPr>
            <a:endParaRPr lang="en-GB" sz="2400" dirty="0"/>
          </a:p>
          <a:p>
            <a:pPr>
              <a:buFont typeface="Arial" charset="0"/>
              <a:buNone/>
            </a:pPr>
            <a:endParaRPr lang="en-GB" sz="2400" dirty="0"/>
          </a:p>
          <a:p>
            <a:pPr>
              <a:buFont typeface="Arial" charset="0"/>
              <a:buNone/>
            </a:pPr>
            <a:endParaRPr lang="en-GB" sz="2400" dirty="0"/>
          </a:p>
          <a:p>
            <a:pPr>
              <a:buFont typeface="Arial" charset="0"/>
              <a:buNone/>
            </a:pPr>
            <a:endParaRPr lang="en-GB" sz="2400" dirty="0"/>
          </a:p>
          <a:p>
            <a:pPr>
              <a:buFont typeface="Arial" charset="0"/>
              <a:buNone/>
            </a:pPr>
            <a:endParaRPr lang="en-GB" sz="2400" dirty="0"/>
          </a:p>
          <a:p>
            <a:pPr>
              <a:buFont typeface="Arial" charset="0"/>
              <a:buNone/>
            </a:pPr>
            <a:endParaRPr lang="en-GB" sz="2400" dirty="0"/>
          </a:p>
          <a:p>
            <a:pPr>
              <a:buFont typeface="Arial" charset="0"/>
              <a:buNone/>
            </a:pPr>
            <a:endParaRPr lang="en-GB" sz="2400" dirty="0"/>
          </a:p>
          <a:p>
            <a:pPr>
              <a:buFont typeface="Arial" charset="0"/>
              <a:buNone/>
            </a:pPr>
            <a:endParaRPr lang="en-GB" sz="2400" dirty="0"/>
          </a:p>
          <a:p>
            <a:pPr>
              <a:buFont typeface="Arial" charset="0"/>
              <a:buNone/>
            </a:pPr>
            <a:endParaRPr lang="en-GB" sz="2400" dirty="0"/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456518" y="1966914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110567" y="2205039"/>
            <a:ext cx="211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5839885" y="3544889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8422217" y="3516314"/>
            <a:ext cx="9948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7408334" y="3768726"/>
            <a:ext cx="65" cy="721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8142818" y="3649664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7010400" y="5094289"/>
            <a:ext cx="65" cy="721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0" y="3633789"/>
            <a:ext cx="211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1936751" y="3214688"/>
            <a:ext cx="8828616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2184401" y="3798889"/>
            <a:ext cx="846243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893234" y="4216400"/>
            <a:ext cx="211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6076951" y="3992564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10466917" y="4603750"/>
            <a:ext cx="9948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8790517" y="415925"/>
            <a:ext cx="51646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81" name="Rectangle 17"/>
          <p:cNvSpPr>
            <a:spLocks noGrp="1" noChangeArrowheads="1"/>
          </p:cNvSpPr>
          <p:nvPr>
            <p:ph type="title"/>
          </p:nvPr>
        </p:nvSpPr>
        <p:spPr>
          <a:xfrm>
            <a:off x="220717" y="201614"/>
            <a:ext cx="11825235" cy="549275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Oblique clausal arguments summarized</a:t>
            </a:r>
            <a:endParaRPr lang="nb-NO" sz="3200" b="0" dirty="0"/>
          </a:p>
        </p:txBody>
      </p:sp>
      <p:sp>
        <p:nvSpPr>
          <p:cNvPr id="62483" name="Rectangle 1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nb-NO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2032000" y="2602522"/>
          <a:ext cx="6180016" cy="3657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7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2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2514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Times"/>
                          <a:ea typeface="Times New Roman"/>
                          <a:cs typeface="Times New Roman"/>
                        </a:rPr>
                        <a:t>ArgumentLabel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"/>
                          <a:ea typeface="Times New Roman"/>
                          <a:cs typeface="Times New Roman"/>
                        </a:rPr>
                        <a:t>Instances</a:t>
                      </a:r>
                      <a:endParaRPr lang="nb-NO" sz="24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Courier New"/>
                          <a:ea typeface="Times New Roman"/>
                          <a:cs typeface="Times New Roman"/>
                        </a:rPr>
                        <a:t>oblDECL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"/>
                          <a:ea typeface="Times New Roman"/>
                          <a:cs typeface="Times New Roman"/>
                        </a:rPr>
                        <a:t>485</a:t>
                      </a:r>
                      <a:endParaRPr lang="nb-NO" sz="24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Courier New"/>
                          <a:ea typeface="Times New Roman"/>
                          <a:cs typeface="Times New Roman"/>
                        </a:rPr>
                        <a:t>oblINTERR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"/>
                          <a:ea typeface="Times New Roman"/>
                          <a:cs typeface="Times New Roman"/>
                        </a:rPr>
                        <a:t>432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Courier New"/>
                          <a:ea typeface="Times New Roman"/>
                          <a:cs typeface="Times New Roman"/>
                        </a:rPr>
                        <a:t>oblEqSuInf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"/>
                          <a:ea typeface="Times New Roman"/>
                          <a:cs typeface="Times New Roman"/>
                        </a:rPr>
                        <a:t>291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ourier New"/>
                          <a:ea typeface="Times New Roman"/>
                          <a:cs typeface="Times New Roman"/>
                        </a:rPr>
                        <a:t>oblEqObInf</a:t>
                      </a:r>
                      <a:endParaRPr lang="nb-NO" sz="24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"/>
                          <a:ea typeface="Times New Roman"/>
                          <a:cs typeface="Times New Roman"/>
                        </a:rPr>
                        <a:t>476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latin typeface="Courier New"/>
                          <a:ea typeface="Times New Roman"/>
                          <a:cs typeface="Times New Roman"/>
                        </a:rPr>
                        <a:t>oblAbsinf</a:t>
                      </a:r>
                      <a:endParaRPr lang="nb-NO" sz="24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"/>
                          <a:ea typeface="Times New Roman"/>
                          <a:cs typeface="Times New Roman"/>
                        </a:rPr>
                        <a:t>160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"/>
                          <a:ea typeface="Times New Roman"/>
                          <a:cs typeface="Times New Roman"/>
                        </a:rPr>
                        <a:t>Oblique clausal arguments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Times"/>
                          <a:ea typeface="Times New Roman"/>
                          <a:cs typeface="Times New Roman"/>
                        </a:rPr>
                        <a:t>1844</a:t>
                      </a:r>
                      <a:endParaRPr lang="nb-NO" sz="24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FF1B7-E880-23BF-620A-4FF6E43BD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FD18A236-14C9-D774-16B3-6F595A9223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4417" y="836613"/>
            <a:ext cx="10970683" cy="5543550"/>
          </a:xfrm>
        </p:spPr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endParaRPr lang="en-GB" sz="2400" dirty="0"/>
          </a:p>
          <a:p>
            <a:pPr>
              <a:buFont typeface="Arial" charset="0"/>
              <a:buNone/>
            </a:pPr>
            <a:r>
              <a:rPr lang="en-US" sz="2600" dirty="0"/>
              <a:t>In addition to the </a:t>
            </a:r>
            <a:r>
              <a:rPr lang="en-US" sz="2600" dirty="0" err="1"/>
              <a:t>valpod</a:t>
            </a:r>
            <a:r>
              <a:rPr lang="en-US" sz="2600" dirty="0"/>
              <a:t> representations, there are also two files listing </a:t>
            </a:r>
            <a:r>
              <a:rPr lang="en-US" sz="2600" dirty="0" err="1"/>
              <a:t>lexvals</a:t>
            </a:r>
            <a:r>
              <a:rPr lang="en-US" sz="2600" dirty="0"/>
              <a:t> one by one, </a:t>
            </a:r>
            <a:r>
              <a:rPr lang="en-US" sz="2600" dirty="0" err="1"/>
              <a:t>lexvals_pure</a:t>
            </a:r>
            <a:r>
              <a:rPr lang="en-US" sz="2600" dirty="0"/>
              <a:t> and </a:t>
            </a:r>
            <a:r>
              <a:rPr lang="en-US" sz="2600" dirty="0" err="1"/>
              <a:t>lexvals_exemplified</a:t>
            </a:r>
            <a:r>
              <a:rPr lang="en-US" sz="2600" dirty="0"/>
              <a:t>, the latter with a short sentence for each </a:t>
            </a:r>
            <a:r>
              <a:rPr lang="en-US" sz="2600" dirty="0" err="1"/>
              <a:t>lexval</a:t>
            </a:r>
            <a:r>
              <a:rPr lang="en-US" sz="2600" dirty="0"/>
              <a:t> type illustrating what the type represents. A snippet from the latter:</a:t>
            </a:r>
          </a:p>
          <a:p>
            <a:pPr>
              <a:buFont typeface="Arial" charset="0"/>
              <a:buNone/>
            </a:pPr>
            <a:endParaRPr lang="en-US" sz="2600" dirty="0"/>
          </a:p>
          <a:p>
            <a:pPr>
              <a:buFont typeface="Arial" charset="0"/>
              <a:buNone/>
            </a:pPr>
            <a:r>
              <a:rPr lang="nb-NO" sz="2400" dirty="0"/>
              <a:t>bevilge-til__</a:t>
            </a:r>
            <a:r>
              <a:rPr lang="nb-NO" sz="2400" dirty="0" err="1"/>
              <a:t>trObl</a:t>
            </a:r>
            <a:r>
              <a:rPr lang="nb-NO" sz="2400" dirty="0"/>
              <a:t>-</a:t>
            </a:r>
            <a:r>
              <a:rPr lang="nb-NO" sz="2400" dirty="0" err="1"/>
              <a:t>oblAbsinf</a:t>
            </a:r>
            <a:r>
              <a:rPr lang="nb-NO" sz="2400" dirty="0"/>
              <a:t> &amp; vi bevilger penger til å bygge opp ny tillit &amp;</a:t>
            </a:r>
          </a:p>
          <a:p>
            <a:pPr>
              <a:buFont typeface="Arial" charset="0"/>
              <a:buNone/>
            </a:pPr>
            <a:r>
              <a:rPr lang="nb-NO" sz="2400" dirty="0"/>
              <a:t>bevilge-til__</a:t>
            </a:r>
            <a:r>
              <a:rPr lang="nb-NO" sz="2400" dirty="0" err="1"/>
              <a:t>trObl</a:t>
            </a:r>
            <a:r>
              <a:rPr lang="nb-NO" sz="2400" dirty="0"/>
              <a:t>-</a:t>
            </a:r>
            <a:r>
              <a:rPr lang="nb-NO" sz="2400" dirty="0" err="1"/>
              <a:t>oblN</a:t>
            </a:r>
            <a:r>
              <a:rPr lang="nb-NO" sz="2400" dirty="0"/>
              <a:t> &amp; vi bevilger penger til formålet &amp;</a:t>
            </a:r>
          </a:p>
          <a:p>
            <a:pPr>
              <a:buFont typeface="Arial" charset="0"/>
              <a:buNone/>
            </a:pPr>
            <a:r>
              <a:rPr lang="nb-NO" sz="2400" dirty="0"/>
              <a:t>bevilge__</a:t>
            </a:r>
            <a:r>
              <a:rPr lang="nb-NO" sz="2400" dirty="0" err="1"/>
              <a:t>ditr</a:t>
            </a:r>
            <a:r>
              <a:rPr lang="nb-NO" sz="2400" dirty="0"/>
              <a:t> &amp; vi bevilger deg pengestøtte &amp;</a:t>
            </a:r>
          </a:p>
          <a:p>
            <a:pPr>
              <a:buFont typeface="Arial" charset="0"/>
              <a:buNone/>
            </a:pPr>
            <a:r>
              <a:rPr lang="nb-NO" sz="2400" dirty="0"/>
              <a:t>bevilge__</a:t>
            </a:r>
            <a:r>
              <a:rPr lang="nb-NO" sz="2400" dirty="0" err="1"/>
              <a:t>ditr-iobRefl</a:t>
            </a:r>
            <a:r>
              <a:rPr lang="nb-NO" sz="2400" dirty="0"/>
              <a:t> &amp; hun bevilger seg ferie &amp;</a:t>
            </a:r>
          </a:p>
          <a:p>
            <a:pPr>
              <a:buFont typeface="Arial" charset="0"/>
              <a:buNone/>
            </a:pPr>
            <a:r>
              <a:rPr lang="nb-NO" sz="2400" dirty="0"/>
              <a:t>bevilge__</a:t>
            </a:r>
            <a:r>
              <a:rPr lang="nb-NO" sz="2400" dirty="0" err="1"/>
              <a:t>tr</a:t>
            </a:r>
            <a:r>
              <a:rPr lang="nb-NO" sz="2400" dirty="0"/>
              <a:t> &amp; vi bevilger beløpet &amp;</a:t>
            </a:r>
          </a:p>
          <a:p>
            <a:pPr>
              <a:buFont typeface="Arial" charset="0"/>
              <a:buNone/>
            </a:pPr>
            <a:r>
              <a:rPr lang="nb-NO" sz="2400" dirty="0"/>
              <a:t>bevirke__</a:t>
            </a:r>
            <a:r>
              <a:rPr lang="nb-NO" sz="2400" dirty="0" err="1"/>
              <a:t>tr</a:t>
            </a:r>
            <a:r>
              <a:rPr lang="nb-NO" sz="2400" dirty="0"/>
              <a:t> &amp; tiltakene bevirker mer fattigdom &amp;</a:t>
            </a:r>
          </a:p>
          <a:p>
            <a:pPr>
              <a:buFont typeface="Arial" charset="0"/>
              <a:buNone/>
            </a:pPr>
            <a:r>
              <a:rPr lang="nb-NO" sz="2400" dirty="0"/>
              <a:t>bevirke__</a:t>
            </a:r>
            <a:r>
              <a:rPr lang="nb-NO" sz="2400" dirty="0" err="1"/>
              <a:t>tr-obDECL</a:t>
            </a:r>
            <a:r>
              <a:rPr lang="nb-NO" sz="2400" dirty="0"/>
              <a:t> &amp; tiltakene bevirker at folk får lavere lønn &amp;</a:t>
            </a:r>
          </a:p>
          <a:p>
            <a:pPr>
              <a:buFont typeface="Arial" charset="0"/>
              <a:buNone/>
            </a:pPr>
            <a:endParaRPr lang="en-GB" sz="2400" dirty="0"/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87AD9AA4-CA76-9071-8661-3B2A3C37F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6518" y="1966914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68" name="Text Box 4">
            <a:extLst>
              <a:ext uri="{FF2B5EF4-FFF2-40B4-BE49-F238E27FC236}">
                <a16:creationId xmlns:a16="http://schemas.microsoft.com/office/drawing/2014/main" id="{771F7DFD-9F7A-3255-1A83-85D90EEF5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0567" y="2205039"/>
            <a:ext cx="211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69" name="Text Box 5">
            <a:extLst>
              <a:ext uri="{FF2B5EF4-FFF2-40B4-BE49-F238E27FC236}">
                <a16:creationId xmlns:a16="http://schemas.microsoft.com/office/drawing/2014/main" id="{70E98176-39D0-BBC3-5B6E-C86CA190E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9885" y="3544889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0" name="Text Box 6">
            <a:extLst>
              <a:ext uri="{FF2B5EF4-FFF2-40B4-BE49-F238E27FC236}">
                <a16:creationId xmlns:a16="http://schemas.microsoft.com/office/drawing/2014/main" id="{F0250F2A-0FC4-5795-7F1B-A7F27CDF9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2217" y="3516314"/>
            <a:ext cx="9948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1" name="Text Box 7">
            <a:extLst>
              <a:ext uri="{FF2B5EF4-FFF2-40B4-BE49-F238E27FC236}">
                <a16:creationId xmlns:a16="http://schemas.microsoft.com/office/drawing/2014/main" id="{D1AB481A-0568-0369-6B44-6ED971552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8334" y="3768726"/>
            <a:ext cx="65" cy="721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62472" name="Text Box 8">
            <a:extLst>
              <a:ext uri="{FF2B5EF4-FFF2-40B4-BE49-F238E27FC236}">
                <a16:creationId xmlns:a16="http://schemas.microsoft.com/office/drawing/2014/main" id="{32D17828-4BC5-1880-7D95-212A9C807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2818" y="3649664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3" name="Text Box 9">
            <a:extLst>
              <a:ext uri="{FF2B5EF4-FFF2-40B4-BE49-F238E27FC236}">
                <a16:creationId xmlns:a16="http://schemas.microsoft.com/office/drawing/2014/main" id="{F7EE63A3-B64B-9EDA-AA97-4D05AED69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094289"/>
            <a:ext cx="65" cy="721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62474" name="Text Box 10">
            <a:extLst>
              <a:ext uri="{FF2B5EF4-FFF2-40B4-BE49-F238E27FC236}">
                <a16:creationId xmlns:a16="http://schemas.microsoft.com/office/drawing/2014/main" id="{C0ED023C-176F-77A7-216B-94068134B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633789"/>
            <a:ext cx="211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7" name="Text Box 13">
            <a:extLst>
              <a:ext uri="{FF2B5EF4-FFF2-40B4-BE49-F238E27FC236}">
                <a16:creationId xmlns:a16="http://schemas.microsoft.com/office/drawing/2014/main" id="{81184689-B9A6-A7D8-070D-2918D149F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234" y="4216400"/>
            <a:ext cx="211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8" name="Text Box 14">
            <a:extLst>
              <a:ext uri="{FF2B5EF4-FFF2-40B4-BE49-F238E27FC236}">
                <a16:creationId xmlns:a16="http://schemas.microsoft.com/office/drawing/2014/main" id="{C8C9E80A-63AA-EC0D-E465-90B7D268D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951" y="3992564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9" name="Text Box 15">
            <a:extLst>
              <a:ext uri="{FF2B5EF4-FFF2-40B4-BE49-F238E27FC236}">
                <a16:creationId xmlns:a16="http://schemas.microsoft.com/office/drawing/2014/main" id="{B9DA25D3-6361-6A28-76D3-23AF04154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6917" y="4603750"/>
            <a:ext cx="9948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80" name="Text Box 16">
            <a:extLst>
              <a:ext uri="{FF2B5EF4-FFF2-40B4-BE49-F238E27FC236}">
                <a16:creationId xmlns:a16="http://schemas.microsoft.com/office/drawing/2014/main" id="{BF67B111-92A3-5BE2-8E84-F90F5604B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0517" y="415925"/>
            <a:ext cx="51646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81" name="Rectangle 17">
            <a:extLst>
              <a:ext uri="{FF2B5EF4-FFF2-40B4-BE49-F238E27FC236}">
                <a16:creationId xmlns:a16="http://schemas.microsoft.com/office/drawing/2014/main" id="{97101544-1B45-9314-892E-D9E587C2E6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717" y="201614"/>
            <a:ext cx="11825235" cy="549275"/>
          </a:xfrm>
        </p:spPr>
        <p:txBody>
          <a:bodyPr>
            <a:normAutofit/>
          </a:bodyPr>
          <a:lstStyle/>
          <a:p>
            <a:pPr algn="ctr"/>
            <a:r>
              <a:rPr lang="en-US" sz="3200" b="0" dirty="0" err="1"/>
              <a:t>Lexvals</a:t>
            </a:r>
            <a:r>
              <a:rPr lang="en-US" sz="3200" b="0" dirty="0"/>
              <a:t> exemplified</a:t>
            </a:r>
            <a:endParaRPr lang="nb-NO" sz="3200" b="0" dirty="0"/>
          </a:p>
        </p:txBody>
      </p:sp>
      <p:sp>
        <p:nvSpPr>
          <p:cNvPr id="62483" name="Rectangle 19">
            <a:extLst>
              <a:ext uri="{FF2B5EF4-FFF2-40B4-BE49-F238E27FC236}">
                <a16:creationId xmlns:a16="http://schemas.microsoft.com/office/drawing/2014/main" id="{C3136735-D063-EB93-C9FE-68029C96B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538274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4417" y="836613"/>
            <a:ext cx="10970683" cy="5543550"/>
          </a:xfrm>
        </p:spPr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GB" sz="2400" dirty="0"/>
              <a:t>Many of the frame categories have notional/</a:t>
            </a:r>
            <a:r>
              <a:rPr lang="en-GB" sz="2400" dirty="0" err="1"/>
              <a:t>conceptualgrounding</a:t>
            </a:r>
            <a:r>
              <a:rPr lang="en-GB" sz="2400" dirty="0"/>
              <a:t>, as described in Hellan 2022, to such an extent that the </a:t>
            </a:r>
            <a:r>
              <a:rPr lang="en-GB" sz="2400" dirty="0" err="1"/>
              <a:t>lexvals</a:t>
            </a:r>
            <a:r>
              <a:rPr lang="en-GB" sz="2400" dirty="0"/>
              <a:t> can be mapped to standard predicate logic representations. Through their use as lexical entries in the computational grammar </a:t>
            </a:r>
            <a:r>
              <a:rPr lang="en-GB" sz="2400" dirty="0" err="1"/>
              <a:t>NorSource</a:t>
            </a:r>
            <a:r>
              <a:rPr lang="en-GB" sz="2400" dirty="0"/>
              <a:t>, they indeed are exposed in the MRS in parses, cf. </a:t>
            </a:r>
          </a:p>
          <a:p>
            <a:pPr>
              <a:buFont typeface="Arial" charset="0"/>
              <a:buNone/>
            </a:pPr>
            <a:r>
              <a:rPr lang="en-GB" sz="2400" dirty="0"/>
              <a:t>			https://regdili.hf.ntnu.no/linguisticAce/parse</a:t>
            </a:r>
          </a:p>
          <a:p>
            <a:pPr>
              <a:buFont typeface="Arial" charset="0"/>
              <a:buNone/>
            </a:pPr>
            <a:r>
              <a:rPr lang="en-US" sz="2400" dirty="0"/>
              <a:t>In the valence catalogue GaVal (</a:t>
            </a:r>
            <a:r>
              <a:rPr lang="en-US" sz="2400" dirty="0" err="1"/>
              <a:t>Dakubu</a:t>
            </a:r>
            <a:r>
              <a:rPr lang="en-US" sz="2400" dirty="0"/>
              <a:t> 2010, 2017, Hellan 2023), the same CL code is used as here, but includes specifications of argument roles and ‘situation features’.</a:t>
            </a:r>
          </a:p>
          <a:p>
            <a:pPr>
              <a:buFont typeface="Arial" charset="0"/>
              <a:buNone/>
            </a:pPr>
            <a:r>
              <a:rPr lang="en-US" sz="2400" dirty="0"/>
              <a:t>An extension of </a:t>
            </a:r>
            <a:r>
              <a:rPr lang="en-US" sz="2400" dirty="0" err="1"/>
              <a:t>NorVal</a:t>
            </a:r>
            <a:r>
              <a:rPr lang="en-US" sz="2400" dirty="0"/>
              <a:t>, by its </a:t>
            </a:r>
            <a:r>
              <a:rPr lang="en-US" sz="2400" dirty="0" err="1"/>
              <a:t>lexval</a:t>
            </a:r>
            <a:r>
              <a:rPr lang="en-US" sz="2400" dirty="0"/>
              <a:t> list version, is done in Torgersen et al. 2024 adding semantic roles for each </a:t>
            </a:r>
            <a:r>
              <a:rPr lang="en-US" sz="2400" dirty="0" err="1"/>
              <a:t>lexval</a:t>
            </a:r>
            <a:r>
              <a:rPr lang="en-US" sz="2400" dirty="0"/>
              <a:t> type (then for the version containing 17,500 </a:t>
            </a:r>
            <a:r>
              <a:rPr lang="en-US" sz="2400" dirty="0" err="1"/>
              <a:t>lexvals</a:t>
            </a:r>
            <a:r>
              <a:rPr lang="en-US" sz="2400" dirty="0"/>
              <a:t>)</a:t>
            </a:r>
          </a:p>
          <a:p>
            <a:pPr>
              <a:buFont typeface="Arial" charset="0"/>
              <a:buNone/>
            </a:pPr>
            <a:r>
              <a:rPr lang="en-US" sz="2400" dirty="0"/>
              <a:t>Part 2 sketches a different strategy.</a:t>
            </a:r>
            <a:r>
              <a:rPr lang="en-US" sz="2400" b="1" dirty="0"/>
              <a:t>	</a:t>
            </a:r>
            <a:endParaRPr lang="en-GB" sz="2400" dirty="0"/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456518" y="1966914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110567" y="2205039"/>
            <a:ext cx="211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5839885" y="3544889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8422217" y="3516314"/>
            <a:ext cx="9948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7408334" y="3768726"/>
            <a:ext cx="65" cy="721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8142818" y="3649664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7010400" y="5094289"/>
            <a:ext cx="65" cy="721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0" y="3633789"/>
            <a:ext cx="211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893234" y="4216400"/>
            <a:ext cx="211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6076951" y="3992564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10466917" y="4603750"/>
            <a:ext cx="9948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8790517" y="415925"/>
            <a:ext cx="51646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81" name="Rectangle 17"/>
          <p:cNvSpPr>
            <a:spLocks noGrp="1" noChangeArrowheads="1"/>
          </p:cNvSpPr>
          <p:nvPr>
            <p:ph type="title"/>
          </p:nvPr>
        </p:nvSpPr>
        <p:spPr>
          <a:xfrm>
            <a:off x="220717" y="201614"/>
            <a:ext cx="11825235" cy="54927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Semantics?</a:t>
            </a:r>
            <a:endParaRPr lang="nb-NO" sz="3200" b="0" dirty="0"/>
          </a:p>
        </p:txBody>
      </p:sp>
      <p:sp>
        <p:nvSpPr>
          <p:cNvPr id="62483" name="Rectangle 1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nb-NO"/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FA5860A-B6D1-56EA-24AE-5C2234573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863" y="204788"/>
            <a:ext cx="10815637" cy="384175"/>
          </a:xfrm>
        </p:spPr>
        <p:txBody>
          <a:bodyPr>
            <a:normAutofit fontScale="90000"/>
          </a:bodyPr>
          <a:lstStyle/>
          <a:p>
            <a:pPr eaLnBrk="1" hangingPunct="1">
              <a:buClr>
                <a:srgbClr val="000000"/>
              </a:buClr>
            </a:pPr>
            <a:r>
              <a:rPr lang="en-US" altLang="en-US" sz="3200"/>
              <a:t>References </a:t>
            </a:r>
            <a:endParaRPr lang="nb-NO" altLang="en-US" sz="3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476786E-A560-B740-F36F-8CCCD6B4F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888" y="588963"/>
            <a:ext cx="10848975" cy="5875337"/>
          </a:xfrm>
        </p:spPr>
        <p:txBody>
          <a:bodyPr/>
          <a:lstStyle/>
          <a:p>
            <a:pPr marL="180340" indent="-180340" algn="just">
              <a:lnSpc>
                <a:spcPct val="100000"/>
              </a:lnSpc>
              <a:tabLst>
                <a:tab pos="3585845" algn="l"/>
              </a:tabLst>
              <a:defRPr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Bresnan, J. (2001). </a:t>
            </a:r>
            <a:r>
              <a:rPr lang="en-US" sz="1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Lexical Functional Syntax.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Oxford: Blackwell</a:t>
            </a:r>
          </a:p>
          <a:p>
            <a:pPr marL="151130" indent="-151130" algn="just">
              <a:lnSpc>
                <a:spcPct val="100000"/>
              </a:lnSpc>
              <a:defRPr/>
            </a:pP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Copestake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A. (2002). </a:t>
            </a:r>
            <a:r>
              <a:rPr lang="en-US" sz="18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Implementing Typed Feature Structure Grammars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CSLI Publications, Stanford.</a:t>
            </a:r>
            <a:endParaRPr lang="en-US" sz="18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0340" indent="-180340" algn="just">
              <a:lnSpc>
                <a:spcPct val="100000"/>
              </a:lnSpc>
              <a:tabLst>
                <a:tab pos="3585845" algn="l"/>
              </a:tabLst>
              <a:defRPr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Hellan, L. (2019). </a:t>
            </a: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Construction-Based Compositional Grammar. </a:t>
            </a:r>
            <a:r>
              <a:rPr lang="en-GB" sz="1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Journal of Logic Language and Information.</a:t>
            </a: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(2019). URL: DOI: 10.1007/s10849-019-09284-5  </a:t>
            </a:r>
          </a:p>
          <a:p>
            <a:pPr marL="180340" indent="-180340" algn="just">
              <a:lnSpc>
                <a:spcPct val="100000"/>
              </a:lnSpc>
              <a:tabLst>
                <a:tab pos="3585845" algn="l"/>
              </a:tabLst>
              <a:defRPr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Hellan, L. (2022). A Valence Catalogue for Norwegian. In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Loukanova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R. (ed) </a:t>
            </a:r>
            <a:r>
              <a:rPr lang="en-US" sz="1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Natural Language Processing in Artificial Intelligence - </a:t>
            </a:r>
            <a:r>
              <a:rPr lang="en-US" sz="1800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NLPinAI</a:t>
            </a:r>
            <a:r>
              <a:rPr lang="en-US" sz="1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2021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Springer (2022). URL: https://doi.org/10.18710/8U3L2U </a:t>
            </a:r>
          </a:p>
          <a:p>
            <a:pPr marL="180340" indent="-180340" algn="just">
              <a:lnSpc>
                <a:spcPct val="100000"/>
              </a:lnSpc>
              <a:defRPr/>
            </a:pPr>
            <a:r>
              <a:rPr lang="en-US" sz="1800" kern="150" dirty="0">
                <a:latin typeface="Times New Roman" panose="02020603050405020304" pitchFamily="18" charset="0"/>
                <a:ea typeface="SimSun" panose="02010600030101010101" pitchFamily="2" charset="-122"/>
              </a:rPr>
              <a:t>Hellan, L. (2023). A Unified Cluster of Valence Resources. In: </a:t>
            </a:r>
            <a:r>
              <a:rPr lang="en-US" sz="1800" i="1" kern="150" dirty="0">
                <a:latin typeface="Times New Roman" panose="02020603050405020304" pitchFamily="18" charset="0"/>
                <a:ea typeface="SimSun" panose="02010600030101010101" pitchFamily="2" charset="-122"/>
              </a:rPr>
              <a:t>Logic and Algorithms in Computational Linguistics 2021</a:t>
            </a:r>
            <a:r>
              <a:rPr lang="en-US" sz="1800" kern="15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1800" i="1" kern="150" dirty="0">
                <a:latin typeface="Times New Roman" panose="02020603050405020304" pitchFamily="18" charset="0"/>
                <a:ea typeface="SimSun" panose="02010600030101010101" pitchFamily="2" charset="-122"/>
              </a:rPr>
              <a:t>(LACompLing2021)</a:t>
            </a:r>
            <a:r>
              <a:rPr lang="en-US" sz="1800" kern="150" dirty="0">
                <a:latin typeface="Times New Roman" panose="02020603050405020304" pitchFamily="18" charset="0"/>
                <a:ea typeface="SimSun" panose="02010600030101010101" pitchFamily="2" charset="-122"/>
              </a:rPr>
              <a:t>. Springer Nature 2023 ISBN 978-3-031-21780-7.</a:t>
            </a:r>
          </a:p>
          <a:p>
            <a:pPr marL="180340" indent="-180340" algn="just">
              <a:lnSpc>
                <a:spcPct val="100000"/>
              </a:lnSpc>
              <a:defRPr/>
            </a:pP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Korhonen, A., and Briscoe, T. (2004). Extended Lexical-Semantic Classification of English Verbs. In </a:t>
            </a:r>
            <a:r>
              <a:rPr lang="en-GB" sz="1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Proceedings of the HLT/NAACL Workshop on Computational Lexical Semantics</a:t>
            </a: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Boston, MA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340" indent="-180340" algn="just">
              <a:lnSpc>
                <a:spcPct val="100000"/>
              </a:lnSpc>
              <a:defRPr/>
            </a:pP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Levin, B. (1994). </a:t>
            </a:r>
            <a:r>
              <a:rPr lang="en-GB" sz="1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English Verb Classes and Alternations.</a:t>
            </a: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Chicago: University of Chicago Press (1991)</a:t>
            </a: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80340" indent="-180340" algn="just">
              <a:lnSpc>
                <a:spcPct val="100000"/>
              </a:lnSpc>
              <a:tabLst>
                <a:tab pos="3585845" algn="l"/>
              </a:tabLst>
              <a:defRPr/>
            </a:pPr>
            <a:r>
              <a:rPr lang="de-DE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Malchukov</a:t>
            </a:r>
            <a:r>
              <a:rPr lang="de-DE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A. L., and </a:t>
            </a:r>
            <a:r>
              <a:rPr lang="de-DE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Comrie</a:t>
            </a:r>
            <a:r>
              <a:rPr lang="de-DE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B. (</a:t>
            </a:r>
            <a:r>
              <a:rPr lang="de-DE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eds</a:t>
            </a:r>
            <a:r>
              <a:rPr lang="de-DE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.) (2015). </a:t>
            </a:r>
            <a:r>
              <a:rPr lang="en-US" sz="1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Valency classes in the world’s languages.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Berlin: Mouton De Gruyter</a:t>
            </a:r>
          </a:p>
          <a:p>
            <a:pPr marL="180340" indent="-180340" algn="just">
              <a:lnSpc>
                <a:spcPct val="100000"/>
              </a:lnSpc>
              <a:tabLst>
                <a:tab pos="3585845" algn="l"/>
              </a:tabLst>
              <a:defRPr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Pollard, C., and Sag, I.A. (1994). </a:t>
            </a:r>
            <a:r>
              <a:rPr lang="en-US" sz="1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Head-Driven Phrase Structure Grammar.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Chicago University Press, Chicago</a:t>
            </a:r>
          </a:p>
          <a:p>
            <a:pPr marL="151130" indent="-151130" algn="just">
              <a:lnSpc>
                <a:spcPct val="100000"/>
              </a:lnSpc>
              <a:defRPr/>
            </a:pP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Torgersen, H.,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Ravnanger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E.Ø., Hellan, L., and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Haug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D.T.T. (to appear). </a:t>
            </a:r>
            <a:r>
              <a:rPr lang="en-US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NoVRol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 semantic role lexicon of Norwegian verbs. LREC 2024.</a:t>
            </a:r>
            <a:endParaRPr lang="en-US" sz="1800" dirty="0"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>
              <a:defRPr/>
            </a:pPr>
            <a:endParaRPr lang="en-US" altLang="en-US" dirty="0"/>
          </a:p>
          <a:p>
            <a:pPr algn="l" eaLnBrk="1" hangingPunct="1"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4417" y="836613"/>
            <a:ext cx="10970683" cy="5543550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</a:pPr>
            <a:r>
              <a:rPr lang="nb-NO" dirty="0"/>
              <a:t>A </a:t>
            </a:r>
            <a:r>
              <a:rPr lang="nb-NO" i="1" dirty="0" err="1"/>
              <a:t>valence</a:t>
            </a:r>
            <a:r>
              <a:rPr lang="nb-NO" i="1" dirty="0"/>
              <a:t> </a:t>
            </a:r>
            <a:r>
              <a:rPr lang="nb-NO" i="1" dirty="0" err="1"/>
              <a:t>catalogue</a:t>
            </a:r>
            <a:r>
              <a:rPr lang="nb-NO" i="1" dirty="0"/>
              <a:t> </a:t>
            </a:r>
            <a:r>
              <a:rPr lang="nb-NO" dirty="0"/>
              <a:t>is a </a:t>
            </a:r>
            <a:r>
              <a:rPr lang="nb-NO" dirty="0" err="1"/>
              <a:t>means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representing</a:t>
            </a:r>
            <a:r>
              <a:rPr lang="nb-NO" dirty="0"/>
              <a:t> a large </a:t>
            </a:r>
            <a:r>
              <a:rPr lang="nb-NO" dirty="0" err="1"/>
              <a:t>number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valence</a:t>
            </a:r>
            <a:r>
              <a:rPr lang="nb-NO" dirty="0"/>
              <a:t> features in a </a:t>
            </a:r>
            <a:r>
              <a:rPr lang="nb-NO" dirty="0" err="1"/>
              <a:t>compact</a:t>
            </a:r>
            <a:r>
              <a:rPr lang="nb-NO" dirty="0"/>
              <a:t>, </a:t>
            </a:r>
            <a:r>
              <a:rPr lang="nb-NO" dirty="0" err="1"/>
              <a:t>succinct</a:t>
            </a:r>
            <a:r>
              <a:rPr lang="nb-NO" dirty="0"/>
              <a:t> and </a:t>
            </a:r>
            <a:r>
              <a:rPr lang="nb-NO" dirty="0" err="1"/>
              <a:t>yet</a:t>
            </a:r>
            <a:r>
              <a:rPr lang="nb-NO" dirty="0"/>
              <a:t> transparent fashion, so as to </a:t>
            </a:r>
            <a:r>
              <a:rPr lang="nb-NO" dirty="0" err="1"/>
              <a:t>facilitate</a:t>
            </a:r>
            <a:r>
              <a:rPr lang="nb-NO" dirty="0"/>
              <a:t> </a:t>
            </a:r>
            <a:r>
              <a:rPr lang="nb-NO" dirty="0" err="1"/>
              <a:t>discovery</a:t>
            </a:r>
            <a:r>
              <a:rPr lang="nb-NO" dirty="0"/>
              <a:t> and </a:t>
            </a:r>
            <a:r>
              <a:rPr lang="nb-NO" dirty="0" err="1"/>
              <a:t>verification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regularities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valence</a:t>
            </a:r>
            <a:r>
              <a:rPr lang="nb-NO" dirty="0"/>
              <a:t> system </a:t>
            </a:r>
            <a:r>
              <a:rPr lang="nb-NO" dirty="0" err="1"/>
              <a:t>of</a:t>
            </a:r>
            <a:r>
              <a:rPr lang="nb-NO" dirty="0"/>
              <a:t> a </a:t>
            </a:r>
            <a:r>
              <a:rPr lang="nb-NO" dirty="0" err="1"/>
              <a:t>language</a:t>
            </a:r>
            <a:r>
              <a:rPr lang="nb-NO" dirty="0"/>
              <a:t>.  </a:t>
            </a:r>
          </a:p>
          <a:p>
            <a:pPr marL="0" indent="0">
              <a:buFont typeface="Arial" charset="0"/>
              <a:buNone/>
            </a:pPr>
            <a:endParaRPr lang="nb-NO" dirty="0"/>
          </a:p>
          <a:p>
            <a:pPr marL="0" indent="0">
              <a:buNone/>
            </a:pPr>
            <a:r>
              <a:rPr lang="en-GB" dirty="0"/>
              <a:t>First </a:t>
            </a:r>
            <a:r>
              <a:rPr lang="en-GB" dirty="0" err="1"/>
              <a:t>distinctios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dirty="0"/>
              <a:t>Given that a verb can have more than one valence frame, a valence resource needs two kinds of entries, viz. entries for </a:t>
            </a:r>
            <a:r>
              <a:rPr lang="en-GB" i="1" dirty="0"/>
              <a:t>verb lemmas</a:t>
            </a:r>
            <a:r>
              <a:rPr lang="en-GB" dirty="0"/>
              <a:t> showing all of the frames, and entries for </a:t>
            </a:r>
            <a:r>
              <a:rPr lang="en-GB" i="1" dirty="0"/>
              <a:t>a verb with a given frame</a:t>
            </a:r>
            <a:r>
              <a:rPr lang="en-GB" dirty="0"/>
              <a:t>; the latter we refer to as a ‘</a:t>
            </a:r>
            <a:r>
              <a:rPr lang="en-GB" i="1" dirty="0"/>
              <a:t>lexically instantiated valence frame’</a:t>
            </a:r>
            <a:r>
              <a:rPr lang="en-GB" dirty="0"/>
              <a:t>, for short ‘</a:t>
            </a:r>
            <a:r>
              <a:rPr lang="en-GB" i="1" dirty="0" err="1"/>
              <a:t>lexval</a:t>
            </a:r>
            <a:r>
              <a:rPr lang="en-GB" dirty="0"/>
              <a:t>’, the former we refer to as a </a:t>
            </a:r>
            <a:r>
              <a:rPr lang="en-GB" i="1" dirty="0"/>
              <a:t>‘</a:t>
            </a:r>
            <a:r>
              <a:rPr lang="en-GB" i="1" dirty="0" err="1"/>
              <a:t>valpod</a:t>
            </a:r>
            <a:r>
              <a:rPr lang="en-GB" dirty="0"/>
              <a:t>’.</a:t>
            </a:r>
          </a:p>
          <a:p>
            <a:pPr marL="0" indent="0">
              <a:buFont typeface="Arial" charset="0"/>
              <a:buNone/>
            </a:pPr>
            <a:endParaRPr lang="nb-NO" dirty="0"/>
          </a:p>
          <a:p>
            <a:pPr>
              <a:buNone/>
            </a:pPr>
            <a:endParaRPr lang="nb-NO" sz="2400" dirty="0"/>
          </a:p>
          <a:p>
            <a:pPr marL="0" indent="0">
              <a:buFont typeface="Arial" charset="0"/>
              <a:buNone/>
            </a:pPr>
            <a:endParaRPr lang="en-GB" sz="2400" i="1" dirty="0"/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456518" y="1966914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110567" y="2205039"/>
            <a:ext cx="211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5839885" y="3544889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8422217" y="3516314"/>
            <a:ext cx="9948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7408334" y="3768726"/>
            <a:ext cx="65" cy="721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8142818" y="3649664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7010400" y="5094289"/>
            <a:ext cx="65" cy="721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0" y="3633789"/>
            <a:ext cx="211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893234" y="4216400"/>
            <a:ext cx="211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6076951" y="3992564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10466917" y="4603750"/>
            <a:ext cx="9948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8790517" y="415925"/>
            <a:ext cx="51646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81" name="Rectangle 17"/>
          <p:cNvSpPr>
            <a:spLocks noGrp="1" noChangeArrowheads="1"/>
          </p:cNvSpPr>
          <p:nvPr>
            <p:ph type="title"/>
          </p:nvPr>
        </p:nvSpPr>
        <p:spPr>
          <a:xfrm>
            <a:off x="220717" y="201614"/>
            <a:ext cx="11825235" cy="549275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A</a:t>
            </a:r>
            <a:r>
              <a:rPr lang="en-GB" sz="3200" b="1" dirty="0"/>
              <a:t> Valence catalogue</a:t>
            </a:r>
            <a:endParaRPr lang="nb-NO" sz="3200" b="1" i="1" dirty="0"/>
          </a:p>
        </p:txBody>
      </p:sp>
      <p:sp>
        <p:nvSpPr>
          <p:cNvPr id="62483" name="Rectangle 1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nb-NO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4417" y="836613"/>
            <a:ext cx="10970683" cy="5543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format of a </a:t>
            </a:r>
            <a:r>
              <a:rPr lang="en-GB" i="1" dirty="0" err="1"/>
              <a:t>lexval</a:t>
            </a:r>
            <a:r>
              <a:rPr lang="en-GB" i="1" dirty="0"/>
              <a:t> </a:t>
            </a:r>
            <a:r>
              <a:rPr lang="en-GB" dirty="0"/>
              <a:t>entry is illustrated by one of the frame environments for the Norwegian verb lemma </a:t>
            </a:r>
            <a:r>
              <a:rPr lang="en-GB" i="1" dirty="0" err="1"/>
              <a:t>huske</a:t>
            </a:r>
            <a:r>
              <a:rPr lang="en-GB" dirty="0"/>
              <a:t> ‘remember’, given in (2), instantiating the  general coding pattern in  (1):</a:t>
            </a:r>
          </a:p>
          <a:p>
            <a:pPr marL="457200" indent="-457200">
              <a:buAutoNum type="arabicParenBoth"/>
            </a:pPr>
            <a:r>
              <a:rPr lang="en-GB" dirty="0"/>
              <a:t>      Lemma – </a:t>
            </a:r>
            <a:r>
              <a:rPr lang="en-GB" dirty="0" err="1"/>
              <a:t>selectedItem</a:t>
            </a:r>
            <a:r>
              <a:rPr lang="en-GB" dirty="0"/>
              <a:t> (if any) __ </a:t>
            </a:r>
            <a:r>
              <a:rPr lang="en-GB" dirty="0" err="1"/>
              <a:t>FrameType</a:t>
            </a:r>
            <a:endParaRPr lang="en-GB" dirty="0"/>
          </a:p>
          <a:p>
            <a:pPr marL="457200" indent="-457200">
              <a:buAutoNum type="arabicParenBoth" startAt="2"/>
            </a:pPr>
            <a:r>
              <a:rPr lang="en-GB" dirty="0"/>
              <a:t>      </a:t>
            </a:r>
            <a:r>
              <a:rPr lang="en-GB" dirty="0" err="1"/>
              <a:t>huske-på__intrObl-oblDECL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nb-NO" dirty="0"/>
              <a:t>(2)</a:t>
            </a:r>
            <a:r>
              <a:rPr lang="en-GB" dirty="0"/>
              <a:t> reads as an entry with the lemma </a:t>
            </a:r>
            <a:r>
              <a:rPr lang="en-GB" i="1" dirty="0" err="1"/>
              <a:t>huske</a:t>
            </a:r>
            <a:r>
              <a:rPr lang="en-GB" dirty="0"/>
              <a:t>, the selected item </a:t>
            </a:r>
            <a:r>
              <a:rPr lang="en-GB" i="1" dirty="0" err="1"/>
              <a:t>på</a:t>
            </a:r>
            <a:r>
              <a:rPr lang="en-GB" dirty="0"/>
              <a:t> (‘on’), and the frame type ‘intransitive with oblique’, where the oblique argument consists of the preposition </a:t>
            </a:r>
            <a:r>
              <a:rPr lang="en-GB" i="1" dirty="0" err="1"/>
              <a:t>på</a:t>
            </a:r>
            <a:r>
              <a:rPr lang="en-GB" dirty="0"/>
              <a:t> and a declarative clause, as in  (3):</a:t>
            </a:r>
          </a:p>
          <a:p>
            <a:pPr marL="0" indent="0">
              <a:buNone/>
            </a:pPr>
            <a:r>
              <a:rPr lang="en-GB" dirty="0"/>
              <a:t>(3)</a:t>
            </a:r>
            <a:r>
              <a:rPr lang="en-GB" i="1" dirty="0"/>
              <a:t> 	Han </a:t>
            </a:r>
            <a:r>
              <a:rPr lang="en-GB" i="1" dirty="0" err="1"/>
              <a:t>husket</a:t>
            </a:r>
            <a:r>
              <a:rPr lang="en-GB" i="1" dirty="0"/>
              <a:t> </a:t>
            </a:r>
            <a:r>
              <a:rPr lang="en-GB" i="1" dirty="0" err="1"/>
              <a:t>på</a:t>
            </a:r>
            <a:r>
              <a:rPr lang="en-GB" i="1" dirty="0"/>
              <a:t> at </a:t>
            </a:r>
            <a:r>
              <a:rPr lang="en-GB" i="1" dirty="0" err="1"/>
              <a:t>det</a:t>
            </a:r>
            <a:r>
              <a:rPr lang="en-GB" i="1" dirty="0"/>
              <a:t> </a:t>
            </a:r>
            <a:r>
              <a:rPr lang="en-GB" i="1" dirty="0" err="1"/>
              <a:t>var</a:t>
            </a:r>
            <a:r>
              <a:rPr lang="en-GB" i="1" dirty="0"/>
              <a:t> </a:t>
            </a:r>
            <a:r>
              <a:rPr lang="en-GB" i="1" dirty="0" err="1"/>
              <a:t>søndag</a:t>
            </a:r>
            <a:r>
              <a:rPr lang="en-GB" dirty="0"/>
              <a:t> ‘he remembered that it was Sunday’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456518" y="1966914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110567" y="2205039"/>
            <a:ext cx="211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5839885" y="3544889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8422217" y="3516314"/>
            <a:ext cx="9948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7408334" y="3768726"/>
            <a:ext cx="65" cy="721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8142818" y="3649664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7010400" y="5094289"/>
            <a:ext cx="65" cy="721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0" y="3633789"/>
            <a:ext cx="211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893234" y="4216400"/>
            <a:ext cx="211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6076951" y="3992564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10466917" y="4603750"/>
            <a:ext cx="9948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8790517" y="415925"/>
            <a:ext cx="51646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81" name="Rectangle 17"/>
          <p:cNvSpPr>
            <a:spLocks noGrp="1" noChangeArrowheads="1"/>
          </p:cNvSpPr>
          <p:nvPr>
            <p:ph type="title"/>
          </p:nvPr>
        </p:nvSpPr>
        <p:spPr>
          <a:xfrm>
            <a:off x="220717" y="201614"/>
            <a:ext cx="11825235" cy="549275"/>
          </a:xfrm>
        </p:spPr>
        <p:txBody>
          <a:bodyPr>
            <a:normAutofit/>
          </a:bodyPr>
          <a:lstStyle/>
          <a:p>
            <a:pPr algn="ctr"/>
            <a:r>
              <a:rPr lang="en-GB" sz="3200" b="1" i="1" dirty="0" err="1"/>
              <a:t>Lexvals</a:t>
            </a:r>
            <a:endParaRPr lang="nb-NO" sz="3200" b="1" i="1" dirty="0"/>
          </a:p>
        </p:txBody>
      </p:sp>
      <p:sp>
        <p:nvSpPr>
          <p:cNvPr id="62483" name="Rectangle 1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nb-NO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4417" y="836613"/>
            <a:ext cx="10970683" cy="5543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The format of a multivalent </a:t>
            </a:r>
            <a:r>
              <a:rPr lang="en-GB" sz="2400" i="1" dirty="0"/>
              <a:t>verb lemma </a:t>
            </a:r>
            <a:r>
              <a:rPr lang="en-GB" sz="2400" dirty="0"/>
              <a:t>entry is illustrated in (4), where each constituting </a:t>
            </a:r>
            <a:r>
              <a:rPr lang="en-GB" sz="2400" dirty="0" err="1"/>
              <a:t>lexval</a:t>
            </a:r>
            <a:r>
              <a:rPr lang="en-GB" sz="2400" dirty="0"/>
              <a:t> is represented with ‘V’ as placeholder for the lemma (‘</a:t>
            </a:r>
            <a:r>
              <a:rPr lang="en-GB" sz="2400" dirty="0" err="1"/>
              <a:t>EqSuInf</a:t>
            </a:r>
            <a:r>
              <a:rPr lang="en-GB" sz="2400" dirty="0"/>
              <a:t>’ stands for ‘infinitive </a:t>
            </a:r>
            <a:r>
              <a:rPr lang="en-GB" sz="2400" dirty="0" err="1"/>
              <a:t>equi</a:t>
            </a:r>
            <a:r>
              <a:rPr lang="en-GB" sz="2400" dirty="0"/>
              <a:t>-controlled by subject’); such a structure we call a </a:t>
            </a:r>
            <a:r>
              <a:rPr lang="en-GB" sz="2400" i="1" dirty="0" err="1"/>
              <a:t>valpod</a:t>
            </a:r>
            <a:r>
              <a:rPr lang="en-GB" sz="2400" dirty="0"/>
              <a:t>: </a:t>
            </a:r>
            <a:endParaRPr lang="nb-NO" sz="2400" dirty="0"/>
          </a:p>
          <a:p>
            <a:pPr>
              <a:buNone/>
            </a:pPr>
            <a:r>
              <a:rPr lang="en-GB" sz="2400" dirty="0"/>
              <a:t> (4)</a:t>
            </a:r>
            <a:endParaRPr lang="nb-NO" sz="2400" dirty="0"/>
          </a:p>
          <a:p>
            <a:pPr>
              <a:buNone/>
            </a:pPr>
            <a:r>
              <a:rPr lang="en-GB" sz="2400" i="1" dirty="0" err="1"/>
              <a:t>huske</a:t>
            </a:r>
            <a:r>
              <a:rPr lang="en-GB" sz="2400" dirty="0" err="1"/>
              <a:t>:V__intr</a:t>
            </a:r>
            <a:r>
              <a:rPr lang="en-GB" sz="2400" dirty="0"/>
              <a:t> &amp; V-</a:t>
            </a:r>
            <a:r>
              <a:rPr lang="en-GB" sz="2400" dirty="0" err="1"/>
              <a:t>på__intrObl</a:t>
            </a:r>
            <a:r>
              <a:rPr lang="en-GB" sz="2400" dirty="0"/>
              <a:t>-</a:t>
            </a:r>
            <a:r>
              <a:rPr lang="en-GB" sz="2400" dirty="0" err="1"/>
              <a:t>oblDECL</a:t>
            </a:r>
            <a:r>
              <a:rPr lang="en-GB" sz="2400" dirty="0"/>
              <a:t> &amp; V-</a:t>
            </a:r>
            <a:r>
              <a:rPr lang="en-GB" sz="2400" dirty="0" err="1"/>
              <a:t>på__intrObl</a:t>
            </a:r>
            <a:r>
              <a:rPr lang="en-GB" sz="2400" dirty="0"/>
              <a:t>-</a:t>
            </a:r>
            <a:r>
              <a:rPr lang="en-GB" sz="2400" dirty="0" err="1"/>
              <a:t>oblEqSuInf</a:t>
            </a:r>
            <a:r>
              <a:rPr lang="en-GB" sz="2400" dirty="0"/>
              <a:t> &amp; V-</a:t>
            </a:r>
            <a:r>
              <a:rPr lang="en-GB" sz="2400" dirty="0" err="1"/>
              <a:t>på__intrObl</a:t>
            </a:r>
            <a:r>
              <a:rPr lang="en-GB" sz="2400" dirty="0"/>
              <a:t>-</a:t>
            </a:r>
            <a:r>
              <a:rPr lang="en-GB" sz="2400" dirty="0" err="1"/>
              <a:t>oblINTERR</a:t>
            </a:r>
            <a:r>
              <a:rPr lang="en-GB" sz="2400" dirty="0"/>
              <a:t> &amp; V-</a:t>
            </a:r>
            <a:r>
              <a:rPr lang="en-GB" sz="2400" dirty="0" err="1"/>
              <a:t>på__intrObl</a:t>
            </a:r>
            <a:r>
              <a:rPr lang="en-GB" sz="2400" dirty="0"/>
              <a:t>-</a:t>
            </a:r>
            <a:r>
              <a:rPr lang="en-GB" sz="2400" dirty="0" err="1"/>
              <a:t>oblN</a:t>
            </a:r>
            <a:r>
              <a:rPr lang="en-GB" sz="2400" dirty="0"/>
              <a:t> &amp; </a:t>
            </a:r>
            <a:r>
              <a:rPr lang="en-GB" sz="2400" dirty="0" err="1"/>
              <a:t>V__tr</a:t>
            </a:r>
            <a:r>
              <a:rPr lang="en-GB" sz="2400" dirty="0"/>
              <a:t> &amp; </a:t>
            </a:r>
            <a:r>
              <a:rPr lang="en-GB" sz="2400" dirty="0" err="1"/>
              <a:t>V__tr-obDECL</a:t>
            </a:r>
            <a:r>
              <a:rPr lang="en-GB" sz="2400" dirty="0"/>
              <a:t> &amp; </a:t>
            </a:r>
            <a:r>
              <a:rPr lang="en-GB" sz="2400" dirty="0" err="1"/>
              <a:t>V__tr-obEqSuInf</a:t>
            </a:r>
            <a:r>
              <a:rPr lang="en-GB" sz="2400" dirty="0"/>
              <a:t> &amp; </a:t>
            </a:r>
            <a:r>
              <a:rPr lang="en-GB" sz="2400" dirty="0" err="1"/>
              <a:t>V__tr-obINTERR</a:t>
            </a:r>
            <a:endParaRPr lang="nb-NO" sz="2400" dirty="0"/>
          </a:p>
          <a:p>
            <a:pPr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The structure of a </a:t>
            </a:r>
            <a:r>
              <a:rPr lang="en-GB" sz="2400" dirty="0" err="1"/>
              <a:t>valpod</a:t>
            </a:r>
            <a:r>
              <a:rPr lang="en-GB" sz="2400" dirty="0"/>
              <a:t> is essentially a </a:t>
            </a:r>
            <a:r>
              <a:rPr lang="en-GB" sz="2400" i="1" dirty="0"/>
              <a:t>set</a:t>
            </a:r>
            <a:r>
              <a:rPr lang="en-GB" sz="2400" dirty="0"/>
              <a:t>, although represented with ordering conventions among its members (e.g., intransitives before </a:t>
            </a:r>
            <a:r>
              <a:rPr lang="en-GB" sz="2400" dirty="0" err="1"/>
              <a:t>transitives</a:t>
            </a:r>
            <a:r>
              <a:rPr lang="en-GB" sz="2400" dirty="0"/>
              <a:t>).</a:t>
            </a:r>
            <a:endParaRPr lang="nb-NO" sz="2400" dirty="0"/>
          </a:p>
          <a:p>
            <a:pPr marL="0" indent="0">
              <a:buNone/>
            </a:pPr>
            <a:r>
              <a:rPr lang="en-GB" sz="2400" dirty="0"/>
              <a:t>The number of  </a:t>
            </a:r>
            <a:r>
              <a:rPr lang="en-GB" sz="2400" i="1" dirty="0"/>
              <a:t>multi-membered</a:t>
            </a:r>
            <a:r>
              <a:rPr lang="en-GB" sz="2400" dirty="0"/>
              <a:t> </a:t>
            </a:r>
            <a:r>
              <a:rPr lang="en-GB" sz="2400" dirty="0" err="1"/>
              <a:t>valpods</a:t>
            </a:r>
            <a:r>
              <a:rPr lang="en-GB" sz="2400" dirty="0"/>
              <a:t> (like (4)) for Norwegian is about 4000. while the number of </a:t>
            </a:r>
            <a:r>
              <a:rPr lang="en-GB" sz="2400" dirty="0" err="1"/>
              <a:t>lexvals</a:t>
            </a:r>
            <a:r>
              <a:rPr lang="en-GB" sz="2400" dirty="0"/>
              <a:t> is 17,00.</a:t>
            </a:r>
            <a:endParaRPr lang="nb-NO" sz="2400" dirty="0"/>
          </a:p>
          <a:p>
            <a:pPr>
              <a:buFont typeface="Arial" charset="0"/>
              <a:buNone/>
            </a:pPr>
            <a:endParaRPr lang="en-GB" sz="2400" dirty="0"/>
          </a:p>
          <a:p>
            <a:pPr>
              <a:buFont typeface="Arial" charset="0"/>
              <a:buNone/>
            </a:pPr>
            <a:endParaRPr lang="en-GB" sz="2400" dirty="0"/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456518" y="1966914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110567" y="2205039"/>
            <a:ext cx="211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5839885" y="3544889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8422217" y="3516314"/>
            <a:ext cx="9948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7408334" y="3768726"/>
            <a:ext cx="65" cy="721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8142818" y="3649664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7010400" y="5094289"/>
            <a:ext cx="65" cy="721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0" y="3633789"/>
            <a:ext cx="211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1936751" y="3214688"/>
            <a:ext cx="8828616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2184401" y="3798889"/>
            <a:ext cx="846243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893234" y="4216400"/>
            <a:ext cx="211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6076951" y="3992564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10466917" y="4603750"/>
            <a:ext cx="9948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8790517" y="415925"/>
            <a:ext cx="51646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81" name="Rectangle 17"/>
          <p:cNvSpPr>
            <a:spLocks noGrp="1" noChangeArrowheads="1"/>
          </p:cNvSpPr>
          <p:nvPr>
            <p:ph type="title"/>
          </p:nvPr>
        </p:nvSpPr>
        <p:spPr>
          <a:xfrm>
            <a:off x="220717" y="201614"/>
            <a:ext cx="11825235" cy="549275"/>
          </a:xfrm>
        </p:spPr>
        <p:txBody>
          <a:bodyPr>
            <a:normAutofit/>
          </a:bodyPr>
          <a:lstStyle/>
          <a:p>
            <a:pPr algn="ctr"/>
            <a:r>
              <a:rPr lang="en-GB" sz="3200" b="1" i="1" dirty="0" err="1"/>
              <a:t>Valpods</a:t>
            </a:r>
            <a:endParaRPr lang="nb-NO" sz="3200" b="1" i="1" dirty="0"/>
          </a:p>
        </p:txBody>
      </p:sp>
      <p:sp>
        <p:nvSpPr>
          <p:cNvPr id="62483" name="Rectangle 1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nb-NO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4417" y="836613"/>
            <a:ext cx="10970683" cy="5543550"/>
          </a:xfrm>
        </p:spPr>
        <p:txBody>
          <a:bodyPr>
            <a:normAutofit/>
          </a:bodyPr>
          <a:lstStyle/>
          <a:p>
            <a:pPr marL="0" indent="0">
              <a:buFont typeface="Arial" charset="0"/>
              <a:buNone/>
            </a:pPr>
            <a:r>
              <a:rPr lang="en-GB" sz="2400" dirty="0"/>
              <a:t>The notation for frame types uses the system </a:t>
            </a:r>
            <a:r>
              <a:rPr lang="en-US" sz="2400" i="1" dirty="0"/>
              <a:t>Construction Labeling</a:t>
            </a:r>
            <a:r>
              <a:rPr lang="en-US" sz="2400" dirty="0"/>
              <a:t> (‘CL’) (cf. </a:t>
            </a:r>
            <a:r>
              <a:rPr lang="en-US" sz="2400" dirty="0" err="1"/>
              <a:t>Hellan</a:t>
            </a:r>
            <a:r>
              <a:rPr lang="en-US" sz="2400" dirty="0"/>
              <a:t> and </a:t>
            </a:r>
            <a:r>
              <a:rPr lang="en-US" sz="2400" dirty="0" err="1"/>
              <a:t>Dakubu</a:t>
            </a:r>
            <a:r>
              <a:rPr lang="en-US" sz="2400" dirty="0"/>
              <a:t> 2010, </a:t>
            </a:r>
            <a:r>
              <a:rPr lang="en-US" sz="2400" dirty="0" err="1"/>
              <a:t>Dakubu</a:t>
            </a:r>
            <a:r>
              <a:rPr lang="en-US" sz="2400" dirty="0"/>
              <a:t> and </a:t>
            </a:r>
            <a:r>
              <a:rPr lang="en-US" sz="2400" dirty="0" err="1"/>
              <a:t>Hellan</a:t>
            </a:r>
            <a:r>
              <a:rPr lang="en-US" sz="2400" dirty="0"/>
              <a:t> 2017, and </a:t>
            </a:r>
            <a:r>
              <a:rPr lang="en-US" sz="2400" dirty="0" err="1"/>
              <a:t>Hellan</a:t>
            </a:r>
            <a:r>
              <a:rPr lang="en-US" sz="2400" dirty="0"/>
              <a:t> 2019), which characterizes verb-headed constructions and verb valence frames through strings of symbols built up in the following way:</a:t>
            </a:r>
            <a:r>
              <a:rPr lang="en-GB" sz="2400" dirty="0"/>
              <a:t>  </a:t>
            </a:r>
          </a:p>
          <a:p>
            <a:pPr marL="457200" indent="-457200">
              <a:buFont typeface="Arial" charset="0"/>
              <a:buAutoNum type="arabicParenBoth" startAt="5"/>
            </a:pPr>
            <a:r>
              <a:rPr lang="en-GB" sz="2400" dirty="0"/>
              <a:t>    Head-POS – Global Label – Argument Label1- ArgumentLabel2 - …</a:t>
            </a:r>
          </a:p>
          <a:p>
            <a:pPr marL="0" indent="0">
              <a:buNone/>
            </a:pPr>
            <a:r>
              <a:rPr lang="en-GB" sz="2400" dirty="0"/>
              <a:t>An </a:t>
            </a:r>
            <a:r>
              <a:rPr lang="en-GB" sz="2400" i="1" dirty="0"/>
              <a:t>Argument Label</a:t>
            </a:r>
            <a:r>
              <a:rPr lang="en-GB" sz="2400" dirty="0"/>
              <a:t> describes  a </a:t>
            </a:r>
            <a:r>
              <a:rPr lang="en-GB" sz="2400" i="1" dirty="0"/>
              <a:t>constituent</a:t>
            </a:r>
            <a:r>
              <a:rPr lang="en-GB" sz="2400" dirty="0"/>
              <a:t> of the construction or frame. </a:t>
            </a:r>
          </a:p>
          <a:p>
            <a:pPr marL="0" indent="0">
              <a:buNone/>
            </a:pPr>
            <a:r>
              <a:rPr lang="en-GB" sz="2400" dirty="0"/>
              <a:t>A </a:t>
            </a:r>
            <a:r>
              <a:rPr lang="en-GB" sz="2400" i="1" dirty="0"/>
              <a:t>Global Label</a:t>
            </a:r>
            <a:r>
              <a:rPr lang="en-GB" sz="2400" dirty="0"/>
              <a:t> categorizes the </a:t>
            </a:r>
            <a:r>
              <a:rPr lang="en-GB" sz="2400" i="1" dirty="0"/>
              <a:t>construction/frame as a whole</a:t>
            </a:r>
            <a:r>
              <a:rPr lang="en-GB" sz="2400" dirty="0"/>
              <a:t>. </a:t>
            </a:r>
          </a:p>
          <a:p>
            <a:pPr marL="0" indent="0">
              <a:buNone/>
            </a:pPr>
            <a:r>
              <a:rPr lang="en-GB" sz="2400" i="1" dirty="0"/>
              <a:t>Argument Labels</a:t>
            </a:r>
            <a:r>
              <a:rPr lang="en-GB" sz="2400" b="1" dirty="0"/>
              <a:t> </a:t>
            </a:r>
            <a:r>
              <a:rPr lang="en-GB" sz="2400" dirty="0"/>
              <a:t>are composed of a prefix indicating the grammatical function (GF) of the constituent, followed by one or more parts indicating inherent properties of the constituent. For instance</a:t>
            </a:r>
            <a:r>
              <a:rPr lang="en-GB" sz="2400" dirty="0">
                <a:cs typeface="Courier New" pitchFamily="49" charset="0"/>
              </a:rPr>
              <a:t>,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obDECL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/>
              <a:t>is an Argument Label with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ob</a:t>
            </a:r>
            <a:r>
              <a:rPr lang="en-GB" sz="2400" dirty="0"/>
              <a:t> as GF-indicating prefix and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DECL</a:t>
            </a:r>
            <a:r>
              <a:rPr lang="en-GB" sz="2400" dirty="0"/>
              <a:t> indicating that the constituent is a declarative clause. </a:t>
            </a:r>
          </a:p>
          <a:p>
            <a:pPr marL="0" indent="0">
              <a:buNone/>
            </a:pPr>
            <a:r>
              <a:rPr lang="en-GB" sz="2400" i="1" dirty="0"/>
              <a:t>Global Labels</a:t>
            </a:r>
            <a:r>
              <a:rPr lang="en-GB" sz="2400" dirty="0"/>
              <a:t> consist minimally of a symbol for overall valence, such as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tr</a:t>
            </a:r>
            <a:r>
              <a:rPr lang="en-GB" sz="2400" dirty="0"/>
              <a:t> for ‘transitive’, in many cases with additional symbols indicating further structure. Thus, the frame representation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intrObl-oblDECL</a:t>
            </a:r>
            <a:r>
              <a:rPr lang="en-GB" sz="2400" dirty="0"/>
              <a:t> in (2) has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intrObl</a:t>
            </a:r>
            <a:r>
              <a:rPr lang="en-GB" sz="2400" dirty="0"/>
              <a:t> as Global Label.</a:t>
            </a:r>
          </a:p>
          <a:p>
            <a:pPr marL="0" indent="0">
              <a:buNone/>
            </a:pPr>
            <a:endParaRPr lang="en-GB" sz="2400" dirty="0"/>
          </a:p>
          <a:p>
            <a:pPr>
              <a:buFont typeface="Arial" charset="0"/>
              <a:buNone/>
            </a:pPr>
            <a:endParaRPr lang="en-GB" sz="2400" dirty="0"/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456518" y="1966914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110567" y="2205039"/>
            <a:ext cx="211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5839885" y="3544889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8422217" y="3516314"/>
            <a:ext cx="9948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7408334" y="3768726"/>
            <a:ext cx="65" cy="721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8142818" y="3649664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7010400" y="5094289"/>
            <a:ext cx="65" cy="721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0" y="3633789"/>
            <a:ext cx="211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2184401" y="3798889"/>
            <a:ext cx="846243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893234" y="4216400"/>
            <a:ext cx="211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6076951" y="3992564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10466917" y="4603750"/>
            <a:ext cx="9948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8790517" y="415925"/>
            <a:ext cx="51646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81" name="Rectangle 17"/>
          <p:cNvSpPr>
            <a:spLocks noGrp="1" noChangeArrowheads="1"/>
          </p:cNvSpPr>
          <p:nvPr>
            <p:ph type="title"/>
          </p:nvPr>
        </p:nvSpPr>
        <p:spPr>
          <a:xfrm>
            <a:off x="220717" y="201614"/>
            <a:ext cx="11825235" cy="549275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Notation for </a:t>
            </a:r>
            <a:r>
              <a:rPr lang="en-GB" sz="3200" b="1" i="1" dirty="0"/>
              <a:t>Frame Types</a:t>
            </a:r>
            <a:endParaRPr lang="nb-NO" sz="3200" b="1" i="1" dirty="0"/>
          </a:p>
        </p:txBody>
      </p:sp>
      <p:sp>
        <p:nvSpPr>
          <p:cNvPr id="62483" name="Rectangle 1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nb-NO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4417" y="836613"/>
            <a:ext cx="10970683" cy="5543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For Norwegian there are </a:t>
            </a:r>
            <a:r>
              <a:rPr lang="en-GB" sz="2600" i="1" dirty="0"/>
              <a:t>340 Frame Types</a:t>
            </a:r>
            <a:r>
              <a:rPr lang="en-GB" sz="2600" dirty="0"/>
              <a:t>, or </a:t>
            </a:r>
            <a:r>
              <a:rPr lang="en-GB" sz="2600" i="1" dirty="0"/>
              <a:t>Construction Types</a:t>
            </a:r>
            <a:r>
              <a:rPr lang="en-GB" sz="2600" dirty="0"/>
              <a:t>, defined in terms of:</a:t>
            </a:r>
            <a:endParaRPr lang="nb-NO" sz="2600" dirty="0"/>
          </a:p>
          <a:p>
            <a:r>
              <a:rPr lang="en-GB" sz="2600" dirty="0"/>
              <a:t>valence types like</a:t>
            </a:r>
            <a:r>
              <a:rPr lang="en-GB" sz="2600" i="1" dirty="0"/>
              <a:t> intransitive, transitive, </a:t>
            </a:r>
            <a:r>
              <a:rPr lang="en-GB" sz="2600" i="1" dirty="0" err="1"/>
              <a:t>ditransitive</a:t>
            </a:r>
            <a:r>
              <a:rPr lang="en-GB" sz="2600" i="1" dirty="0"/>
              <a:t>, copular</a:t>
            </a:r>
            <a:r>
              <a:rPr lang="en-GB" sz="2600" dirty="0"/>
              <a:t>, and more; </a:t>
            </a:r>
            <a:endParaRPr lang="nb-NO" sz="2600" dirty="0"/>
          </a:p>
          <a:p>
            <a:r>
              <a:rPr lang="en-GB" sz="2600" dirty="0"/>
              <a:t>argument parameters such as ‘direct’ vs. ‘oblique’, i.e., headed by preposition; </a:t>
            </a:r>
          </a:p>
          <a:p>
            <a:r>
              <a:rPr lang="en-GB" sz="2600" dirty="0"/>
              <a:t>grammatical functions such as ‘subject’, ‘object’, etc.;</a:t>
            </a:r>
            <a:endParaRPr lang="nb-NO" sz="2600" dirty="0"/>
          </a:p>
          <a:p>
            <a:r>
              <a:rPr lang="en-GB" sz="2600" dirty="0"/>
              <a:t>for an argument to be noun-headed vs. being an </a:t>
            </a:r>
            <a:r>
              <a:rPr lang="en-GB" sz="2600" i="1" dirty="0"/>
              <a:t>embedded clause </a:t>
            </a:r>
            <a:r>
              <a:rPr lang="en-GB" sz="2600" dirty="0"/>
              <a:t>(</a:t>
            </a:r>
            <a:r>
              <a:rPr lang="en-GB" sz="2600" i="1" dirty="0"/>
              <a:t>declarative, interrogative</a:t>
            </a:r>
            <a:r>
              <a:rPr lang="en-GB" sz="2600" dirty="0"/>
              <a:t>, or </a:t>
            </a:r>
            <a:r>
              <a:rPr lang="en-GB" sz="2600" i="1" dirty="0"/>
              <a:t>infinitival</a:t>
            </a:r>
            <a:r>
              <a:rPr lang="en-GB" sz="2600" dirty="0"/>
              <a:t>, in ‘canonical’ or ‘</a:t>
            </a:r>
            <a:r>
              <a:rPr lang="en-GB" sz="2600" dirty="0" err="1"/>
              <a:t>extraposed</a:t>
            </a:r>
            <a:r>
              <a:rPr lang="en-GB" sz="2600" dirty="0"/>
              <a:t>’ position); </a:t>
            </a:r>
          </a:p>
          <a:p>
            <a:r>
              <a:rPr lang="en-GB" sz="2600" dirty="0"/>
              <a:t>for an argument to relate syntactically and semantically to the same predicate or not;</a:t>
            </a:r>
          </a:p>
          <a:p>
            <a:r>
              <a:rPr lang="en-GB" sz="2600" dirty="0"/>
              <a:t>identity relations</a:t>
            </a:r>
          </a:p>
          <a:p>
            <a:pPr>
              <a:buNone/>
            </a:pPr>
            <a:endParaRPr lang="en-GB" sz="2400" dirty="0"/>
          </a:p>
          <a:p>
            <a:pPr>
              <a:buNone/>
            </a:pPr>
            <a:endParaRPr lang="nb-NO" sz="2400" dirty="0"/>
          </a:p>
          <a:p>
            <a:pPr marL="0" indent="0">
              <a:buFont typeface="Arial" charset="0"/>
              <a:buNone/>
            </a:pPr>
            <a:endParaRPr lang="en-GB" sz="2400" i="1" dirty="0"/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456518" y="1966914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110567" y="2205039"/>
            <a:ext cx="211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5839885" y="3544889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8422217" y="3516314"/>
            <a:ext cx="9948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7408334" y="3768726"/>
            <a:ext cx="65" cy="721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8142818" y="3649664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7010400" y="5094289"/>
            <a:ext cx="65" cy="721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0" y="3633789"/>
            <a:ext cx="211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1936751" y="3214688"/>
            <a:ext cx="8828616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2184401" y="3798889"/>
            <a:ext cx="846243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893234" y="4216400"/>
            <a:ext cx="211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6076951" y="3992564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10466917" y="4603750"/>
            <a:ext cx="9948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8790517" y="415925"/>
            <a:ext cx="51646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81" name="Rectangle 17"/>
          <p:cNvSpPr>
            <a:spLocks noGrp="1" noChangeArrowheads="1"/>
          </p:cNvSpPr>
          <p:nvPr>
            <p:ph type="title"/>
          </p:nvPr>
        </p:nvSpPr>
        <p:spPr>
          <a:xfrm>
            <a:off x="220717" y="201614"/>
            <a:ext cx="11825235" cy="549275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Construction parameters represented in Norwegian valence profile</a:t>
            </a:r>
            <a:endParaRPr lang="nb-NO" sz="3200" b="0" i="1" dirty="0"/>
          </a:p>
        </p:txBody>
      </p:sp>
      <p:sp>
        <p:nvSpPr>
          <p:cNvPr id="62483" name="Rectangle 1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nb-NO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4417" y="0"/>
            <a:ext cx="10970683" cy="6380163"/>
          </a:xfrm>
        </p:spPr>
        <p:txBody>
          <a:bodyPr/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nb-NO" sz="2400" dirty="0"/>
          </a:p>
          <a:p>
            <a:pPr>
              <a:buFont typeface="Arial" charset="0"/>
              <a:buNone/>
            </a:pPr>
            <a:r>
              <a:rPr lang="en-GB" sz="2400" dirty="0"/>
              <a:t> </a:t>
            </a:r>
          </a:p>
          <a:p>
            <a:pPr>
              <a:buFont typeface="Arial" charset="0"/>
              <a:buNone/>
            </a:pPr>
            <a:endParaRPr lang="en-GB" sz="2400" dirty="0"/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456518" y="1966914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110567" y="2205039"/>
            <a:ext cx="211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5839885" y="3544889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8422217" y="3516314"/>
            <a:ext cx="9948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7408334" y="3768726"/>
            <a:ext cx="65" cy="721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8142818" y="3649664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7010400" y="5094289"/>
            <a:ext cx="65" cy="721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0" y="3633789"/>
            <a:ext cx="211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1936751" y="0"/>
            <a:ext cx="8828616" cy="66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2184401" y="3798889"/>
            <a:ext cx="846243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893234" y="4216400"/>
            <a:ext cx="211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6076951" y="3992564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10466917" y="4603750"/>
            <a:ext cx="9948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8790517" y="415925"/>
            <a:ext cx="51646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81" name="Rectangle 17"/>
          <p:cNvSpPr>
            <a:spLocks noGrp="1" noChangeArrowheads="1"/>
          </p:cNvSpPr>
          <p:nvPr>
            <p:ph type="title"/>
          </p:nvPr>
        </p:nvSpPr>
        <p:spPr>
          <a:xfrm>
            <a:off x="366765" y="0"/>
            <a:ext cx="11825235" cy="562708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 </a:t>
            </a:r>
            <a:endParaRPr lang="nb-NO" sz="3200" b="0" dirty="0"/>
          </a:p>
        </p:txBody>
      </p:sp>
      <p:sp>
        <p:nvSpPr>
          <p:cNvPr id="62483" name="Rectangle 1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nb-NO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1459523" y="228598"/>
          <a:ext cx="9073010" cy="6419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1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1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630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Notion of GF</a:t>
                      </a:r>
                      <a:endParaRPr lang="nb-NO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Representation as</a:t>
                      </a:r>
                      <a:r>
                        <a:rPr lang="en-US" sz="2400" baseline="0" dirty="0">
                          <a:latin typeface="Times New Roman"/>
                          <a:ea typeface="Calibri"/>
                          <a:cs typeface="Times New Roman"/>
                        </a:rPr>
                        <a:t> prefix in Argument Label</a:t>
                      </a:r>
                      <a:endParaRPr lang="nb-NO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6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subject</a:t>
                      </a:r>
                      <a:endParaRPr lang="nb-NO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Courier New"/>
                          <a:ea typeface="Calibri"/>
                          <a:cs typeface="Times New Roman"/>
                        </a:rPr>
                        <a:t>su</a:t>
                      </a:r>
                      <a:endParaRPr lang="nb-NO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6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direct object</a:t>
                      </a:r>
                      <a:endParaRPr lang="nb-NO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Courier New"/>
                          <a:ea typeface="Calibri"/>
                          <a:cs typeface="Times New Roman"/>
                        </a:rPr>
                        <a:t>ob</a:t>
                      </a:r>
                      <a:endParaRPr lang="nb-NO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6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indirect object </a:t>
                      </a:r>
                      <a:endParaRPr lang="nb-NO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Courier New"/>
                          <a:ea typeface="Calibri"/>
                          <a:cs typeface="Times New Roman"/>
                        </a:rPr>
                        <a:t>iob</a:t>
                      </a:r>
                      <a:endParaRPr lang="nb-NO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6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complement</a:t>
                      </a:r>
                      <a:endParaRPr lang="nb-NO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Courier New"/>
                          <a:ea typeface="Calibri"/>
                          <a:cs typeface="Times New Roman"/>
                        </a:rPr>
                        <a:t>comp</a:t>
                      </a:r>
                      <a:endParaRPr lang="nb-NO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6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oblique</a:t>
                      </a:r>
                      <a:endParaRPr lang="nb-NO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Courier New"/>
                          <a:ea typeface="Calibri"/>
                          <a:cs typeface="Times New Roman"/>
                        </a:rPr>
                        <a:t>obl</a:t>
                      </a:r>
                      <a:endParaRPr lang="nb-NO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6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oblique2 </a:t>
                      </a:r>
                      <a:endParaRPr lang="nb-NO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Courier New"/>
                          <a:ea typeface="Calibri"/>
                          <a:cs typeface="Times New Roman"/>
                        </a:rPr>
                        <a:t>obl2</a:t>
                      </a:r>
                      <a:endParaRPr lang="nb-NO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06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presented </a:t>
                      </a:r>
                      <a:endParaRPr lang="nb-NO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Courier New"/>
                          <a:ea typeface="Calibri"/>
                          <a:cs typeface="Times New Roman"/>
                        </a:rPr>
                        <a:t>pres</a:t>
                      </a:r>
                      <a:endParaRPr lang="nb-NO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6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secondary predicate </a:t>
                      </a:r>
                      <a:endParaRPr lang="nb-NO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ourier New"/>
                          <a:ea typeface="Calibri"/>
                          <a:cs typeface="Times New Roman"/>
                        </a:rPr>
                        <a:t>sc</a:t>
                      </a:r>
                      <a:endParaRPr lang="nb-NO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06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extraposed</a:t>
                      </a:r>
                      <a:endParaRPr lang="nb-NO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Courier New"/>
                          <a:ea typeface="Calibri"/>
                          <a:cs typeface="Times New Roman"/>
                        </a:rPr>
                        <a:t>expn</a:t>
                      </a:r>
                      <a:endParaRPr lang="nb-NO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52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latin typeface="Times New Roman"/>
                          <a:ea typeface="Calibri"/>
                          <a:cs typeface="Times New Roman"/>
                        </a:rPr>
                        <a:t>extralinked</a:t>
                      </a:r>
                      <a:endParaRPr lang="nb-NO" sz="2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Courier New"/>
                          <a:ea typeface="Calibri"/>
                          <a:cs typeface="Times New Roman"/>
                        </a:rPr>
                        <a:t>exlnk</a:t>
                      </a:r>
                      <a:endParaRPr lang="nb-NO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06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identifier</a:t>
                      </a:r>
                      <a:endParaRPr lang="nb-NO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ourier New"/>
                          <a:ea typeface="Calibri"/>
                          <a:cs typeface="Times New Roman"/>
                        </a:rPr>
                        <a:t>id</a:t>
                      </a:r>
                      <a:endParaRPr lang="nb-NO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06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adverb</a:t>
                      </a:r>
                      <a:endParaRPr lang="nb-NO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Courier New"/>
                          <a:ea typeface="Calibri"/>
                          <a:cs typeface="Times New Roman"/>
                        </a:rPr>
                        <a:t>adv</a:t>
                      </a:r>
                      <a:endParaRPr lang="nb-NO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506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latin typeface="Times New Roman"/>
                          <a:ea typeface="Calibri"/>
                          <a:cs typeface="Times New Roman"/>
                        </a:rPr>
                        <a:t>particle</a:t>
                      </a:r>
                      <a:endParaRPr lang="nb-NO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err="1">
                          <a:latin typeface="Courier New"/>
                          <a:ea typeface="Calibri"/>
                          <a:cs typeface="Times New Roman"/>
                        </a:rPr>
                        <a:t>prtcl</a:t>
                      </a:r>
                      <a:endParaRPr lang="nb-NO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4417" y="836613"/>
            <a:ext cx="10970683" cy="554355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GB" sz="2400" dirty="0"/>
              <a:t> </a:t>
            </a:r>
          </a:p>
          <a:p>
            <a:pPr>
              <a:buFont typeface="Arial" charset="0"/>
              <a:buNone/>
            </a:pPr>
            <a:endParaRPr lang="en-GB" sz="2400" dirty="0"/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456518" y="1966914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110567" y="2205039"/>
            <a:ext cx="211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5839885" y="3544889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8422217" y="3516314"/>
            <a:ext cx="9948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7408334" y="3768726"/>
            <a:ext cx="65" cy="721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8142818" y="3649664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7010400" y="5094289"/>
            <a:ext cx="65" cy="721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0" y="3633789"/>
            <a:ext cx="211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1936751" y="3214688"/>
            <a:ext cx="8828616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2184401" y="3798889"/>
            <a:ext cx="846243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893234" y="4216400"/>
            <a:ext cx="211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6076951" y="3992564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10466917" y="4603750"/>
            <a:ext cx="9948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8790517" y="415925"/>
            <a:ext cx="51646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81" name="Rectangle 17"/>
          <p:cNvSpPr>
            <a:spLocks noGrp="1" noChangeArrowheads="1"/>
          </p:cNvSpPr>
          <p:nvPr>
            <p:ph type="title"/>
          </p:nvPr>
        </p:nvSpPr>
        <p:spPr>
          <a:xfrm>
            <a:off x="220717" y="201614"/>
            <a:ext cx="11825235" cy="54927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Global Labels with GF-declarations and semantic content</a:t>
            </a:r>
            <a:endParaRPr lang="nb-NO" sz="3200" dirty="0"/>
          </a:p>
        </p:txBody>
      </p:sp>
      <p:sp>
        <p:nvSpPr>
          <p:cNvPr id="62483" name="Rectangle 1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nb-NO"/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35169" y="-28747"/>
          <a:ext cx="12156831" cy="6886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4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5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4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62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46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77095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"/>
                          <a:ea typeface="Times New Roman"/>
                          <a:cs typeface="Times New Roman"/>
                        </a:rPr>
                        <a:t>Global Label</a:t>
                      </a:r>
                      <a:endParaRPr lang="nb-NO" sz="22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"/>
                          <a:ea typeface="Times New Roman"/>
                          <a:cs typeface="Times New Roman"/>
                        </a:rPr>
                        <a:t>GFs declared</a:t>
                      </a:r>
                      <a:endParaRPr lang="nb-NO" sz="22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"/>
                          <a:ea typeface="Times New Roman"/>
                          <a:cs typeface="Times New Roman"/>
                        </a:rPr>
                        <a:t>Semantic</a:t>
                      </a:r>
                      <a:r>
                        <a:rPr lang="en-US" sz="2200" baseline="0" dirty="0">
                          <a:latin typeface="Times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200" dirty="0" err="1">
                          <a:latin typeface="Times"/>
                          <a:ea typeface="Times New Roman"/>
                          <a:cs typeface="Times New Roman"/>
                        </a:rPr>
                        <a:t>arity</a:t>
                      </a:r>
                      <a:endParaRPr lang="nb-NO" sz="22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"/>
                          <a:ea typeface="Times New Roman"/>
                          <a:cs typeface="Times New Roman"/>
                        </a:rPr>
                        <a:t>Subject expletive</a:t>
                      </a:r>
                      <a:endParaRPr lang="nb-NO" sz="22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200" baseline="0" dirty="0">
                          <a:latin typeface="Times"/>
                          <a:ea typeface="Times New Roman"/>
                          <a:cs typeface="Times New Roman"/>
                        </a:rPr>
                        <a:t>P</a:t>
                      </a:r>
                      <a:r>
                        <a:rPr lang="nb-NO" sz="2200" baseline="0" dirty="0" err="1">
                          <a:latin typeface="Times"/>
                          <a:ea typeface="Times New Roman"/>
                          <a:cs typeface="Times New Roman"/>
                        </a:rPr>
                        <a:t>redication</a:t>
                      </a:r>
                      <a:r>
                        <a:rPr lang="nb-NO" sz="2200" baseline="0" dirty="0">
                          <a:latin typeface="Times"/>
                          <a:ea typeface="Times New Roman"/>
                          <a:cs typeface="Times New Roman"/>
                        </a:rPr>
                        <a:t> target</a:t>
                      </a:r>
                      <a:r>
                        <a:rPr lang="en-US" sz="2200" dirty="0">
                          <a:latin typeface="Times"/>
                          <a:ea typeface="Times New Roman"/>
                          <a:cs typeface="Times New Roman"/>
                        </a:rPr>
                        <a:t>   (‘</a:t>
                      </a:r>
                      <a:r>
                        <a:rPr lang="en-US" sz="2200" dirty="0" err="1">
                          <a:latin typeface="Times"/>
                          <a:ea typeface="Times New Roman"/>
                          <a:cs typeface="Times New Roman"/>
                        </a:rPr>
                        <a:t>Nrg</a:t>
                      </a:r>
                      <a:r>
                        <a:rPr lang="en-US" sz="2200" dirty="0">
                          <a:latin typeface="Times"/>
                          <a:ea typeface="Times New Roman"/>
                          <a:cs typeface="Times New Roman"/>
                        </a:rPr>
                        <a:t>’ =‘not</a:t>
                      </a:r>
                      <a:r>
                        <a:rPr lang="en-US" sz="2200" baseline="0" dirty="0">
                          <a:latin typeface="Times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200" dirty="0">
                          <a:latin typeface="Times"/>
                          <a:ea typeface="Times New Roman"/>
                          <a:cs typeface="Times New Roman"/>
                        </a:rPr>
                        <a:t>sem.arg</a:t>
                      </a:r>
                      <a:r>
                        <a:rPr lang="en-US" sz="2200" baseline="0" dirty="0">
                          <a:latin typeface="Times"/>
                          <a:ea typeface="Times New Roman"/>
                          <a:cs typeface="Times New Roman"/>
                        </a:rPr>
                        <a:t> of verb</a:t>
                      </a:r>
                      <a:r>
                        <a:rPr lang="en-US" sz="2200" dirty="0">
                          <a:latin typeface="Times"/>
                          <a:ea typeface="Times New Roman"/>
                          <a:cs typeface="Times New Roman"/>
                        </a:rPr>
                        <a:t>’)</a:t>
                      </a:r>
                      <a:endParaRPr lang="nb-NO" sz="22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latin typeface="Times"/>
                          <a:ea typeface="Times New Roman"/>
                          <a:cs typeface="Times New Roman"/>
                        </a:rPr>
                        <a:t>Correlate of </a:t>
                      </a:r>
                      <a:r>
                        <a:rPr lang="en-US" sz="2200" dirty="0" err="1">
                          <a:latin typeface="Courier New"/>
                          <a:ea typeface="Times New Roman"/>
                          <a:cs typeface="Times New Roman"/>
                        </a:rPr>
                        <a:t>extrapos</a:t>
                      </a:r>
                      <a:r>
                        <a:rPr lang="en-US" sz="2200" dirty="0">
                          <a:latin typeface="Courier New"/>
                          <a:ea typeface="Times New Roman"/>
                          <a:cs typeface="Times New Roman"/>
                        </a:rPr>
                        <a:t>-clause</a:t>
                      </a:r>
                      <a:endParaRPr lang="nb-NO" sz="22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698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intr</a:t>
                      </a: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 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su</a:t>
                      </a: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 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1 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698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tr</a:t>
                      </a: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 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su</a:t>
                      </a: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ob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2 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698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ditr</a:t>
                      </a: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 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su</a:t>
                      </a: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iob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,</a:t>
                      </a: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ob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3 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698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impers</a:t>
                      </a: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 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su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0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X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698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intrObl</a:t>
                      </a:r>
                      <a:r>
                        <a:rPr lang="en-US" sz="2000">
                          <a:latin typeface="Times"/>
                          <a:ea typeface="Times New Roman"/>
                          <a:cs typeface="Times New Roman"/>
                        </a:rPr>
                        <a:t> </a:t>
                      </a:r>
                      <a:endParaRPr lang="nb-NO" sz="20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su</a:t>
                      </a: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obl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2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698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trObl</a:t>
                      </a:r>
                      <a:r>
                        <a:rPr lang="en-US" sz="2000">
                          <a:latin typeface="Times"/>
                          <a:ea typeface="Times New Roman"/>
                          <a:cs typeface="Times New Roman"/>
                        </a:rPr>
                        <a:t> </a:t>
                      </a:r>
                      <a:endParaRPr lang="nb-NO" sz="20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su</a:t>
                      </a: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ob</a:t>
                      </a: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obl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3 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698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impersObl</a:t>
                      </a:r>
                      <a:r>
                        <a:rPr lang="en-US" sz="2000">
                          <a:latin typeface="Times"/>
                          <a:ea typeface="Times New Roman"/>
                          <a:cs typeface="Times New Roman"/>
                        </a:rPr>
                        <a:t> </a:t>
                      </a:r>
                      <a:endParaRPr lang="nb-NO" sz="20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su</a:t>
                      </a:r>
                      <a:r>
                        <a:rPr lang="en-US" sz="2000">
                          <a:latin typeface="Times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obl</a:t>
                      </a:r>
                      <a:endParaRPr lang="nb-NO" sz="20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"/>
                          <a:ea typeface="Times New Roman"/>
                          <a:cs typeface="Times New Roman"/>
                        </a:rPr>
                        <a:t>1</a:t>
                      </a:r>
                      <a:endParaRPr lang="nb-NO" sz="20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X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698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intrScpr</a:t>
                      </a:r>
                      <a:r>
                        <a:rPr lang="en-US" sz="2000">
                          <a:latin typeface="Times"/>
                          <a:ea typeface="Times New Roman"/>
                          <a:cs typeface="Times New Roman"/>
                        </a:rPr>
                        <a:t> </a:t>
                      </a:r>
                      <a:endParaRPr lang="nb-NO" sz="20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su</a:t>
                      </a:r>
                      <a:r>
                        <a:rPr lang="en-US" sz="2000">
                          <a:latin typeface="Times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sc</a:t>
                      </a:r>
                      <a:endParaRPr lang="nb-NO" sz="20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1 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"/>
                          <a:ea typeface="Times New Roman"/>
                          <a:cs typeface="Times New Roman"/>
                        </a:rPr>
                        <a:t>subj</a:t>
                      </a: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Nrg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698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intrScpr</a:t>
                      </a:r>
                      <a:r>
                        <a:rPr lang="en-US" sz="2000">
                          <a:latin typeface="Times"/>
                          <a:ea typeface="Times New Roman"/>
                          <a:cs typeface="Times New Roman"/>
                        </a:rPr>
                        <a:t> </a:t>
                      </a:r>
                      <a:endParaRPr lang="nb-NO" sz="20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su</a:t>
                      </a:r>
                      <a:r>
                        <a:rPr lang="en-US" sz="2000">
                          <a:latin typeface="Times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sc</a:t>
                      </a:r>
                      <a:endParaRPr lang="nb-NO" sz="20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2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"/>
                          <a:ea typeface="Times New Roman"/>
                          <a:cs typeface="Times New Roman"/>
                        </a:rPr>
                        <a:t>subj</a:t>
                      </a: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Arg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698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trScpr</a:t>
                      </a:r>
                      <a:r>
                        <a:rPr lang="en-US" sz="2000">
                          <a:latin typeface="Times"/>
                          <a:ea typeface="Times New Roman"/>
                          <a:cs typeface="Times New Roman"/>
                        </a:rPr>
                        <a:t> 	</a:t>
                      </a:r>
                      <a:endParaRPr lang="nb-NO" sz="20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su</a:t>
                      </a:r>
                      <a:r>
                        <a:rPr lang="en-US" sz="2000">
                          <a:latin typeface="Times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ob</a:t>
                      </a:r>
                      <a:r>
                        <a:rPr lang="en-US" sz="2000">
                          <a:latin typeface="Times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sc</a:t>
                      </a:r>
                      <a:endParaRPr lang="nb-NO" sz="20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2 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"/>
                          <a:ea typeface="Times New Roman"/>
                          <a:cs typeface="Times New Roman"/>
                        </a:rPr>
                        <a:t>obj</a:t>
                      </a: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Nrg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5698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trScpr</a:t>
                      </a:r>
                      <a:r>
                        <a:rPr lang="en-US" sz="2000">
                          <a:latin typeface="Times"/>
                          <a:ea typeface="Times New Roman"/>
                          <a:cs typeface="Times New Roman"/>
                        </a:rPr>
                        <a:t> 	</a:t>
                      </a:r>
                      <a:endParaRPr lang="nb-NO" sz="20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su</a:t>
                      </a:r>
                      <a:r>
                        <a:rPr lang="en-US" sz="2000">
                          <a:latin typeface="Times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ob</a:t>
                      </a:r>
                      <a:r>
                        <a:rPr lang="en-US" sz="2000">
                          <a:latin typeface="Times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sc</a:t>
                      </a:r>
                      <a:endParaRPr lang="nb-NO" sz="20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3 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Times"/>
                          <a:ea typeface="Times New Roman"/>
                          <a:cs typeface="Times New Roman"/>
                        </a:rPr>
                        <a:t>obj</a:t>
                      </a: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Arg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046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intrPresnt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Courier New"/>
                          <a:ea typeface="Times New Roman"/>
                          <a:cs typeface="Times New Roman"/>
                        </a:rPr>
                        <a:t>su</a:t>
                      </a: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pres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1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X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5698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trPresnt</a:t>
                      </a:r>
                      <a:endParaRPr lang="nb-NO" sz="20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su</a:t>
                      </a:r>
                      <a:r>
                        <a:rPr lang="en-US" sz="2000">
                          <a:latin typeface="Times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ob,</a:t>
                      </a:r>
                      <a:r>
                        <a:rPr lang="en-US" sz="2000">
                          <a:latin typeface="Times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pres</a:t>
                      </a:r>
                      <a:endParaRPr lang="nb-NO" sz="20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"/>
                          <a:ea typeface="Times New Roman"/>
                          <a:cs typeface="Times New Roman"/>
                        </a:rPr>
                        <a:t>2</a:t>
                      </a:r>
                      <a:endParaRPr lang="nb-NO" sz="20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X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5698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intrExpn</a:t>
                      </a:r>
                      <a:endParaRPr lang="nb-NO" sz="20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su</a:t>
                      </a:r>
                      <a:r>
                        <a:rPr lang="en-US" sz="2000">
                          <a:latin typeface="Times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expn</a:t>
                      </a:r>
                      <a:endParaRPr lang="nb-NO" sz="20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1 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‘logical subject’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5698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trExpnSu</a:t>
                      </a:r>
                      <a:endParaRPr lang="nb-NO" sz="20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su</a:t>
                      </a:r>
                      <a:r>
                        <a:rPr lang="en-US" sz="2000">
                          <a:latin typeface="Times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ob</a:t>
                      </a:r>
                      <a:r>
                        <a:rPr lang="en-US" sz="2000">
                          <a:latin typeface="Times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expn</a:t>
                      </a:r>
                      <a:endParaRPr lang="nb-NO" sz="20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2 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X</a:t>
                      </a: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‘logical subject’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5698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trExpnOb</a:t>
                      </a:r>
                      <a:endParaRPr lang="nb-NO" sz="20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su</a:t>
                      </a:r>
                      <a:r>
                        <a:rPr lang="en-US" sz="2000">
                          <a:latin typeface="Times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ob</a:t>
                      </a:r>
                      <a:r>
                        <a:rPr lang="en-US" sz="2000">
                          <a:latin typeface="Times"/>
                          <a:ea typeface="Times New Roman"/>
                          <a:cs typeface="Times New Roman"/>
                        </a:rPr>
                        <a:t>, </a:t>
                      </a: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expn</a:t>
                      </a:r>
                      <a:endParaRPr lang="nb-NO" sz="20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2 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Courier New"/>
                          <a:ea typeface="Times New Roman"/>
                          <a:cs typeface="Times New Roman"/>
                        </a:rPr>
                        <a:t>X  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‘logical object’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25698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copAdj</a:t>
                      </a:r>
                      <a:endParaRPr lang="nb-NO" sz="20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su, sc</a:t>
                      </a:r>
                      <a:endParaRPr lang="nb-NO" sz="20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1 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25698"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copIdN</a:t>
                      </a:r>
                      <a:endParaRPr lang="nb-NO" sz="20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Courier New"/>
                          <a:ea typeface="Times New Roman"/>
                          <a:cs typeface="Times New Roman"/>
                        </a:rPr>
                        <a:t>su, id</a:t>
                      </a:r>
                      <a:endParaRPr lang="nb-NO" sz="20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"/>
                          <a:ea typeface="Times New Roman"/>
                          <a:cs typeface="Times New Roman"/>
                        </a:rPr>
                        <a:t>2 </a:t>
                      </a:r>
                      <a:endParaRPr lang="nb-NO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just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24417" y="836613"/>
            <a:ext cx="10970683" cy="5543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The format makes it easy to do descriptive statistics and </a:t>
            </a:r>
            <a:r>
              <a:rPr lang="en-US" sz="2600" dirty="0" err="1"/>
              <a:t>correspondenes</a:t>
            </a:r>
            <a:r>
              <a:rPr lang="en-US" sz="2600" dirty="0"/>
              <a:t>.</a:t>
            </a:r>
          </a:p>
          <a:p>
            <a:pPr marL="0" indent="0">
              <a:buNone/>
            </a:pPr>
            <a:r>
              <a:rPr lang="en-US" sz="2600" dirty="0"/>
              <a:t>For instance, a count over the totality of 15,700 </a:t>
            </a:r>
            <a:r>
              <a:rPr lang="en-US" sz="2600" dirty="0" err="1"/>
              <a:t>lexvals</a:t>
            </a:r>
            <a:r>
              <a:rPr lang="en-US" sz="2600" dirty="0"/>
              <a:t> in a previous version of the resource (Hellan 2022), 1140 </a:t>
            </a:r>
            <a:r>
              <a:rPr lang="en-US" sz="2600" dirty="0" err="1"/>
              <a:t>lexvals</a:t>
            </a:r>
            <a:r>
              <a:rPr lang="en-US" sz="2600" dirty="0"/>
              <a:t> contain an argument specified with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DECL</a:t>
            </a:r>
            <a:r>
              <a:rPr lang="en-US" sz="2600" dirty="0"/>
              <a:t> as a defining label, 849 </a:t>
            </a:r>
            <a:r>
              <a:rPr lang="en-US" sz="2600" dirty="0" err="1"/>
              <a:t>lexvals</a:t>
            </a:r>
            <a:r>
              <a:rPr lang="en-US" sz="2600" dirty="0"/>
              <a:t> contain an argument specified with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INTERR </a:t>
            </a:r>
            <a:r>
              <a:rPr lang="en-US" sz="2600" dirty="0"/>
              <a:t>as a defining label, 1066 </a:t>
            </a:r>
            <a:r>
              <a:rPr lang="en-US" sz="2600" dirty="0" err="1"/>
              <a:t>lexvals</a:t>
            </a:r>
            <a:r>
              <a:rPr lang="en-US" sz="2600" dirty="0"/>
              <a:t> contain an argument specified as a </a:t>
            </a:r>
            <a:r>
              <a:rPr lang="en-US" sz="2600" i="1" dirty="0"/>
              <a:t>controlled infinitive</a:t>
            </a:r>
            <a:r>
              <a:rPr lang="en-US" sz="2600" dirty="0"/>
              <a:t>, and 267 </a:t>
            </a:r>
            <a:r>
              <a:rPr lang="en-US" sz="2600" dirty="0" err="1"/>
              <a:t>lexvals</a:t>
            </a:r>
            <a:r>
              <a:rPr lang="en-US" sz="2600" dirty="0"/>
              <a:t> contain an argument specified as an absolute infinitive. </a:t>
            </a:r>
          </a:p>
          <a:p>
            <a:pPr marL="0" indent="0">
              <a:buNone/>
            </a:pPr>
            <a:r>
              <a:rPr lang="en-US" sz="2600" dirty="0"/>
              <a:t>This means that more than 3000 </a:t>
            </a:r>
            <a:r>
              <a:rPr lang="en-US" sz="2600" dirty="0" err="1"/>
              <a:t>lexvals</a:t>
            </a:r>
            <a:r>
              <a:rPr lang="en-US" sz="2600" dirty="0"/>
              <a:t>, or about 20% of all the </a:t>
            </a:r>
            <a:r>
              <a:rPr lang="en-US" sz="2600" dirty="0" err="1"/>
              <a:t>lexvals</a:t>
            </a:r>
            <a:r>
              <a:rPr lang="en-US" sz="2600" dirty="0"/>
              <a:t>, contain a clausal argument. </a:t>
            </a:r>
          </a:p>
          <a:p>
            <a:pPr marL="0" indent="0">
              <a:buNone/>
            </a:pPr>
            <a:r>
              <a:rPr lang="en-US" sz="2600" dirty="0"/>
              <a:t>Distributions are shown in the following tables. 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endParaRPr lang="en-GB" sz="2400" dirty="0"/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3456518" y="1966914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110567" y="2205039"/>
            <a:ext cx="211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5839885" y="3544889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8422217" y="3516314"/>
            <a:ext cx="9948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7408334" y="3768726"/>
            <a:ext cx="65" cy="721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8142818" y="3649664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7010400" y="5094289"/>
            <a:ext cx="65" cy="721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0" y="3633789"/>
            <a:ext cx="211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5" name="Text Box 11"/>
          <p:cNvSpPr txBox="1">
            <a:spLocks noChangeArrowheads="1"/>
          </p:cNvSpPr>
          <p:nvPr/>
        </p:nvSpPr>
        <p:spPr bwMode="auto">
          <a:xfrm>
            <a:off x="1936751" y="3214688"/>
            <a:ext cx="8828616" cy="77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6" name="Text Box 12"/>
          <p:cNvSpPr txBox="1">
            <a:spLocks noChangeArrowheads="1"/>
          </p:cNvSpPr>
          <p:nvPr/>
        </p:nvSpPr>
        <p:spPr bwMode="auto">
          <a:xfrm>
            <a:off x="2184401" y="3798889"/>
            <a:ext cx="846243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7" name="Text Box 13"/>
          <p:cNvSpPr txBox="1">
            <a:spLocks noChangeArrowheads="1"/>
          </p:cNvSpPr>
          <p:nvPr/>
        </p:nvSpPr>
        <p:spPr bwMode="auto">
          <a:xfrm>
            <a:off x="893234" y="4216400"/>
            <a:ext cx="211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8" name="Text Box 14"/>
          <p:cNvSpPr txBox="1">
            <a:spLocks noChangeArrowheads="1"/>
          </p:cNvSpPr>
          <p:nvPr/>
        </p:nvSpPr>
        <p:spPr bwMode="auto">
          <a:xfrm>
            <a:off x="6076951" y="3992564"/>
            <a:ext cx="2116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79" name="Text Box 15"/>
          <p:cNvSpPr txBox="1">
            <a:spLocks noChangeArrowheads="1"/>
          </p:cNvSpPr>
          <p:nvPr/>
        </p:nvSpPr>
        <p:spPr bwMode="auto">
          <a:xfrm>
            <a:off x="10466917" y="4603750"/>
            <a:ext cx="9948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8790517" y="415925"/>
            <a:ext cx="51646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nb-NO"/>
          </a:p>
        </p:txBody>
      </p:sp>
      <p:sp>
        <p:nvSpPr>
          <p:cNvPr id="62481" name="Rectangle 17"/>
          <p:cNvSpPr>
            <a:spLocks noGrp="1" noChangeArrowheads="1"/>
          </p:cNvSpPr>
          <p:nvPr>
            <p:ph type="title"/>
          </p:nvPr>
        </p:nvSpPr>
        <p:spPr>
          <a:xfrm>
            <a:off x="220717" y="201614"/>
            <a:ext cx="11825235" cy="549275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Illustrating statistics - clausal arguments</a:t>
            </a:r>
            <a:endParaRPr lang="nb-NO" sz="3200" b="0" dirty="0"/>
          </a:p>
        </p:txBody>
      </p:sp>
      <p:sp>
        <p:nvSpPr>
          <p:cNvPr id="62483" name="Rectangle 19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nb-NO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66317</TotalTime>
  <Words>2018</Words>
  <Application>Microsoft Office PowerPoint</Application>
  <PresentationFormat>Widescreen</PresentationFormat>
  <Paragraphs>405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Times</vt:lpstr>
      <vt:lpstr>Times New Roman</vt:lpstr>
      <vt:lpstr>Office-tema</vt:lpstr>
      <vt:lpstr>PowerPoint Presentation</vt:lpstr>
      <vt:lpstr>A Valence catalogue</vt:lpstr>
      <vt:lpstr>Lexvals</vt:lpstr>
      <vt:lpstr>Valpods</vt:lpstr>
      <vt:lpstr>Notation for Frame Types</vt:lpstr>
      <vt:lpstr>Construction parameters represented in Norwegian valence profile</vt:lpstr>
      <vt:lpstr> </vt:lpstr>
      <vt:lpstr>Global Labels with GF-declarations and semantic content</vt:lpstr>
      <vt:lpstr>Illustrating statistics - clausal arguments</vt:lpstr>
      <vt:lpstr>Univalent verbs – no clausal arguments</vt:lpstr>
      <vt:lpstr>Number of lexvals with clausal arguments of type ‘declarative’</vt:lpstr>
      <vt:lpstr>Number of lexvals with clausal arguments of type ‘interrogative’</vt:lpstr>
      <vt:lpstr>PowerPoint Presentation</vt:lpstr>
      <vt:lpstr>PowerPoint Presentation</vt:lpstr>
      <vt:lpstr>Oblique clausal arguments summarized</vt:lpstr>
      <vt:lpstr>Lexvals exemplified</vt:lpstr>
      <vt:lpstr>Semantics?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Preprocessing Text</dc:title>
  <dc:creator>bruland</dc:creator>
  <cp:lastModifiedBy>Lars Hellan</cp:lastModifiedBy>
  <cp:revision>720</cp:revision>
  <dcterms:created xsi:type="dcterms:W3CDTF">2015-07-18T07:00:06Z</dcterms:created>
  <dcterms:modified xsi:type="dcterms:W3CDTF">2025-07-07T10:40:56Z</dcterms:modified>
</cp:coreProperties>
</file>