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8" r:id="rId2"/>
    <p:sldId id="572" r:id="rId3"/>
    <p:sldId id="569" r:id="rId4"/>
    <p:sldId id="596" r:id="rId5"/>
    <p:sldId id="597" r:id="rId6"/>
    <p:sldId id="598" r:id="rId7"/>
    <p:sldId id="599" r:id="rId8"/>
    <p:sldId id="600" r:id="rId9"/>
    <p:sldId id="601" r:id="rId10"/>
    <p:sldId id="604" r:id="rId11"/>
    <p:sldId id="602" r:id="rId12"/>
    <p:sldId id="603" r:id="rId13"/>
    <p:sldId id="559" r:id="rId14"/>
    <p:sldId id="605" r:id="rId15"/>
    <p:sldId id="432" r:id="rId1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39" autoAdjust="0"/>
    <p:restoredTop sz="94660"/>
  </p:normalViewPr>
  <p:slideViewPr>
    <p:cSldViewPr snapToGrid="0">
      <p:cViewPr>
        <p:scale>
          <a:sx n="60" d="100"/>
          <a:sy n="60" d="100"/>
        </p:scale>
        <p:origin x="608" y="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086876-D0E4-4B8F-A134-DD3D993A169B}" type="datetimeFigureOut">
              <a:rPr lang="nb-NO" smtClean="0"/>
              <a:pPr/>
              <a:t>05.07.2025</a:t>
            </a:fld>
            <a:endParaRPr lang="nb-NO"/>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BD3DCA-90F8-4FB7-B9A1-737ED6A05ED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5"/>
          <p:cNvSpPr>
            <a:spLocks noGrp="1" noChangeArrowheads="1"/>
          </p:cNvSpPr>
          <p:nvPr>
            <p:ph type="sldNum" sz="quarter" idx="4294967295"/>
          </p:nvPr>
        </p:nvSpPr>
        <p:spPr bwMode="auto">
          <a:xfrm>
            <a:off x="3884463" y="8685878"/>
            <a:ext cx="2972004" cy="456704"/>
          </a:xfrm>
          <a:prstGeom prst="rect">
            <a:avLst/>
          </a:prstGeom>
          <a:noFill/>
          <a:ln>
            <a:miter lim="800000"/>
            <a:headEnd/>
            <a:tailEnd/>
          </a:ln>
        </p:spPr>
        <p:txBody>
          <a:bodyPr lIns="91423" tIns="45711" rIns="91423" bIns="45711"/>
          <a:lstStyle/>
          <a:p>
            <a:pPr algn="ctr" eaLnBrk="0" hangingPunct="0">
              <a:spcBef>
                <a:spcPct val="50000"/>
              </a:spcBef>
            </a:pPr>
            <a:fld id="{FA113DDA-8BC3-4387-974D-F39B575F3382}" type="slidenum">
              <a:rPr lang="nn-NO"/>
              <a:pPr algn="ctr" eaLnBrk="0" hangingPunct="0">
                <a:spcBef>
                  <a:spcPct val="50000"/>
                </a:spcBef>
              </a:pPr>
              <a:t>1</a:t>
            </a:fld>
            <a:endParaRPr lang="nn-NO"/>
          </a:p>
        </p:txBody>
      </p:sp>
      <p:sp>
        <p:nvSpPr>
          <p:cNvPr id="33795" name="Rectangle 1"/>
          <p:cNvSpPr>
            <a:spLocks noGrp="1" noRot="1" noChangeAspect="1" noChangeArrowheads="1" noTextEdit="1"/>
          </p:cNvSpPr>
          <p:nvPr>
            <p:ph type="sldImg"/>
          </p:nvPr>
        </p:nvSpPr>
        <p:spPr>
          <a:xfrm>
            <a:off x="385763" y="685800"/>
            <a:ext cx="6076950" cy="3419475"/>
          </a:xfrm>
          <a:ln/>
        </p:spPr>
      </p:sp>
      <p:sp>
        <p:nvSpPr>
          <p:cNvPr id="33796" name="Rectangle 2"/>
          <p:cNvSpPr txBox="1">
            <a:spLocks noGrp="1" noChangeArrowheads="1"/>
          </p:cNvSpPr>
          <p:nvPr>
            <p:ph type="body" idx="1"/>
          </p:nvPr>
        </p:nvSpPr>
        <p:spPr>
          <a:xfrm>
            <a:off x="913992" y="4342939"/>
            <a:ext cx="5016216" cy="4104659"/>
          </a:xfrm>
          <a:noFill/>
          <a:ln/>
        </p:spPr>
        <p:txBody>
          <a:bodyPr wrap="none" anchor="ctr"/>
          <a:lstStyle/>
          <a:p>
            <a:endParaRPr lang="nb-N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F2EDE8D-462E-44ED-77CB-7438C427601A}"/>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147E5530-E660-0162-4F6F-B289F1C73952}"/>
              </a:ext>
            </a:extLst>
          </p:cNvPr>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a:extLst>
              <a:ext uri="{FF2B5EF4-FFF2-40B4-BE49-F238E27FC236}">
                <a16:creationId xmlns:a16="http://schemas.microsoft.com/office/drawing/2014/main" id="{758573A2-3DA5-F174-1491-E7BC8F5C3866}"/>
              </a:ext>
            </a:extLst>
          </p:cNvPr>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extLst>
      <p:ext uri="{BB962C8B-B14F-4D97-AF65-F5344CB8AC3E}">
        <p14:creationId xmlns:p14="http://schemas.microsoft.com/office/powerpoint/2010/main" val="1732131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057404F2-00DA-183B-E010-31D7389B2572}"/>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6B12EC53-0A22-B744-1E27-989AFA768B6A}"/>
              </a:ext>
            </a:extLst>
          </p:cNvPr>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a:extLst>
              <a:ext uri="{FF2B5EF4-FFF2-40B4-BE49-F238E27FC236}">
                <a16:creationId xmlns:a16="http://schemas.microsoft.com/office/drawing/2014/main" id="{1EEF1E40-5065-9299-FC20-D22DDD036DC3}"/>
              </a:ext>
            </a:extLst>
          </p:cNvPr>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extLst>
      <p:ext uri="{BB962C8B-B14F-4D97-AF65-F5344CB8AC3E}">
        <p14:creationId xmlns:p14="http://schemas.microsoft.com/office/powerpoint/2010/main" val="2788500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B8F78FA-7B44-3EAB-8D11-A218B4C26EEA}"/>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E69F9EFA-52BA-96C7-9AD1-2B8FF024C1DD}"/>
              </a:ext>
            </a:extLst>
          </p:cNvPr>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a:extLst>
              <a:ext uri="{FF2B5EF4-FFF2-40B4-BE49-F238E27FC236}">
                <a16:creationId xmlns:a16="http://schemas.microsoft.com/office/drawing/2014/main" id="{FE9E5EE9-1110-B1CD-2E2E-72CC0F7719CE}"/>
              </a:ext>
            </a:extLst>
          </p:cNvPr>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extLst>
      <p:ext uri="{BB962C8B-B14F-4D97-AF65-F5344CB8AC3E}">
        <p14:creationId xmlns:p14="http://schemas.microsoft.com/office/powerpoint/2010/main" val="2583008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39573BB4-156C-16D3-F41F-DC8217414625}"/>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084E95C0-37B1-1218-663A-6694182EBBDD}"/>
              </a:ext>
            </a:extLst>
          </p:cNvPr>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a:extLst>
              <a:ext uri="{FF2B5EF4-FFF2-40B4-BE49-F238E27FC236}">
                <a16:creationId xmlns:a16="http://schemas.microsoft.com/office/drawing/2014/main" id="{5CA53927-104D-58EF-CA46-F646D888F3B0}"/>
              </a:ext>
            </a:extLst>
          </p:cNvPr>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extLst>
      <p:ext uri="{BB962C8B-B14F-4D97-AF65-F5344CB8AC3E}">
        <p14:creationId xmlns:p14="http://schemas.microsoft.com/office/powerpoint/2010/main" val="3616810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1BB2C56D-221A-BACA-771C-8BD67BE756D9}"/>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CA89670B-61E9-9704-7FA1-EA8515C4CE79}"/>
              </a:ext>
            </a:extLst>
          </p:cNvPr>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a:extLst>
              <a:ext uri="{FF2B5EF4-FFF2-40B4-BE49-F238E27FC236}">
                <a16:creationId xmlns:a16="http://schemas.microsoft.com/office/drawing/2014/main" id="{9575E4DF-45CC-0A46-C51C-0DFB49572D08}"/>
              </a:ext>
            </a:extLst>
          </p:cNvPr>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extLst>
      <p:ext uri="{BB962C8B-B14F-4D97-AF65-F5344CB8AC3E}">
        <p14:creationId xmlns:p14="http://schemas.microsoft.com/office/powerpoint/2010/main" val="2897722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D7D9941-9A40-417A-6483-CA42B1288383}"/>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7A80F5B9-59E0-2DA8-B406-8B766F8A8486}"/>
              </a:ext>
            </a:extLst>
          </p:cNvPr>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a:extLst>
              <a:ext uri="{FF2B5EF4-FFF2-40B4-BE49-F238E27FC236}">
                <a16:creationId xmlns:a16="http://schemas.microsoft.com/office/drawing/2014/main" id="{60168C5B-5803-8973-B6B6-7673C77245D5}"/>
              </a:ext>
            </a:extLst>
          </p:cNvPr>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extLst>
      <p:ext uri="{BB962C8B-B14F-4D97-AF65-F5344CB8AC3E}">
        <p14:creationId xmlns:p14="http://schemas.microsoft.com/office/powerpoint/2010/main" val="405929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AD5DFC6-E191-8B48-D85F-09767EE3AD4C}"/>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3839E095-8505-B688-90FF-DCEBCBDE05DF}"/>
              </a:ext>
            </a:extLst>
          </p:cNvPr>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a:extLst>
              <a:ext uri="{FF2B5EF4-FFF2-40B4-BE49-F238E27FC236}">
                <a16:creationId xmlns:a16="http://schemas.microsoft.com/office/drawing/2014/main" id="{1FC1896D-5A08-F9BF-3B0F-DDC3CFCB5837}"/>
              </a:ext>
            </a:extLst>
          </p:cNvPr>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extLst>
      <p:ext uri="{BB962C8B-B14F-4D97-AF65-F5344CB8AC3E}">
        <p14:creationId xmlns:p14="http://schemas.microsoft.com/office/powerpoint/2010/main" val="2732662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6269757-7A34-CF63-FECD-BDA89DA88AFE}"/>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34A74572-EEC8-0CCC-1255-BD8BB8EF37CA}"/>
              </a:ext>
            </a:extLst>
          </p:cNvPr>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a:extLst>
              <a:ext uri="{FF2B5EF4-FFF2-40B4-BE49-F238E27FC236}">
                <a16:creationId xmlns:a16="http://schemas.microsoft.com/office/drawing/2014/main" id="{19D14478-FABA-D253-515D-424B0C33A00E}"/>
              </a:ext>
            </a:extLst>
          </p:cNvPr>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extLst>
      <p:ext uri="{BB962C8B-B14F-4D97-AF65-F5344CB8AC3E}">
        <p14:creationId xmlns:p14="http://schemas.microsoft.com/office/powerpoint/2010/main" val="318468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ECC76E7-465C-7337-B30D-61508A74EF6E}"/>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44606DF4-7905-9436-2AD6-26921CC80FA5}"/>
              </a:ext>
            </a:extLst>
          </p:cNvPr>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a:extLst>
              <a:ext uri="{FF2B5EF4-FFF2-40B4-BE49-F238E27FC236}">
                <a16:creationId xmlns:a16="http://schemas.microsoft.com/office/drawing/2014/main" id="{717A541D-1F3F-7846-0AFF-F0AAFED239B6}"/>
              </a:ext>
            </a:extLst>
          </p:cNvPr>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extLst>
      <p:ext uri="{BB962C8B-B14F-4D97-AF65-F5344CB8AC3E}">
        <p14:creationId xmlns:p14="http://schemas.microsoft.com/office/powerpoint/2010/main" val="4260504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8A338C9-2753-60FE-40E3-D14EF6845FF5}"/>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58F7B688-7B1E-821E-784D-49FDA02325DC}"/>
              </a:ext>
            </a:extLst>
          </p:cNvPr>
          <p:cNvSpPr>
            <a:spLocks noGrp="1" noRot="1" noChangeAspect="1" noChangeArrowheads="1" noTextEdit="1"/>
          </p:cNvSpPr>
          <p:nvPr>
            <p:ph type="sldImg"/>
          </p:nvPr>
        </p:nvSpPr>
        <p:spPr bwMode="auto">
          <a:xfrm>
            <a:off x="180975" y="304800"/>
            <a:ext cx="6496050" cy="3654425"/>
          </a:xfrm>
          <a:prstGeom prst="rect">
            <a:avLst/>
          </a:prstGeom>
          <a:solidFill>
            <a:srgbClr val="FFFFFF"/>
          </a:solidFill>
          <a:ln>
            <a:solidFill>
              <a:srgbClr val="000000"/>
            </a:solidFill>
            <a:miter lim="800000"/>
            <a:headEnd/>
            <a:tailEnd/>
          </a:ln>
        </p:spPr>
      </p:sp>
      <p:sp>
        <p:nvSpPr>
          <p:cNvPr id="63491" name="Rectangle 3">
            <a:extLst>
              <a:ext uri="{FF2B5EF4-FFF2-40B4-BE49-F238E27FC236}">
                <a16:creationId xmlns:a16="http://schemas.microsoft.com/office/drawing/2014/main" id="{4EB4920E-CB33-5B6B-ECA8-77950B4E6472}"/>
              </a:ext>
            </a:extLst>
          </p:cNvPr>
          <p:cNvSpPr txBox="1">
            <a:spLocks noGrp="1" noChangeArrowheads="1"/>
          </p:cNvSpPr>
          <p:nvPr>
            <p:ph type="body" idx="1"/>
          </p:nvPr>
        </p:nvSpPr>
        <p:spPr>
          <a:xfrm>
            <a:off x="502800" y="4315360"/>
            <a:ext cx="5857296" cy="4060912"/>
          </a:xfrm>
          <a:noFill/>
          <a:ln/>
        </p:spPr>
        <p:txBody>
          <a:bodyPr wrap="none" lIns="94822" tIns="47411" rIns="94822" bIns="47411" anchor="ctr"/>
          <a:lstStyle/>
          <a:p>
            <a:endParaRPr lang="nb-NO"/>
          </a:p>
        </p:txBody>
      </p:sp>
    </p:spTree>
    <p:extLst>
      <p:ext uri="{BB962C8B-B14F-4D97-AF65-F5344CB8AC3E}">
        <p14:creationId xmlns:p14="http://schemas.microsoft.com/office/powerpoint/2010/main" val="237233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endParaRPr lang="en-US"/>
          </a:p>
        </p:txBody>
      </p:sp>
      <p:sp>
        <p:nvSpPr>
          <p:cNvPr id="3" name="Undertit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endParaRPr lang="en-US"/>
          </a:p>
        </p:txBody>
      </p:sp>
      <p:sp>
        <p:nvSpPr>
          <p:cNvPr id="4" name="Plassholder for dato 3"/>
          <p:cNvSpPr>
            <a:spLocks noGrp="1"/>
          </p:cNvSpPr>
          <p:nvPr>
            <p:ph type="dt" sz="half" idx="10"/>
          </p:nvPr>
        </p:nvSpPr>
        <p:spPr/>
        <p:txBody>
          <a:bodyPr/>
          <a:lstStyle/>
          <a:p>
            <a:fld id="{A1BA3F50-7C72-4651-ADE4-A79FD310F789}" type="datetimeFigureOut">
              <a:rPr lang="en-US" smtClean="0"/>
              <a:pPr/>
              <a:t>7/5/2025</a:t>
            </a:fld>
            <a:endParaRPr lang="en-US"/>
          </a:p>
        </p:txBody>
      </p:sp>
      <p:sp>
        <p:nvSpPr>
          <p:cNvPr id="5" name="Plassholder for bunntekst 4"/>
          <p:cNvSpPr>
            <a:spLocks noGrp="1"/>
          </p:cNvSpPr>
          <p:nvPr>
            <p:ph type="ftr" sz="quarter" idx="11"/>
          </p:nvPr>
        </p:nvSpPr>
        <p:spPr/>
        <p:txBody>
          <a:bodyPr/>
          <a:lstStyle/>
          <a:p>
            <a:endParaRPr lang="en-US"/>
          </a:p>
        </p:txBody>
      </p:sp>
      <p:sp>
        <p:nvSpPr>
          <p:cNvPr id="6" name="Plassholder for lysbildenummer 5"/>
          <p:cNvSpPr>
            <a:spLocks noGrp="1"/>
          </p:cNvSpPr>
          <p:nvPr>
            <p:ph type="sldNum" sz="quarter" idx="12"/>
          </p:nvPr>
        </p:nvSpPr>
        <p:spPr/>
        <p:txBody>
          <a:bodyPr/>
          <a:lstStyle/>
          <a:p>
            <a:fld id="{7B38F340-BD36-4B61-97A1-1244FB775563}" type="slidenum">
              <a:rPr lang="en-US" smtClean="0"/>
              <a:pPr/>
              <a:t>‹#›</a:t>
            </a:fld>
            <a:endParaRPr lang="en-US"/>
          </a:p>
        </p:txBody>
      </p:sp>
    </p:spTree>
    <p:extLst>
      <p:ext uri="{BB962C8B-B14F-4D97-AF65-F5344CB8AC3E}">
        <p14:creationId xmlns:p14="http://schemas.microsoft.com/office/powerpoint/2010/main" val="2599838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US"/>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p:cNvSpPr>
            <a:spLocks noGrp="1"/>
          </p:cNvSpPr>
          <p:nvPr>
            <p:ph type="dt" sz="half" idx="10"/>
          </p:nvPr>
        </p:nvSpPr>
        <p:spPr/>
        <p:txBody>
          <a:bodyPr/>
          <a:lstStyle/>
          <a:p>
            <a:fld id="{A1BA3F50-7C72-4651-ADE4-A79FD310F789}" type="datetimeFigureOut">
              <a:rPr lang="en-US" smtClean="0"/>
              <a:pPr/>
              <a:t>7/5/2025</a:t>
            </a:fld>
            <a:endParaRPr lang="en-US"/>
          </a:p>
        </p:txBody>
      </p:sp>
      <p:sp>
        <p:nvSpPr>
          <p:cNvPr id="5" name="Plassholder for bunntekst 4"/>
          <p:cNvSpPr>
            <a:spLocks noGrp="1"/>
          </p:cNvSpPr>
          <p:nvPr>
            <p:ph type="ftr" sz="quarter" idx="11"/>
          </p:nvPr>
        </p:nvSpPr>
        <p:spPr/>
        <p:txBody>
          <a:bodyPr/>
          <a:lstStyle/>
          <a:p>
            <a:endParaRPr lang="en-US"/>
          </a:p>
        </p:txBody>
      </p:sp>
      <p:sp>
        <p:nvSpPr>
          <p:cNvPr id="6" name="Plassholder for lysbildenummer 5"/>
          <p:cNvSpPr>
            <a:spLocks noGrp="1"/>
          </p:cNvSpPr>
          <p:nvPr>
            <p:ph type="sldNum" sz="quarter" idx="12"/>
          </p:nvPr>
        </p:nvSpPr>
        <p:spPr/>
        <p:txBody>
          <a:bodyPr/>
          <a:lstStyle/>
          <a:p>
            <a:fld id="{7B38F340-BD36-4B61-97A1-1244FB775563}" type="slidenum">
              <a:rPr lang="en-US" smtClean="0"/>
              <a:pPr/>
              <a:t>‹#›</a:t>
            </a:fld>
            <a:endParaRPr lang="en-US"/>
          </a:p>
        </p:txBody>
      </p:sp>
    </p:spTree>
    <p:extLst>
      <p:ext uri="{BB962C8B-B14F-4D97-AF65-F5344CB8AC3E}">
        <p14:creationId xmlns:p14="http://schemas.microsoft.com/office/powerpoint/2010/main" val="1794281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8724900" y="365125"/>
            <a:ext cx="2628900" cy="5811838"/>
          </a:xfrm>
        </p:spPr>
        <p:txBody>
          <a:bodyPr vert="eaVert"/>
          <a:lstStyle/>
          <a:p>
            <a:r>
              <a:rPr lang="nb-NO"/>
              <a:t>Klikk for å redigere tittelstil</a:t>
            </a:r>
            <a:endParaRPr lang="en-US"/>
          </a:p>
        </p:txBody>
      </p:sp>
      <p:sp>
        <p:nvSpPr>
          <p:cNvPr id="3" name="Plassholder for loddrett tekst 2"/>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p:cNvSpPr>
            <a:spLocks noGrp="1"/>
          </p:cNvSpPr>
          <p:nvPr>
            <p:ph type="dt" sz="half" idx="10"/>
          </p:nvPr>
        </p:nvSpPr>
        <p:spPr/>
        <p:txBody>
          <a:bodyPr/>
          <a:lstStyle/>
          <a:p>
            <a:fld id="{A1BA3F50-7C72-4651-ADE4-A79FD310F789}" type="datetimeFigureOut">
              <a:rPr lang="en-US" smtClean="0"/>
              <a:pPr/>
              <a:t>7/5/2025</a:t>
            </a:fld>
            <a:endParaRPr lang="en-US"/>
          </a:p>
        </p:txBody>
      </p:sp>
      <p:sp>
        <p:nvSpPr>
          <p:cNvPr id="5" name="Plassholder for bunntekst 4"/>
          <p:cNvSpPr>
            <a:spLocks noGrp="1"/>
          </p:cNvSpPr>
          <p:nvPr>
            <p:ph type="ftr" sz="quarter" idx="11"/>
          </p:nvPr>
        </p:nvSpPr>
        <p:spPr/>
        <p:txBody>
          <a:bodyPr/>
          <a:lstStyle/>
          <a:p>
            <a:endParaRPr lang="en-US"/>
          </a:p>
        </p:txBody>
      </p:sp>
      <p:sp>
        <p:nvSpPr>
          <p:cNvPr id="6" name="Plassholder for lysbildenummer 5"/>
          <p:cNvSpPr>
            <a:spLocks noGrp="1"/>
          </p:cNvSpPr>
          <p:nvPr>
            <p:ph type="sldNum" sz="quarter" idx="12"/>
          </p:nvPr>
        </p:nvSpPr>
        <p:spPr/>
        <p:txBody>
          <a:bodyPr/>
          <a:lstStyle/>
          <a:p>
            <a:fld id="{7B38F340-BD36-4B61-97A1-1244FB775563}" type="slidenum">
              <a:rPr lang="en-US" smtClean="0"/>
              <a:pPr/>
              <a:t>‹#›</a:t>
            </a:fld>
            <a:endParaRPr lang="en-US"/>
          </a:p>
        </p:txBody>
      </p:sp>
    </p:spTree>
    <p:extLst>
      <p:ext uri="{BB962C8B-B14F-4D97-AF65-F5344CB8AC3E}">
        <p14:creationId xmlns:p14="http://schemas.microsoft.com/office/powerpoint/2010/main" val="297994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US"/>
          </a:p>
        </p:txBody>
      </p:sp>
      <p:sp>
        <p:nvSpPr>
          <p:cNvPr id="3" name="Plassholder for innhold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p:cNvSpPr>
            <a:spLocks noGrp="1"/>
          </p:cNvSpPr>
          <p:nvPr>
            <p:ph type="dt" sz="half" idx="10"/>
          </p:nvPr>
        </p:nvSpPr>
        <p:spPr/>
        <p:txBody>
          <a:bodyPr/>
          <a:lstStyle/>
          <a:p>
            <a:fld id="{A1BA3F50-7C72-4651-ADE4-A79FD310F789}" type="datetimeFigureOut">
              <a:rPr lang="en-US" smtClean="0"/>
              <a:pPr/>
              <a:t>7/5/2025</a:t>
            </a:fld>
            <a:endParaRPr lang="en-US"/>
          </a:p>
        </p:txBody>
      </p:sp>
      <p:sp>
        <p:nvSpPr>
          <p:cNvPr id="5" name="Plassholder for bunntekst 4"/>
          <p:cNvSpPr>
            <a:spLocks noGrp="1"/>
          </p:cNvSpPr>
          <p:nvPr>
            <p:ph type="ftr" sz="quarter" idx="11"/>
          </p:nvPr>
        </p:nvSpPr>
        <p:spPr/>
        <p:txBody>
          <a:bodyPr/>
          <a:lstStyle/>
          <a:p>
            <a:endParaRPr lang="en-US"/>
          </a:p>
        </p:txBody>
      </p:sp>
      <p:sp>
        <p:nvSpPr>
          <p:cNvPr id="6" name="Plassholder for lysbildenummer 5"/>
          <p:cNvSpPr>
            <a:spLocks noGrp="1"/>
          </p:cNvSpPr>
          <p:nvPr>
            <p:ph type="sldNum" sz="quarter" idx="12"/>
          </p:nvPr>
        </p:nvSpPr>
        <p:spPr/>
        <p:txBody>
          <a:bodyPr/>
          <a:lstStyle/>
          <a:p>
            <a:fld id="{7B38F340-BD36-4B61-97A1-1244FB775563}" type="slidenum">
              <a:rPr lang="en-US" smtClean="0"/>
              <a:pPr/>
              <a:t>‹#›</a:t>
            </a:fld>
            <a:endParaRPr lang="en-US"/>
          </a:p>
        </p:txBody>
      </p:sp>
    </p:spTree>
    <p:extLst>
      <p:ext uri="{BB962C8B-B14F-4D97-AF65-F5344CB8AC3E}">
        <p14:creationId xmlns:p14="http://schemas.microsoft.com/office/powerpoint/2010/main" val="133276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p:cNvSpPr>
            <a:spLocks noGrp="1"/>
          </p:cNvSpPr>
          <p:nvPr>
            <p:ph type="title"/>
          </p:nvPr>
        </p:nvSpPr>
        <p:spPr>
          <a:xfrm>
            <a:off x="831850" y="1709738"/>
            <a:ext cx="10515600" cy="2852737"/>
          </a:xfrm>
        </p:spPr>
        <p:txBody>
          <a:bodyPr anchor="b"/>
          <a:lstStyle>
            <a:lvl1pPr>
              <a:defRPr sz="6000"/>
            </a:lvl1pPr>
          </a:lstStyle>
          <a:p>
            <a:r>
              <a:rPr lang="nb-NO"/>
              <a:t>Klikk for å redigere tittelstil</a:t>
            </a:r>
            <a:endParaRPr lang="en-US"/>
          </a:p>
        </p:txBody>
      </p:sp>
      <p:sp>
        <p:nvSpPr>
          <p:cNvPr id="3" name="Plassholder f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p:txBody>
          <a:bodyPr/>
          <a:lstStyle/>
          <a:p>
            <a:fld id="{A1BA3F50-7C72-4651-ADE4-A79FD310F789}" type="datetimeFigureOut">
              <a:rPr lang="en-US" smtClean="0"/>
              <a:pPr/>
              <a:t>7/5/2025</a:t>
            </a:fld>
            <a:endParaRPr lang="en-US"/>
          </a:p>
        </p:txBody>
      </p:sp>
      <p:sp>
        <p:nvSpPr>
          <p:cNvPr id="5" name="Plassholder for bunntekst 4"/>
          <p:cNvSpPr>
            <a:spLocks noGrp="1"/>
          </p:cNvSpPr>
          <p:nvPr>
            <p:ph type="ftr" sz="quarter" idx="11"/>
          </p:nvPr>
        </p:nvSpPr>
        <p:spPr/>
        <p:txBody>
          <a:bodyPr/>
          <a:lstStyle/>
          <a:p>
            <a:endParaRPr lang="en-US"/>
          </a:p>
        </p:txBody>
      </p:sp>
      <p:sp>
        <p:nvSpPr>
          <p:cNvPr id="6" name="Plassholder for lysbildenummer 5"/>
          <p:cNvSpPr>
            <a:spLocks noGrp="1"/>
          </p:cNvSpPr>
          <p:nvPr>
            <p:ph type="sldNum" sz="quarter" idx="12"/>
          </p:nvPr>
        </p:nvSpPr>
        <p:spPr/>
        <p:txBody>
          <a:bodyPr/>
          <a:lstStyle/>
          <a:p>
            <a:fld id="{7B38F340-BD36-4B61-97A1-1244FB775563}" type="slidenum">
              <a:rPr lang="en-US" smtClean="0"/>
              <a:pPr/>
              <a:t>‹#›</a:t>
            </a:fld>
            <a:endParaRPr lang="en-US"/>
          </a:p>
        </p:txBody>
      </p:sp>
    </p:spTree>
    <p:extLst>
      <p:ext uri="{BB962C8B-B14F-4D97-AF65-F5344CB8AC3E}">
        <p14:creationId xmlns:p14="http://schemas.microsoft.com/office/powerpoint/2010/main" val="1793445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US"/>
          </a:p>
        </p:txBody>
      </p:sp>
      <p:sp>
        <p:nvSpPr>
          <p:cNvPr id="3" name="Plassholder for innhold 2"/>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innhold 3"/>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Plassholder for dato 4"/>
          <p:cNvSpPr>
            <a:spLocks noGrp="1"/>
          </p:cNvSpPr>
          <p:nvPr>
            <p:ph type="dt" sz="half" idx="10"/>
          </p:nvPr>
        </p:nvSpPr>
        <p:spPr/>
        <p:txBody>
          <a:bodyPr/>
          <a:lstStyle/>
          <a:p>
            <a:fld id="{A1BA3F50-7C72-4651-ADE4-A79FD310F789}" type="datetimeFigureOut">
              <a:rPr lang="en-US" smtClean="0"/>
              <a:pPr/>
              <a:t>7/5/2025</a:t>
            </a:fld>
            <a:endParaRPr lang="en-US"/>
          </a:p>
        </p:txBody>
      </p:sp>
      <p:sp>
        <p:nvSpPr>
          <p:cNvPr id="6" name="Plassholder for bunntekst 5"/>
          <p:cNvSpPr>
            <a:spLocks noGrp="1"/>
          </p:cNvSpPr>
          <p:nvPr>
            <p:ph type="ftr" sz="quarter" idx="11"/>
          </p:nvPr>
        </p:nvSpPr>
        <p:spPr/>
        <p:txBody>
          <a:bodyPr/>
          <a:lstStyle/>
          <a:p>
            <a:endParaRPr lang="en-US"/>
          </a:p>
        </p:txBody>
      </p:sp>
      <p:sp>
        <p:nvSpPr>
          <p:cNvPr id="7" name="Plassholder for lysbildenummer 6"/>
          <p:cNvSpPr>
            <a:spLocks noGrp="1"/>
          </p:cNvSpPr>
          <p:nvPr>
            <p:ph type="sldNum" sz="quarter" idx="12"/>
          </p:nvPr>
        </p:nvSpPr>
        <p:spPr/>
        <p:txBody>
          <a:bodyPr/>
          <a:lstStyle/>
          <a:p>
            <a:fld id="{7B38F340-BD36-4B61-97A1-1244FB775563}" type="slidenum">
              <a:rPr lang="en-US" smtClean="0"/>
              <a:pPr/>
              <a:t>‹#›</a:t>
            </a:fld>
            <a:endParaRPr lang="en-US"/>
          </a:p>
        </p:txBody>
      </p:sp>
    </p:spTree>
    <p:extLst>
      <p:ext uri="{BB962C8B-B14F-4D97-AF65-F5344CB8AC3E}">
        <p14:creationId xmlns:p14="http://schemas.microsoft.com/office/powerpoint/2010/main" val="708204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a:xfrm>
            <a:off x="839788" y="365125"/>
            <a:ext cx="10515600" cy="1325563"/>
          </a:xfrm>
        </p:spPr>
        <p:txBody>
          <a:bodyPr/>
          <a:lstStyle/>
          <a:p>
            <a:r>
              <a:rPr lang="nb-NO"/>
              <a:t>Klikk for å redigere tittelstil</a:t>
            </a:r>
            <a:endParaRPr lang="en-US"/>
          </a:p>
        </p:txBody>
      </p:sp>
      <p:sp>
        <p:nvSpPr>
          <p:cNvPr id="3" name="Plassholder f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5" name="Plassholder f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7" name="Plassholder for dato 6"/>
          <p:cNvSpPr>
            <a:spLocks noGrp="1"/>
          </p:cNvSpPr>
          <p:nvPr>
            <p:ph type="dt" sz="half" idx="10"/>
          </p:nvPr>
        </p:nvSpPr>
        <p:spPr/>
        <p:txBody>
          <a:bodyPr/>
          <a:lstStyle/>
          <a:p>
            <a:fld id="{A1BA3F50-7C72-4651-ADE4-A79FD310F789}" type="datetimeFigureOut">
              <a:rPr lang="en-US" smtClean="0"/>
              <a:pPr/>
              <a:t>7/5/2025</a:t>
            </a:fld>
            <a:endParaRPr lang="en-US"/>
          </a:p>
        </p:txBody>
      </p:sp>
      <p:sp>
        <p:nvSpPr>
          <p:cNvPr id="8" name="Plassholder for bunntekst 7"/>
          <p:cNvSpPr>
            <a:spLocks noGrp="1"/>
          </p:cNvSpPr>
          <p:nvPr>
            <p:ph type="ftr" sz="quarter" idx="11"/>
          </p:nvPr>
        </p:nvSpPr>
        <p:spPr/>
        <p:txBody>
          <a:bodyPr/>
          <a:lstStyle/>
          <a:p>
            <a:endParaRPr lang="en-US"/>
          </a:p>
        </p:txBody>
      </p:sp>
      <p:sp>
        <p:nvSpPr>
          <p:cNvPr id="9" name="Plassholder for lysbildenummer 8"/>
          <p:cNvSpPr>
            <a:spLocks noGrp="1"/>
          </p:cNvSpPr>
          <p:nvPr>
            <p:ph type="sldNum" sz="quarter" idx="12"/>
          </p:nvPr>
        </p:nvSpPr>
        <p:spPr/>
        <p:txBody>
          <a:bodyPr/>
          <a:lstStyle/>
          <a:p>
            <a:fld id="{7B38F340-BD36-4B61-97A1-1244FB775563}" type="slidenum">
              <a:rPr lang="en-US" smtClean="0"/>
              <a:pPr/>
              <a:t>‹#›</a:t>
            </a:fld>
            <a:endParaRPr lang="en-US"/>
          </a:p>
        </p:txBody>
      </p:sp>
    </p:spTree>
    <p:extLst>
      <p:ext uri="{BB962C8B-B14F-4D97-AF65-F5344CB8AC3E}">
        <p14:creationId xmlns:p14="http://schemas.microsoft.com/office/powerpoint/2010/main" val="334214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endParaRPr lang="en-US"/>
          </a:p>
        </p:txBody>
      </p:sp>
      <p:sp>
        <p:nvSpPr>
          <p:cNvPr id="3" name="Plassholder for dato 2"/>
          <p:cNvSpPr>
            <a:spLocks noGrp="1"/>
          </p:cNvSpPr>
          <p:nvPr>
            <p:ph type="dt" sz="half" idx="10"/>
          </p:nvPr>
        </p:nvSpPr>
        <p:spPr/>
        <p:txBody>
          <a:bodyPr/>
          <a:lstStyle/>
          <a:p>
            <a:fld id="{A1BA3F50-7C72-4651-ADE4-A79FD310F789}" type="datetimeFigureOut">
              <a:rPr lang="en-US" smtClean="0"/>
              <a:pPr/>
              <a:t>7/5/2025</a:t>
            </a:fld>
            <a:endParaRPr lang="en-US"/>
          </a:p>
        </p:txBody>
      </p:sp>
      <p:sp>
        <p:nvSpPr>
          <p:cNvPr id="4" name="Plassholder for bunntekst 3"/>
          <p:cNvSpPr>
            <a:spLocks noGrp="1"/>
          </p:cNvSpPr>
          <p:nvPr>
            <p:ph type="ftr" sz="quarter" idx="11"/>
          </p:nvPr>
        </p:nvSpPr>
        <p:spPr/>
        <p:txBody>
          <a:bodyPr/>
          <a:lstStyle/>
          <a:p>
            <a:endParaRPr lang="en-US"/>
          </a:p>
        </p:txBody>
      </p:sp>
      <p:sp>
        <p:nvSpPr>
          <p:cNvPr id="5" name="Plassholder for lysbildenummer 4"/>
          <p:cNvSpPr>
            <a:spLocks noGrp="1"/>
          </p:cNvSpPr>
          <p:nvPr>
            <p:ph type="sldNum" sz="quarter" idx="12"/>
          </p:nvPr>
        </p:nvSpPr>
        <p:spPr/>
        <p:txBody>
          <a:bodyPr/>
          <a:lstStyle/>
          <a:p>
            <a:fld id="{7B38F340-BD36-4B61-97A1-1244FB775563}" type="slidenum">
              <a:rPr lang="en-US" smtClean="0"/>
              <a:pPr/>
              <a:t>‹#›</a:t>
            </a:fld>
            <a:endParaRPr lang="en-US"/>
          </a:p>
        </p:txBody>
      </p:sp>
    </p:spTree>
    <p:extLst>
      <p:ext uri="{BB962C8B-B14F-4D97-AF65-F5344CB8AC3E}">
        <p14:creationId xmlns:p14="http://schemas.microsoft.com/office/powerpoint/2010/main" val="2223745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p:txBody>
          <a:bodyPr/>
          <a:lstStyle/>
          <a:p>
            <a:fld id="{A1BA3F50-7C72-4651-ADE4-A79FD310F789}" type="datetimeFigureOut">
              <a:rPr lang="en-US" smtClean="0"/>
              <a:pPr/>
              <a:t>7/5/2025</a:t>
            </a:fld>
            <a:endParaRPr lang="en-US"/>
          </a:p>
        </p:txBody>
      </p:sp>
      <p:sp>
        <p:nvSpPr>
          <p:cNvPr id="3" name="Plassholder for bunntekst 2"/>
          <p:cNvSpPr>
            <a:spLocks noGrp="1"/>
          </p:cNvSpPr>
          <p:nvPr>
            <p:ph type="ftr" sz="quarter" idx="11"/>
          </p:nvPr>
        </p:nvSpPr>
        <p:spPr/>
        <p:txBody>
          <a:bodyPr/>
          <a:lstStyle/>
          <a:p>
            <a:endParaRPr lang="en-US"/>
          </a:p>
        </p:txBody>
      </p:sp>
      <p:sp>
        <p:nvSpPr>
          <p:cNvPr id="4" name="Plassholder for lysbildenummer 3"/>
          <p:cNvSpPr>
            <a:spLocks noGrp="1"/>
          </p:cNvSpPr>
          <p:nvPr>
            <p:ph type="sldNum" sz="quarter" idx="12"/>
          </p:nvPr>
        </p:nvSpPr>
        <p:spPr/>
        <p:txBody>
          <a:bodyPr/>
          <a:lstStyle/>
          <a:p>
            <a:fld id="{7B38F340-BD36-4B61-97A1-1244FB775563}" type="slidenum">
              <a:rPr lang="en-US" smtClean="0"/>
              <a:pPr/>
              <a:t>‹#›</a:t>
            </a:fld>
            <a:endParaRPr lang="en-US"/>
          </a:p>
        </p:txBody>
      </p:sp>
    </p:spTree>
    <p:extLst>
      <p:ext uri="{BB962C8B-B14F-4D97-AF65-F5344CB8AC3E}">
        <p14:creationId xmlns:p14="http://schemas.microsoft.com/office/powerpoint/2010/main" val="123371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innhol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A1BA3F50-7C72-4651-ADE4-A79FD310F789}" type="datetimeFigureOut">
              <a:rPr lang="en-US" smtClean="0"/>
              <a:pPr/>
              <a:t>7/5/2025</a:t>
            </a:fld>
            <a:endParaRPr lang="en-US"/>
          </a:p>
        </p:txBody>
      </p:sp>
      <p:sp>
        <p:nvSpPr>
          <p:cNvPr id="6" name="Plassholder for bunntekst 5"/>
          <p:cNvSpPr>
            <a:spLocks noGrp="1"/>
          </p:cNvSpPr>
          <p:nvPr>
            <p:ph type="ftr" sz="quarter" idx="11"/>
          </p:nvPr>
        </p:nvSpPr>
        <p:spPr/>
        <p:txBody>
          <a:bodyPr/>
          <a:lstStyle/>
          <a:p>
            <a:endParaRPr lang="en-US"/>
          </a:p>
        </p:txBody>
      </p:sp>
      <p:sp>
        <p:nvSpPr>
          <p:cNvPr id="7" name="Plassholder for lysbildenummer 6"/>
          <p:cNvSpPr>
            <a:spLocks noGrp="1"/>
          </p:cNvSpPr>
          <p:nvPr>
            <p:ph type="sldNum" sz="quarter" idx="12"/>
          </p:nvPr>
        </p:nvSpPr>
        <p:spPr/>
        <p:txBody>
          <a:bodyPr/>
          <a:lstStyle/>
          <a:p>
            <a:fld id="{7B38F340-BD36-4B61-97A1-1244FB775563}" type="slidenum">
              <a:rPr lang="en-US" smtClean="0"/>
              <a:pPr/>
              <a:t>‹#›</a:t>
            </a:fld>
            <a:endParaRPr lang="en-US"/>
          </a:p>
        </p:txBody>
      </p:sp>
    </p:spTree>
    <p:extLst>
      <p:ext uri="{BB962C8B-B14F-4D97-AF65-F5344CB8AC3E}">
        <p14:creationId xmlns:p14="http://schemas.microsoft.com/office/powerpoint/2010/main" val="39053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839788" y="457200"/>
            <a:ext cx="3932237" cy="1600200"/>
          </a:xfrm>
        </p:spPr>
        <p:txBody>
          <a:bodyPr anchor="b"/>
          <a:lstStyle>
            <a:lvl1pPr>
              <a:defRPr sz="3200"/>
            </a:lvl1pPr>
          </a:lstStyle>
          <a:p>
            <a:r>
              <a:rPr lang="nb-NO"/>
              <a:t>Klikk for å redigere tittelstil</a:t>
            </a:r>
            <a:endParaRPr lang="en-US"/>
          </a:p>
        </p:txBody>
      </p:sp>
      <p:sp>
        <p:nvSpPr>
          <p:cNvPr id="3" name="Plassholder for bild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ssholder f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p:cNvSpPr>
            <a:spLocks noGrp="1"/>
          </p:cNvSpPr>
          <p:nvPr>
            <p:ph type="dt" sz="half" idx="10"/>
          </p:nvPr>
        </p:nvSpPr>
        <p:spPr/>
        <p:txBody>
          <a:bodyPr/>
          <a:lstStyle/>
          <a:p>
            <a:fld id="{A1BA3F50-7C72-4651-ADE4-A79FD310F789}" type="datetimeFigureOut">
              <a:rPr lang="en-US" smtClean="0"/>
              <a:pPr/>
              <a:t>7/5/2025</a:t>
            </a:fld>
            <a:endParaRPr lang="en-US"/>
          </a:p>
        </p:txBody>
      </p:sp>
      <p:sp>
        <p:nvSpPr>
          <p:cNvPr id="6" name="Plassholder for bunntekst 5"/>
          <p:cNvSpPr>
            <a:spLocks noGrp="1"/>
          </p:cNvSpPr>
          <p:nvPr>
            <p:ph type="ftr" sz="quarter" idx="11"/>
          </p:nvPr>
        </p:nvSpPr>
        <p:spPr/>
        <p:txBody>
          <a:bodyPr/>
          <a:lstStyle/>
          <a:p>
            <a:endParaRPr lang="en-US"/>
          </a:p>
        </p:txBody>
      </p:sp>
      <p:sp>
        <p:nvSpPr>
          <p:cNvPr id="7" name="Plassholder for lysbildenummer 6"/>
          <p:cNvSpPr>
            <a:spLocks noGrp="1"/>
          </p:cNvSpPr>
          <p:nvPr>
            <p:ph type="sldNum" sz="quarter" idx="12"/>
          </p:nvPr>
        </p:nvSpPr>
        <p:spPr/>
        <p:txBody>
          <a:bodyPr/>
          <a:lstStyle/>
          <a:p>
            <a:fld id="{7B38F340-BD36-4B61-97A1-1244FB775563}" type="slidenum">
              <a:rPr lang="en-US" smtClean="0"/>
              <a:pPr/>
              <a:t>‹#›</a:t>
            </a:fld>
            <a:endParaRPr lang="en-US"/>
          </a:p>
        </p:txBody>
      </p:sp>
    </p:spTree>
    <p:extLst>
      <p:ext uri="{BB962C8B-B14F-4D97-AF65-F5344CB8AC3E}">
        <p14:creationId xmlns:p14="http://schemas.microsoft.com/office/powerpoint/2010/main" val="2468941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endParaRPr lang="en-US"/>
          </a:p>
        </p:txBody>
      </p:sp>
      <p:sp>
        <p:nvSpPr>
          <p:cNvPr id="3" name="Plassholder f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
        <p:nvSpPr>
          <p:cNvPr id="4" name="Plassholder for dato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BA3F50-7C72-4651-ADE4-A79FD310F789}" type="datetimeFigureOut">
              <a:rPr lang="en-US" smtClean="0"/>
              <a:pPr/>
              <a:t>7/5/2025</a:t>
            </a:fld>
            <a:endParaRPr lang="en-US"/>
          </a:p>
        </p:txBody>
      </p:sp>
      <p:sp>
        <p:nvSpPr>
          <p:cNvPr id="5" name="Plassholder for bunn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Plassholder for lysbilde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38F340-BD36-4B61-97A1-1244FB775563}" type="slidenum">
              <a:rPr lang="en-US" smtClean="0"/>
              <a:pPr/>
              <a:t>‹#›</a:t>
            </a:fld>
            <a:endParaRPr lang="en-US"/>
          </a:p>
        </p:txBody>
      </p:sp>
    </p:spTree>
    <p:extLst>
      <p:ext uri="{BB962C8B-B14F-4D97-AF65-F5344CB8AC3E}">
        <p14:creationId xmlns:p14="http://schemas.microsoft.com/office/powerpoint/2010/main" val="109434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1"/>
          <p:cNvSpPr txBox="1">
            <a:spLocks noChangeArrowheads="1"/>
          </p:cNvSpPr>
          <p:nvPr/>
        </p:nvSpPr>
        <p:spPr bwMode="auto">
          <a:xfrm>
            <a:off x="690034" y="360364"/>
            <a:ext cx="10350500" cy="4916487"/>
          </a:xfrm>
          <a:prstGeom prst="rect">
            <a:avLst/>
          </a:prstGeom>
          <a:noFill/>
          <a:ln w="9525">
            <a:noFill/>
            <a:round/>
            <a:headEnd/>
            <a:tailEnd/>
          </a:ln>
        </p:spPr>
        <p:txBody>
          <a:bodyPr wrap="none" anchor="ctr"/>
          <a:lstStyle/>
          <a:p>
            <a:pPr algn="ctr" eaLnBrk="0" hangingPunct="0">
              <a:spcBef>
                <a:spcPct val="50000"/>
              </a:spcBef>
            </a:pPr>
            <a:endParaRPr lang="nb-NO"/>
          </a:p>
        </p:txBody>
      </p:sp>
      <p:sp>
        <p:nvSpPr>
          <p:cNvPr id="4099" name="Text Box 2"/>
          <p:cNvSpPr txBox="1">
            <a:spLocks noChangeArrowheads="1"/>
          </p:cNvSpPr>
          <p:nvPr/>
        </p:nvSpPr>
        <p:spPr bwMode="auto">
          <a:xfrm>
            <a:off x="4559300" y="360363"/>
            <a:ext cx="2785533" cy="455612"/>
          </a:xfrm>
          <a:prstGeom prst="rect">
            <a:avLst/>
          </a:prstGeom>
          <a:noFill/>
          <a:ln w="9525">
            <a:noFill/>
            <a:round/>
            <a:headEnd/>
            <a:tailEnd/>
          </a:ln>
        </p:spPr>
        <p:txBody>
          <a:bodyPr wrap="none" lIns="90000" tIns="45000" rIns="90000" bIns="45000"/>
          <a:lstStyle/>
          <a:p>
            <a:pPr algn="ctr" eaLnBrk="0" hangingPunct="0">
              <a:spcBef>
                <a:spcPct val="500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US">
              <a:solidFill>
                <a:srgbClr val="000000"/>
              </a:solidFill>
            </a:endParaRPr>
          </a:p>
        </p:txBody>
      </p:sp>
      <p:sp>
        <p:nvSpPr>
          <p:cNvPr id="12292" name="Text Box 3"/>
          <p:cNvSpPr txBox="1">
            <a:spLocks noChangeArrowheads="1"/>
          </p:cNvSpPr>
          <p:nvPr/>
        </p:nvSpPr>
        <p:spPr bwMode="auto">
          <a:xfrm>
            <a:off x="189186" y="981075"/>
            <a:ext cx="11858881" cy="5761038"/>
          </a:xfrm>
          <a:prstGeom prst="rect">
            <a:avLst/>
          </a:prstGeom>
          <a:noFill/>
          <a:ln w="9525">
            <a:noFill/>
            <a:round/>
            <a:headEnd/>
            <a:tailEnd/>
          </a:ln>
        </p:spPr>
        <p:txBody>
          <a:bodyPr wrap="none" lIns="90000" tIns="45000" rIns="90000" bIns="45000"/>
          <a:lstStyle/>
          <a:p>
            <a:br>
              <a:rPr lang="en-US" sz="1600" dirty="0">
                <a:latin typeface="Times New Roman" pitchFamily="16" charset="0"/>
              </a:rPr>
            </a:br>
            <a:endParaRPr lang="nb-NO" sz="3600" dirty="0"/>
          </a:p>
          <a:p>
            <a:pPr algn="ctr"/>
            <a:r>
              <a:rPr lang="en-US" sz="3600" dirty="0"/>
              <a:t> Part 3</a:t>
            </a:r>
          </a:p>
          <a:p>
            <a:pPr algn="ctr"/>
            <a:endParaRPr lang="en-US" sz="3600" dirty="0"/>
          </a:p>
          <a:p>
            <a:pPr algn="ctr"/>
            <a:r>
              <a:rPr lang="en-US" sz="3600" dirty="0"/>
              <a:t>Porting </a:t>
            </a:r>
            <a:r>
              <a:rPr lang="en-US" sz="3600" dirty="0" err="1"/>
              <a:t>NorVal</a:t>
            </a:r>
            <a:r>
              <a:rPr lang="en-US" sz="3600" dirty="0"/>
              <a:t> to English</a:t>
            </a:r>
          </a:p>
          <a:p>
            <a:pPr algn="ctr"/>
            <a:endParaRPr lang="en-US" sz="3600" dirty="0"/>
          </a:p>
          <a:p>
            <a:endParaRPr lang="nb-NO" sz="3600" dirty="0"/>
          </a:p>
        </p:txBody>
      </p:sp>
      <p:sp>
        <p:nvSpPr>
          <p:cNvPr id="4101" name="Text Box 4"/>
          <p:cNvSpPr txBox="1">
            <a:spLocks noChangeArrowheads="1"/>
          </p:cNvSpPr>
          <p:nvPr/>
        </p:nvSpPr>
        <p:spPr bwMode="auto">
          <a:xfrm>
            <a:off x="480485" y="1619251"/>
            <a:ext cx="241300" cy="455613"/>
          </a:xfrm>
          <a:prstGeom prst="rect">
            <a:avLst/>
          </a:prstGeom>
          <a:noFill/>
          <a:ln w="9525">
            <a:noFill/>
            <a:round/>
            <a:headEnd/>
            <a:tailEnd/>
          </a:ln>
        </p:spPr>
        <p:txBody>
          <a:bodyPr wrap="none" anchor="ctr"/>
          <a:lstStyle/>
          <a:p>
            <a:pPr algn="ctr" eaLnBrk="0" hangingPunct="0">
              <a:spcBef>
                <a:spcPct val="50000"/>
              </a:spcBef>
            </a:pPr>
            <a:endParaRPr lang="nb-NO"/>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4E43A-92BC-25C6-ECB0-4C61C46887B0}"/>
            </a:ext>
          </a:extLst>
        </p:cNvPr>
        <p:cNvGrpSpPr/>
        <p:nvPr/>
      </p:nvGrpSpPr>
      <p:grpSpPr>
        <a:xfrm>
          <a:off x="0" y="0"/>
          <a:ext cx="0" cy="0"/>
          <a:chOff x="0" y="0"/>
          <a:chExt cx="0" cy="0"/>
        </a:xfrm>
      </p:grpSpPr>
      <p:sp>
        <p:nvSpPr>
          <p:cNvPr id="62466" name="Rectangle 2">
            <a:extLst>
              <a:ext uri="{FF2B5EF4-FFF2-40B4-BE49-F238E27FC236}">
                <a16:creationId xmlns:a16="http://schemas.microsoft.com/office/drawing/2014/main" id="{DA1DB658-EC20-22E9-1E31-D87AB8E91A20}"/>
              </a:ext>
            </a:extLst>
          </p:cNvPr>
          <p:cNvSpPr>
            <a:spLocks noGrp="1" noChangeArrowheads="1"/>
          </p:cNvSpPr>
          <p:nvPr>
            <p:ph type="body" idx="1"/>
          </p:nvPr>
        </p:nvSpPr>
        <p:spPr>
          <a:xfrm>
            <a:off x="624417" y="836612"/>
            <a:ext cx="10970683" cy="5729287"/>
          </a:xfrm>
        </p:spPr>
        <p:txBody>
          <a:bodyPr>
            <a:noAutofit/>
          </a:bodyPr>
          <a:lstStyle/>
          <a:p>
            <a:pPr marL="0" indent="0">
              <a:buNone/>
            </a:pPr>
            <a:r>
              <a:rPr lang="en-US" sz="2200" dirty="0"/>
              <a:t>How to read the table, relative to </a:t>
            </a:r>
            <a:r>
              <a:rPr lang="en-US" sz="2200" i="1" dirty="0"/>
              <a:t>over</a:t>
            </a:r>
            <a:r>
              <a:rPr lang="en-US" sz="2200" dirty="0"/>
              <a:t>:</a:t>
            </a:r>
          </a:p>
          <a:p>
            <a:pPr marL="0" indent="0">
              <a:buNone/>
            </a:pPr>
            <a:r>
              <a:rPr lang="en-US" sz="2200" dirty="0"/>
              <a:t>The 'default' counterpart to "over" is '</a:t>
            </a:r>
            <a:r>
              <a:rPr lang="en-US" sz="2200" i="1" dirty="0"/>
              <a:t>over</a:t>
            </a:r>
            <a:r>
              <a:rPr lang="en-US" sz="2200" dirty="0"/>
              <a:t>', with 64 selection environments in </a:t>
            </a:r>
            <a:r>
              <a:rPr lang="en-US" sz="2200" dirty="0" err="1"/>
              <a:t>EngVal</a:t>
            </a:r>
            <a:r>
              <a:rPr lang="en-US" sz="2200" dirty="0"/>
              <a:t>. Counting as 'non-default' options are: </a:t>
            </a:r>
          </a:p>
          <a:p>
            <a:pPr marL="0" indent="0">
              <a:buNone/>
            </a:pPr>
            <a:r>
              <a:rPr lang="en-US" sz="2200" i="1" dirty="0"/>
              <a:t>about</a:t>
            </a:r>
            <a:r>
              <a:rPr lang="en-US" sz="2200" dirty="0"/>
              <a:t>, 51 selection environments, 191 instances; </a:t>
            </a:r>
            <a:r>
              <a:rPr lang="en-US" sz="2200" i="1" dirty="0"/>
              <a:t>at</a:t>
            </a:r>
            <a:r>
              <a:rPr lang="en-US" sz="2200" dirty="0"/>
              <a:t>, 5 selection environments, 18 instances; </a:t>
            </a:r>
            <a:r>
              <a:rPr lang="en-US" sz="2200" i="1" dirty="0"/>
              <a:t>across</a:t>
            </a:r>
            <a:r>
              <a:rPr lang="en-US" sz="2200" dirty="0"/>
              <a:t>, 3 selection environments, 7 instances; </a:t>
            </a:r>
            <a:r>
              <a:rPr lang="en-US" sz="2200" i="1" dirty="0"/>
              <a:t>above</a:t>
            </a:r>
            <a:r>
              <a:rPr lang="en-US" sz="2200" dirty="0"/>
              <a:t>, 1 selection environment, 1 instance; </a:t>
            </a:r>
            <a:r>
              <a:rPr lang="en-US" sz="2200" i="1" dirty="0"/>
              <a:t>through</a:t>
            </a:r>
            <a:r>
              <a:rPr lang="en-US" sz="2200" dirty="0"/>
              <a:t>, 1 selection environment, 1 instance; </a:t>
            </a:r>
            <a:r>
              <a:rPr lang="en-US" sz="2200" i="1" dirty="0"/>
              <a:t>in</a:t>
            </a:r>
            <a:r>
              <a:rPr lang="en-US" sz="2200" dirty="0"/>
              <a:t>, 1 selection environment, 4 instances; </a:t>
            </a:r>
            <a:r>
              <a:rPr lang="en-US" sz="2200" i="1" dirty="0"/>
              <a:t>to</a:t>
            </a:r>
            <a:r>
              <a:rPr lang="en-US" sz="2200" dirty="0"/>
              <a:t>, 1 selection environment.  Altogether: 62 non-default selection environments, 227 instances</a:t>
            </a:r>
          </a:p>
          <a:p>
            <a:pPr marL="0" indent="0">
              <a:buNone/>
            </a:pPr>
            <a:r>
              <a:rPr lang="en-US" sz="2200" dirty="0"/>
              <a:t>Definition of terms:</a:t>
            </a:r>
          </a:p>
          <a:p>
            <a:pPr marL="0" indent="0">
              <a:buNone/>
            </a:pPr>
            <a:r>
              <a:rPr lang="en-US" sz="2200" i="1" dirty="0"/>
              <a:t>'worry abou</a:t>
            </a:r>
            <a:r>
              <a:rPr lang="en-US" sz="2200" dirty="0"/>
              <a:t>t' counts as a selection environment type relative to '</a:t>
            </a:r>
            <a:r>
              <a:rPr lang="en-US" sz="2200" i="1" dirty="0"/>
              <a:t>about</a:t>
            </a:r>
            <a:r>
              <a:rPr lang="en-US" sz="2200" dirty="0"/>
              <a:t>', as one of its 51 selection environments. The selection environment type is indicated as entry head of a </a:t>
            </a:r>
            <a:r>
              <a:rPr lang="en-US" sz="2200" dirty="0" err="1"/>
              <a:t>lexval</a:t>
            </a:r>
            <a:r>
              <a:rPr lang="en-US" sz="2200" dirty="0"/>
              <a:t>. Each instance of a </a:t>
            </a:r>
            <a:r>
              <a:rPr lang="en-US" sz="2200" dirty="0" err="1"/>
              <a:t>lexval</a:t>
            </a:r>
            <a:r>
              <a:rPr lang="en-US" sz="2200" dirty="0"/>
              <a:t> with '</a:t>
            </a:r>
            <a:r>
              <a:rPr lang="en-US" sz="2200" i="1" dirty="0"/>
              <a:t>worry-about</a:t>
            </a:r>
            <a:r>
              <a:rPr lang="en-US" sz="2200" dirty="0"/>
              <a:t>' as entry head counts as </a:t>
            </a:r>
            <a:r>
              <a:rPr lang="en-US" sz="2200" i="1" dirty="0"/>
              <a:t>instance</a:t>
            </a:r>
            <a:r>
              <a:rPr lang="en-US" sz="2200" dirty="0"/>
              <a:t> of the selection environment type. For instance, instance-</a:t>
            </a:r>
            <a:r>
              <a:rPr lang="en-US" sz="2200" dirty="0" err="1"/>
              <a:t>lexvals</a:t>
            </a:r>
            <a:r>
              <a:rPr lang="en-US" sz="2200" dirty="0"/>
              <a:t> for </a:t>
            </a:r>
            <a:r>
              <a:rPr lang="en-US" sz="2200" i="1" dirty="0"/>
              <a:t>'worry about</a:t>
            </a:r>
            <a:r>
              <a:rPr lang="en-US" sz="2200" dirty="0"/>
              <a:t>'  are exemplified in constructions like "</a:t>
            </a:r>
            <a:r>
              <a:rPr lang="en-US" sz="2200" i="1" dirty="0"/>
              <a:t>worry about Peter", "worry about his not giving a damn", "worry about not coming too late", "worry about what will happen", </a:t>
            </a:r>
            <a:r>
              <a:rPr lang="en-US" sz="2200" dirty="0"/>
              <a:t>etc. (The </a:t>
            </a:r>
            <a:r>
              <a:rPr lang="en-US" sz="2200" dirty="0" err="1"/>
              <a:t>valpod</a:t>
            </a:r>
            <a:r>
              <a:rPr lang="en-US" sz="2200" dirty="0"/>
              <a:t> representation being </a:t>
            </a:r>
            <a:r>
              <a:rPr lang="en-US" sz="2200" dirty="0">
                <a:latin typeface="Courier New" panose="02070309020205020404" pitchFamily="49" charset="0"/>
                <a:cs typeface="Courier New" panose="02070309020205020404" pitchFamily="49" charset="0"/>
              </a:rPr>
              <a:t>'V-about__</a:t>
            </a:r>
            <a:r>
              <a:rPr lang="en-US" sz="2200" dirty="0" err="1">
                <a:latin typeface="Courier New" panose="02070309020205020404" pitchFamily="49" charset="0"/>
                <a:cs typeface="Courier New" panose="02070309020205020404" pitchFamily="49" charset="0"/>
              </a:rPr>
              <a:t>intrObl</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oblN</a:t>
            </a:r>
            <a:r>
              <a:rPr lang="en-US" sz="2200" dirty="0">
                <a:latin typeface="Courier New" panose="02070309020205020404" pitchFamily="49" charset="0"/>
                <a:cs typeface="Courier New" panose="02070309020205020404" pitchFamily="49" charset="0"/>
              </a:rPr>
              <a:t> &amp; V-about__</a:t>
            </a:r>
            <a:r>
              <a:rPr lang="en-US" sz="2200" dirty="0" err="1">
                <a:latin typeface="Courier New" panose="02070309020205020404" pitchFamily="49" charset="0"/>
                <a:cs typeface="Courier New" panose="02070309020205020404" pitchFamily="49" charset="0"/>
              </a:rPr>
              <a:t>intrObl</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oblGRND_xx</a:t>
            </a:r>
            <a:r>
              <a:rPr lang="en-US" sz="2200" dirty="0">
                <a:latin typeface="Courier New" panose="02070309020205020404" pitchFamily="49" charset="0"/>
                <a:cs typeface="Courier New" panose="02070309020205020404" pitchFamily="49" charset="0"/>
              </a:rPr>
              <a:t> &amp; V-about__</a:t>
            </a:r>
            <a:r>
              <a:rPr lang="en-US" sz="2200" dirty="0" err="1">
                <a:latin typeface="Courier New" panose="02070309020205020404" pitchFamily="49" charset="0"/>
                <a:cs typeface="Courier New" panose="02070309020205020404" pitchFamily="49" charset="0"/>
              </a:rPr>
              <a:t>intrObl</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oblEqSuGRND_xx</a:t>
            </a:r>
            <a:r>
              <a:rPr lang="en-US" sz="2200" dirty="0">
                <a:latin typeface="Courier New" panose="02070309020205020404" pitchFamily="49" charset="0"/>
                <a:cs typeface="Courier New" panose="02070309020205020404" pitchFamily="49" charset="0"/>
              </a:rPr>
              <a:t> &amp; V-about__</a:t>
            </a:r>
            <a:r>
              <a:rPr lang="en-US" sz="2200" dirty="0" err="1">
                <a:latin typeface="Courier New" panose="02070309020205020404" pitchFamily="49" charset="0"/>
                <a:cs typeface="Courier New" panose="02070309020205020404" pitchFamily="49" charset="0"/>
              </a:rPr>
              <a:t>intrObl</a:t>
            </a:r>
            <a:r>
              <a:rPr lang="en-US" sz="2200" dirty="0">
                <a:latin typeface="Courier New" panose="02070309020205020404" pitchFamily="49" charset="0"/>
                <a:cs typeface="Courier New" panose="02070309020205020404" pitchFamily="49" charset="0"/>
              </a:rPr>
              <a:t>-</a:t>
            </a:r>
            <a:r>
              <a:rPr lang="en-US" sz="2200" dirty="0" err="1">
                <a:latin typeface="Courier New" panose="02070309020205020404" pitchFamily="49" charset="0"/>
                <a:cs typeface="Courier New" panose="02070309020205020404" pitchFamily="49" charset="0"/>
              </a:rPr>
              <a:t>oblINTERR</a:t>
            </a:r>
            <a:r>
              <a:rPr lang="en-US" sz="2200" dirty="0">
                <a:latin typeface="Courier New" panose="02070309020205020404" pitchFamily="49" charset="0"/>
                <a:cs typeface="Courier New" panose="02070309020205020404" pitchFamily="49" charset="0"/>
              </a:rPr>
              <a:t>’)</a:t>
            </a:r>
          </a:p>
        </p:txBody>
      </p:sp>
      <p:sp>
        <p:nvSpPr>
          <p:cNvPr id="62467" name="Text Box 3">
            <a:extLst>
              <a:ext uri="{FF2B5EF4-FFF2-40B4-BE49-F238E27FC236}">
                <a16:creationId xmlns:a16="http://schemas.microsoft.com/office/drawing/2014/main" id="{52CA7BCA-5E34-F5B8-1F43-919B744234B6}"/>
              </a:ext>
            </a:extLst>
          </p:cNvPr>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a:extLst>
              <a:ext uri="{FF2B5EF4-FFF2-40B4-BE49-F238E27FC236}">
                <a16:creationId xmlns:a16="http://schemas.microsoft.com/office/drawing/2014/main" id="{7F615F63-03CD-80B8-2D78-AB3D8CA2608C}"/>
              </a:ext>
            </a:extLst>
          </p:cNvPr>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70" name="Text Box 6">
            <a:extLst>
              <a:ext uri="{FF2B5EF4-FFF2-40B4-BE49-F238E27FC236}">
                <a16:creationId xmlns:a16="http://schemas.microsoft.com/office/drawing/2014/main" id="{4FEEAF85-D54B-3FE5-8D37-8B48D32AF83E}"/>
              </a:ext>
            </a:extLst>
          </p:cNvPr>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a:extLst>
              <a:ext uri="{FF2B5EF4-FFF2-40B4-BE49-F238E27FC236}">
                <a16:creationId xmlns:a16="http://schemas.microsoft.com/office/drawing/2014/main" id="{9B07E2E5-8697-E03D-C14C-E577CF1048D7}"/>
              </a:ext>
            </a:extLst>
          </p:cNvPr>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a:extLst>
              <a:ext uri="{FF2B5EF4-FFF2-40B4-BE49-F238E27FC236}">
                <a16:creationId xmlns:a16="http://schemas.microsoft.com/office/drawing/2014/main" id="{D8DD98E6-773E-2CFC-888C-42495ECDCE40}"/>
              </a:ext>
            </a:extLst>
          </p:cNvPr>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a:extLst>
              <a:ext uri="{FF2B5EF4-FFF2-40B4-BE49-F238E27FC236}">
                <a16:creationId xmlns:a16="http://schemas.microsoft.com/office/drawing/2014/main" id="{8AC2F0A8-4003-9D18-CBE5-606CD31A37B0}"/>
              </a:ext>
            </a:extLst>
          </p:cNvPr>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a:extLst>
              <a:ext uri="{FF2B5EF4-FFF2-40B4-BE49-F238E27FC236}">
                <a16:creationId xmlns:a16="http://schemas.microsoft.com/office/drawing/2014/main" id="{42906700-51DE-ED71-B1DB-85D8C745A951}"/>
              </a:ext>
            </a:extLst>
          </p:cNvPr>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7" name="Text Box 13">
            <a:extLst>
              <a:ext uri="{FF2B5EF4-FFF2-40B4-BE49-F238E27FC236}">
                <a16:creationId xmlns:a16="http://schemas.microsoft.com/office/drawing/2014/main" id="{3492C310-16F2-FE67-53ED-BEA8394A37CC}"/>
              </a:ext>
            </a:extLst>
          </p:cNvPr>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a:extLst>
              <a:ext uri="{FF2B5EF4-FFF2-40B4-BE49-F238E27FC236}">
                <a16:creationId xmlns:a16="http://schemas.microsoft.com/office/drawing/2014/main" id="{D95C9625-6C7B-D9DA-9F9C-3EAA7F843E63}"/>
              </a:ext>
            </a:extLst>
          </p:cNvPr>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a:extLst>
              <a:ext uri="{FF2B5EF4-FFF2-40B4-BE49-F238E27FC236}">
                <a16:creationId xmlns:a16="http://schemas.microsoft.com/office/drawing/2014/main" id="{93F75427-6C99-4283-957A-8C8D87946673}"/>
              </a:ext>
            </a:extLst>
          </p:cNvPr>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a:extLst>
              <a:ext uri="{FF2B5EF4-FFF2-40B4-BE49-F238E27FC236}">
                <a16:creationId xmlns:a16="http://schemas.microsoft.com/office/drawing/2014/main" id="{CC595D75-0903-BCDE-FB3D-ED87A19640A2}"/>
              </a:ext>
            </a:extLst>
          </p:cNvPr>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a:extLst>
              <a:ext uri="{FF2B5EF4-FFF2-40B4-BE49-F238E27FC236}">
                <a16:creationId xmlns:a16="http://schemas.microsoft.com/office/drawing/2014/main" id="{D95E5387-B224-150C-8048-D6330C2B167B}"/>
              </a:ext>
            </a:extLst>
          </p:cNvPr>
          <p:cNvSpPr>
            <a:spLocks noGrp="1" noChangeArrowheads="1"/>
          </p:cNvSpPr>
          <p:nvPr>
            <p:ph type="title"/>
          </p:nvPr>
        </p:nvSpPr>
        <p:spPr>
          <a:xfrm>
            <a:off x="220717" y="201614"/>
            <a:ext cx="11825235" cy="549275"/>
          </a:xfrm>
        </p:spPr>
        <p:txBody>
          <a:bodyPr>
            <a:normAutofit/>
          </a:bodyPr>
          <a:lstStyle/>
          <a:p>
            <a:pPr algn="ctr"/>
            <a:r>
              <a:rPr lang="en-GB" sz="3200" dirty="0"/>
              <a:t> </a:t>
            </a:r>
            <a:endParaRPr lang="nb-NO" sz="3200" b="0" dirty="0"/>
          </a:p>
        </p:txBody>
      </p:sp>
      <p:sp>
        <p:nvSpPr>
          <p:cNvPr id="62483" name="Rectangle 19">
            <a:extLst>
              <a:ext uri="{FF2B5EF4-FFF2-40B4-BE49-F238E27FC236}">
                <a16:creationId xmlns:a16="http://schemas.microsoft.com/office/drawing/2014/main" id="{71F3E02D-F49D-CBEF-67E5-4F86468A2271}"/>
              </a:ext>
            </a:extLst>
          </p:cNvPr>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spTree>
    <p:extLst>
      <p:ext uri="{BB962C8B-B14F-4D97-AF65-F5344CB8AC3E}">
        <p14:creationId xmlns:p14="http://schemas.microsoft.com/office/powerpoint/2010/main" val="327775899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2081C-4382-F99E-0109-0F1CEEEB5038}"/>
            </a:ext>
          </a:extLst>
        </p:cNvPr>
        <p:cNvGrpSpPr/>
        <p:nvPr/>
      </p:nvGrpSpPr>
      <p:grpSpPr>
        <a:xfrm>
          <a:off x="0" y="0"/>
          <a:ext cx="0" cy="0"/>
          <a:chOff x="0" y="0"/>
          <a:chExt cx="0" cy="0"/>
        </a:xfrm>
      </p:grpSpPr>
      <p:sp>
        <p:nvSpPr>
          <p:cNvPr id="62466" name="Rectangle 2">
            <a:extLst>
              <a:ext uri="{FF2B5EF4-FFF2-40B4-BE49-F238E27FC236}">
                <a16:creationId xmlns:a16="http://schemas.microsoft.com/office/drawing/2014/main" id="{EE6A6E57-5484-57D6-74EC-777BB957BDD3}"/>
              </a:ext>
            </a:extLst>
          </p:cNvPr>
          <p:cNvSpPr>
            <a:spLocks noGrp="1" noChangeArrowheads="1"/>
          </p:cNvSpPr>
          <p:nvPr>
            <p:ph type="body" idx="1"/>
          </p:nvPr>
        </p:nvSpPr>
        <p:spPr>
          <a:xfrm>
            <a:off x="624417" y="836612"/>
            <a:ext cx="10970683" cy="5729287"/>
          </a:xfrm>
        </p:spPr>
        <p:txBody>
          <a:bodyPr>
            <a:normAutofit/>
          </a:bodyPr>
          <a:lstStyle/>
          <a:p>
            <a:pPr marL="0" indent="0">
              <a:buNone/>
            </a:pPr>
            <a:r>
              <a:rPr lang="en-US" sz="2400" dirty="0"/>
              <a:t>Intermediate chart of outcomes, </a:t>
            </a:r>
            <a:r>
              <a:rPr lang="en-US" sz="2400" i="1" dirty="0"/>
              <a:t>before </a:t>
            </a:r>
            <a:r>
              <a:rPr lang="en-US" sz="2400" dirty="0"/>
              <a:t>removal of duplicates and mis-fires, especially concerning light reflexives:</a:t>
            </a:r>
          </a:p>
          <a:p>
            <a:pPr marL="0" indent="0">
              <a:buNone/>
            </a:pPr>
            <a:endParaRPr lang="nb-NO" dirty="0"/>
          </a:p>
          <a:p>
            <a:pPr marL="0" indent="0">
              <a:buNone/>
            </a:pPr>
            <a:endParaRPr lang="nb-NO" dirty="0"/>
          </a:p>
          <a:p>
            <a:pPr marL="0" indent="0">
              <a:buNone/>
            </a:pPr>
            <a:endParaRPr lang="nb-NO" dirty="0"/>
          </a:p>
          <a:p>
            <a:pPr marL="0" indent="0">
              <a:buNone/>
            </a:pPr>
            <a:endParaRPr lang="nb-NO" dirty="0"/>
          </a:p>
          <a:p>
            <a:pPr marL="0" indent="0">
              <a:buNone/>
            </a:pPr>
            <a:endParaRPr lang="nb-NO" dirty="0"/>
          </a:p>
          <a:p>
            <a:pPr marL="0" indent="0">
              <a:buNone/>
            </a:pPr>
            <a:endParaRPr lang="nb-NO" dirty="0"/>
          </a:p>
          <a:p>
            <a:pPr marL="0" indent="0">
              <a:buNone/>
            </a:pPr>
            <a:endParaRPr lang="nb-NO" dirty="0"/>
          </a:p>
          <a:p>
            <a:pPr marL="0" indent="0">
              <a:buNone/>
            </a:pPr>
            <a:r>
              <a:rPr lang="en-US" sz="2400" dirty="0"/>
              <a:t>Given many removals of particles and obliques, it is no surprise that these categories are fewer in number in the resulting </a:t>
            </a:r>
            <a:r>
              <a:rPr lang="en-US" sz="2400" dirty="0" err="1"/>
              <a:t>EngVal</a:t>
            </a:r>
            <a:r>
              <a:rPr lang="en-US" sz="2400" dirty="0"/>
              <a:t> than in </a:t>
            </a:r>
            <a:r>
              <a:rPr lang="en-US" sz="2400" dirty="0" err="1"/>
              <a:t>NorVal</a:t>
            </a:r>
            <a:r>
              <a:rPr lang="en-US" sz="2400" dirty="0"/>
              <a:t>.</a:t>
            </a:r>
            <a:endParaRPr lang="nb-NO" sz="2400" dirty="0"/>
          </a:p>
        </p:txBody>
      </p:sp>
      <p:sp>
        <p:nvSpPr>
          <p:cNvPr id="62467" name="Text Box 3">
            <a:extLst>
              <a:ext uri="{FF2B5EF4-FFF2-40B4-BE49-F238E27FC236}">
                <a16:creationId xmlns:a16="http://schemas.microsoft.com/office/drawing/2014/main" id="{B91D60C8-B554-80ED-89F4-F3A82CC6571E}"/>
              </a:ext>
            </a:extLst>
          </p:cNvPr>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a:extLst>
              <a:ext uri="{FF2B5EF4-FFF2-40B4-BE49-F238E27FC236}">
                <a16:creationId xmlns:a16="http://schemas.microsoft.com/office/drawing/2014/main" id="{C145C0C1-B0A0-BDAF-0B6E-8DD7D034995F}"/>
              </a:ext>
            </a:extLst>
          </p:cNvPr>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70" name="Text Box 6">
            <a:extLst>
              <a:ext uri="{FF2B5EF4-FFF2-40B4-BE49-F238E27FC236}">
                <a16:creationId xmlns:a16="http://schemas.microsoft.com/office/drawing/2014/main" id="{00C4A4DB-6F1A-A030-0E6C-76642DC4E402}"/>
              </a:ext>
            </a:extLst>
          </p:cNvPr>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a:extLst>
              <a:ext uri="{FF2B5EF4-FFF2-40B4-BE49-F238E27FC236}">
                <a16:creationId xmlns:a16="http://schemas.microsoft.com/office/drawing/2014/main" id="{3F12B141-BCF9-8D0A-EB1C-CD799BC210FB}"/>
              </a:ext>
            </a:extLst>
          </p:cNvPr>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a:extLst>
              <a:ext uri="{FF2B5EF4-FFF2-40B4-BE49-F238E27FC236}">
                <a16:creationId xmlns:a16="http://schemas.microsoft.com/office/drawing/2014/main" id="{F7A102CC-DD4B-E9E5-C7C6-34139C844490}"/>
              </a:ext>
            </a:extLst>
          </p:cNvPr>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a:extLst>
              <a:ext uri="{FF2B5EF4-FFF2-40B4-BE49-F238E27FC236}">
                <a16:creationId xmlns:a16="http://schemas.microsoft.com/office/drawing/2014/main" id="{E1F43FB1-93D8-564D-5238-FAE473F4846B}"/>
              </a:ext>
            </a:extLst>
          </p:cNvPr>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a:extLst>
              <a:ext uri="{FF2B5EF4-FFF2-40B4-BE49-F238E27FC236}">
                <a16:creationId xmlns:a16="http://schemas.microsoft.com/office/drawing/2014/main" id="{BD6BE211-E663-762E-7B47-B13B841B752D}"/>
              </a:ext>
            </a:extLst>
          </p:cNvPr>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7" name="Text Box 13">
            <a:extLst>
              <a:ext uri="{FF2B5EF4-FFF2-40B4-BE49-F238E27FC236}">
                <a16:creationId xmlns:a16="http://schemas.microsoft.com/office/drawing/2014/main" id="{FB8918C9-6546-2142-B604-B1EC5FE71627}"/>
              </a:ext>
            </a:extLst>
          </p:cNvPr>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a:extLst>
              <a:ext uri="{FF2B5EF4-FFF2-40B4-BE49-F238E27FC236}">
                <a16:creationId xmlns:a16="http://schemas.microsoft.com/office/drawing/2014/main" id="{1474ACF2-AD07-67C8-B2E1-B490514B88A7}"/>
              </a:ext>
            </a:extLst>
          </p:cNvPr>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a:extLst>
              <a:ext uri="{FF2B5EF4-FFF2-40B4-BE49-F238E27FC236}">
                <a16:creationId xmlns:a16="http://schemas.microsoft.com/office/drawing/2014/main" id="{10402351-ED20-1B91-BF50-8BB7BDECD9C8}"/>
              </a:ext>
            </a:extLst>
          </p:cNvPr>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a:extLst>
              <a:ext uri="{FF2B5EF4-FFF2-40B4-BE49-F238E27FC236}">
                <a16:creationId xmlns:a16="http://schemas.microsoft.com/office/drawing/2014/main" id="{3BF816B3-CC42-3D69-ACDB-3FC866E9770A}"/>
              </a:ext>
            </a:extLst>
          </p:cNvPr>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a:extLst>
              <a:ext uri="{FF2B5EF4-FFF2-40B4-BE49-F238E27FC236}">
                <a16:creationId xmlns:a16="http://schemas.microsoft.com/office/drawing/2014/main" id="{82AB8591-00D2-BC0A-7F8E-B8B2AAD9F1C8}"/>
              </a:ext>
            </a:extLst>
          </p:cNvPr>
          <p:cNvSpPr>
            <a:spLocks noGrp="1" noChangeArrowheads="1"/>
          </p:cNvSpPr>
          <p:nvPr>
            <p:ph type="title"/>
          </p:nvPr>
        </p:nvSpPr>
        <p:spPr>
          <a:xfrm>
            <a:off x="220717" y="201614"/>
            <a:ext cx="11825235" cy="549275"/>
          </a:xfrm>
        </p:spPr>
        <p:txBody>
          <a:bodyPr>
            <a:normAutofit/>
          </a:bodyPr>
          <a:lstStyle/>
          <a:p>
            <a:pPr algn="ctr"/>
            <a:r>
              <a:rPr lang="en-GB" sz="3200" dirty="0"/>
              <a:t> </a:t>
            </a:r>
            <a:endParaRPr lang="nb-NO" sz="3200" b="0" dirty="0"/>
          </a:p>
        </p:txBody>
      </p:sp>
      <p:sp>
        <p:nvSpPr>
          <p:cNvPr id="62483" name="Rectangle 19">
            <a:extLst>
              <a:ext uri="{FF2B5EF4-FFF2-40B4-BE49-F238E27FC236}">
                <a16:creationId xmlns:a16="http://schemas.microsoft.com/office/drawing/2014/main" id="{111D5260-BA4E-2392-9BBE-38D833ABE3DA}"/>
              </a:ext>
            </a:extLst>
          </p:cNvPr>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graphicFrame>
        <p:nvGraphicFramePr>
          <p:cNvPr id="2" name="Table 1">
            <a:extLst>
              <a:ext uri="{FF2B5EF4-FFF2-40B4-BE49-F238E27FC236}">
                <a16:creationId xmlns:a16="http://schemas.microsoft.com/office/drawing/2014/main" id="{4D125737-8515-C1AC-ACA0-86CFFBD9BF79}"/>
              </a:ext>
            </a:extLst>
          </p:cNvPr>
          <p:cNvGraphicFramePr>
            <a:graphicFrameLocks noGrp="1"/>
          </p:cNvGraphicFramePr>
          <p:nvPr>
            <p:extLst>
              <p:ext uri="{D42A27DB-BD31-4B8C-83A1-F6EECF244321}">
                <p14:modId xmlns:p14="http://schemas.microsoft.com/office/powerpoint/2010/main" val="1713129373"/>
              </p:ext>
            </p:extLst>
          </p:nvPr>
        </p:nvGraphicFramePr>
        <p:xfrm>
          <a:off x="2032000" y="1850064"/>
          <a:ext cx="6096000" cy="309182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74293417"/>
                    </a:ext>
                  </a:extLst>
                </a:gridCol>
                <a:gridCol w="2032000">
                  <a:extLst>
                    <a:ext uri="{9D8B030D-6E8A-4147-A177-3AD203B41FA5}">
                      <a16:colId xmlns:a16="http://schemas.microsoft.com/office/drawing/2014/main" val="378996087"/>
                    </a:ext>
                  </a:extLst>
                </a:gridCol>
                <a:gridCol w="2032000">
                  <a:extLst>
                    <a:ext uri="{9D8B030D-6E8A-4147-A177-3AD203B41FA5}">
                      <a16:colId xmlns:a16="http://schemas.microsoft.com/office/drawing/2014/main" val="1588911297"/>
                    </a:ext>
                  </a:extLst>
                </a:gridCol>
              </a:tblGrid>
              <a:tr h="508824">
                <a:tc>
                  <a:txBody>
                    <a:bodyPr/>
                    <a:lstStyle/>
                    <a:p>
                      <a:pPr algn="just">
                        <a:lnSpc>
                          <a:spcPts val="1500"/>
                        </a:lnSpc>
                        <a:buNone/>
                      </a:pPr>
                      <a:r>
                        <a:rPr lang="en-US" sz="1800" i="1" kern="1600" dirty="0">
                          <a:effectLst/>
                          <a:latin typeface="Times" panose="02020603050405020304" pitchFamily="18" charset="0"/>
                          <a:ea typeface="Times New Roman" panose="02020603050405020304" pitchFamily="18" charset="0"/>
                          <a:cs typeface="Helvetica" panose="020B0604020202020204" pitchFamily="34" charset="0"/>
                        </a:rPr>
                        <a:t> </a:t>
                      </a:r>
                      <a:endParaRPr lang="en-US" sz="18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1500"/>
                        </a:lnSpc>
                        <a:buNone/>
                      </a:pPr>
                      <a:endParaRPr lang="en-US" sz="1800" kern="1600" dirty="0">
                        <a:effectLst/>
                        <a:latin typeface="Times" panose="02020603050405020304" pitchFamily="18" charset="0"/>
                        <a:ea typeface="Times New Roman" panose="02020603050405020304" pitchFamily="18" charset="0"/>
                        <a:cs typeface="Helvetica" panose="020B0604020202020204" pitchFamily="34" charset="0"/>
                      </a:endParaRPr>
                    </a:p>
                    <a:p>
                      <a:pPr algn="just">
                        <a:lnSpc>
                          <a:spcPts val="1500"/>
                        </a:lnSpc>
                        <a:buNone/>
                      </a:pPr>
                      <a:r>
                        <a:rPr lang="en-US" sz="1800" kern="1600" dirty="0" err="1">
                          <a:effectLst/>
                          <a:latin typeface="Times" panose="02020603050405020304" pitchFamily="18" charset="0"/>
                          <a:ea typeface="Times New Roman" panose="02020603050405020304" pitchFamily="18" charset="0"/>
                          <a:cs typeface="Helvetica" panose="020B0604020202020204" pitchFamily="34" charset="0"/>
                        </a:rPr>
                        <a:t>EngVal</a:t>
                      </a:r>
                      <a:endParaRPr lang="en-US" sz="18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1500"/>
                        </a:lnSpc>
                        <a:buNone/>
                      </a:pPr>
                      <a:endParaRPr lang="en-US" sz="1800" kern="1600" dirty="0">
                        <a:effectLst/>
                        <a:latin typeface="Times" panose="02020603050405020304" pitchFamily="18" charset="0"/>
                        <a:ea typeface="Times New Roman" panose="02020603050405020304" pitchFamily="18" charset="0"/>
                        <a:cs typeface="Helvetica" panose="020B0604020202020204" pitchFamily="34" charset="0"/>
                      </a:endParaRPr>
                    </a:p>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 NorVal-1956</a:t>
                      </a:r>
                    </a:p>
                  </a:txBody>
                  <a:tcPr marL="68580" marR="68580" marT="0" marB="0"/>
                </a:tc>
                <a:extLst>
                  <a:ext uri="{0D108BD9-81ED-4DB2-BD59-A6C34878D82A}">
                    <a16:rowId xmlns:a16="http://schemas.microsoft.com/office/drawing/2014/main" val="901352069"/>
                  </a:ext>
                </a:extLst>
              </a:tr>
              <a:tr h="508824">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Valpods</a:t>
                      </a: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2044</a:t>
                      </a:r>
                    </a:p>
                  </a:txBody>
                  <a:tcPr marL="68580" marR="68580" marT="0" marB="0"/>
                </a:tc>
                <a:tc>
                  <a:txBody>
                    <a:bodyPr/>
                    <a:lstStyle/>
                    <a:p>
                      <a:pPr algn="just">
                        <a:lnSpc>
                          <a:spcPts val="1500"/>
                        </a:lnSpc>
                        <a:buNone/>
                      </a:pPr>
                      <a:r>
                        <a:rPr lang="en-US" sz="1800" kern="1600">
                          <a:effectLst/>
                          <a:latin typeface="Times" panose="02020603050405020304" pitchFamily="18" charset="0"/>
                          <a:ea typeface="Times New Roman" panose="02020603050405020304" pitchFamily="18" charset="0"/>
                          <a:cs typeface="Helvetica" panose="020B0604020202020204" pitchFamily="34" charset="0"/>
                        </a:rPr>
                        <a:t> 1952   </a:t>
                      </a:r>
                    </a:p>
                  </a:txBody>
                  <a:tcPr marL="68580" marR="68580" marT="0" marB="0"/>
                </a:tc>
                <a:extLst>
                  <a:ext uri="{0D108BD9-81ED-4DB2-BD59-A6C34878D82A}">
                    <a16:rowId xmlns:a16="http://schemas.microsoft.com/office/drawing/2014/main" val="2764688180"/>
                  </a:ext>
                </a:extLst>
              </a:tr>
              <a:tr h="508824">
                <a:tc>
                  <a:txBody>
                    <a:bodyPr/>
                    <a:lstStyle/>
                    <a:p>
                      <a:pPr algn="just">
                        <a:lnSpc>
                          <a:spcPts val="1500"/>
                        </a:lnSpc>
                        <a:buNone/>
                      </a:pPr>
                      <a:r>
                        <a:rPr lang="en-US" sz="1800" kern="1600" dirty="0" err="1">
                          <a:effectLst/>
                          <a:latin typeface="Times" panose="02020603050405020304" pitchFamily="18" charset="0"/>
                          <a:ea typeface="Times New Roman" panose="02020603050405020304" pitchFamily="18" charset="0"/>
                          <a:cs typeface="Helvetica" panose="020B0604020202020204" pitchFamily="34" charset="0"/>
                        </a:rPr>
                        <a:t>lexvals</a:t>
                      </a:r>
                      <a:endParaRPr lang="en-US" sz="18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9665</a:t>
                      </a:r>
                    </a:p>
                  </a:txBody>
                  <a:tcPr marL="68580" marR="68580" marT="0" marB="0"/>
                </a:tc>
                <a:tc>
                  <a:txBody>
                    <a:bodyPr/>
                    <a:lstStyle/>
                    <a:p>
                      <a:pPr algn="just">
                        <a:lnSpc>
                          <a:spcPts val="1500"/>
                        </a:lnSpc>
                        <a:buNone/>
                      </a:pPr>
                      <a:r>
                        <a:rPr lang="en-US" sz="1800" kern="1600">
                          <a:effectLst/>
                          <a:latin typeface="Times" panose="02020603050405020304" pitchFamily="18" charset="0"/>
                          <a:ea typeface="Times New Roman" panose="02020603050405020304" pitchFamily="18" charset="0"/>
                          <a:cs typeface="Helvetica" panose="020B0604020202020204" pitchFamily="34" charset="0"/>
                        </a:rPr>
                        <a:t> 9743</a:t>
                      </a:r>
                    </a:p>
                  </a:txBody>
                  <a:tcPr marL="68580" marR="68580" marT="0" marB="0"/>
                </a:tc>
                <a:extLst>
                  <a:ext uri="{0D108BD9-81ED-4DB2-BD59-A6C34878D82A}">
                    <a16:rowId xmlns:a16="http://schemas.microsoft.com/office/drawing/2014/main" val="1383609189"/>
                  </a:ext>
                </a:extLst>
              </a:tr>
              <a:tr h="508824">
                <a:tc>
                  <a:txBody>
                    <a:bodyPr/>
                    <a:lstStyle/>
                    <a:p>
                      <a:pPr algn="just">
                        <a:lnSpc>
                          <a:spcPts val="1500"/>
                        </a:lnSpc>
                        <a:buNone/>
                      </a:pPr>
                      <a:r>
                        <a:rPr lang="en-US" sz="1800" kern="1600">
                          <a:effectLst/>
                          <a:latin typeface="Times" panose="02020603050405020304" pitchFamily="18" charset="0"/>
                          <a:ea typeface="Times New Roman" panose="02020603050405020304" pitchFamily="18" charset="0"/>
                          <a:cs typeface="Helvetica" panose="020B0604020202020204" pitchFamily="34" charset="0"/>
                        </a:rPr>
                        <a:t>oblique as marked </a:t>
                      </a:r>
                    </a:p>
                    <a:p>
                      <a:pPr algn="just">
                        <a:lnSpc>
                          <a:spcPts val="1500"/>
                        </a:lnSpc>
                        <a:buNone/>
                      </a:pPr>
                      <a:r>
                        <a:rPr lang="en-US" sz="1800" kern="1600">
                          <a:effectLst/>
                          <a:latin typeface="Times" panose="02020603050405020304" pitchFamily="18" charset="0"/>
                          <a:ea typeface="Times New Roman" panose="02020603050405020304" pitchFamily="18" charset="0"/>
                          <a:cs typeface="Helvetica" panose="020B0604020202020204" pitchFamily="34" charset="0"/>
                        </a:rPr>
                        <a:t>in global label	</a:t>
                      </a: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3870</a:t>
                      </a: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4003</a:t>
                      </a:r>
                    </a:p>
                  </a:txBody>
                  <a:tcPr marL="68580" marR="68580" marT="0" marB="0"/>
                </a:tc>
                <a:extLst>
                  <a:ext uri="{0D108BD9-81ED-4DB2-BD59-A6C34878D82A}">
                    <a16:rowId xmlns:a16="http://schemas.microsoft.com/office/drawing/2014/main" val="3555922564"/>
                  </a:ext>
                </a:extLst>
              </a:tr>
              <a:tr h="547704">
                <a:tc>
                  <a:txBody>
                    <a:bodyPr/>
                    <a:lstStyle/>
                    <a:p>
                      <a:pPr algn="just">
                        <a:lnSpc>
                          <a:spcPts val="1500"/>
                        </a:lnSpc>
                        <a:buNone/>
                      </a:pPr>
                      <a:r>
                        <a:rPr lang="en-US" sz="1800" kern="1600">
                          <a:effectLst/>
                          <a:latin typeface="Times" panose="02020603050405020304" pitchFamily="18" charset="0"/>
                          <a:ea typeface="Times New Roman" panose="02020603050405020304" pitchFamily="18" charset="0"/>
                          <a:cs typeface="Helvetica" panose="020B0604020202020204" pitchFamily="34" charset="0"/>
                        </a:rPr>
                        <a:t>oblique as marked </a:t>
                      </a:r>
                    </a:p>
                    <a:p>
                      <a:pPr algn="just">
                        <a:lnSpc>
                          <a:spcPts val="1500"/>
                        </a:lnSpc>
                        <a:buNone/>
                      </a:pPr>
                      <a:r>
                        <a:rPr lang="en-US" sz="1800" kern="1600">
                          <a:effectLst/>
                          <a:latin typeface="Times" panose="02020603050405020304" pitchFamily="18" charset="0"/>
                          <a:ea typeface="Times New Roman" panose="02020603050405020304" pitchFamily="18" charset="0"/>
                          <a:cs typeface="Helvetica" panose="020B0604020202020204" pitchFamily="34" charset="0"/>
                        </a:rPr>
                        <a:t>in argument label</a:t>
                      </a:r>
                    </a:p>
                  </a:txBody>
                  <a:tcPr marL="68580" marR="68580" marT="0" marB="0"/>
                </a:tc>
                <a:tc>
                  <a:txBody>
                    <a:bodyPr/>
                    <a:lstStyle/>
                    <a:p>
                      <a:pPr algn="just">
                        <a:lnSpc>
                          <a:spcPts val="1500"/>
                        </a:lnSpc>
                        <a:buNone/>
                      </a:pPr>
                      <a:r>
                        <a:rPr lang="en-US" sz="1800" kern="1600">
                          <a:effectLst/>
                          <a:latin typeface="Times" panose="02020603050405020304" pitchFamily="18" charset="0"/>
                          <a:ea typeface="Times New Roman" panose="02020603050405020304" pitchFamily="18" charset="0"/>
                          <a:cs typeface="Helvetica" panose="020B0604020202020204" pitchFamily="34" charset="0"/>
                        </a:rPr>
                        <a:t>4186</a:t>
                      </a: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4397</a:t>
                      </a:r>
                    </a:p>
                  </a:txBody>
                  <a:tcPr marL="68580" marR="68580" marT="0" marB="0"/>
                </a:tc>
                <a:extLst>
                  <a:ext uri="{0D108BD9-81ED-4DB2-BD59-A6C34878D82A}">
                    <a16:rowId xmlns:a16="http://schemas.microsoft.com/office/drawing/2014/main" val="2836364620"/>
                  </a:ext>
                </a:extLst>
              </a:tr>
              <a:tr h="508824">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particles</a:t>
                      </a: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886</a:t>
                      </a: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1198</a:t>
                      </a:r>
                    </a:p>
                  </a:txBody>
                  <a:tcPr marL="68580" marR="68580" marT="0" marB="0"/>
                </a:tc>
                <a:extLst>
                  <a:ext uri="{0D108BD9-81ED-4DB2-BD59-A6C34878D82A}">
                    <a16:rowId xmlns:a16="http://schemas.microsoft.com/office/drawing/2014/main" val="1811748112"/>
                  </a:ext>
                </a:extLst>
              </a:tr>
            </a:tbl>
          </a:graphicData>
        </a:graphic>
      </p:graphicFrame>
    </p:spTree>
    <p:extLst>
      <p:ext uri="{BB962C8B-B14F-4D97-AF65-F5344CB8AC3E}">
        <p14:creationId xmlns:p14="http://schemas.microsoft.com/office/powerpoint/2010/main" val="270711398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90076-336C-788D-373D-582468E27032}"/>
            </a:ext>
          </a:extLst>
        </p:cNvPr>
        <p:cNvGrpSpPr/>
        <p:nvPr/>
      </p:nvGrpSpPr>
      <p:grpSpPr>
        <a:xfrm>
          <a:off x="0" y="0"/>
          <a:ext cx="0" cy="0"/>
          <a:chOff x="0" y="0"/>
          <a:chExt cx="0" cy="0"/>
        </a:xfrm>
      </p:grpSpPr>
      <p:sp>
        <p:nvSpPr>
          <p:cNvPr id="62466" name="Rectangle 2">
            <a:extLst>
              <a:ext uri="{FF2B5EF4-FFF2-40B4-BE49-F238E27FC236}">
                <a16:creationId xmlns:a16="http://schemas.microsoft.com/office/drawing/2014/main" id="{25564572-1F47-727F-9841-E8B5C2CE3806}"/>
              </a:ext>
            </a:extLst>
          </p:cNvPr>
          <p:cNvSpPr>
            <a:spLocks noGrp="1" noChangeArrowheads="1"/>
          </p:cNvSpPr>
          <p:nvPr>
            <p:ph type="body" idx="1"/>
          </p:nvPr>
        </p:nvSpPr>
        <p:spPr>
          <a:xfrm>
            <a:off x="624417" y="836612"/>
            <a:ext cx="10970683" cy="5729287"/>
          </a:xfrm>
        </p:spPr>
        <p:txBody>
          <a:bodyPr>
            <a:normAutofit lnSpcReduction="10000"/>
          </a:bodyPr>
          <a:lstStyle/>
          <a:p>
            <a:pPr marL="0" indent="0">
              <a:buNone/>
            </a:pPr>
            <a:r>
              <a:rPr lang="en-US" sz="2400" dirty="0"/>
              <a:t>The conversion process took 100 person-days, or appx. 250 person-hours. </a:t>
            </a:r>
          </a:p>
          <a:p>
            <a:pPr marL="0" indent="0">
              <a:buNone/>
            </a:pPr>
            <a:r>
              <a:rPr lang="en-US" sz="2400" dirty="0"/>
              <a:t>End chart, </a:t>
            </a:r>
            <a:r>
              <a:rPr lang="en-US" sz="2400" i="1" dirty="0"/>
              <a:t>after</a:t>
            </a:r>
            <a:r>
              <a:rPr lang="en-US" sz="2400" dirty="0"/>
              <a:t> removal of duplicates (of the type discussed in connection with (1) and (2)) and mis-fires, especially concerning light reflexives; dating to Wednesday </a:t>
            </a:r>
            <a:r>
              <a:rPr lang="en-US" sz="2400" dirty="0" err="1"/>
              <a:t>lat</a:t>
            </a:r>
            <a:r>
              <a:rPr lang="en-US" sz="2400" dirty="0"/>
              <a:t> week:</a:t>
            </a:r>
          </a:p>
          <a:p>
            <a:pPr marL="0" indent="0">
              <a:buNone/>
            </a:pPr>
            <a:endParaRPr lang="nb-NO" dirty="0"/>
          </a:p>
          <a:p>
            <a:pPr marL="0" indent="0">
              <a:buNone/>
            </a:pPr>
            <a:endParaRPr lang="nb-NO" dirty="0"/>
          </a:p>
          <a:p>
            <a:pPr marL="0" indent="0">
              <a:buNone/>
            </a:pPr>
            <a:endParaRPr lang="nb-NO" dirty="0"/>
          </a:p>
          <a:p>
            <a:pPr marL="0" indent="0">
              <a:buNone/>
            </a:pPr>
            <a:endParaRPr lang="nb-NO" dirty="0"/>
          </a:p>
          <a:p>
            <a:pPr marL="0" indent="0">
              <a:buNone/>
            </a:pPr>
            <a:endParaRPr lang="nb-NO" dirty="0"/>
          </a:p>
          <a:p>
            <a:pPr marL="0" indent="0">
              <a:buNone/>
            </a:pPr>
            <a:endParaRPr lang="nb-NO" dirty="0"/>
          </a:p>
          <a:p>
            <a:pPr marL="0" indent="0">
              <a:buNone/>
            </a:pPr>
            <a:endParaRPr lang="nb-NO" dirty="0"/>
          </a:p>
          <a:p>
            <a:pPr marL="0" indent="0">
              <a:buNone/>
            </a:pPr>
            <a:r>
              <a:rPr lang="en-US" sz="2400" dirty="0"/>
              <a:t>Instances of duplicate </a:t>
            </a:r>
            <a:r>
              <a:rPr lang="en-US" sz="2400" dirty="0" err="1"/>
              <a:t>lexvals</a:t>
            </a:r>
            <a:r>
              <a:rPr lang="en-US" sz="2400" dirty="0"/>
              <a:t> were about 1900, while </a:t>
            </a:r>
            <a:r>
              <a:rPr lang="en-US" sz="2400" dirty="0" err="1"/>
              <a:t>lexvals</a:t>
            </a:r>
            <a:r>
              <a:rPr lang="en-US" sz="2400" dirty="0"/>
              <a:t> where reflexives, particles or other items had been directly transferred, with partly hilariously comical effects, were about 1600.  </a:t>
            </a:r>
            <a:endParaRPr lang="nb-NO" sz="2400" dirty="0"/>
          </a:p>
        </p:txBody>
      </p:sp>
      <p:sp>
        <p:nvSpPr>
          <p:cNvPr id="62467" name="Text Box 3">
            <a:extLst>
              <a:ext uri="{FF2B5EF4-FFF2-40B4-BE49-F238E27FC236}">
                <a16:creationId xmlns:a16="http://schemas.microsoft.com/office/drawing/2014/main" id="{C8D5A287-B979-F2FA-046A-4AE59071F446}"/>
              </a:ext>
            </a:extLst>
          </p:cNvPr>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a:extLst>
              <a:ext uri="{FF2B5EF4-FFF2-40B4-BE49-F238E27FC236}">
                <a16:creationId xmlns:a16="http://schemas.microsoft.com/office/drawing/2014/main" id="{D724CD5E-4D00-169B-05D0-CB6A4D836311}"/>
              </a:ext>
            </a:extLst>
          </p:cNvPr>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70" name="Text Box 6">
            <a:extLst>
              <a:ext uri="{FF2B5EF4-FFF2-40B4-BE49-F238E27FC236}">
                <a16:creationId xmlns:a16="http://schemas.microsoft.com/office/drawing/2014/main" id="{0BFD11EB-48DF-63D7-9252-D44D8F20E80B}"/>
              </a:ext>
            </a:extLst>
          </p:cNvPr>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a:extLst>
              <a:ext uri="{FF2B5EF4-FFF2-40B4-BE49-F238E27FC236}">
                <a16:creationId xmlns:a16="http://schemas.microsoft.com/office/drawing/2014/main" id="{244F54CA-DD00-23D7-7099-323E470F4021}"/>
              </a:ext>
            </a:extLst>
          </p:cNvPr>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a:extLst>
              <a:ext uri="{FF2B5EF4-FFF2-40B4-BE49-F238E27FC236}">
                <a16:creationId xmlns:a16="http://schemas.microsoft.com/office/drawing/2014/main" id="{FBE8A710-792E-1EE3-4F66-001E97BEE75D}"/>
              </a:ext>
            </a:extLst>
          </p:cNvPr>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a:extLst>
              <a:ext uri="{FF2B5EF4-FFF2-40B4-BE49-F238E27FC236}">
                <a16:creationId xmlns:a16="http://schemas.microsoft.com/office/drawing/2014/main" id="{0702F3A8-7E8F-93DC-86D4-70DDC04E9CB9}"/>
              </a:ext>
            </a:extLst>
          </p:cNvPr>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a:extLst>
              <a:ext uri="{FF2B5EF4-FFF2-40B4-BE49-F238E27FC236}">
                <a16:creationId xmlns:a16="http://schemas.microsoft.com/office/drawing/2014/main" id="{B195A1DE-C4A5-4136-F4BB-BD7894EA9D7A}"/>
              </a:ext>
            </a:extLst>
          </p:cNvPr>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7" name="Text Box 13">
            <a:extLst>
              <a:ext uri="{FF2B5EF4-FFF2-40B4-BE49-F238E27FC236}">
                <a16:creationId xmlns:a16="http://schemas.microsoft.com/office/drawing/2014/main" id="{6F6AB7FC-AFBD-EE26-7569-E66DC884DD86}"/>
              </a:ext>
            </a:extLst>
          </p:cNvPr>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a:extLst>
              <a:ext uri="{FF2B5EF4-FFF2-40B4-BE49-F238E27FC236}">
                <a16:creationId xmlns:a16="http://schemas.microsoft.com/office/drawing/2014/main" id="{AC243BF5-E37B-C1FB-3B3D-EE0D1C2E1BC9}"/>
              </a:ext>
            </a:extLst>
          </p:cNvPr>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a:extLst>
              <a:ext uri="{FF2B5EF4-FFF2-40B4-BE49-F238E27FC236}">
                <a16:creationId xmlns:a16="http://schemas.microsoft.com/office/drawing/2014/main" id="{0C520190-47CA-CE76-945E-2102C26BF283}"/>
              </a:ext>
            </a:extLst>
          </p:cNvPr>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a:extLst>
              <a:ext uri="{FF2B5EF4-FFF2-40B4-BE49-F238E27FC236}">
                <a16:creationId xmlns:a16="http://schemas.microsoft.com/office/drawing/2014/main" id="{A8D08DAE-38C1-8A05-BE78-D45DE2D115A7}"/>
              </a:ext>
            </a:extLst>
          </p:cNvPr>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a:extLst>
              <a:ext uri="{FF2B5EF4-FFF2-40B4-BE49-F238E27FC236}">
                <a16:creationId xmlns:a16="http://schemas.microsoft.com/office/drawing/2014/main" id="{28D33E7E-9A4F-7A11-685B-58462628BBD4}"/>
              </a:ext>
            </a:extLst>
          </p:cNvPr>
          <p:cNvSpPr>
            <a:spLocks noGrp="1" noChangeArrowheads="1"/>
          </p:cNvSpPr>
          <p:nvPr>
            <p:ph type="title"/>
          </p:nvPr>
        </p:nvSpPr>
        <p:spPr>
          <a:xfrm>
            <a:off x="220717" y="201614"/>
            <a:ext cx="11825235" cy="549275"/>
          </a:xfrm>
        </p:spPr>
        <p:txBody>
          <a:bodyPr>
            <a:normAutofit/>
          </a:bodyPr>
          <a:lstStyle/>
          <a:p>
            <a:pPr algn="ctr"/>
            <a:r>
              <a:rPr lang="en-GB" sz="3200" dirty="0"/>
              <a:t> </a:t>
            </a:r>
            <a:endParaRPr lang="nb-NO" sz="3200" b="0" dirty="0"/>
          </a:p>
        </p:txBody>
      </p:sp>
      <p:sp>
        <p:nvSpPr>
          <p:cNvPr id="62483" name="Rectangle 19">
            <a:extLst>
              <a:ext uri="{FF2B5EF4-FFF2-40B4-BE49-F238E27FC236}">
                <a16:creationId xmlns:a16="http://schemas.microsoft.com/office/drawing/2014/main" id="{CB0B8830-205C-79B1-31A1-118393225FFA}"/>
              </a:ext>
            </a:extLst>
          </p:cNvPr>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graphicFrame>
        <p:nvGraphicFramePr>
          <p:cNvPr id="2" name="Table 1">
            <a:extLst>
              <a:ext uri="{FF2B5EF4-FFF2-40B4-BE49-F238E27FC236}">
                <a16:creationId xmlns:a16="http://schemas.microsoft.com/office/drawing/2014/main" id="{C28D454C-2F57-7221-096A-18853671831A}"/>
              </a:ext>
            </a:extLst>
          </p:cNvPr>
          <p:cNvGraphicFramePr>
            <a:graphicFrameLocks noGrp="1"/>
          </p:cNvGraphicFramePr>
          <p:nvPr>
            <p:extLst>
              <p:ext uri="{D42A27DB-BD31-4B8C-83A1-F6EECF244321}">
                <p14:modId xmlns:p14="http://schemas.microsoft.com/office/powerpoint/2010/main" val="1821309050"/>
              </p:ext>
            </p:extLst>
          </p:nvPr>
        </p:nvGraphicFramePr>
        <p:xfrm>
          <a:off x="2032000" y="2094614"/>
          <a:ext cx="8398540" cy="2847273"/>
        </p:xfrm>
        <a:graphic>
          <a:graphicData uri="http://schemas.openxmlformats.org/drawingml/2006/table">
            <a:tbl>
              <a:tblPr firstRow="1" bandRow="1">
                <a:tableStyleId>{5C22544A-7EE6-4342-B048-85BDC9FD1C3A}</a:tableStyleId>
              </a:tblPr>
              <a:tblGrid>
                <a:gridCol w="3975395">
                  <a:extLst>
                    <a:ext uri="{9D8B030D-6E8A-4147-A177-3AD203B41FA5}">
                      <a16:colId xmlns:a16="http://schemas.microsoft.com/office/drawing/2014/main" val="2174293417"/>
                    </a:ext>
                  </a:extLst>
                </a:gridCol>
                <a:gridCol w="2169042">
                  <a:extLst>
                    <a:ext uri="{9D8B030D-6E8A-4147-A177-3AD203B41FA5}">
                      <a16:colId xmlns:a16="http://schemas.microsoft.com/office/drawing/2014/main" val="378996087"/>
                    </a:ext>
                  </a:extLst>
                </a:gridCol>
                <a:gridCol w="2254103">
                  <a:extLst>
                    <a:ext uri="{9D8B030D-6E8A-4147-A177-3AD203B41FA5}">
                      <a16:colId xmlns:a16="http://schemas.microsoft.com/office/drawing/2014/main" val="1588911297"/>
                    </a:ext>
                  </a:extLst>
                </a:gridCol>
              </a:tblGrid>
              <a:tr h="468578">
                <a:tc>
                  <a:txBody>
                    <a:bodyPr/>
                    <a:lstStyle/>
                    <a:p>
                      <a:pPr algn="just">
                        <a:lnSpc>
                          <a:spcPts val="1500"/>
                        </a:lnSpc>
                        <a:buNone/>
                      </a:pPr>
                      <a:r>
                        <a:rPr lang="en-US" sz="1800" i="1" kern="1600" dirty="0">
                          <a:effectLst/>
                          <a:latin typeface="Times" panose="02020603050405020304" pitchFamily="18" charset="0"/>
                          <a:ea typeface="Times New Roman" panose="02020603050405020304" pitchFamily="18" charset="0"/>
                          <a:cs typeface="Helvetica" panose="020B0604020202020204" pitchFamily="34" charset="0"/>
                        </a:rPr>
                        <a:t> </a:t>
                      </a:r>
                      <a:endParaRPr lang="en-US" sz="18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1500"/>
                        </a:lnSpc>
                        <a:buNone/>
                      </a:pPr>
                      <a:endParaRPr lang="en-US" sz="1800" kern="1600" dirty="0">
                        <a:effectLst/>
                        <a:latin typeface="Times" panose="02020603050405020304" pitchFamily="18" charset="0"/>
                        <a:ea typeface="Times New Roman" panose="02020603050405020304" pitchFamily="18" charset="0"/>
                        <a:cs typeface="Helvetica" panose="020B0604020202020204" pitchFamily="34" charset="0"/>
                      </a:endParaRPr>
                    </a:p>
                    <a:p>
                      <a:pPr algn="just">
                        <a:lnSpc>
                          <a:spcPts val="1500"/>
                        </a:lnSpc>
                        <a:buNone/>
                      </a:pPr>
                      <a:r>
                        <a:rPr lang="en-US" sz="1800" kern="1600" dirty="0" err="1">
                          <a:effectLst/>
                          <a:latin typeface="Times" panose="02020603050405020304" pitchFamily="18" charset="0"/>
                          <a:ea typeface="Times New Roman" panose="02020603050405020304" pitchFamily="18" charset="0"/>
                          <a:cs typeface="Helvetica" panose="020B0604020202020204" pitchFamily="34" charset="0"/>
                        </a:rPr>
                        <a:t>EngVal</a:t>
                      </a:r>
                      <a:endParaRPr lang="en-US" sz="18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1500"/>
                        </a:lnSpc>
                        <a:buNone/>
                      </a:pPr>
                      <a:endParaRPr lang="en-US" sz="1800" kern="1600" dirty="0">
                        <a:effectLst/>
                        <a:latin typeface="Times" panose="02020603050405020304" pitchFamily="18" charset="0"/>
                        <a:ea typeface="Times New Roman" panose="02020603050405020304" pitchFamily="18" charset="0"/>
                        <a:cs typeface="Helvetica" panose="020B0604020202020204" pitchFamily="34" charset="0"/>
                      </a:endParaRPr>
                    </a:p>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 NorVal-1956</a:t>
                      </a:r>
                    </a:p>
                  </a:txBody>
                  <a:tcPr marL="68580" marR="68580" marT="0" marB="0"/>
                </a:tc>
                <a:extLst>
                  <a:ext uri="{0D108BD9-81ED-4DB2-BD59-A6C34878D82A}">
                    <a16:rowId xmlns:a16="http://schemas.microsoft.com/office/drawing/2014/main" val="901352069"/>
                  </a:ext>
                </a:extLst>
              </a:tr>
              <a:tr h="468578">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Valpods</a:t>
                      </a: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1361</a:t>
                      </a:r>
                    </a:p>
                  </a:txBody>
                  <a:tcPr marL="68580" marR="68580" marT="0" marB="0"/>
                </a:tc>
                <a:tc>
                  <a:txBody>
                    <a:bodyPr/>
                    <a:lstStyle/>
                    <a:p>
                      <a:pPr algn="just">
                        <a:lnSpc>
                          <a:spcPts val="1500"/>
                        </a:lnSpc>
                        <a:buNone/>
                      </a:pPr>
                      <a:r>
                        <a:rPr lang="en-US" sz="1800" kern="1600">
                          <a:effectLst/>
                          <a:latin typeface="Times" panose="02020603050405020304" pitchFamily="18" charset="0"/>
                          <a:ea typeface="Times New Roman" panose="02020603050405020304" pitchFamily="18" charset="0"/>
                          <a:cs typeface="Helvetica" panose="020B0604020202020204" pitchFamily="34" charset="0"/>
                        </a:rPr>
                        <a:t> 1952   </a:t>
                      </a:r>
                    </a:p>
                  </a:txBody>
                  <a:tcPr marL="68580" marR="68580" marT="0" marB="0"/>
                </a:tc>
                <a:extLst>
                  <a:ext uri="{0D108BD9-81ED-4DB2-BD59-A6C34878D82A}">
                    <a16:rowId xmlns:a16="http://schemas.microsoft.com/office/drawing/2014/main" val="2764688180"/>
                  </a:ext>
                </a:extLst>
              </a:tr>
              <a:tr h="468578">
                <a:tc>
                  <a:txBody>
                    <a:bodyPr/>
                    <a:lstStyle/>
                    <a:p>
                      <a:pPr algn="just">
                        <a:lnSpc>
                          <a:spcPts val="1500"/>
                        </a:lnSpc>
                        <a:buNone/>
                      </a:pPr>
                      <a:r>
                        <a:rPr lang="en-US" sz="1800" kern="1600" dirty="0" err="1">
                          <a:effectLst/>
                          <a:latin typeface="Times" panose="02020603050405020304" pitchFamily="18" charset="0"/>
                          <a:ea typeface="Times New Roman" panose="02020603050405020304" pitchFamily="18" charset="0"/>
                          <a:cs typeface="Helvetica" panose="020B0604020202020204" pitchFamily="34" charset="0"/>
                        </a:rPr>
                        <a:t>lexvals</a:t>
                      </a:r>
                      <a:endParaRPr lang="en-US" sz="18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5883</a:t>
                      </a:r>
                    </a:p>
                  </a:txBody>
                  <a:tcPr marL="68580" marR="68580" marT="0" marB="0"/>
                </a:tc>
                <a:tc>
                  <a:txBody>
                    <a:bodyPr/>
                    <a:lstStyle/>
                    <a:p>
                      <a:pPr algn="just">
                        <a:lnSpc>
                          <a:spcPts val="1500"/>
                        </a:lnSpc>
                        <a:buNone/>
                      </a:pPr>
                      <a:r>
                        <a:rPr lang="en-US" sz="1800" kern="1600">
                          <a:effectLst/>
                          <a:latin typeface="Times" panose="02020603050405020304" pitchFamily="18" charset="0"/>
                          <a:ea typeface="Times New Roman" panose="02020603050405020304" pitchFamily="18" charset="0"/>
                          <a:cs typeface="Helvetica" panose="020B0604020202020204" pitchFamily="34" charset="0"/>
                        </a:rPr>
                        <a:t> 9743</a:t>
                      </a:r>
                    </a:p>
                  </a:txBody>
                  <a:tcPr marL="68580" marR="68580" marT="0" marB="0"/>
                </a:tc>
                <a:extLst>
                  <a:ext uri="{0D108BD9-81ED-4DB2-BD59-A6C34878D82A}">
                    <a16:rowId xmlns:a16="http://schemas.microsoft.com/office/drawing/2014/main" val="1383609189"/>
                  </a:ext>
                </a:extLst>
              </a:tr>
              <a:tr h="468578">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oblique as marked in global label	</a:t>
                      </a: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2352</a:t>
                      </a: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4003</a:t>
                      </a:r>
                    </a:p>
                  </a:txBody>
                  <a:tcPr marL="68580" marR="68580" marT="0" marB="0"/>
                </a:tc>
                <a:extLst>
                  <a:ext uri="{0D108BD9-81ED-4DB2-BD59-A6C34878D82A}">
                    <a16:rowId xmlns:a16="http://schemas.microsoft.com/office/drawing/2014/main" val="3555922564"/>
                  </a:ext>
                </a:extLst>
              </a:tr>
              <a:tr h="504383">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oblique as marked in argument label</a:t>
                      </a: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2499</a:t>
                      </a: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4397</a:t>
                      </a:r>
                    </a:p>
                  </a:txBody>
                  <a:tcPr marL="68580" marR="68580" marT="0" marB="0"/>
                </a:tc>
                <a:extLst>
                  <a:ext uri="{0D108BD9-81ED-4DB2-BD59-A6C34878D82A}">
                    <a16:rowId xmlns:a16="http://schemas.microsoft.com/office/drawing/2014/main" val="2836364620"/>
                  </a:ext>
                </a:extLst>
              </a:tr>
              <a:tr h="468578">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Particles</a:t>
                      </a: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458</a:t>
                      </a:r>
                    </a:p>
                  </a:txBody>
                  <a:tcPr marL="68580" marR="68580" marT="0" marB="0"/>
                </a:tc>
                <a:tc>
                  <a:txBody>
                    <a:bodyPr/>
                    <a:lstStyle/>
                    <a:p>
                      <a:pPr algn="just">
                        <a:lnSpc>
                          <a:spcPts val="1500"/>
                        </a:lnSpc>
                        <a:buNone/>
                      </a:pPr>
                      <a:r>
                        <a:rPr lang="en-US" sz="1800" kern="1600" dirty="0">
                          <a:effectLst/>
                          <a:latin typeface="Times" panose="02020603050405020304" pitchFamily="18" charset="0"/>
                          <a:ea typeface="Times New Roman" panose="02020603050405020304" pitchFamily="18" charset="0"/>
                          <a:cs typeface="Helvetica" panose="020B0604020202020204" pitchFamily="34" charset="0"/>
                        </a:rPr>
                        <a:t>1198</a:t>
                      </a:r>
                    </a:p>
                  </a:txBody>
                  <a:tcPr marL="68580" marR="68580" marT="0" marB="0"/>
                </a:tc>
                <a:extLst>
                  <a:ext uri="{0D108BD9-81ED-4DB2-BD59-A6C34878D82A}">
                    <a16:rowId xmlns:a16="http://schemas.microsoft.com/office/drawing/2014/main" val="1811748112"/>
                  </a:ext>
                </a:extLst>
              </a:tr>
            </a:tbl>
          </a:graphicData>
        </a:graphic>
      </p:graphicFrame>
    </p:spTree>
    <p:extLst>
      <p:ext uri="{BB962C8B-B14F-4D97-AF65-F5344CB8AC3E}">
        <p14:creationId xmlns:p14="http://schemas.microsoft.com/office/powerpoint/2010/main" val="28135169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624417" y="836613"/>
            <a:ext cx="10970683" cy="5543550"/>
          </a:xfrm>
        </p:spPr>
        <p:txBody>
          <a:bodyPr>
            <a:normAutofit fontScale="77500" lnSpcReduction="20000"/>
          </a:bodyPr>
          <a:lstStyle/>
          <a:p>
            <a:pPr marL="0" indent="0">
              <a:buNone/>
            </a:pPr>
            <a:r>
              <a:rPr lang="en-US" sz="2400" dirty="0"/>
              <a:t>Entries in the output version so far look like this (where the </a:t>
            </a:r>
            <a:r>
              <a:rPr lang="en-US" sz="2400" dirty="0" err="1"/>
              <a:t>sempods</a:t>
            </a:r>
            <a:r>
              <a:rPr lang="en-US" sz="2400" dirty="0"/>
              <a:t> now have ‘=‘ instead of ‘&amp;’ or ‘,’, and ‘</a:t>
            </a:r>
            <a:r>
              <a:rPr lang="en-US" sz="2400" dirty="0" err="1"/>
              <a:t>forsøke</a:t>
            </a:r>
            <a:r>
              <a:rPr lang="en-US" sz="2400" dirty="0"/>
              <a:t>, </a:t>
            </a:r>
            <a:r>
              <a:rPr lang="en-US" sz="2400" dirty="0" err="1"/>
              <a:t>prøve</a:t>
            </a:r>
            <a:r>
              <a:rPr lang="en-US" sz="2400" dirty="0"/>
              <a:t>’ is the relevant ‘basket’):</a:t>
            </a:r>
          </a:p>
          <a:p>
            <a:pPr marL="712788" indent="-85725">
              <a:buNone/>
            </a:pPr>
            <a:r>
              <a:rPr lang="en-US" sz="2400" dirty="0"/>
              <a:t>try	</a:t>
            </a:r>
            <a:r>
              <a:rPr lang="en-US" sz="2400" dirty="0" err="1"/>
              <a:t>forsøke</a:t>
            </a:r>
            <a:r>
              <a:rPr lang="en-US" sz="2400" dirty="0"/>
              <a:t>, </a:t>
            </a:r>
            <a:r>
              <a:rPr lang="en-US" sz="2400" dirty="0" err="1"/>
              <a:t>prøve</a:t>
            </a:r>
            <a:r>
              <a:rPr lang="en-US" sz="2400" dirty="0"/>
              <a:t>	{Init=</a:t>
            </a:r>
            <a:r>
              <a:rPr lang="en-US" sz="2400" dirty="0" err="1"/>
              <a:t>Cogn</a:t>
            </a:r>
            <a:r>
              <a:rPr lang="en-US" sz="2400" dirty="0"/>
              <a:t>=Creation=Unfold=Perform=</a:t>
            </a:r>
            <a:r>
              <a:rPr lang="en-US" sz="2400" dirty="0" err="1"/>
              <a:t>SymbVal</a:t>
            </a:r>
            <a:r>
              <a:rPr lang="en-US" sz="2400" dirty="0"/>
              <a:t>}		</a:t>
            </a:r>
          </a:p>
          <a:p>
            <a:pPr marL="712788" indent="-85725">
              <a:buNone/>
            </a:pPr>
            <a:r>
              <a:rPr lang="en-US" sz="2400" dirty="0"/>
              <a:t>try:(LEXVALS						</a:t>
            </a:r>
          </a:p>
          <a:p>
            <a:pPr marL="712788" indent="-85725">
              <a:buNone/>
            </a:pPr>
            <a:r>
              <a:rPr lang="en-US" sz="2400" dirty="0" err="1"/>
              <a:t>try__tr</a:t>
            </a:r>
            <a:r>
              <a:rPr lang="en-US" sz="2400" dirty="0"/>
              <a:t> &amp; 						</a:t>
            </a:r>
          </a:p>
          <a:p>
            <a:pPr marL="712788" indent="-85725">
              <a:buNone/>
            </a:pPr>
            <a:r>
              <a:rPr lang="en-US" sz="2400" dirty="0"/>
              <a:t>try__</a:t>
            </a:r>
            <a:r>
              <a:rPr lang="en-US" sz="2400" dirty="0" err="1"/>
              <a:t>tr-obEqSu</a:t>
            </a:r>
            <a:r>
              <a:rPr lang="en-US" sz="2400" dirty="0"/>
              <a:t>Inf &amp; 						</a:t>
            </a:r>
          </a:p>
          <a:p>
            <a:pPr marL="712788" indent="-85725">
              <a:buNone/>
            </a:pPr>
            <a:r>
              <a:rPr lang="en-US" sz="2400" dirty="0"/>
              <a:t>try-out__</a:t>
            </a:r>
            <a:r>
              <a:rPr lang="en-US" sz="2400" dirty="0" err="1"/>
              <a:t>trPrtcl</a:t>
            </a:r>
            <a:r>
              <a:rPr lang="en-US" sz="2400" dirty="0"/>
              <a:t>)						</a:t>
            </a:r>
          </a:p>
          <a:p>
            <a:pPr marL="0" indent="0">
              <a:buNone/>
            </a:pPr>
            <a:endParaRPr lang="en-US" sz="2400" dirty="0"/>
          </a:p>
          <a:p>
            <a:pPr marL="0" indent="0">
              <a:buNone/>
            </a:pPr>
            <a:r>
              <a:rPr lang="en-US" sz="2400" dirty="0"/>
              <a:t>This format is amenable both to exemplifying short sentences, as in ‘</a:t>
            </a:r>
            <a:r>
              <a:rPr lang="en-US" sz="2400" dirty="0" err="1"/>
              <a:t>lexvals_exemplified</a:t>
            </a:r>
            <a:r>
              <a:rPr lang="en-US" sz="2400" dirty="0"/>
              <a:t>’, </a:t>
            </a:r>
          </a:p>
          <a:p>
            <a:pPr marL="0" indent="627063">
              <a:buNone/>
            </a:pPr>
            <a:r>
              <a:rPr lang="en-US" sz="2400" dirty="0" err="1"/>
              <a:t>try__tr</a:t>
            </a:r>
            <a:r>
              <a:rPr lang="en-US" sz="2400" dirty="0"/>
              <a:t> &amp; he tries the pants						</a:t>
            </a:r>
          </a:p>
          <a:p>
            <a:pPr marL="0" indent="627063">
              <a:buNone/>
            </a:pPr>
            <a:r>
              <a:rPr lang="en-US" sz="2400" dirty="0"/>
              <a:t>try__</a:t>
            </a:r>
            <a:r>
              <a:rPr lang="en-US" sz="2400" dirty="0" err="1"/>
              <a:t>tr-obEqSu</a:t>
            </a:r>
            <a:r>
              <a:rPr lang="en-US" sz="2400" dirty="0"/>
              <a:t>Inf &amp; he tries to fit into the pants					</a:t>
            </a:r>
          </a:p>
          <a:p>
            <a:pPr marL="0" indent="627063">
              <a:buNone/>
            </a:pPr>
            <a:r>
              <a:rPr lang="en-US" sz="2400" dirty="0"/>
              <a:t>try-out__</a:t>
            </a:r>
            <a:r>
              <a:rPr lang="en-US" sz="2400" dirty="0" err="1"/>
              <a:t>trPrtcl</a:t>
            </a:r>
            <a:r>
              <a:rPr lang="en-US" sz="2400" dirty="0"/>
              <a:t> &amp; he tries out the ‘workwear’ pants</a:t>
            </a:r>
          </a:p>
          <a:p>
            <a:pPr marL="0" indent="0">
              <a:buNone/>
            </a:pPr>
            <a:endParaRPr lang="en-US" sz="2400" dirty="0"/>
          </a:p>
          <a:p>
            <a:pPr marL="0" indent="0">
              <a:buNone/>
            </a:pPr>
            <a:r>
              <a:rPr lang="en-US" sz="2400" dirty="0"/>
              <a:t>and to ‘abstracting out’ of the lemma, to get the standard </a:t>
            </a:r>
            <a:r>
              <a:rPr lang="en-US" sz="2400" dirty="0" err="1"/>
              <a:t>valpod</a:t>
            </a:r>
            <a:r>
              <a:rPr lang="en-US" sz="2400" dirty="0"/>
              <a:t> form:</a:t>
            </a:r>
          </a:p>
          <a:p>
            <a:pPr marL="0" indent="0">
              <a:buNone/>
            </a:pPr>
            <a:r>
              <a:rPr lang="en-US" sz="2400" dirty="0"/>
              <a:t>	try:{</a:t>
            </a:r>
            <a:r>
              <a:rPr lang="en-US" sz="2400" dirty="0" err="1"/>
              <a:t>V__tr</a:t>
            </a:r>
            <a:r>
              <a:rPr lang="en-US" sz="2400" dirty="0"/>
              <a:t> &amp; V__</a:t>
            </a:r>
            <a:r>
              <a:rPr lang="en-US" sz="2400" dirty="0" err="1"/>
              <a:t>tr-obEqSu</a:t>
            </a:r>
            <a:r>
              <a:rPr lang="en-US" sz="2400" dirty="0"/>
              <a:t>Inf &amp; V-out__trPrtcl}</a:t>
            </a:r>
          </a:p>
          <a:p>
            <a:pPr marL="0" indent="0">
              <a:buNone/>
            </a:pPr>
            <a:endParaRPr lang="nb-NO" sz="2400" dirty="0"/>
          </a:p>
          <a:p>
            <a:pPr>
              <a:buFont typeface="Arial" charset="0"/>
              <a:buNone/>
            </a:pPr>
            <a:r>
              <a:rPr lang="en-GB" sz="2400" dirty="0"/>
              <a:t> </a:t>
            </a:r>
          </a:p>
          <a:p>
            <a:pPr>
              <a:buFont typeface="Arial" charset="0"/>
              <a:buNone/>
            </a:pPr>
            <a:endParaRPr lang="en-GB" sz="2400" dirty="0"/>
          </a:p>
        </p:txBody>
      </p:sp>
      <p:sp>
        <p:nvSpPr>
          <p:cNvPr id="62467" name="Text Box 3"/>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69" name="Text Box 5"/>
          <p:cNvSpPr txBox="1">
            <a:spLocks noChangeArrowheads="1"/>
          </p:cNvSpPr>
          <p:nvPr/>
        </p:nvSpPr>
        <p:spPr bwMode="auto">
          <a:xfrm>
            <a:off x="5839885" y="3544889"/>
            <a:ext cx="2116" cy="338137"/>
          </a:xfrm>
          <a:prstGeom prst="rect">
            <a:avLst/>
          </a:prstGeom>
          <a:noFill/>
          <a:ln w="9525">
            <a:noFill/>
            <a:miter lim="800000"/>
            <a:headEnd/>
            <a:tailEnd/>
          </a:ln>
        </p:spPr>
        <p:txBody>
          <a:bodyPr wrap="none" anchor="ctr"/>
          <a:lstStyle/>
          <a:p>
            <a:endParaRPr lang="nb-NO"/>
          </a:p>
        </p:txBody>
      </p:sp>
      <p:sp>
        <p:nvSpPr>
          <p:cNvPr id="62470" name="Text Box 6"/>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7" name="Text Box 13"/>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p:cNvSpPr>
            <a:spLocks noGrp="1" noChangeArrowheads="1"/>
          </p:cNvSpPr>
          <p:nvPr>
            <p:ph type="title"/>
          </p:nvPr>
        </p:nvSpPr>
        <p:spPr>
          <a:xfrm>
            <a:off x="220717" y="201614"/>
            <a:ext cx="11825235" cy="549275"/>
          </a:xfrm>
        </p:spPr>
        <p:txBody>
          <a:bodyPr>
            <a:normAutofit/>
          </a:bodyPr>
          <a:lstStyle/>
          <a:p>
            <a:pPr algn="ctr"/>
            <a:r>
              <a:rPr lang="en-GB" sz="3200" dirty="0"/>
              <a:t> </a:t>
            </a:r>
            <a:endParaRPr lang="nb-NO" sz="3200" b="0" dirty="0"/>
          </a:p>
        </p:txBody>
      </p:sp>
      <p:sp>
        <p:nvSpPr>
          <p:cNvPr id="62483" name="Rectangle 19"/>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FB9DB-89B9-0EC1-2877-780CC3B1D6AB}"/>
            </a:ext>
          </a:extLst>
        </p:cNvPr>
        <p:cNvGrpSpPr/>
        <p:nvPr/>
      </p:nvGrpSpPr>
      <p:grpSpPr>
        <a:xfrm>
          <a:off x="0" y="0"/>
          <a:ext cx="0" cy="0"/>
          <a:chOff x="0" y="0"/>
          <a:chExt cx="0" cy="0"/>
        </a:xfrm>
      </p:grpSpPr>
      <p:sp>
        <p:nvSpPr>
          <p:cNvPr id="62466" name="Rectangle 2">
            <a:extLst>
              <a:ext uri="{FF2B5EF4-FFF2-40B4-BE49-F238E27FC236}">
                <a16:creationId xmlns:a16="http://schemas.microsoft.com/office/drawing/2014/main" id="{C44E50DC-D498-120F-6F9C-2DA5582B2F8D}"/>
              </a:ext>
            </a:extLst>
          </p:cNvPr>
          <p:cNvSpPr>
            <a:spLocks noGrp="1" noChangeArrowheads="1"/>
          </p:cNvSpPr>
          <p:nvPr>
            <p:ph type="body" idx="1"/>
          </p:nvPr>
        </p:nvSpPr>
        <p:spPr>
          <a:xfrm>
            <a:off x="624417" y="836613"/>
            <a:ext cx="10970683" cy="5543550"/>
          </a:xfrm>
        </p:spPr>
        <p:txBody>
          <a:bodyPr>
            <a:normAutofit lnSpcReduction="10000"/>
          </a:bodyPr>
          <a:lstStyle/>
          <a:p>
            <a:pPr marL="0" indent="0">
              <a:buNone/>
            </a:pPr>
            <a:r>
              <a:rPr lang="en-US" sz="2400" dirty="0"/>
              <a:t>The result is a probably somewhat down-tuned valence lexicon for English, something like a ‘controlled English’ (with possible features of a ‘</a:t>
            </a:r>
            <a:r>
              <a:rPr lang="en-US" sz="2400" dirty="0" err="1"/>
              <a:t>Norgenstein</a:t>
            </a:r>
            <a:r>
              <a:rPr lang="en-US" sz="2400" dirty="0"/>
              <a:t>’).</a:t>
            </a:r>
          </a:p>
          <a:p>
            <a:pPr marL="0" indent="0">
              <a:buNone/>
            </a:pPr>
            <a:r>
              <a:rPr lang="en-US" sz="2400" dirty="0"/>
              <a:t>However, to the extent that the produced entries are adequate, and unfold a similar repertory of frame types as the Norwegian inputs, this has been achieved solely based on </a:t>
            </a:r>
            <a:r>
              <a:rPr lang="en-US" sz="2400" b="1" i="1" dirty="0"/>
              <a:t>semantic equivalence </a:t>
            </a:r>
            <a:r>
              <a:rPr lang="en-US" sz="2400" dirty="0"/>
              <a:t>between Norwegian verb and English verbs. The procedure thus indicates that in something like 80% of the </a:t>
            </a:r>
            <a:r>
              <a:rPr lang="en-US" sz="2400" dirty="0" err="1"/>
              <a:t>lexvals</a:t>
            </a:r>
            <a:r>
              <a:rPr lang="en-US" sz="2400" dirty="0"/>
              <a:t> produced, they are based on the </a:t>
            </a:r>
            <a:r>
              <a:rPr lang="en-US" sz="2400" b="1" i="1" dirty="0"/>
              <a:t>meanings </a:t>
            </a:r>
            <a:r>
              <a:rPr lang="en-US" sz="2400" dirty="0"/>
              <a:t>of the verbs carrying the </a:t>
            </a:r>
            <a:r>
              <a:rPr lang="en-US" sz="2400" dirty="0" err="1"/>
              <a:t>lexvals</a:t>
            </a:r>
            <a:r>
              <a:rPr lang="en-US" sz="2400" dirty="0"/>
              <a:t>.</a:t>
            </a:r>
          </a:p>
          <a:p>
            <a:pPr marL="0" indent="0">
              <a:buNone/>
            </a:pPr>
            <a:r>
              <a:rPr lang="en-US" sz="2400" dirty="0"/>
              <a:t>The 20% remaining cases attest to the point often demonstrated that you cannot ‘predict valence from meaning’. A person learning a language has to get familiar with these cases. However, she doesn’t have to ‘learn’ the other 80%, thus not </a:t>
            </a:r>
            <a:r>
              <a:rPr lang="en-US" sz="2400" b="1" i="1" dirty="0"/>
              <a:t>all</a:t>
            </a:r>
            <a:r>
              <a:rPr lang="en-US" sz="2400" dirty="0"/>
              <a:t> of the </a:t>
            </a:r>
            <a:r>
              <a:rPr lang="en-US" sz="2400" dirty="0" err="1"/>
              <a:t>lexvals</a:t>
            </a:r>
            <a:r>
              <a:rPr lang="en-US" sz="2400" dirty="0"/>
              <a:t>. </a:t>
            </a:r>
          </a:p>
          <a:p>
            <a:pPr marL="0" indent="0">
              <a:buNone/>
            </a:pPr>
            <a:r>
              <a:rPr lang="en-US" sz="2400" dirty="0"/>
              <a:t>Meaning identity has here been based on translation equivalence: this is what ‘pins’ the relevant semantics. The meta-features were just ‘transported along’ – it is doubtful whether they can be sharpened to the extent of serving as an ‘interlingua’ directly mediating translation. But this they share with any existing format of semantic representation. </a:t>
            </a:r>
          </a:p>
          <a:p>
            <a:pPr marL="0" indent="0">
              <a:buNone/>
            </a:pPr>
            <a:endParaRPr lang="en-US" sz="2400" dirty="0"/>
          </a:p>
          <a:p>
            <a:pPr marL="0" indent="0">
              <a:buNone/>
            </a:pPr>
            <a:endParaRPr lang="en-GB" sz="2400" dirty="0"/>
          </a:p>
        </p:txBody>
      </p:sp>
      <p:sp>
        <p:nvSpPr>
          <p:cNvPr id="62467" name="Text Box 3">
            <a:extLst>
              <a:ext uri="{FF2B5EF4-FFF2-40B4-BE49-F238E27FC236}">
                <a16:creationId xmlns:a16="http://schemas.microsoft.com/office/drawing/2014/main" id="{1BD0AE0B-3762-D697-3B38-108A16698303}"/>
              </a:ext>
            </a:extLst>
          </p:cNvPr>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a:extLst>
              <a:ext uri="{FF2B5EF4-FFF2-40B4-BE49-F238E27FC236}">
                <a16:creationId xmlns:a16="http://schemas.microsoft.com/office/drawing/2014/main" id="{A4518F52-AF48-884A-FD55-953F6B124FCE}"/>
              </a:ext>
            </a:extLst>
          </p:cNvPr>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69" name="Text Box 5">
            <a:extLst>
              <a:ext uri="{FF2B5EF4-FFF2-40B4-BE49-F238E27FC236}">
                <a16:creationId xmlns:a16="http://schemas.microsoft.com/office/drawing/2014/main" id="{52692D5D-8B66-492B-3E25-6567D698FF75}"/>
              </a:ext>
            </a:extLst>
          </p:cNvPr>
          <p:cNvSpPr txBox="1">
            <a:spLocks noChangeArrowheads="1"/>
          </p:cNvSpPr>
          <p:nvPr/>
        </p:nvSpPr>
        <p:spPr bwMode="auto">
          <a:xfrm>
            <a:off x="5839885" y="3544889"/>
            <a:ext cx="2116" cy="338137"/>
          </a:xfrm>
          <a:prstGeom prst="rect">
            <a:avLst/>
          </a:prstGeom>
          <a:noFill/>
          <a:ln w="9525">
            <a:noFill/>
            <a:miter lim="800000"/>
            <a:headEnd/>
            <a:tailEnd/>
          </a:ln>
        </p:spPr>
        <p:txBody>
          <a:bodyPr wrap="none" anchor="ctr"/>
          <a:lstStyle/>
          <a:p>
            <a:endParaRPr lang="nb-NO"/>
          </a:p>
        </p:txBody>
      </p:sp>
      <p:sp>
        <p:nvSpPr>
          <p:cNvPr id="62470" name="Text Box 6">
            <a:extLst>
              <a:ext uri="{FF2B5EF4-FFF2-40B4-BE49-F238E27FC236}">
                <a16:creationId xmlns:a16="http://schemas.microsoft.com/office/drawing/2014/main" id="{861E2373-B2B9-976A-C5ED-63DBD24BF402}"/>
              </a:ext>
            </a:extLst>
          </p:cNvPr>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a:extLst>
              <a:ext uri="{FF2B5EF4-FFF2-40B4-BE49-F238E27FC236}">
                <a16:creationId xmlns:a16="http://schemas.microsoft.com/office/drawing/2014/main" id="{4AC5F950-0BFD-3FC5-892D-DD05178338E5}"/>
              </a:ext>
            </a:extLst>
          </p:cNvPr>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a:extLst>
              <a:ext uri="{FF2B5EF4-FFF2-40B4-BE49-F238E27FC236}">
                <a16:creationId xmlns:a16="http://schemas.microsoft.com/office/drawing/2014/main" id="{88622009-8432-F63C-4577-50481E3692A7}"/>
              </a:ext>
            </a:extLst>
          </p:cNvPr>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a:extLst>
              <a:ext uri="{FF2B5EF4-FFF2-40B4-BE49-F238E27FC236}">
                <a16:creationId xmlns:a16="http://schemas.microsoft.com/office/drawing/2014/main" id="{69897E28-00DD-4989-3957-ED9FDA62C632}"/>
              </a:ext>
            </a:extLst>
          </p:cNvPr>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a:extLst>
              <a:ext uri="{FF2B5EF4-FFF2-40B4-BE49-F238E27FC236}">
                <a16:creationId xmlns:a16="http://schemas.microsoft.com/office/drawing/2014/main" id="{8B485563-368B-C2C1-8596-FF7740D44A8D}"/>
              </a:ext>
            </a:extLst>
          </p:cNvPr>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6" name="Text Box 12">
            <a:extLst>
              <a:ext uri="{FF2B5EF4-FFF2-40B4-BE49-F238E27FC236}">
                <a16:creationId xmlns:a16="http://schemas.microsoft.com/office/drawing/2014/main" id="{10688413-855C-8AFA-C0E0-43FAFC986B83}"/>
              </a:ext>
            </a:extLst>
          </p:cNvPr>
          <p:cNvSpPr txBox="1">
            <a:spLocks noChangeArrowheads="1"/>
          </p:cNvSpPr>
          <p:nvPr/>
        </p:nvSpPr>
        <p:spPr bwMode="auto">
          <a:xfrm>
            <a:off x="2184401" y="3798889"/>
            <a:ext cx="8462433" cy="338137"/>
          </a:xfrm>
          <a:prstGeom prst="rect">
            <a:avLst/>
          </a:prstGeom>
          <a:noFill/>
          <a:ln w="9525">
            <a:noFill/>
            <a:miter lim="800000"/>
            <a:headEnd/>
            <a:tailEnd/>
          </a:ln>
        </p:spPr>
        <p:txBody>
          <a:bodyPr wrap="none" anchor="ctr"/>
          <a:lstStyle/>
          <a:p>
            <a:endParaRPr lang="nb-NO"/>
          </a:p>
        </p:txBody>
      </p:sp>
      <p:sp>
        <p:nvSpPr>
          <p:cNvPr id="62477" name="Text Box 13">
            <a:extLst>
              <a:ext uri="{FF2B5EF4-FFF2-40B4-BE49-F238E27FC236}">
                <a16:creationId xmlns:a16="http://schemas.microsoft.com/office/drawing/2014/main" id="{259B8421-2D9E-2EF3-4744-2226B273E90A}"/>
              </a:ext>
            </a:extLst>
          </p:cNvPr>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a:extLst>
              <a:ext uri="{FF2B5EF4-FFF2-40B4-BE49-F238E27FC236}">
                <a16:creationId xmlns:a16="http://schemas.microsoft.com/office/drawing/2014/main" id="{339529EC-ECBE-2472-4D41-D7A646FAB85D}"/>
              </a:ext>
            </a:extLst>
          </p:cNvPr>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a:extLst>
              <a:ext uri="{FF2B5EF4-FFF2-40B4-BE49-F238E27FC236}">
                <a16:creationId xmlns:a16="http://schemas.microsoft.com/office/drawing/2014/main" id="{3C5F22C7-BC1D-17FF-0A01-EF285ED96640}"/>
              </a:ext>
            </a:extLst>
          </p:cNvPr>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a:extLst>
              <a:ext uri="{FF2B5EF4-FFF2-40B4-BE49-F238E27FC236}">
                <a16:creationId xmlns:a16="http://schemas.microsoft.com/office/drawing/2014/main" id="{79404069-DC81-6E5A-7976-04A3F81B23F2}"/>
              </a:ext>
            </a:extLst>
          </p:cNvPr>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a:extLst>
              <a:ext uri="{FF2B5EF4-FFF2-40B4-BE49-F238E27FC236}">
                <a16:creationId xmlns:a16="http://schemas.microsoft.com/office/drawing/2014/main" id="{942A9D3A-0438-4947-CA45-A05A462F22BF}"/>
              </a:ext>
            </a:extLst>
          </p:cNvPr>
          <p:cNvSpPr>
            <a:spLocks noGrp="1" noChangeArrowheads="1"/>
          </p:cNvSpPr>
          <p:nvPr>
            <p:ph type="title"/>
          </p:nvPr>
        </p:nvSpPr>
        <p:spPr>
          <a:xfrm>
            <a:off x="220717" y="201614"/>
            <a:ext cx="11825235" cy="549275"/>
          </a:xfrm>
        </p:spPr>
        <p:txBody>
          <a:bodyPr>
            <a:normAutofit/>
          </a:bodyPr>
          <a:lstStyle/>
          <a:p>
            <a:pPr algn="ctr"/>
            <a:r>
              <a:rPr lang="en-GB" sz="3200" dirty="0"/>
              <a:t> </a:t>
            </a:r>
            <a:endParaRPr lang="nb-NO" sz="3200" b="0" dirty="0"/>
          </a:p>
        </p:txBody>
      </p:sp>
      <p:sp>
        <p:nvSpPr>
          <p:cNvPr id="62483" name="Rectangle 19">
            <a:extLst>
              <a:ext uri="{FF2B5EF4-FFF2-40B4-BE49-F238E27FC236}">
                <a16:creationId xmlns:a16="http://schemas.microsoft.com/office/drawing/2014/main" id="{8C1B57D6-047A-C497-1016-B9D1D48C2FA7}"/>
              </a:ext>
            </a:extLst>
          </p:cNvPr>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spTree>
    <p:extLst>
      <p:ext uri="{BB962C8B-B14F-4D97-AF65-F5344CB8AC3E}">
        <p14:creationId xmlns:p14="http://schemas.microsoft.com/office/powerpoint/2010/main" val="171220368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624417" y="836613"/>
            <a:ext cx="10970683" cy="5543550"/>
          </a:xfrm>
        </p:spPr>
        <p:txBody>
          <a:bodyPr/>
          <a:lstStyle/>
          <a:p>
            <a:pPr>
              <a:buNone/>
            </a:pPr>
            <a:r>
              <a:rPr lang="en-US" sz="2400" dirty="0"/>
              <a:t> </a:t>
            </a:r>
            <a:endParaRPr lang="nb-NO" sz="2400" dirty="0"/>
          </a:p>
          <a:p>
            <a:r>
              <a:rPr lang="en-US" sz="2400" dirty="0"/>
              <a:t>English: </a:t>
            </a:r>
            <a:r>
              <a:rPr lang="en-US" sz="2400" dirty="0" err="1"/>
              <a:t>FrameNet</a:t>
            </a:r>
            <a:r>
              <a:rPr lang="en-US" sz="2400" dirty="0"/>
              <a:t>; </a:t>
            </a:r>
            <a:r>
              <a:rPr lang="en-US" sz="2400" dirty="0" err="1"/>
              <a:t>VerbNet</a:t>
            </a:r>
            <a:r>
              <a:rPr lang="en-US" sz="2400" dirty="0"/>
              <a:t>; </a:t>
            </a:r>
            <a:r>
              <a:rPr lang="en-US" sz="2400" dirty="0" err="1"/>
              <a:t>PropBank</a:t>
            </a:r>
            <a:r>
              <a:rPr lang="en-US" sz="2400" dirty="0"/>
              <a:t>, with URLs : https://framenet.icsi.berkeley.edu/fndrupal, http://verbs.colorado.edu/~mpalmer/projects/verbnet.html. </a:t>
            </a:r>
            <a:endParaRPr lang="nb-NO" sz="2400" dirty="0"/>
          </a:p>
          <a:p>
            <a:r>
              <a:rPr lang="en-US" sz="2400" dirty="0"/>
              <a:t>German: </a:t>
            </a:r>
            <a:r>
              <a:rPr lang="en-US" sz="2400" dirty="0" err="1"/>
              <a:t>Evalbu</a:t>
            </a:r>
            <a:r>
              <a:rPr lang="en-US" sz="2400" dirty="0"/>
              <a:t>; https://grammis.ids-mannheim.de/verbvalenz.</a:t>
            </a:r>
            <a:endParaRPr lang="nb-NO" sz="2400" dirty="0"/>
          </a:p>
          <a:p>
            <a:r>
              <a:rPr lang="en-US" sz="2400" dirty="0" err="1"/>
              <a:t>Chech</a:t>
            </a:r>
            <a:r>
              <a:rPr lang="en-US" sz="2400" dirty="0"/>
              <a:t>: </a:t>
            </a:r>
            <a:r>
              <a:rPr lang="en-US" sz="2400" dirty="0" err="1"/>
              <a:t>Vallex</a:t>
            </a:r>
            <a:r>
              <a:rPr lang="en-US" sz="2400" dirty="0"/>
              <a:t>;  http://ucnk.ff.cuni.cz. </a:t>
            </a:r>
            <a:endParaRPr lang="nb-NO" sz="2400" dirty="0"/>
          </a:p>
          <a:p>
            <a:r>
              <a:rPr lang="en-US" sz="2400" dirty="0"/>
              <a:t>Polish: </a:t>
            </a:r>
            <a:r>
              <a:rPr lang="en-US" sz="2400" dirty="0" err="1"/>
              <a:t>Walenty</a:t>
            </a:r>
            <a:r>
              <a:rPr lang="en-US" sz="2400" dirty="0"/>
              <a:t>; http://clip.ipipan.waw.pl/Walenty. </a:t>
            </a:r>
            <a:endParaRPr lang="nb-NO" sz="2400" dirty="0"/>
          </a:p>
          <a:p>
            <a:r>
              <a:rPr lang="en-US" sz="2400" dirty="0"/>
              <a:t>Bilingual: </a:t>
            </a:r>
            <a:r>
              <a:rPr lang="en-US" sz="2400" dirty="0" err="1"/>
              <a:t>CzEngVallex</a:t>
            </a:r>
            <a:r>
              <a:rPr lang="en-US" sz="2400" dirty="0"/>
              <a:t>; https://ufal.mff.cuni.cz/czengvallex. </a:t>
            </a:r>
            <a:endParaRPr lang="nb-NO" sz="2400" dirty="0"/>
          </a:p>
          <a:p>
            <a:r>
              <a:rPr lang="en-US" sz="2400" dirty="0"/>
              <a:t>Multilingual: </a:t>
            </a:r>
            <a:r>
              <a:rPr lang="en-US" sz="2400" dirty="0" err="1"/>
              <a:t>ValPaL</a:t>
            </a:r>
            <a:r>
              <a:rPr lang="en-US" sz="2400" dirty="0"/>
              <a:t>; http://valpal.info</a:t>
            </a:r>
            <a:r>
              <a:rPr lang="en-US" sz="2400" u="sng" dirty="0"/>
              <a:t>/</a:t>
            </a:r>
            <a:r>
              <a:rPr lang="nb-NO" sz="2400" dirty="0"/>
              <a:t>  (cf. </a:t>
            </a:r>
            <a:r>
              <a:rPr lang="nb-NO" sz="2400" dirty="0" err="1"/>
              <a:t>Malchukov</a:t>
            </a:r>
            <a:r>
              <a:rPr lang="nb-NO" sz="2400" dirty="0"/>
              <a:t> and </a:t>
            </a:r>
            <a:r>
              <a:rPr lang="nb-NO" sz="2400" dirty="0" err="1"/>
              <a:t>Comrie</a:t>
            </a:r>
            <a:r>
              <a:rPr lang="nb-NO" sz="2400" dirty="0"/>
              <a:t> 2015).</a:t>
            </a:r>
          </a:p>
          <a:p>
            <a:pPr>
              <a:buFont typeface="Arial" charset="0"/>
              <a:buNone/>
            </a:pPr>
            <a:r>
              <a:rPr lang="en-GB" sz="2400" dirty="0"/>
              <a:t> </a:t>
            </a:r>
          </a:p>
          <a:p>
            <a:pPr>
              <a:buFont typeface="Arial" charset="0"/>
              <a:buNone/>
            </a:pPr>
            <a:endParaRPr lang="en-GB" sz="2400" dirty="0"/>
          </a:p>
        </p:txBody>
      </p:sp>
      <p:sp>
        <p:nvSpPr>
          <p:cNvPr id="62467" name="Text Box 3"/>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69" name="Text Box 5"/>
          <p:cNvSpPr txBox="1">
            <a:spLocks noChangeArrowheads="1"/>
          </p:cNvSpPr>
          <p:nvPr/>
        </p:nvSpPr>
        <p:spPr bwMode="auto">
          <a:xfrm>
            <a:off x="5839885" y="3544889"/>
            <a:ext cx="2116" cy="338137"/>
          </a:xfrm>
          <a:prstGeom prst="rect">
            <a:avLst/>
          </a:prstGeom>
          <a:noFill/>
          <a:ln w="9525">
            <a:noFill/>
            <a:miter lim="800000"/>
            <a:headEnd/>
            <a:tailEnd/>
          </a:ln>
        </p:spPr>
        <p:txBody>
          <a:bodyPr wrap="none" anchor="ctr"/>
          <a:lstStyle/>
          <a:p>
            <a:endParaRPr lang="nb-NO"/>
          </a:p>
        </p:txBody>
      </p:sp>
      <p:sp>
        <p:nvSpPr>
          <p:cNvPr id="62470" name="Text Box 6"/>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5" name="Text Box 11"/>
          <p:cNvSpPr txBox="1">
            <a:spLocks noChangeArrowheads="1"/>
          </p:cNvSpPr>
          <p:nvPr/>
        </p:nvSpPr>
        <p:spPr bwMode="auto">
          <a:xfrm>
            <a:off x="1936751" y="3214688"/>
            <a:ext cx="8828616" cy="773112"/>
          </a:xfrm>
          <a:prstGeom prst="rect">
            <a:avLst/>
          </a:prstGeom>
          <a:noFill/>
          <a:ln w="9525">
            <a:noFill/>
            <a:miter lim="800000"/>
            <a:headEnd/>
            <a:tailEnd/>
          </a:ln>
        </p:spPr>
        <p:txBody>
          <a:bodyPr wrap="none" anchor="ctr"/>
          <a:lstStyle/>
          <a:p>
            <a:endParaRPr lang="nb-NO"/>
          </a:p>
        </p:txBody>
      </p:sp>
      <p:sp>
        <p:nvSpPr>
          <p:cNvPr id="62476" name="Text Box 12"/>
          <p:cNvSpPr txBox="1">
            <a:spLocks noChangeArrowheads="1"/>
          </p:cNvSpPr>
          <p:nvPr/>
        </p:nvSpPr>
        <p:spPr bwMode="auto">
          <a:xfrm>
            <a:off x="2184401" y="3798889"/>
            <a:ext cx="8462433" cy="338137"/>
          </a:xfrm>
          <a:prstGeom prst="rect">
            <a:avLst/>
          </a:prstGeom>
          <a:noFill/>
          <a:ln w="9525">
            <a:noFill/>
            <a:miter lim="800000"/>
            <a:headEnd/>
            <a:tailEnd/>
          </a:ln>
        </p:spPr>
        <p:txBody>
          <a:bodyPr wrap="none" anchor="ctr"/>
          <a:lstStyle/>
          <a:p>
            <a:endParaRPr lang="nb-NO"/>
          </a:p>
        </p:txBody>
      </p:sp>
      <p:sp>
        <p:nvSpPr>
          <p:cNvPr id="62477" name="Text Box 13"/>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p:cNvSpPr>
            <a:spLocks noGrp="1" noChangeArrowheads="1"/>
          </p:cNvSpPr>
          <p:nvPr>
            <p:ph type="title"/>
          </p:nvPr>
        </p:nvSpPr>
        <p:spPr>
          <a:xfrm>
            <a:off x="220717" y="201614"/>
            <a:ext cx="11825235" cy="549275"/>
          </a:xfrm>
        </p:spPr>
        <p:txBody>
          <a:bodyPr>
            <a:normAutofit/>
          </a:bodyPr>
          <a:lstStyle/>
          <a:p>
            <a:pPr algn="ctr"/>
            <a:r>
              <a:rPr lang="en-US" sz="3200" dirty="0"/>
              <a:t>Valence resources for other languages</a:t>
            </a:r>
            <a:endParaRPr lang="nb-NO" sz="3200" b="0" dirty="0"/>
          </a:p>
        </p:txBody>
      </p:sp>
      <p:sp>
        <p:nvSpPr>
          <p:cNvPr id="62483" name="Rectangle 19"/>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624417" y="836612"/>
            <a:ext cx="10970683" cy="6021387"/>
          </a:xfrm>
        </p:spPr>
        <p:txBody>
          <a:bodyPr>
            <a:noAutofit/>
          </a:bodyPr>
          <a:lstStyle/>
          <a:p>
            <a:pPr marL="0" indent="0">
              <a:buNone/>
            </a:pPr>
            <a:r>
              <a:rPr lang="en-GB" dirty="0"/>
              <a:t>We undertake a mapping of Norwegian Verb Valence to English, in the form of a </a:t>
            </a:r>
            <a:r>
              <a:rPr lang="en-GB" i="1" dirty="0"/>
              <a:t>porting</a:t>
            </a:r>
            <a:r>
              <a:rPr lang="en-GB" dirty="0"/>
              <a:t> (‘label propagation’) of </a:t>
            </a:r>
            <a:r>
              <a:rPr lang="en-GB" i="1" dirty="0" err="1"/>
              <a:t>NorVal</a:t>
            </a:r>
            <a:r>
              <a:rPr lang="en-GB" dirty="0"/>
              <a:t> to an English counterpart, the ultimate result to be referred to as </a:t>
            </a:r>
            <a:r>
              <a:rPr lang="en-GB" i="1" dirty="0" err="1"/>
              <a:t>EngVal</a:t>
            </a:r>
            <a:r>
              <a:rPr lang="en-GB" dirty="0"/>
              <a:t>. </a:t>
            </a:r>
          </a:p>
          <a:p>
            <a:r>
              <a:rPr lang="en-US" dirty="0"/>
              <a:t>The main edition of </a:t>
            </a:r>
            <a:r>
              <a:rPr lang="en-US" dirty="0" err="1"/>
              <a:t>NorVal</a:t>
            </a:r>
            <a:r>
              <a:rPr lang="en-US" dirty="0"/>
              <a:t> counts around 17,500 </a:t>
            </a:r>
            <a:r>
              <a:rPr lang="en-US" dirty="0" err="1"/>
              <a:t>lexvals</a:t>
            </a:r>
            <a:r>
              <a:rPr lang="en-US" dirty="0"/>
              <a:t>, distributed over 7,500 verbs, and thus over 7,500 </a:t>
            </a:r>
            <a:r>
              <a:rPr lang="en-US" dirty="0" err="1"/>
              <a:t>valpods</a:t>
            </a:r>
            <a:r>
              <a:rPr lang="en-US" dirty="0"/>
              <a:t>, on the form illustrated in Part 1. The format here illustrated we call the </a:t>
            </a:r>
            <a:r>
              <a:rPr lang="en-US" i="1" dirty="0" err="1"/>
              <a:t>NorVal</a:t>
            </a:r>
            <a:r>
              <a:rPr lang="en-US" i="1" dirty="0"/>
              <a:t> Normal Form</a:t>
            </a:r>
            <a:r>
              <a:rPr lang="en-US" dirty="0"/>
              <a:t>.</a:t>
            </a:r>
          </a:p>
          <a:p>
            <a:r>
              <a:rPr lang="en-US" dirty="0"/>
              <a:t>A side edition, called </a:t>
            </a:r>
            <a:r>
              <a:rPr lang="en-US" i="1" dirty="0"/>
              <a:t>NorVal-1956</a:t>
            </a:r>
            <a:r>
              <a:rPr lang="en-US" dirty="0"/>
              <a:t>, counting 1956 </a:t>
            </a:r>
            <a:r>
              <a:rPr lang="en-US" dirty="0" err="1"/>
              <a:t>valpods</a:t>
            </a:r>
            <a:r>
              <a:rPr lang="en-US" dirty="0"/>
              <a:t> and about 10,000 </a:t>
            </a:r>
            <a:r>
              <a:rPr lang="en-US" dirty="0" err="1"/>
              <a:t>lexvals</a:t>
            </a:r>
            <a:r>
              <a:rPr lang="en-US" dirty="0"/>
              <a:t>, includes semantics on the form exemplified in Part 2, thus with </a:t>
            </a:r>
            <a:r>
              <a:rPr lang="en-US" dirty="0" err="1"/>
              <a:t>sempod</a:t>
            </a:r>
            <a:r>
              <a:rPr lang="en-US" dirty="0"/>
              <a:t> and English translation equivalent. This format we call the </a:t>
            </a:r>
            <a:r>
              <a:rPr lang="en-US" i="1" dirty="0" err="1"/>
              <a:t>NorVal</a:t>
            </a:r>
            <a:r>
              <a:rPr lang="en-US" i="1" dirty="0"/>
              <a:t> Semantic Form</a:t>
            </a:r>
            <a:r>
              <a:rPr lang="en-US" dirty="0"/>
              <a:t>, exemplified in (1) below, being a format appropriate for the bilingual project envisaged.</a:t>
            </a:r>
          </a:p>
          <a:p>
            <a:pPr marL="0" indent="0">
              <a:buNone/>
            </a:pPr>
            <a:endParaRPr lang="en-US" sz="2400" dirty="0"/>
          </a:p>
        </p:txBody>
      </p:sp>
      <p:sp>
        <p:nvSpPr>
          <p:cNvPr id="62467" name="Text Box 3"/>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69" name="Text Box 5"/>
          <p:cNvSpPr txBox="1">
            <a:spLocks noChangeArrowheads="1"/>
          </p:cNvSpPr>
          <p:nvPr/>
        </p:nvSpPr>
        <p:spPr bwMode="auto">
          <a:xfrm>
            <a:off x="5839885" y="3544889"/>
            <a:ext cx="2116" cy="338137"/>
          </a:xfrm>
          <a:prstGeom prst="rect">
            <a:avLst/>
          </a:prstGeom>
          <a:noFill/>
          <a:ln w="9525">
            <a:noFill/>
            <a:miter lim="800000"/>
            <a:headEnd/>
            <a:tailEnd/>
          </a:ln>
        </p:spPr>
        <p:txBody>
          <a:bodyPr wrap="none" anchor="ctr"/>
          <a:lstStyle/>
          <a:p>
            <a:endParaRPr lang="nb-NO"/>
          </a:p>
        </p:txBody>
      </p:sp>
      <p:sp>
        <p:nvSpPr>
          <p:cNvPr id="62470" name="Text Box 6"/>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5" name="Text Box 11"/>
          <p:cNvSpPr txBox="1">
            <a:spLocks noChangeArrowheads="1"/>
          </p:cNvSpPr>
          <p:nvPr/>
        </p:nvSpPr>
        <p:spPr bwMode="auto">
          <a:xfrm>
            <a:off x="1936751" y="3214688"/>
            <a:ext cx="8828616" cy="773112"/>
          </a:xfrm>
          <a:prstGeom prst="rect">
            <a:avLst/>
          </a:prstGeom>
          <a:noFill/>
          <a:ln w="9525">
            <a:noFill/>
            <a:miter lim="800000"/>
            <a:headEnd/>
            <a:tailEnd/>
          </a:ln>
        </p:spPr>
        <p:txBody>
          <a:bodyPr wrap="none" anchor="ctr"/>
          <a:lstStyle/>
          <a:p>
            <a:endParaRPr lang="nb-NO"/>
          </a:p>
        </p:txBody>
      </p:sp>
      <p:sp>
        <p:nvSpPr>
          <p:cNvPr id="62477" name="Text Box 13"/>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p:cNvSpPr>
            <a:spLocks noGrp="1" noChangeArrowheads="1"/>
          </p:cNvSpPr>
          <p:nvPr>
            <p:ph type="title"/>
          </p:nvPr>
        </p:nvSpPr>
        <p:spPr>
          <a:xfrm>
            <a:off x="220717" y="201614"/>
            <a:ext cx="11825235" cy="549275"/>
          </a:xfrm>
        </p:spPr>
        <p:txBody>
          <a:bodyPr>
            <a:normAutofit/>
          </a:bodyPr>
          <a:lstStyle/>
          <a:p>
            <a:pPr algn="ctr"/>
            <a:r>
              <a:rPr lang="en-GB" sz="3200" dirty="0"/>
              <a:t>Constructing a valence resource ‘by transfer’</a:t>
            </a:r>
            <a:endParaRPr lang="nb-NO" sz="3200" b="0" i="1" dirty="0"/>
          </a:p>
        </p:txBody>
      </p:sp>
      <p:sp>
        <p:nvSpPr>
          <p:cNvPr id="62483" name="Rectangle 19"/>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624417" y="836613"/>
            <a:ext cx="10970683" cy="5543550"/>
          </a:xfrm>
        </p:spPr>
        <p:txBody>
          <a:bodyPr>
            <a:normAutofit fontScale="62500" lnSpcReduction="20000"/>
          </a:bodyPr>
          <a:lstStyle/>
          <a:p>
            <a:pPr marL="0" indent="0">
              <a:lnSpc>
                <a:spcPct val="120000"/>
              </a:lnSpc>
              <a:buNone/>
            </a:pPr>
            <a:r>
              <a:rPr lang="nb-NO" sz="3800" dirty="0"/>
              <a:t>(1)	melde &lt;</a:t>
            </a:r>
            <a:r>
              <a:rPr lang="nb-NO" sz="3800" i="1" dirty="0"/>
              <a:t>report</a:t>
            </a:r>
            <a:r>
              <a:rPr lang="nb-NO" sz="3800" dirty="0"/>
              <a:t>, {SEMPOD}, melde:{V-fra-om__ </a:t>
            </a:r>
            <a:r>
              <a:rPr lang="nb-NO" sz="3800" dirty="0" err="1"/>
              <a:t>intrPrtclObl-oblN</a:t>
            </a:r>
            <a:r>
              <a:rPr lang="nb-NO" sz="3800" dirty="0"/>
              <a:t> &amp; V-fra-om__ </a:t>
            </a:r>
            <a:r>
              <a:rPr lang="nb-NO" sz="3800" dirty="0" err="1"/>
              <a:t>intrPrtclObl-oblDECL</a:t>
            </a:r>
            <a:r>
              <a:rPr lang="nb-NO" sz="3800" dirty="0"/>
              <a:t>}</a:t>
            </a:r>
            <a:endParaRPr lang="en-US" sz="3800" dirty="0"/>
          </a:p>
          <a:p>
            <a:pPr marL="0" indent="0">
              <a:lnSpc>
                <a:spcPct val="120000"/>
              </a:lnSpc>
              <a:buNone/>
            </a:pPr>
            <a:r>
              <a:rPr lang="en-US" sz="3800" dirty="0"/>
              <a:t>The counterpart of (1) ‘ported’ into English will have the form (2), obtained by switching the Norwegian and English verb forms and making necessary </a:t>
            </a:r>
            <a:r>
              <a:rPr lang="en-US" sz="3800" dirty="0" err="1"/>
              <a:t>lexico</a:t>
            </a:r>
            <a:r>
              <a:rPr lang="en-US" sz="3800" dirty="0"/>
              <a:t>-syntactic modifications of the </a:t>
            </a:r>
            <a:r>
              <a:rPr lang="en-US" sz="3800" dirty="0" err="1"/>
              <a:t>valpods</a:t>
            </a:r>
            <a:r>
              <a:rPr lang="en-US" sz="3800" dirty="0"/>
              <a:t>, while keeping the </a:t>
            </a:r>
            <a:r>
              <a:rPr lang="en-US" sz="3800" dirty="0" err="1"/>
              <a:t>sempod</a:t>
            </a:r>
            <a:r>
              <a:rPr lang="en-US" sz="3800" dirty="0"/>
              <a:t> unaltered; (2) thus is a form fitting (3b), a possible translation of (3a):</a:t>
            </a:r>
          </a:p>
          <a:p>
            <a:pPr marL="0" indent="0">
              <a:lnSpc>
                <a:spcPct val="120000"/>
              </a:lnSpc>
              <a:buNone/>
            </a:pPr>
            <a:r>
              <a:rPr lang="en-US" sz="3800" dirty="0"/>
              <a:t>(2)	report &lt;</a:t>
            </a:r>
            <a:r>
              <a:rPr lang="en-US" sz="3800" i="1" dirty="0" err="1"/>
              <a:t>melde</a:t>
            </a:r>
            <a:r>
              <a:rPr lang="en-US" sz="3800" dirty="0"/>
              <a:t>, {</a:t>
            </a:r>
            <a:r>
              <a:rPr lang="nb-NO" sz="3800" dirty="0"/>
              <a:t>SEMPOD</a:t>
            </a:r>
            <a:r>
              <a:rPr lang="en-US" sz="3800" dirty="0"/>
              <a:t>}, report:{V-about__</a:t>
            </a:r>
            <a:r>
              <a:rPr lang="en-US" sz="3800" dirty="0" err="1"/>
              <a:t>intrObl</a:t>
            </a:r>
            <a:r>
              <a:rPr lang="en-US" sz="3800" dirty="0"/>
              <a:t>-</a:t>
            </a:r>
            <a:r>
              <a:rPr lang="en-US" sz="3800" dirty="0" err="1"/>
              <a:t>oblN</a:t>
            </a:r>
            <a:r>
              <a:rPr lang="en-US" sz="3800" dirty="0"/>
              <a:t> &amp; V-about__</a:t>
            </a:r>
            <a:r>
              <a:rPr lang="en-US" sz="3800" dirty="0" err="1"/>
              <a:t>intrObl</a:t>
            </a:r>
            <a:r>
              <a:rPr lang="en-US" sz="3800" dirty="0"/>
              <a:t>-</a:t>
            </a:r>
            <a:r>
              <a:rPr lang="en-US" sz="3800" dirty="0" err="1"/>
              <a:t>oblGRND</a:t>
            </a:r>
            <a:r>
              <a:rPr lang="en-US" sz="3800" dirty="0"/>
              <a:t>}</a:t>
            </a:r>
          </a:p>
          <a:p>
            <a:pPr marL="0" indent="0">
              <a:lnSpc>
                <a:spcPct val="120000"/>
              </a:lnSpc>
              <a:buNone/>
            </a:pPr>
            <a:endParaRPr lang="en-US" sz="3800" dirty="0"/>
          </a:p>
          <a:p>
            <a:pPr marL="0" indent="0">
              <a:buNone/>
            </a:pPr>
            <a:r>
              <a:rPr lang="en-US" sz="3800" dirty="0"/>
              <a:t>(3)</a:t>
            </a:r>
          </a:p>
          <a:p>
            <a:pPr marL="0" indent="0">
              <a:buNone/>
            </a:pPr>
            <a:r>
              <a:rPr lang="nb-NO" sz="3800" dirty="0"/>
              <a:t>a.	Vi melder 	fra 	om 	at 	generalen er på vei.</a:t>
            </a:r>
            <a:endParaRPr lang="en-US" sz="3800" dirty="0"/>
          </a:p>
          <a:p>
            <a:pPr marL="0" indent="0">
              <a:buNone/>
            </a:pPr>
            <a:r>
              <a:rPr lang="nb-NO" sz="2200" i="1" dirty="0"/>
              <a:t>	</a:t>
            </a:r>
            <a:r>
              <a:rPr lang="en-US" sz="2200" i="1" dirty="0"/>
              <a:t>We report 	from 	about 	that 	general-the is on way</a:t>
            </a:r>
          </a:p>
          <a:p>
            <a:pPr marL="0" indent="0">
              <a:buNone/>
            </a:pPr>
            <a:r>
              <a:rPr lang="en-US" sz="3800" dirty="0"/>
              <a:t>b.	We report about the general being on his way</a:t>
            </a:r>
          </a:p>
          <a:p>
            <a:pPr marL="0" indent="0">
              <a:buNone/>
            </a:pPr>
            <a:endParaRPr lang="nb-NO" sz="2400" dirty="0"/>
          </a:p>
          <a:p>
            <a:pPr marL="0" indent="0">
              <a:buNone/>
            </a:pPr>
            <a:endParaRPr lang="en-US" sz="2400" dirty="0"/>
          </a:p>
          <a:p>
            <a:pPr marL="271463" indent="0">
              <a:buNone/>
            </a:pPr>
            <a:endParaRPr lang="en-US" sz="2400" dirty="0"/>
          </a:p>
          <a:p>
            <a:pPr marL="0" indent="0">
              <a:buNone/>
            </a:pPr>
            <a:endParaRPr lang="en-US" sz="2400" dirty="0"/>
          </a:p>
        </p:txBody>
      </p:sp>
      <p:sp>
        <p:nvSpPr>
          <p:cNvPr id="62467" name="Text Box 3"/>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69" name="Text Box 5"/>
          <p:cNvSpPr txBox="1">
            <a:spLocks noChangeArrowheads="1"/>
          </p:cNvSpPr>
          <p:nvPr/>
        </p:nvSpPr>
        <p:spPr bwMode="auto">
          <a:xfrm>
            <a:off x="5839885" y="3544889"/>
            <a:ext cx="2116" cy="338137"/>
          </a:xfrm>
          <a:prstGeom prst="rect">
            <a:avLst/>
          </a:prstGeom>
          <a:noFill/>
          <a:ln w="9525">
            <a:noFill/>
            <a:miter lim="800000"/>
            <a:headEnd/>
            <a:tailEnd/>
          </a:ln>
        </p:spPr>
        <p:txBody>
          <a:bodyPr wrap="none" anchor="ctr"/>
          <a:lstStyle/>
          <a:p>
            <a:endParaRPr lang="nb-NO"/>
          </a:p>
        </p:txBody>
      </p:sp>
      <p:sp>
        <p:nvSpPr>
          <p:cNvPr id="62470" name="Text Box 6"/>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7" name="Text Box 13"/>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p:cNvSpPr>
            <a:spLocks noGrp="1" noChangeArrowheads="1"/>
          </p:cNvSpPr>
          <p:nvPr>
            <p:ph type="title"/>
          </p:nvPr>
        </p:nvSpPr>
        <p:spPr>
          <a:xfrm>
            <a:off x="220717" y="201614"/>
            <a:ext cx="11825235" cy="549275"/>
          </a:xfrm>
        </p:spPr>
        <p:txBody>
          <a:bodyPr>
            <a:normAutofit/>
          </a:bodyPr>
          <a:lstStyle/>
          <a:p>
            <a:pPr algn="ctr"/>
            <a:r>
              <a:rPr lang="en-GB" sz="3200" dirty="0"/>
              <a:t>Constructing a valence resource ‘by transfer’</a:t>
            </a:r>
            <a:endParaRPr lang="nb-NO" sz="3200" b="0" i="1" dirty="0"/>
          </a:p>
        </p:txBody>
      </p:sp>
      <p:sp>
        <p:nvSpPr>
          <p:cNvPr id="62483" name="Rectangle 19"/>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F20AD-E4A8-828F-5530-F310D7C89C87}"/>
            </a:ext>
          </a:extLst>
        </p:cNvPr>
        <p:cNvGrpSpPr/>
        <p:nvPr/>
      </p:nvGrpSpPr>
      <p:grpSpPr>
        <a:xfrm>
          <a:off x="0" y="0"/>
          <a:ext cx="0" cy="0"/>
          <a:chOff x="0" y="0"/>
          <a:chExt cx="0" cy="0"/>
        </a:xfrm>
      </p:grpSpPr>
      <p:sp>
        <p:nvSpPr>
          <p:cNvPr id="62466" name="Rectangle 2">
            <a:extLst>
              <a:ext uri="{FF2B5EF4-FFF2-40B4-BE49-F238E27FC236}">
                <a16:creationId xmlns:a16="http://schemas.microsoft.com/office/drawing/2014/main" id="{FD122738-1E2C-E1EA-57DF-1A7A6D0363C4}"/>
              </a:ext>
            </a:extLst>
          </p:cNvPr>
          <p:cNvSpPr>
            <a:spLocks noGrp="1" noChangeArrowheads="1"/>
          </p:cNvSpPr>
          <p:nvPr>
            <p:ph type="body" idx="1"/>
          </p:nvPr>
        </p:nvSpPr>
        <p:spPr>
          <a:xfrm>
            <a:off x="624417" y="836613"/>
            <a:ext cx="10970683" cy="5543550"/>
          </a:xfrm>
        </p:spPr>
        <p:txBody>
          <a:bodyPr>
            <a:normAutofit/>
          </a:bodyPr>
          <a:lstStyle/>
          <a:p>
            <a:r>
              <a:rPr lang="en-US" sz="2600" dirty="0"/>
              <a:t>The porting procedure encompasses all the 1956 </a:t>
            </a:r>
            <a:r>
              <a:rPr lang="en-US" sz="2600" dirty="0" err="1"/>
              <a:t>valpods</a:t>
            </a:r>
            <a:r>
              <a:rPr lang="en-US" sz="2600" dirty="0"/>
              <a:t>, with their 10,000 </a:t>
            </a:r>
            <a:r>
              <a:rPr lang="en-US" sz="2600" dirty="0" err="1"/>
              <a:t>lexvals</a:t>
            </a:r>
            <a:r>
              <a:rPr lang="en-US" sz="2600" dirty="0"/>
              <a:t>. We attempt to identify all general or semi-general patterns of similarity between the languages, and accommodate all </a:t>
            </a:r>
            <a:r>
              <a:rPr lang="en-US" sz="2600" i="1" dirty="0"/>
              <a:t>non</a:t>
            </a:r>
            <a:r>
              <a:rPr lang="en-US" sz="2600" dirty="0"/>
              <a:t>-general relationships in the transfer flow in such a way as to maximally benefit from the general or semi-general patterns. </a:t>
            </a:r>
          </a:p>
          <a:p>
            <a:r>
              <a:rPr lang="en-GB" sz="2600" dirty="0"/>
              <a:t>We entertain the hypothesis that if a Norwegian and an English verb mean the same, in at least one context, then the English verb will have the same valence frames (i.e., </a:t>
            </a:r>
            <a:r>
              <a:rPr lang="en-GB" sz="2600" dirty="0" err="1"/>
              <a:t>valpods</a:t>
            </a:r>
            <a:r>
              <a:rPr lang="en-GB" sz="2600" dirty="0"/>
              <a:t>) as the Norwegian verb relative to that context, and modulo standard grammatical differences between the languages plus differences in choice of ‘selected’ items like prepositions and particles. The envisaged output </a:t>
            </a:r>
            <a:r>
              <a:rPr lang="en-GB" sz="2600" i="1" dirty="0" err="1"/>
              <a:t>EngVal</a:t>
            </a:r>
            <a:r>
              <a:rPr lang="en-GB" sz="2600" dirty="0"/>
              <a:t> is where the validity of the hypothesis can be assessed. </a:t>
            </a:r>
            <a:endParaRPr lang="en-US" sz="2600" dirty="0"/>
          </a:p>
          <a:p>
            <a:pPr marL="0" indent="0">
              <a:buNone/>
            </a:pPr>
            <a:endParaRPr lang="nb-NO" sz="2400" dirty="0"/>
          </a:p>
          <a:p>
            <a:pPr>
              <a:buFont typeface="Arial" charset="0"/>
              <a:buNone/>
            </a:pPr>
            <a:r>
              <a:rPr lang="en-GB" sz="2400" dirty="0"/>
              <a:t> </a:t>
            </a:r>
          </a:p>
          <a:p>
            <a:pPr>
              <a:buFont typeface="Arial" charset="0"/>
              <a:buNone/>
            </a:pPr>
            <a:endParaRPr lang="en-GB" sz="2400" dirty="0"/>
          </a:p>
        </p:txBody>
      </p:sp>
      <p:sp>
        <p:nvSpPr>
          <p:cNvPr id="62467" name="Text Box 3">
            <a:extLst>
              <a:ext uri="{FF2B5EF4-FFF2-40B4-BE49-F238E27FC236}">
                <a16:creationId xmlns:a16="http://schemas.microsoft.com/office/drawing/2014/main" id="{8270A220-2091-2938-0C19-F54126DE9397}"/>
              </a:ext>
            </a:extLst>
          </p:cNvPr>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a:extLst>
              <a:ext uri="{FF2B5EF4-FFF2-40B4-BE49-F238E27FC236}">
                <a16:creationId xmlns:a16="http://schemas.microsoft.com/office/drawing/2014/main" id="{043BB93B-734B-3A76-54E1-0E9486D37AD1}"/>
              </a:ext>
            </a:extLst>
          </p:cNvPr>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69" name="Text Box 5">
            <a:extLst>
              <a:ext uri="{FF2B5EF4-FFF2-40B4-BE49-F238E27FC236}">
                <a16:creationId xmlns:a16="http://schemas.microsoft.com/office/drawing/2014/main" id="{4ABD5CB4-6C05-E038-FAFF-52B9633C79B0}"/>
              </a:ext>
            </a:extLst>
          </p:cNvPr>
          <p:cNvSpPr txBox="1">
            <a:spLocks noChangeArrowheads="1"/>
          </p:cNvSpPr>
          <p:nvPr/>
        </p:nvSpPr>
        <p:spPr bwMode="auto">
          <a:xfrm>
            <a:off x="5839885" y="3544889"/>
            <a:ext cx="2116" cy="338137"/>
          </a:xfrm>
          <a:prstGeom prst="rect">
            <a:avLst/>
          </a:prstGeom>
          <a:noFill/>
          <a:ln w="9525">
            <a:noFill/>
            <a:miter lim="800000"/>
            <a:headEnd/>
            <a:tailEnd/>
          </a:ln>
        </p:spPr>
        <p:txBody>
          <a:bodyPr wrap="none" anchor="ctr"/>
          <a:lstStyle/>
          <a:p>
            <a:endParaRPr lang="nb-NO"/>
          </a:p>
        </p:txBody>
      </p:sp>
      <p:sp>
        <p:nvSpPr>
          <p:cNvPr id="62470" name="Text Box 6">
            <a:extLst>
              <a:ext uri="{FF2B5EF4-FFF2-40B4-BE49-F238E27FC236}">
                <a16:creationId xmlns:a16="http://schemas.microsoft.com/office/drawing/2014/main" id="{2FF2EEFB-C55E-FD3B-E3AC-FE5D188846AF}"/>
              </a:ext>
            </a:extLst>
          </p:cNvPr>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a:extLst>
              <a:ext uri="{FF2B5EF4-FFF2-40B4-BE49-F238E27FC236}">
                <a16:creationId xmlns:a16="http://schemas.microsoft.com/office/drawing/2014/main" id="{26813EFB-EF07-801E-7048-692E321085D0}"/>
              </a:ext>
            </a:extLst>
          </p:cNvPr>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a:extLst>
              <a:ext uri="{FF2B5EF4-FFF2-40B4-BE49-F238E27FC236}">
                <a16:creationId xmlns:a16="http://schemas.microsoft.com/office/drawing/2014/main" id="{7A871F87-9FAB-A303-9544-9474832B5802}"/>
              </a:ext>
            </a:extLst>
          </p:cNvPr>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a:extLst>
              <a:ext uri="{FF2B5EF4-FFF2-40B4-BE49-F238E27FC236}">
                <a16:creationId xmlns:a16="http://schemas.microsoft.com/office/drawing/2014/main" id="{0FBE0BCB-E905-8D77-88F7-EDA1F2518540}"/>
              </a:ext>
            </a:extLst>
          </p:cNvPr>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a:extLst>
              <a:ext uri="{FF2B5EF4-FFF2-40B4-BE49-F238E27FC236}">
                <a16:creationId xmlns:a16="http://schemas.microsoft.com/office/drawing/2014/main" id="{CFFC2AFA-BD50-C11F-B406-2D190569E9D8}"/>
              </a:ext>
            </a:extLst>
          </p:cNvPr>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7" name="Text Box 13">
            <a:extLst>
              <a:ext uri="{FF2B5EF4-FFF2-40B4-BE49-F238E27FC236}">
                <a16:creationId xmlns:a16="http://schemas.microsoft.com/office/drawing/2014/main" id="{327E98BF-E951-5E93-CC7A-B06BFC484456}"/>
              </a:ext>
            </a:extLst>
          </p:cNvPr>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a:extLst>
              <a:ext uri="{FF2B5EF4-FFF2-40B4-BE49-F238E27FC236}">
                <a16:creationId xmlns:a16="http://schemas.microsoft.com/office/drawing/2014/main" id="{69C456A4-042E-14EC-9339-B4B2A8F07267}"/>
              </a:ext>
            </a:extLst>
          </p:cNvPr>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a:extLst>
              <a:ext uri="{FF2B5EF4-FFF2-40B4-BE49-F238E27FC236}">
                <a16:creationId xmlns:a16="http://schemas.microsoft.com/office/drawing/2014/main" id="{463CE47E-5826-A195-BAA9-F08A1605B5F0}"/>
              </a:ext>
            </a:extLst>
          </p:cNvPr>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a:extLst>
              <a:ext uri="{FF2B5EF4-FFF2-40B4-BE49-F238E27FC236}">
                <a16:creationId xmlns:a16="http://schemas.microsoft.com/office/drawing/2014/main" id="{3524AA85-C819-989D-54CE-F6C4C93E2495}"/>
              </a:ext>
            </a:extLst>
          </p:cNvPr>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a:extLst>
              <a:ext uri="{FF2B5EF4-FFF2-40B4-BE49-F238E27FC236}">
                <a16:creationId xmlns:a16="http://schemas.microsoft.com/office/drawing/2014/main" id="{AC6D883E-BED9-7719-6543-F4834D8068B6}"/>
              </a:ext>
            </a:extLst>
          </p:cNvPr>
          <p:cNvSpPr>
            <a:spLocks noGrp="1" noChangeArrowheads="1"/>
          </p:cNvSpPr>
          <p:nvPr>
            <p:ph type="title"/>
          </p:nvPr>
        </p:nvSpPr>
        <p:spPr>
          <a:xfrm>
            <a:off x="220717" y="201614"/>
            <a:ext cx="11825235" cy="549275"/>
          </a:xfrm>
        </p:spPr>
        <p:txBody>
          <a:bodyPr>
            <a:normAutofit/>
          </a:bodyPr>
          <a:lstStyle/>
          <a:p>
            <a:pPr algn="ctr"/>
            <a:r>
              <a:rPr lang="en-GB" sz="3200" dirty="0"/>
              <a:t> </a:t>
            </a:r>
            <a:endParaRPr lang="nb-NO" sz="3200" b="0" dirty="0"/>
          </a:p>
        </p:txBody>
      </p:sp>
      <p:sp>
        <p:nvSpPr>
          <p:cNvPr id="62483" name="Rectangle 19">
            <a:extLst>
              <a:ext uri="{FF2B5EF4-FFF2-40B4-BE49-F238E27FC236}">
                <a16:creationId xmlns:a16="http://schemas.microsoft.com/office/drawing/2014/main" id="{9F052AEE-950E-6699-6776-81F351818A32}"/>
              </a:ext>
            </a:extLst>
          </p:cNvPr>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spTree>
    <p:extLst>
      <p:ext uri="{BB962C8B-B14F-4D97-AF65-F5344CB8AC3E}">
        <p14:creationId xmlns:p14="http://schemas.microsoft.com/office/powerpoint/2010/main" val="79081375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D9033-84AF-3030-2EF8-88F9752253EA}"/>
            </a:ext>
          </a:extLst>
        </p:cNvPr>
        <p:cNvGrpSpPr/>
        <p:nvPr/>
      </p:nvGrpSpPr>
      <p:grpSpPr>
        <a:xfrm>
          <a:off x="0" y="0"/>
          <a:ext cx="0" cy="0"/>
          <a:chOff x="0" y="0"/>
          <a:chExt cx="0" cy="0"/>
        </a:xfrm>
      </p:grpSpPr>
      <p:sp>
        <p:nvSpPr>
          <p:cNvPr id="62466" name="Rectangle 2">
            <a:extLst>
              <a:ext uri="{FF2B5EF4-FFF2-40B4-BE49-F238E27FC236}">
                <a16:creationId xmlns:a16="http://schemas.microsoft.com/office/drawing/2014/main" id="{A5308D48-83C3-C50B-9175-95B5EAB6BF52}"/>
              </a:ext>
            </a:extLst>
          </p:cNvPr>
          <p:cNvSpPr>
            <a:spLocks noGrp="1" noChangeArrowheads="1"/>
          </p:cNvSpPr>
          <p:nvPr>
            <p:ph type="body" idx="1"/>
          </p:nvPr>
        </p:nvSpPr>
        <p:spPr>
          <a:xfrm>
            <a:off x="624417" y="836613"/>
            <a:ext cx="10970683" cy="5543550"/>
          </a:xfrm>
        </p:spPr>
        <p:txBody>
          <a:bodyPr>
            <a:normAutofit fontScale="77500" lnSpcReduction="20000"/>
          </a:bodyPr>
          <a:lstStyle/>
          <a:p>
            <a:pPr marL="0" indent="0">
              <a:buNone/>
            </a:pPr>
            <a:r>
              <a:rPr lang="en-US" sz="3300" dirty="0"/>
              <a:t>The 1956 Norwegian </a:t>
            </a:r>
            <a:r>
              <a:rPr lang="en-US" sz="3300" dirty="0" err="1"/>
              <a:t>valpods</a:t>
            </a:r>
            <a:r>
              <a:rPr lang="en-US" sz="3300" dirty="0"/>
              <a:t>, with their 10,000 </a:t>
            </a:r>
            <a:r>
              <a:rPr lang="en-US" sz="3300" dirty="0" err="1"/>
              <a:t>lexvals</a:t>
            </a:r>
            <a:r>
              <a:rPr lang="en-US" sz="3300" dirty="0"/>
              <a:t>, constitute </a:t>
            </a:r>
            <a:r>
              <a:rPr lang="en-US" sz="3300" b="1" i="1" dirty="0"/>
              <a:t>Stage 0</a:t>
            </a:r>
            <a:r>
              <a:rPr lang="en-US" sz="3300" dirty="0"/>
              <a:t> of the conversion.</a:t>
            </a:r>
          </a:p>
          <a:p>
            <a:pPr marL="0" indent="0">
              <a:buNone/>
            </a:pPr>
            <a:r>
              <a:rPr lang="en-US" sz="3300" b="1" i="1" dirty="0"/>
              <a:t>Stage 1</a:t>
            </a:r>
            <a:r>
              <a:rPr lang="en-US" sz="3300" dirty="0"/>
              <a:t> is constituted by the switch between the </a:t>
            </a:r>
            <a:r>
              <a:rPr lang="en-US" sz="3100" dirty="0"/>
              <a:t>Norwegian and English verbs </a:t>
            </a:r>
            <a:r>
              <a:rPr lang="en-US" sz="3300" dirty="0"/>
              <a:t>illustrated in (1) vs. (2), paying attention to the following fact:</a:t>
            </a:r>
          </a:p>
          <a:p>
            <a:pPr marL="0" indent="0">
              <a:buNone/>
            </a:pPr>
            <a:r>
              <a:rPr lang="en-US" sz="3400" dirty="0"/>
              <a:t>In </a:t>
            </a:r>
            <a:r>
              <a:rPr lang="en-US" sz="3400" b="1" i="1" dirty="0"/>
              <a:t>Stage 0</a:t>
            </a:r>
            <a:r>
              <a:rPr lang="en-US" sz="3400" dirty="0"/>
              <a:t>, different Norwegian verbs may be entered with the same English counterpart, as when </a:t>
            </a:r>
            <a:r>
              <a:rPr lang="en-US" sz="3400" i="1" dirty="0" err="1"/>
              <a:t>myldre</a:t>
            </a:r>
            <a:r>
              <a:rPr lang="en-US" sz="3400" dirty="0"/>
              <a:t> (for multiple entities moving in a 2-dimensional plane) and </a:t>
            </a:r>
            <a:r>
              <a:rPr lang="en-US" sz="3400" i="1" dirty="0" err="1"/>
              <a:t>sverme</a:t>
            </a:r>
            <a:r>
              <a:rPr lang="en-US" sz="3400" dirty="0"/>
              <a:t> (for multiple entities moving in a 3-dimensional space) in their respective entries are both entered with the English counterpart </a:t>
            </a:r>
            <a:r>
              <a:rPr lang="en-US" sz="3400" i="1" dirty="0"/>
              <a:t>swarm</a:t>
            </a:r>
            <a:r>
              <a:rPr lang="en-US" sz="3400" dirty="0"/>
              <a:t>. </a:t>
            </a:r>
          </a:p>
          <a:p>
            <a:pPr marL="0" indent="0">
              <a:buNone/>
            </a:pPr>
            <a:r>
              <a:rPr lang="en-US" sz="3400" dirty="0"/>
              <a:t>In </a:t>
            </a:r>
            <a:r>
              <a:rPr lang="en-US" sz="3400" b="1" i="1" dirty="0"/>
              <a:t>Stage 1</a:t>
            </a:r>
            <a:r>
              <a:rPr lang="en-US" sz="3400" dirty="0"/>
              <a:t>, such a situation can be reflected either through two entries for </a:t>
            </a:r>
            <a:r>
              <a:rPr lang="en-US" sz="3400" i="1" dirty="0"/>
              <a:t>swarm</a:t>
            </a:r>
            <a:r>
              <a:rPr lang="en-US" sz="3400" dirty="0"/>
              <a:t> as in (4), construed as subsenses explicitly brought out as distinct entries, or through the single entry in (5), where the pair ‘</a:t>
            </a:r>
            <a:r>
              <a:rPr lang="nb-NO" sz="3400" i="1" dirty="0"/>
              <a:t>myldre, sverme</a:t>
            </a:r>
            <a:r>
              <a:rPr lang="en-US" sz="3400" dirty="0"/>
              <a:t>’ constitutes a ‘basket’ of possible counterparts (that could possibly be worked onto the format of (4) at a later stage):</a:t>
            </a:r>
          </a:p>
          <a:p>
            <a:pPr marL="0" indent="0">
              <a:buNone/>
            </a:pPr>
            <a:r>
              <a:rPr lang="en-US" sz="3400" dirty="0"/>
              <a:t>(4) a. </a:t>
            </a:r>
            <a:r>
              <a:rPr lang="nb-NO" sz="3400" dirty="0" err="1"/>
              <a:t>swarm</a:t>
            </a:r>
            <a:r>
              <a:rPr lang="nb-NO" sz="3400" dirty="0"/>
              <a:t> &lt;</a:t>
            </a:r>
            <a:r>
              <a:rPr lang="nb-NO" sz="3400" i="1" dirty="0"/>
              <a:t>myldre</a:t>
            </a:r>
            <a:r>
              <a:rPr lang="nb-NO" sz="3400" dirty="0"/>
              <a:t>, {…}, </a:t>
            </a:r>
            <a:r>
              <a:rPr lang="nb-NO" sz="3400" dirty="0" err="1"/>
              <a:t>swarm</a:t>
            </a:r>
            <a:r>
              <a:rPr lang="nb-NO" sz="3400" dirty="0"/>
              <a:t>:{VALPOD}&gt;</a:t>
            </a:r>
            <a:endParaRPr lang="en-US" sz="3400" dirty="0"/>
          </a:p>
          <a:p>
            <a:pPr marL="0" indent="0">
              <a:buNone/>
            </a:pPr>
            <a:r>
              <a:rPr lang="en-US" sz="3400" dirty="0"/>
              <a:t>      b. </a:t>
            </a:r>
            <a:r>
              <a:rPr lang="nb-NO" sz="3400" dirty="0" err="1"/>
              <a:t>swarm</a:t>
            </a:r>
            <a:r>
              <a:rPr lang="nb-NO" sz="3400" dirty="0"/>
              <a:t> &lt;</a:t>
            </a:r>
            <a:r>
              <a:rPr lang="nb-NO" sz="3400" i="1" dirty="0"/>
              <a:t>sverme</a:t>
            </a:r>
            <a:r>
              <a:rPr lang="nb-NO" sz="3400" dirty="0"/>
              <a:t>, {…}, </a:t>
            </a:r>
            <a:r>
              <a:rPr lang="nb-NO" sz="3400" dirty="0" err="1"/>
              <a:t>swarm</a:t>
            </a:r>
            <a:r>
              <a:rPr lang="nb-NO" sz="3400" dirty="0"/>
              <a:t>:{VALPOD}&gt;</a:t>
            </a:r>
            <a:endParaRPr lang="en-US" sz="3400" dirty="0"/>
          </a:p>
          <a:p>
            <a:pPr marL="0" indent="0">
              <a:buNone/>
            </a:pPr>
            <a:r>
              <a:rPr lang="en-US" sz="3400" dirty="0"/>
              <a:t>(5)  </a:t>
            </a:r>
            <a:r>
              <a:rPr lang="nb-NO" sz="3400" dirty="0" err="1"/>
              <a:t>swarm</a:t>
            </a:r>
            <a:r>
              <a:rPr lang="nb-NO" sz="3400" dirty="0"/>
              <a:t> &lt;{</a:t>
            </a:r>
            <a:r>
              <a:rPr lang="nb-NO" sz="3400" i="1" dirty="0"/>
              <a:t>myldre, sverme}</a:t>
            </a:r>
            <a:r>
              <a:rPr lang="nb-NO" sz="3400" dirty="0"/>
              <a:t>, {…}, </a:t>
            </a:r>
            <a:r>
              <a:rPr lang="nb-NO" sz="3400" dirty="0" err="1"/>
              <a:t>swarm</a:t>
            </a:r>
            <a:r>
              <a:rPr lang="nb-NO" sz="3400" dirty="0"/>
              <a:t>:{VALPOD}&gt;</a:t>
            </a:r>
            <a:endParaRPr lang="en-US" sz="3400" dirty="0"/>
          </a:p>
          <a:p>
            <a:pPr marL="0" indent="0">
              <a:buNone/>
            </a:pPr>
            <a:endParaRPr lang="nb-NO" dirty="0"/>
          </a:p>
        </p:txBody>
      </p:sp>
      <p:sp>
        <p:nvSpPr>
          <p:cNvPr id="62467" name="Text Box 3">
            <a:extLst>
              <a:ext uri="{FF2B5EF4-FFF2-40B4-BE49-F238E27FC236}">
                <a16:creationId xmlns:a16="http://schemas.microsoft.com/office/drawing/2014/main" id="{1A0D068E-F2C1-5619-65C5-37F114158E9B}"/>
              </a:ext>
            </a:extLst>
          </p:cNvPr>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a:extLst>
              <a:ext uri="{FF2B5EF4-FFF2-40B4-BE49-F238E27FC236}">
                <a16:creationId xmlns:a16="http://schemas.microsoft.com/office/drawing/2014/main" id="{B00F7FA8-076D-3B3F-98E3-73602D6CEFCE}"/>
              </a:ext>
            </a:extLst>
          </p:cNvPr>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69" name="Text Box 5">
            <a:extLst>
              <a:ext uri="{FF2B5EF4-FFF2-40B4-BE49-F238E27FC236}">
                <a16:creationId xmlns:a16="http://schemas.microsoft.com/office/drawing/2014/main" id="{D0A1E113-79EA-768F-725E-EFBEEE8B0B31}"/>
              </a:ext>
            </a:extLst>
          </p:cNvPr>
          <p:cNvSpPr txBox="1">
            <a:spLocks noChangeArrowheads="1"/>
          </p:cNvSpPr>
          <p:nvPr/>
        </p:nvSpPr>
        <p:spPr bwMode="auto">
          <a:xfrm>
            <a:off x="5839885" y="3544889"/>
            <a:ext cx="2116" cy="338137"/>
          </a:xfrm>
          <a:prstGeom prst="rect">
            <a:avLst/>
          </a:prstGeom>
          <a:noFill/>
          <a:ln w="9525">
            <a:noFill/>
            <a:miter lim="800000"/>
            <a:headEnd/>
            <a:tailEnd/>
          </a:ln>
        </p:spPr>
        <p:txBody>
          <a:bodyPr wrap="none" anchor="ctr"/>
          <a:lstStyle/>
          <a:p>
            <a:endParaRPr lang="nb-NO"/>
          </a:p>
        </p:txBody>
      </p:sp>
      <p:sp>
        <p:nvSpPr>
          <p:cNvPr id="62470" name="Text Box 6">
            <a:extLst>
              <a:ext uri="{FF2B5EF4-FFF2-40B4-BE49-F238E27FC236}">
                <a16:creationId xmlns:a16="http://schemas.microsoft.com/office/drawing/2014/main" id="{86C84633-B98C-D193-0ACD-412101C4B594}"/>
              </a:ext>
            </a:extLst>
          </p:cNvPr>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a:extLst>
              <a:ext uri="{FF2B5EF4-FFF2-40B4-BE49-F238E27FC236}">
                <a16:creationId xmlns:a16="http://schemas.microsoft.com/office/drawing/2014/main" id="{85BC782D-E263-8CE7-916D-3488FF9329E5}"/>
              </a:ext>
            </a:extLst>
          </p:cNvPr>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a:extLst>
              <a:ext uri="{FF2B5EF4-FFF2-40B4-BE49-F238E27FC236}">
                <a16:creationId xmlns:a16="http://schemas.microsoft.com/office/drawing/2014/main" id="{59B9DED5-AE8D-9423-DC14-C45E0AA7A92E}"/>
              </a:ext>
            </a:extLst>
          </p:cNvPr>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a:extLst>
              <a:ext uri="{FF2B5EF4-FFF2-40B4-BE49-F238E27FC236}">
                <a16:creationId xmlns:a16="http://schemas.microsoft.com/office/drawing/2014/main" id="{DE6A093C-CAE8-E67F-65E1-C96561F2F70D}"/>
              </a:ext>
            </a:extLst>
          </p:cNvPr>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a:extLst>
              <a:ext uri="{FF2B5EF4-FFF2-40B4-BE49-F238E27FC236}">
                <a16:creationId xmlns:a16="http://schemas.microsoft.com/office/drawing/2014/main" id="{2F1A8D23-0086-E621-26BA-B60B851DADD8}"/>
              </a:ext>
            </a:extLst>
          </p:cNvPr>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7" name="Text Box 13">
            <a:extLst>
              <a:ext uri="{FF2B5EF4-FFF2-40B4-BE49-F238E27FC236}">
                <a16:creationId xmlns:a16="http://schemas.microsoft.com/office/drawing/2014/main" id="{7C02E1FD-18CC-CB04-AE9D-A186A0B7EDC3}"/>
              </a:ext>
            </a:extLst>
          </p:cNvPr>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a:extLst>
              <a:ext uri="{FF2B5EF4-FFF2-40B4-BE49-F238E27FC236}">
                <a16:creationId xmlns:a16="http://schemas.microsoft.com/office/drawing/2014/main" id="{44865D72-205E-EA93-F0D8-C42386380B88}"/>
              </a:ext>
            </a:extLst>
          </p:cNvPr>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a:extLst>
              <a:ext uri="{FF2B5EF4-FFF2-40B4-BE49-F238E27FC236}">
                <a16:creationId xmlns:a16="http://schemas.microsoft.com/office/drawing/2014/main" id="{1E53A560-9102-CD71-A0C8-6EE34063BF11}"/>
              </a:ext>
            </a:extLst>
          </p:cNvPr>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a:extLst>
              <a:ext uri="{FF2B5EF4-FFF2-40B4-BE49-F238E27FC236}">
                <a16:creationId xmlns:a16="http://schemas.microsoft.com/office/drawing/2014/main" id="{20735E54-2F30-A008-C93D-0C37D94BD6D3}"/>
              </a:ext>
            </a:extLst>
          </p:cNvPr>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a:extLst>
              <a:ext uri="{FF2B5EF4-FFF2-40B4-BE49-F238E27FC236}">
                <a16:creationId xmlns:a16="http://schemas.microsoft.com/office/drawing/2014/main" id="{AC8858F0-34C1-89BA-8F67-202F28ED1FBD}"/>
              </a:ext>
            </a:extLst>
          </p:cNvPr>
          <p:cNvSpPr>
            <a:spLocks noGrp="1" noChangeArrowheads="1"/>
          </p:cNvSpPr>
          <p:nvPr>
            <p:ph type="title"/>
          </p:nvPr>
        </p:nvSpPr>
        <p:spPr>
          <a:xfrm>
            <a:off x="220717" y="201614"/>
            <a:ext cx="11825235" cy="549275"/>
          </a:xfrm>
        </p:spPr>
        <p:txBody>
          <a:bodyPr>
            <a:normAutofit/>
          </a:bodyPr>
          <a:lstStyle/>
          <a:p>
            <a:pPr algn="ctr"/>
            <a:r>
              <a:rPr lang="en-GB" sz="3200" dirty="0"/>
              <a:t> </a:t>
            </a:r>
            <a:endParaRPr lang="nb-NO" sz="3200" b="0" dirty="0"/>
          </a:p>
        </p:txBody>
      </p:sp>
      <p:sp>
        <p:nvSpPr>
          <p:cNvPr id="62483" name="Rectangle 19">
            <a:extLst>
              <a:ext uri="{FF2B5EF4-FFF2-40B4-BE49-F238E27FC236}">
                <a16:creationId xmlns:a16="http://schemas.microsoft.com/office/drawing/2014/main" id="{69AE0C13-A3E3-96AD-9C7A-D0BC264CB8DF}"/>
              </a:ext>
            </a:extLst>
          </p:cNvPr>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spTree>
    <p:extLst>
      <p:ext uri="{BB962C8B-B14F-4D97-AF65-F5344CB8AC3E}">
        <p14:creationId xmlns:p14="http://schemas.microsoft.com/office/powerpoint/2010/main" val="214608432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5AB4B-5467-7C80-C75F-C843592ADD7A}"/>
            </a:ext>
          </a:extLst>
        </p:cNvPr>
        <p:cNvGrpSpPr/>
        <p:nvPr/>
      </p:nvGrpSpPr>
      <p:grpSpPr>
        <a:xfrm>
          <a:off x="0" y="0"/>
          <a:ext cx="0" cy="0"/>
          <a:chOff x="0" y="0"/>
          <a:chExt cx="0" cy="0"/>
        </a:xfrm>
      </p:grpSpPr>
      <p:sp>
        <p:nvSpPr>
          <p:cNvPr id="62466" name="Rectangle 2">
            <a:extLst>
              <a:ext uri="{FF2B5EF4-FFF2-40B4-BE49-F238E27FC236}">
                <a16:creationId xmlns:a16="http://schemas.microsoft.com/office/drawing/2014/main" id="{A76996A4-7443-2017-BD82-4D5E0B64F11E}"/>
              </a:ext>
            </a:extLst>
          </p:cNvPr>
          <p:cNvSpPr>
            <a:spLocks noGrp="1" noChangeArrowheads="1"/>
          </p:cNvSpPr>
          <p:nvPr>
            <p:ph type="body" idx="1"/>
          </p:nvPr>
        </p:nvSpPr>
        <p:spPr>
          <a:xfrm>
            <a:off x="624417" y="836612"/>
            <a:ext cx="10970683" cy="5729287"/>
          </a:xfrm>
        </p:spPr>
        <p:txBody>
          <a:bodyPr>
            <a:normAutofit/>
          </a:bodyPr>
          <a:lstStyle/>
          <a:p>
            <a:pPr marL="0" indent="0">
              <a:buNone/>
            </a:pPr>
            <a:r>
              <a:rPr lang="en-US" sz="2400" dirty="0"/>
              <a:t>In </a:t>
            </a:r>
            <a:r>
              <a:rPr lang="en-US" sz="2400" b="1" i="1" dirty="0"/>
              <a:t>Stage 2 </a:t>
            </a:r>
            <a:r>
              <a:rPr lang="en-US" sz="2400" dirty="0"/>
              <a:t>and</a:t>
            </a:r>
            <a:r>
              <a:rPr lang="en-US" sz="2400" b="1" i="1" dirty="0"/>
              <a:t> 3,</a:t>
            </a:r>
            <a:r>
              <a:rPr lang="en-US" sz="2400" dirty="0"/>
              <a:t> the </a:t>
            </a:r>
            <a:r>
              <a:rPr lang="en-US" sz="2400" dirty="0" err="1"/>
              <a:t>valpod</a:t>
            </a:r>
            <a:r>
              <a:rPr lang="en-US" sz="2400" dirty="0"/>
              <a:t> specification of the Norwegian entry is replaced by the </a:t>
            </a:r>
            <a:r>
              <a:rPr lang="en-US" sz="2400" dirty="0" err="1"/>
              <a:t>valpod</a:t>
            </a:r>
            <a:r>
              <a:rPr lang="en-US" sz="2400" dirty="0"/>
              <a:t> specification for the English verb, in Stage 2 regarding syntactic structure of the frames in the </a:t>
            </a:r>
            <a:r>
              <a:rPr lang="en-US" sz="2400" dirty="0" err="1"/>
              <a:t>valpods</a:t>
            </a:r>
            <a:r>
              <a:rPr lang="en-US" sz="2400" dirty="0"/>
              <a:t>, and in Stage 3 regarding correct choice of ‘selected’ prepositions and particles.</a:t>
            </a:r>
          </a:p>
          <a:p>
            <a:pPr marL="0" indent="0">
              <a:buNone/>
            </a:pPr>
            <a:r>
              <a:rPr lang="en-US" sz="2400" dirty="0"/>
              <a:t>As a start for the syntactic conversions, in Hellan 2022, an appendix lists all the 340 </a:t>
            </a:r>
            <a:r>
              <a:rPr lang="en-US" sz="2400" dirty="0" err="1"/>
              <a:t>frametypes</a:t>
            </a:r>
            <a:r>
              <a:rPr lang="en-US" sz="2400" dirty="0"/>
              <a:t> of </a:t>
            </a:r>
            <a:r>
              <a:rPr lang="en-US" sz="2400" dirty="0" err="1"/>
              <a:t>NorVal</a:t>
            </a:r>
            <a:r>
              <a:rPr lang="en-US" sz="2400" dirty="0"/>
              <a:t>, accompanied by exemplifying sentences and translations of these examples into English. The translations often have a different syntactic pattern than the Norwegian example, and in such cases the translation is annotated at the points of discrepancy. An instance is (6), illustrating the frame type ‘</a:t>
            </a:r>
            <a:r>
              <a:rPr lang="nb-NO" sz="2400" dirty="0" err="1"/>
              <a:t>trPrtcl</a:t>
            </a:r>
            <a:r>
              <a:rPr lang="nb-NO" sz="2400" dirty="0"/>
              <a:t>’, </a:t>
            </a:r>
            <a:r>
              <a:rPr lang="en-US" sz="2400" dirty="0"/>
              <a:t>where the ‘L’ added to </a:t>
            </a:r>
            <a:r>
              <a:rPr lang="en-US" sz="2400" i="1" dirty="0"/>
              <a:t>bolt</a:t>
            </a:r>
            <a:r>
              <a:rPr lang="en-US" sz="2400" dirty="0"/>
              <a:t> in the English glossing indicates a discrepancy regarding use of particle associated with the verb ‘bolt’, here being that Norwegian </a:t>
            </a:r>
            <a:r>
              <a:rPr lang="en-US" sz="2400" i="1" dirty="0" err="1"/>
              <a:t>bolte</a:t>
            </a:r>
            <a:r>
              <a:rPr lang="en-US" sz="2400" dirty="0"/>
              <a:t> uses the particle </a:t>
            </a:r>
            <a:r>
              <a:rPr lang="en-US" sz="2400" i="1" dirty="0" err="1"/>
              <a:t>igjen</a:t>
            </a:r>
            <a:r>
              <a:rPr lang="en-US" sz="2400" dirty="0"/>
              <a:t> while the English </a:t>
            </a:r>
            <a:r>
              <a:rPr lang="en-US" sz="2400" i="1" dirty="0"/>
              <a:t>bolt</a:t>
            </a:r>
            <a:r>
              <a:rPr lang="en-US" sz="2400" dirty="0"/>
              <a:t> has no such particle (the number ‘759’ indicates the number of </a:t>
            </a:r>
            <a:r>
              <a:rPr lang="en-US" sz="2400" dirty="0" err="1"/>
              <a:t>lexvals</a:t>
            </a:r>
            <a:r>
              <a:rPr lang="en-US" sz="2400" dirty="0"/>
              <a:t> in </a:t>
            </a:r>
            <a:r>
              <a:rPr lang="en-US" sz="2400" dirty="0" err="1"/>
              <a:t>NorrVal</a:t>
            </a:r>
            <a:r>
              <a:rPr lang="en-US" sz="2400" dirty="0"/>
              <a:t> having the type ‘</a:t>
            </a:r>
            <a:r>
              <a:rPr lang="nb-NO" sz="2400" dirty="0" err="1"/>
              <a:t>trPrtcl</a:t>
            </a:r>
            <a:r>
              <a:rPr lang="nb-NO" sz="2400" dirty="0"/>
              <a:t>’</a:t>
            </a:r>
            <a:r>
              <a:rPr lang="en-US" sz="2400" dirty="0"/>
              <a:t>). </a:t>
            </a:r>
          </a:p>
          <a:p>
            <a:pPr marL="0" indent="0">
              <a:buNone/>
            </a:pPr>
            <a:r>
              <a:rPr lang="en-US" sz="2400" dirty="0"/>
              <a:t>(6)	</a:t>
            </a:r>
            <a:r>
              <a:rPr lang="nb-NO" sz="2400" dirty="0" err="1"/>
              <a:t>trPrtcl</a:t>
            </a:r>
            <a:r>
              <a:rPr lang="nb-NO" sz="2400" dirty="0"/>
              <a:t>	vi bolter igjen porten	</a:t>
            </a:r>
            <a:r>
              <a:rPr lang="nb-NO" sz="2400" dirty="0" err="1"/>
              <a:t>we</a:t>
            </a:r>
            <a:r>
              <a:rPr lang="nb-NO" sz="2400" dirty="0"/>
              <a:t> </a:t>
            </a:r>
            <a:r>
              <a:rPr lang="nb-NO" sz="2400" dirty="0" err="1"/>
              <a:t>boltL</a:t>
            </a:r>
            <a:r>
              <a:rPr lang="nb-NO" sz="2400" dirty="0"/>
              <a:t> </a:t>
            </a:r>
            <a:r>
              <a:rPr lang="nb-NO" sz="2400" dirty="0" err="1"/>
              <a:t>the</a:t>
            </a:r>
            <a:r>
              <a:rPr lang="nb-NO" sz="2400" dirty="0"/>
              <a:t> gate	759</a:t>
            </a:r>
            <a:endParaRPr lang="en-US" sz="2400" dirty="0"/>
          </a:p>
        </p:txBody>
      </p:sp>
      <p:sp>
        <p:nvSpPr>
          <p:cNvPr id="62467" name="Text Box 3">
            <a:extLst>
              <a:ext uri="{FF2B5EF4-FFF2-40B4-BE49-F238E27FC236}">
                <a16:creationId xmlns:a16="http://schemas.microsoft.com/office/drawing/2014/main" id="{DD4617E9-557E-1EF6-B7A5-654035888976}"/>
              </a:ext>
            </a:extLst>
          </p:cNvPr>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a:extLst>
              <a:ext uri="{FF2B5EF4-FFF2-40B4-BE49-F238E27FC236}">
                <a16:creationId xmlns:a16="http://schemas.microsoft.com/office/drawing/2014/main" id="{B1436C06-7123-1D2B-6DEE-0B7FDD088C3A}"/>
              </a:ext>
            </a:extLst>
          </p:cNvPr>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70" name="Text Box 6">
            <a:extLst>
              <a:ext uri="{FF2B5EF4-FFF2-40B4-BE49-F238E27FC236}">
                <a16:creationId xmlns:a16="http://schemas.microsoft.com/office/drawing/2014/main" id="{E08FCF38-4046-52B9-B9F1-DBE490E2B592}"/>
              </a:ext>
            </a:extLst>
          </p:cNvPr>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a:extLst>
              <a:ext uri="{FF2B5EF4-FFF2-40B4-BE49-F238E27FC236}">
                <a16:creationId xmlns:a16="http://schemas.microsoft.com/office/drawing/2014/main" id="{FDB54E7B-F3DE-8736-9789-5B3DBA8461B7}"/>
              </a:ext>
            </a:extLst>
          </p:cNvPr>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a:extLst>
              <a:ext uri="{FF2B5EF4-FFF2-40B4-BE49-F238E27FC236}">
                <a16:creationId xmlns:a16="http://schemas.microsoft.com/office/drawing/2014/main" id="{48737FB4-33FC-3482-FE6D-E8ABBE3FF599}"/>
              </a:ext>
            </a:extLst>
          </p:cNvPr>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a:extLst>
              <a:ext uri="{FF2B5EF4-FFF2-40B4-BE49-F238E27FC236}">
                <a16:creationId xmlns:a16="http://schemas.microsoft.com/office/drawing/2014/main" id="{50ED0AE1-2EE8-A0D3-22DF-ECF057928DE8}"/>
              </a:ext>
            </a:extLst>
          </p:cNvPr>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a:extLst>
              <a:ext uri="{FF2B5EF4-FFF2-40B4-BE49-F238E27FC236}">
                <a16:creationId xmlns:a16="http://schemas.microsoft.com/office/drawing/2014/main" id="{F7C04929-9DEE-94BB-6A0E-CE840A877887}"/>
              </a:ext>
            </a:extLst>
          </p:cNvPr>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7" name="Text Box 13">
            <a:extLst>
              <a:ext uri="{FF2B5EF4-FFF2-40B4-BE49-F238E27FC236}">
                <a16:creationId xmlns:a16="http://schemas.microsoft.com/office/drawing/2014/main" id="{5B0BC9AE-268F-22F3-517D-177C0DE27DD3}"/>
              </a:ext>
            </a:extLst>
          </p:cNvPr>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a:extLst>
              <a:ext uri="{FF2B5EF4-FFF2-40B4-BE49-F238E27FC236}">
                <a16:creationId xmlns:a16="http://schemas.microsoft.com/office/drawing/2014/main" id="{6D01529C-0415-FC31-82D8-65A5BCB87E60}"/>
              </a:ext>
            </a:extLst>
          </p:cNvPr>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a:extLst>
              <a:ext uri="{FF2B5EF4-FFF2-40B4-BE49-F238E27FC236}">
                <a16:creationId xmlns:a16="http://schemas.microsoft.com/office/drawing/2014/main" id="{6C952872-2FFD-F3EC-0CBF-CAEA88D13E9E}"/>
              </a:ext>
            </a:extLst>
          </p:cNvPr>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a:extLst>
              <a:ext uri="{FF2B5EF4-FFF2-40B4-BE49-F238E27FC236}">
                <a16:creationId xmlns:a16="http://schemas.microsoft.com/office/drawing/2014/main" id="{DC066919-9569-D329-49AC-9D1BB42EC207}"/>
              </a:ext>
            </a:extLst>
          </p:cNvPr>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a:extLst>
              <a:ext uri="{FF2B5EF4-FFF2-40B4-BE49-F238E27FC236}">
                <a16:creationId xmlns:a16="http://schemas.microsoft.com/office/drawing/2014/main" id="{B9BD7CFF-59B6-BF07-3B7A-1A511AA3D579}"/>
              </a:ext>
            </a:extLst>
          </p:cNvPr>
          <p:cNvSpPr>
            <a:spLocks noGrp="1" noChangeArrowheads="1"/>
          </p:cNvSpPr>
          <p:nvPr>
            <p:ph type="title"/>
          </p:nvPr>
        </p:nvSpPr>
        <p:spPr>
          <a:xfrm>
            <a:off x="220717" y="201614"/>
            <a:ext cx="11825235" cy="549275"/>
          </a:xfrm>
        </p:spPr>
        <p:txBody>
          <a:bodyPr>
            <a:normAutofit/>
          </a:bodyPr>
          <a:lstStyle/>
          <a:p>
            <a:pPr algn="ctr"/>
            <a:r>
              <a:rPr lang="en-GB" sz="3200" dirty="0"/>
              <a:t> </a:t>
            </a:r>
            <a:endParaRPr lang="nb-NO" sz="3200" b="0" dirty="0"/>
          </a:p>
        </p:txBody>
      </p:sp>
      <p:sp>
        <p:nvSpPr>
          <p:cNvPr id="62483" name="Rectangle 19">
            <a:extLst>
              <a:ext uri="{FF2B5EF4-FFF2-40B4-BE49-F238E27FC236}">
                <a16:creationId xmlns:a16="http://schemas.microsoft.com/office/drawing/2014/main" id="{137BCB27-729B-F674-B4F9-EE93C2916676}"/>
              </a:ext>
            </a:extLst>
          </p:cNvPr>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spTree>
    <p:extLst>
      <p:ext uri="{BB962C8B-B14F-4D97-AF65-F5344CB8AC3E}">
        <p14:creationId xmlns:p14="http://schemas.microsoft.com/office/powerpoint/2010/main" val="385921775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BBEA8-7E33-ECEF-20C7-4184D1923912}"/>
            </a:ext>
          </a:extLst>
        </p:cNvPr>
        <p:cNvGrpSpPr/>
        <p:nvPr/>
      </p:nvGrpSpPr>
      <p:grpSpPr>
        <a:xfrm>
          <a:off x="0" y="0"/>
          <a:ext cx="0" cy="0"/>
          <a:chOff x="0" y="0"/>
          <a:chExt cx="0" cy="0"/>
        </a:xfrm>
      </p:grpSpPr>
      <p:sp>
        <p:nvSpPr>
          <p:cNvPr id="62466" name="Rectangle 2">
            <a:extLst>
              <a:ext uri="{FF2B5EF4-FFF2-40B4-BE49-F238E27FC236}">
                <a16:creationId xmlns:a16="http://schemas.microsoft.com/office/drawing/2014/main" id="{CB7C3682-8CAF-0670-AEC4-E9C6F49BEB25}"/>
              </a:ext>
            </a:extLst>
          </p:cNvPr>
          <p:cNvSpPr>
            <a:spLocks noGrp="1" noChangeArrowheads="1"/>
          </p:cNvSpPr>
          <p:nvPr>
            <p:ph type="body" idx="1"/>
          </p:nvPr>
        </p:nvSpPr>
        <p:spPr>
          <a:xfrm>
            <a:off x="624417" y="836612"/>
            <a:ext cx="10970683" cy="5729287"/>
          </a:xfrm>
        </p:spPr>
        <p:txBody>
          <a:bodyPr>
            <a:normAutofit lnSpcReduction="10000"/>
          </a:bodyPr>
          <a:lstStyle/>
          <a:p>
            <a:pPr marL="0" indent="0">
              <a:buNone/>
            </a:pPr>
            <a:r>
              <a:rPr lang="en-US" sz="2400" dirty="0"/>
              <a:t>Based on this example of a discrepancy, the conversion rule in (7) generalizes the discrepancy to a general replacement rule, applying to any </a:t>
            </a:r>
            <a:r>
              <a:rPr lang="en-US" sz="2400" dirty="0" err="1"/>
              <a:t>lexval</a:t>
            </a:r>
            <a:r>
              <a:rPr lang="en-US" sz="2400" dirty="0"/>
              <a:t> containing ‘</a:t>
            </a:r>
            <a:r>
              <a:rPr lang="nb-NO" sz="2400" dirty="0" err="1"/>
              <a:t>trPrtcl</a:t>
            </a:r>
            <a:r>
              <a:rPr lang="en-US" sz="2400" dirty="0"/>
              <a:t>’; the ‘xx’ is a warning to check for over-generalizations:</a:t>
            </a:r>
          </a:p>
          <a:p>
            <a:pPr marL="0" indent="0">
              <a:buNone/>
            </a:pPr>
            <a:r>
              <a:rPr lang="en-US" sz="2400" dirty="0"/>
              <a:t>(7)	 </a:t>
            </a:r>
            <a:r>
              <a:rPr lang="en-US" sz="2400" dirty="0" err="1"/>
              <a:t>trPrtcl</a:t>
            </a:r>
            <a:r>
              <a:rPr lang="en-US" sz="2400" dirty="0"/>
              <a:t>		&gt;	</a:t>
            </a:r>
            <a:r>
              <a:rPr lang="en-US" sz="2400" dirty="0" err="1"/>
              <a:t>tr_xx</a:t>
            </a:r>
            <a:endParaRPr lang="en-US" sz="2400" dirty="0"/>
          </a:p>
          <a:p>
            <a:pPr marL="0" indent="0">
              <a:buNone/>
            </a:pPr>
            <a:r>
              <a:rPr lang="en-US" sz="2400" dirty="0"/>
              <a:t>Another example is (8a,b), where the annotations on the English translation in (8a) point to discrepancies concerning use of reflexive (R), multi-word (NS) and use of declarative tensed clause (T):</a:t>
            </a:r>
          </a:p>
          <a:p>
            <a:pPr marL="0" indent="0">
              <a:buNone/>
            </a:pPr>
            <a:r>
              <a:rPr lang="en-US" sz="2400" dirty="0"/>
              <a:t>(8)</a:t>
            </a:r>
          </a:p>
          <a:p>
            <a:pPr marL="0" indent="0">
              <a:buNone/>
            </a:pPr>
            <a:r>
              <a:rPr lang="en-US" sz="2400" dirty="0"/>
              <a:t>a.	</a:t>
            </a:r>
            <a:r>
              <a:rPr lang="en-US" sz="2400" dirty="0" err="1"/>
              <a:t>trPrtclObl-obRefl-oblDECL</a:t>
            </a:r>
            <a:r>
              <a:rPr lang="en-US" sz="2400" dirty="0"/>
              <a:t>	</a:t>
            </a:r>
            <a:r>
              <a:rPr lang="en-US" sz="2400" dirty="0" err="1"/>
              <a:t>hun</a:t>
            </a:r>
            <a:r>
              <a:rPr lang="en-US" sz="2400" dirty="0"/>
              <a:t> hisser seg </a:t>
            </a:r>
            <a:r>
              <a:rPr lang="en-US" sz="2400" dirty="0" err="1"/>
              <a:t>opp</a:t>
            </a:r>
            <a:r>
              <a:rPr lang="en-US" sz="2400" dirty="0"/>
              <a:t> over at </a:t>
            </a:r>
            <a:r>
              <a:rPr lang="en-US" sz="2400" dirty="0" err="1"/>
              <a:t>han</a:t>
            </a:r>
            <a:r>
              <a:rPr lang="en-US" sz="2400" dirty="0"/>
              <a:t> </a:t>
            </a:r>
            <a:r>
              <a:rPr lang="en-US" sz="2400" dirty="0" err="1"/>
              <a:t>sviktet</a:t>
            </a:r>
            <a:r>
              <a:rPr lang="en-US" sz="2400" dirty="0"/>
              <a:t>	     </a:t>
            </a:r>
          </a:p>
          <a:p>
            <a:pPr marL="0" indent="0">
              <a:buNone/>
            </a:pPr>
            <a:r>
              <a:rPr lang="en-US" sz="2400" dirty="0"/>
              <a:t>	she </a:t>
            </a:r>
            <a:r>
              <a:rPr lang="en-US" sz="2400" dirty="0" err="1"/>
              <a:t>getsR,L,NS</a:t>
            </a:r>
            <a:r>
              <a:rPr lang="en-US" sz="2400" dirty="0"/>
              <a:t> angry </a:t>
            </a:r>
            <a:r>
              <a:rPr lang="en-US" sz="2400" dirty="0" err="1"/>
              <a:t>overT</a:t>
            </a:r>
            <a:r>
              <a:rPr lang="en-US" sz="2400" dirty="0"/>
              <a:t> his failing	3	</a:t>
            </a:r>
          </a:p>
          <a:p>
            <a:pPr marL="0" indent="0">
              <a:buNone/>
            </a:pPr>
            <a:r>
              <a:rPr lang="en-US" sz="2400" dirty="0"/>
              <a:t>b.	</a:t>
            </a:r>
            <a:r>
              <a:rPr lang="en-US" sz="2400" dirty="0" err="1"/>
              <a:t>trPrtclObl-obRefl-oblDECL</a:t>
            </a:r>
            <a:r>
              <a:rPr lang="en-US" sz="2400" dirty="0"/>
              <a:t>	&gt;	</a:t>
            </a:r>
            <a:r>
              <a:rPr lang="en-US" sz="2400" dirty="0" err="1"/>
              <a:t>intrObl-oblGRND_xx</a:t>
            </a:r>
            <a:endParaRPr lang="en-US" sz="2400" dirty="0"/>
          </a:p>
          <a:p>
            <a:pPr marL="0" indent="0">
              <a:buNone/>
            </a:pPr>
            <a:endParaRPr lang="en-US" sz="2400" dirty="0"/>
          </a:p>
          <a:p>
            <a:pPr marL="0" indent="0">
              <a:buNone/>
            </a:pPr>
            <a:r>
              <a:rPr lang="en-US" sz="2400" dirty="0"/>
              <a:t>140 conversion rules of this type are defined. When applied to structures of Stage 1, the </a:t>
            </a:r>
            <a:r>
              <a:rPr lang="en-US" sz="2400" dirty="0" err="1"/>
              <a:t>valpods</a:t>
            </a:r>
            <a:r>
              <a:rPr lang="en-US" sz="2400" dirty="0"/>
              <a:t> of the entries transform into syntactically more plausible candidates for English frames for the entries in question.</a:t>
            </a:r>
          </a:p>
          <a:p>
            <a:pPr marL="0" indent="0">
              <a:buNone/>
            </a:pPr>
            <a:endParaRPr lang="nb-NO" dirty="0"/>
          </a:p>
        </p:txBody>
      </p:sp>
      <p:sp>
        <p:nvSpPr>
          <p:cNvPr id="62467" name="Text Box 3">
            <a:extLst>
              <a:ext uri="{FF2B5EF4-FFF2-40B4-BE49-F238E27FC236}">
                <a16:creationId xmlns:a16="http://schemas.microsoft.com/office/drawing/2014/main" id="{CDC3CF1A-1116-315F-A002-C30686B7DDE0}"/>
              </a:ext>
            </a:extLst>
          </p:cNvPr>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a:extLst>
              <a:ext uri="{FF2B5EF4-FFF2-40B4-BE49-F238E27FC236}">
                <a16:creationId xmlns:a16="http://schemas.microsoft.com/office/drawing/2014/main" id="{D6F0465C-2834-4B70-5229-82CE89F1695F}"/>
              </a:ext>
            </a:extLst>
          </p:cNvPr>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70" name="Text Box 6">
            <a:extLst>
              <a:ext uri="{FF2B5EF4-FFF2-40B4-BE49-F238E27FC236}">
                <a16:creationId xmlns:a16="http://schemas.microsoft.com/office/drawing/2014/main" id="{7434C617-7A58-A598-903B-EC60DF9AE2A5}"/>
              </a:ext>
            </a:extLst>
          </p:cNvPr>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a:extLst>
              <a:ext uri="{FF2B5EF4-FFF2-40B4-BE49-F238E27FC236}">
                <a16:creationId xmlns:a16="http://schemas.microsoft.com/office/drawing/2014/main" id="{DACCFE15-4DD1-3221-61FB-CA962714524C}"/>
              </a:ext>
            </a:extLst>
          </p:cNvPr>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a:extLst>
              <a:ext uri="{FF2B5EF4-FFF2-40B4-BE49-F238E27FC236}">
                <a16:creationId xmlns:a16="http://schemas.microsoft.com/office/drawing/2014/main" id="{2C39EBB2-EDEF-A034-839D-85C136CFA791}"/>
              </a:ext>
            </a:extLst>
          </p:cNvPr>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a:extLst>
              <a:ext uri="{FF2B5EF4-FFF2-40B4-BE49-F238E27FC236}">
                <a16:creationId xmlns:a16="http://schemas.microsoft.com/office/drawing/2014/main" id="{AD27DB56-6CD4-C3C6-4470-B8895E6CF7C5}"/>
              </a:ext>
            </a:extLst>
          </p:cNvPr>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a:extLst>
              <a:ext uri="{FF2B5EF4-FFF2-40B4-BE49-F238E27FC236}">
                <a16:creationId xmlns:a16="http://schemas.microsoft.com/office/drawing/2014/main" id="{95A5BF0D-4705-65A6-A9CB-344DF78A8C62}"/>
              </a:ext>
            </a:extLst>
          </p:cNvPr>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7" name="Text Box 13">
            <a:extLst>
              <a:ext uri="{FF2B5EF4-FFF2-40B4-BE49-F238E27FC236}">
                <a16:creationId xmlns:a16="http://schemas.microsoft.com/office/drawing/2014/main" id="{702E438C-5509-173A-0127-F3CFC4589BAA}"/>
              </a:ext>
            </a:extLst>
          </p:cNvPr>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a:extLst>
              <a:ext uri="{FF2B5EF4-FFF2-40B4-BE49-F238E27FC236}">
                <a16:creationId xmlns:a16="http://schemas.microsoft.com/office/drawing/2014/main" id="{4CA620CA-0EE4-654D-6C86-85D6850C7659}"/>
              </a:ext>
            </a:extLst>
          </p:cNvPr>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a:extLst>
              <a:ext uri="{FF2B5EF4-FFF2-40B4-BE49-F238E27FC236}">
                <a16:creationId xmlns:a16="http://schemas.microsoft.com/office/drawing/2014/main" id="{40E134F0-5951-B646-FC67-C12C57937595}"/>
              </a:ext>
            </a:extLst>
          </p:cNvPr>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a:extLst>
              <a:ext uri="{FF2B5EF4-FFF2-40B4-BE49-F238E27FC236}">
                <a16:creationId xmlns:a16="http://schemas.microsoft.com/office/drawing/2014/main" id="{1533EC90-FD6B-395F-1060-7DDD836FCAAA}"/>
              </a:ext>
            </a:extLst>
          </p:cNvPr>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a:extLst>
              <a:ext uri="{FF2B5EF4-FFF2-40B4-BE49-F238E27FC236}">
                <a16:creationId xmlns:a16="http://schemas.microsoft.com/office/drawing/2014/main" id="{AC0F898F-6687-3C56-1B25-B1406F486DF5}"/>
              </a:ext>
            </a:extLst>
          </p:cNvPr>
          <p:cNvSpPr>
            <a:spLocks noGrp="1" noChangeArrowheads="1"/>
          </p:cNvSpPr>
          <p:nvPr>
            <p:ph type="title"/>
          </p:nvPr>
        </p:nvSpPr>
        <p:spPr>
          <a:xfrm>
            <a:off x="220717" y="201614"/>
            <a:ext cx="11825235" cy="549275"/>
          </a:xfrm>
        </p:spPr>
        <p:txBody>
          <a:bodyPr>
            <a:normAutofit/>
          </a:bodyPr>
          <a:lstStyle/>
          <a:p>
            <a:pPr algn="ctr"/>
            <a:r>
              <a:rPr lang="en-GB" sz="3200" dirty="0"/>
              <a:t> </a:t>
            </a:r>
            <a:endParaRPr lang="nb-NO" sz="3200" b="0" dirty="0"/>
          </a:p>
        </p:txBody>
      </p:sp>
      <p:sp>
        <p:nvSpPr>
          <p:cNvPr id="62483" name="Rectangle 19">
            <a:extLst>
              <a:ext uri="{FF2B5EF4-FFF2-40B4-BE49-F238E27FC236}">
                <a16:creationId xmlns:a16="http://schemas.microsoft.com/office/drawing/2014/main" id="{67CCBF75-5818-443A-A2A2-6DC8B28ACB90}"/>
              </a:ext>
            </a:extLst>
          </p:cNvPr>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spTree>
    <p:extLst>
      <p:ext uri="{BB962C8B-B14F-4D97-AF65-F5344CB8AC3E}">
        <p14:creationId xmlns:p14="http://schemas.microsoft.com/office/powerpoint/2010/main" val="347990920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405F5-C7E9-5BB3-7E5D-4E9D16AEF93B}"/>
            </a:ext>
          </a:extLst>
        </p:cNvPr>
        <p:cNvGrpSpPr/>
        <p:nvPr/>
      </p:nvGrpSpPr>
      <p:grpSpPr>
        <a:xfrm>
          <a:off x="0" y="0"/>
          <a:ext cx="0" cy="0"/>
          <a:chOff x="0" y="0"/>
          <a:chExt cx="0" cy="0"/>
        </a:xfrm>
      </p:grpSpPr>
      <p:sp>
        <p:nvSpPr>
          <p:cNvPr id="62466" name="Rectangle 2">
            <a:extLst>
              <a:ext uri="{FF2B5EF4-FFF2-40B4-BE49-F238E27FC236}">
                <a16:creationId xmlns:a16="http://schemas.microsoft.com/office/drawing/2014/main" id="{017621B0-925D-EE29-0705-0845BD18CE66}"/>
              </a:ext>
            </a:extLst>
          </p:cNvPr>
          <p:cNvSpPr>
            <a:spLocks noGrp="1" noChangeArrowheads="1"/>
          </p:cNvSpPr>
          <p:nvPr>
            <p:ph type="body" idx="1"/>
          </p:nvPr>
        </p:nvSpPr>
        <p:spPr>
          <a:xfrm>
            <a:off x="624417" y="836612"/>
            <a:ext cx="10970683" cy="5729287"/>
          </a:xfrm>
        </p:spPr>
        <p:txBody>
          <a:bodyPr>
            <a:noAutofit/>
          </a:bodyPr>
          <a:lstStyle/>
          <a:p>
            <a:pPr marL="0" indent="0">
              <a:buNone/>
            </a:pPr>
            <a:r>
              <a:rPr lang="en-US" sz="2200" dirty="0"/>
              <a:t>Remaining in order for these frames to be possibly correct is for all remaining prepositions and particles, which are still in Norwegian form, to be replaced by the appropriate English counterparts. </a:t>
            </a:r>
            <a:r>
              <a:rPr lang="en-GB" sz="2200" dirty="0"/>
              <a:t>We recognize the following scenarios.</a:t>
            </a:r>
            <a:endParaRPr lang="en-US" sz="2200" dirty="0"/>
          </a:p>
          <a:p>
            <a:pPr marL="0" indent="0">
              <a:buNone/>
            </a:pPr>
            <a:r>
              <a:rPr lang="en-GB" sz="2200" i="1" dirty="0"/>
              <a:t>Scenario 1</a:t>
            </a:r>
            <a:r>
              <a:rPr lang="en-GB" sz="2200" dirty="0"/>
              <a:t>. A preposition (Prep) or particle (</a:t>
            </a:r>
            <a:r>
              <a:rPr lang="en-GB" sz="2200" dirty="0" err="1"/>
              <a:t>Prtcl</a:t>
            </a:r>
            <a:r>
              <a:rPr lang="en-GB" sz="2200" dirty="0"/>
              <a:t>) in a Norwegian </a:t>
            </a:r>
            <a:r>
              <a:rPr lang="en-GB" sz="2200" dirty="0" err="1"/>
              <a:t>lexval</a:t>
            </a:r>
            <a:r>
              <a:rPr lang="en-GB" sz="2200" dirty="0"/>
              <a:t> has a counterpart in an English </a:t>
            </a:r>
            <a:r>
              <a:rPr lang="en-GB" sz="2200" dirty="0" err="1"/>
              <a:t>lexval</a:t>
            </a:r>
            <a:r>
              <a:rPr lang="en-GB" sz="2200" dirty="0"/>
              <a:t>. ‘Being a counterpart’ here means that it has the same Prep or </a:t>
            </a:r>
            <a:r>
              <a:rPr lang="en-GB" sz="2200" dirty="0" err="1"/>
              <a:t>Partcl</a:t>
            </a:r>
            <a:r>
              <a:rPr lang="en-GB" sz="2200" dirty="0"/>
              <a:t> status as in the Norwegian </a:t>
            </a:r>
            <a:r>
              <a:rPr lang="en-GB" sz="2200" dirty="0" err="1"/>
              <a:t>lexvals</a:t>
            </a:r>
            <a:r>
              <a:rPr lang="en-GB" sz="2200" dirty="0"/>
              <a:t>, and has a similar semantic contribution to what the </a:t>
            </a:r>
            <a:r>
              <a:rPr lang="en-GB" sz="2200" dirty="0" err="1"/>
              <a:t>lexval</a:t>
            </a:r>
            <a:r>
              <a:rPr lang="en-GB" sz="2200" dirty="0"/>
              <a:t> expresses as the Norwegian item has in the Norwegian </a:t>
            </a:r>
            <a:r>
              <a:rPr lang="en-GB" sz="2200" dirty="0" err="1"/>
              <a:t>lexval</a:t>
            </a:r>
            <a:r>
              <a:rPr lang="en-GB" sz="2200" dirty="0"/>
              <a:t>.</a:t>
            </a:r>
            <a:endParaRPr lang="en-US" sz="2200" dirty="0"/>
          </a:p>
          <a:p>
            <a:pPr marL="0" indent="0">
              <a:buNone/>
            </a:pPr>
            <a:r>
              <a:rPr lang="en-GB" sz="2200" i="1" dirty="0"/>
              <a:t>Scenario 2</a:t>
            </a:r>
            <a:r>
              <a:rPr lang="en-GB" sz="2200" dirty="0"/>
              <a:t>. There is no Prep or </a:t>
            </a:r>
            <a:r>
              <a:rPr lang="en-GB" sz="2200" dirty="0" err="1"/>
              <a:t>Prtcl</a:t>
            </a:r>
            <a:r>
              <a:rPr lang="en-GB" sz="2200" dirty="0"/>
              <a:t> in the English </a:t>
            </a:r>
            <a:r>
              <a:rPr lang="en-GB" sz="2200" dirty="0" err="1"/>
              <a:t>lexval</a:t>
            </a:r>
            <a:r>
              <a:rPr lang="en-GB" sz="2200" dirty="0"/>
              <a:t>. In such cases, the verb part of the English </a:t>
            </a:r>
            <a:r>
              <a:rPr lang="en-GB" sz="2200" dirty="0" err="1"/>
              <a:t>lexval</a:t>
            </a:r>
            <a:r>
              <a:rPr lang="en-GB" sz="2200" dirty="0"/>
              <a:t> is either: </a:t>
            </a:r>
            <a:endParaRPr lang="en-US" sz="2200" dirty="0"/>
          </a:p>
          <a:p>
            <a:r>
              <a:rPr lang="en-GB" sz="2200" dirty="0"/>
              <a:t>2a. the same unit as the Head Verb of the English </a:t>
            </a:r>
            <a:r>
              <a:rPr lang="en-GB" sz="2200" dirty="0" err="1"/>
              <a:t>valpod</a:t>
            </a:r>
            <a:r>
              <a:rPr lang="en-GB" sz="2200" dirty="0"/>
              <a:t>, or:</a:t>
            </a:r>
            <a:endParaRPr lang="en-US" sz="2200" dirty="0"/>
          </a:p>
          <a:p>
            <a:r>
              <a:rPr lang="en-GB" sz="2200" dirty="0"/>
              <a:t>2b. a different verb lexeme.</a:t>
            </a:r>
            <a:endParaRPr lang="en-US" sz="2200" dirty="0"/>
          </a:p>
          <a:p>
            <a:pPr marL="0" indent="0">
              <a:buNone/>
            </a:pPr>
            <a:r>
              <a:rPr lang="en-GB" sz="2200" dirty="0"/>
              <a:t>In scenario 1, the counterpart may be a DEFAULT in the sense of being the most common option, or a NON-DEFAULT. Below is a snippet of a table summarizing some of the selected items in </a:t>
            </a:r>
            <a:r>
              <a:rPr lang="en-GB" sz="2200" dirty="0" err="1"/>
              <a:t>NorVal</a:t>
            </a:r>
            <a:r>
              <a:rPr lang="en-GB" sz="2200" dirty="0"/>
              <a:t>, indicating what will be the corresponding ‘default’ and ‘non-default’ options in English, and the number of </a:t>
            </a:r>
            <a:r>
              <a:rPr lang="en-GB" sz="2200" dirty="0" err="1"/>
              <a:t>lexval</a:t>
            </a:r>
            <a:r>
              <a:rPr lang="en-GB" sz="2200" dirty="0"/>
              <a:t> environments and instances in the lexicon.</a:t>
            </a:r>
            <a:endParaRPr lang="en-US" sz="2200" dirty="0"/>
          </a:p>
        </p:txBody>
      </p:sp>
      <p:sp>
        <p:nvSpPr>
          <p:cNvPr id="62467" name="Text Box 3">
            <a:extLst>
              <a:ext uri="{FF2B5EF4-FFF2-40B4-BE49-F238E27FC236}">
                <a16:creationId xmlns:a16="http://schemas.microsoft.com/office/drawing/2014/main" id="{20A219A6-1950-D1AB-C4F6-D2A0DEA2C1CC}"/>
              </a:ext>
            </a:extLst>
          </p:cNvPr>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a:extLst>
              <a:ext uri="{FF2B5EF4-FFF2-40B4-BE49-F238E27FC236}">
                <a16:creationId xmlns:a16="http://schemas.microsoft.com/office/drawing/2014/main" id="{AD0546E7-8D6B-F74F-2CAC-60FEE39D13DC}"/>
              </a:ext>
            </a:extLst>
          </p:cNvPr>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70" name="Text Box 6">
            <a:extLst>
              <a:ext uri="{FF2B5EF4-FFF2-40B4-BE49-F238E27FC236}">
                <a16:creationId xmlns:a16="http://schemas.microsoft.com/office/drawing/2014/main" id="{E7F8CA5D-DE8A-EED5-57B8-558DFA3422FD}"/>
              </a:ext>
            </a:extLst>
          </p:cNvPr>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a:extLst>
              <a:ext uri="{FF2B5EF4-FFF2-40B4-BE49-F238E27FC236}">
                <a16:creationId xmlns:a16="http://schemas.microsoft.com/office/drawing/2014/main" id="{4C8D0BD4-F633-0962-CE00-A80797A14171}"/>
              </a:ext>
            </a:extLst>
          </p:cNvPr>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a:extLst>
              <a:ext uri="{FF2B5EF4-FFF2-40B4-BE49-F238E27FC236}">
                <a16:creationId xmlns:a16="http://schemas.microsoft.com/office/drawing/2014/main" id="{78D158CB-469D-C623-2F74-5C04126AF403}"/>
              </a:ext>
            </a:extLst>
          </p:cNvPr>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a:extLst>
              <a:ext uri="{FF2B5EF4-FFF2-40B4-BE49-F238E27FC236}">
                <a16:creationId xmlns:a16="http://schemas.microsoft.com/office/drawing/2014/main" id="{62125FF5-73C0-55C2-4D69-FD39F4730151}"/>
              </a:ext>
            </a:extLst>
          </p:cNvPr>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a:extLst>
              <a:ext uri="{FF2B5EF4-FFF2-40B4-BE49-F238E27FC236}">
                <a16:creationId xmlns:a16="http://schemas.microsoft.com/office/drawing/2014/main" id="{36F5A5E8-6D93-DE46-43DD-D7DAAED12A72}"/>
              </a:ext>
            </a:extLst>
          </p:cNvPr>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7" name="Text Box 13">
            <a:extLst>
              <a:ext uri="{FF2B5EF4-FFF2-40B4-BE49-F238E27FC236}">
                <a16:creationId xmlns:a16="http://schemas.microsoft.com/office/drawing/2014/main" id="{B2E40804-B022-3404-6B5C-15A92E7E1118}"/>
              </a:ext>
            </a:extLst>
          </p:cNvPr>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a:extLst>
              <a:ext uri="{FF2B5EF4-FFF2-40B4-BE49-F238E27FC236}">
                <a16:creationId xmlns:a16="http://schemas.microsoft.com/office/drawing/2014/main" id="{3E0B51A8-2D92-C7AD-F038-9E3C7E58745D}"/>
              </a:ext>
            </a:extLst>
          </p:cNvPr>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a:extLst>
              <a:ext uri="{FF2B5EF4-FFF2-40B4-BE49-F238E27FC236}">
                <a16:creationId xmlns:a16="http://schemas.microsoft.com/office/drawing/2014/main" id="{CC2E57E1-BD5C-EC1E-F357-6C79533796EC}"/>
              </a:ext>
            </a:extLst>
          </p:cNvPr>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a:extLst>
              <a:ext uri="{FF2B5EF4-FFF2-40B4-BE49-F238E27FC236}">
                <a16:creationId xmlns:a16="http://schemas.microsoft.com/office/drawing/2014/main" id="{005116B9-DACD-9F78-45A8-1DBF31A87EBE}"/>
              </a:ext>
            </a:extLst>
          </p:cNvPr>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a:extLst>
              <a:ext uri="{FF2B5EF4-FFF2-40B4-BE49-F238E27FC236}">
                <a16:creationId xmlns:a16="http://schemas.microsoft.com/office/drawing/2014/main" id="{C46712F3-4318-33D7-766E-B0FBC9262E85}"/>
              </a:ext>
            </a:extLst>
          </p:cNvPr>
          <p:cNvSpPr>
            <a:spLocks noGrp="1" noChangeArrowheads="1"/>
          </p:cNvSpPr>
          <p:nvPr>
            <p:ph type="title"/>
          </p:nvPr>
        </p:nvSpPr>
        <p:spPr>
          <a:xfrm>
            <a:off x="220717" y="201614"/>
            <a:ext cx="11825235" cy="549275"/>
          </a:xfrm>
        </p:spPr>
        <p:txBody>
          <a:bodyPr>
            <a:normAutofit/>
          </a:bodyPr>
          <a:lstStyle/>
          <a:p>
            <a:pPr algn="ctr"/>
            <a:r>
              <a:rPr lang="en-GB" sz="3200" dirty="0"/>
              <a:t> </a:t>
            </a:r>
            <a:endParaRPr lang="nb-NO" sz="3200" b="0" dirty="0"/>
          </a:p>
        </p:txBody>
      </p:sp>
      <p:sp>
        <p:nvSpPr>
          <p:cNvPr id="62483" name="Rectangle 19">
            <a:extLst>
              <a:ext uri="{FF2B5EF4-FFF2-40B4-BE49-F238E27FC236}">
                <a16:creationId xmlns:a16="http://schemas.microsoft.com/office/drawing/2014/main" id="{857D2C44-6CBB-38EC-E3D7-9794B8A19321}"/>
              </a:ext>
            </a:extLst>
          </p:cNvPr>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spTree>
    <p:extLst>
      <p:ext uri="{BB962C8B-B14F-4D97-AF65-F5344CB8AC3E}">
        <p14:creationId xmlns:p14="http://schemas.microsoft.com/office/powerpoint/2010/main" val="24585137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53CD0-CE7B-7D54-9EF5-EB15D65D19A2}"/>
            </a:ext>
          </a:extLst>
        </p:cNvPr>
        <p:cNvGrpSpPr/>
        <p:nvPr/>
      </p:nvGrpSpPr>
      <p:grpSpPr>
        <a:xfrm>
          <a:off x="0" y="0"/>
          <a:ext cx="0" cy="0"/>
          <a:chOff x="0" y="0"/>
          <a:chExt cx="0" cy="0"/>
        </a:xfrm>
      </p:grpSpPr>
      <p:sp>
        <p:nvSpPr>
          <p:cNvPr id="62466" name="Rectangle 2">
            <a:extLst>
              <a:ext uri="{FF2B5EF4-FFF2-40B4-BE49-F238E27FC236}">
                <a16:creationId xmlns:a16="http://schemas.microsoft.com/office/drawing/2014/main" id="{EAD42336-858A-2B35-B3B4-513231362A62}"/>
              </a:ext>
            </a:extLst>
          </p:cNvPr>
          <p:cNvSpPr>
            <a:spLocks noGrp="1" noChangeArrowheads="1"/>
          </p:cNvSpPr>
          <p:nvPr>
            <p:ph type="body" idx="1"/>
          </p:nvPr>
        </p:nvSpPr>
        <p:spPr>
          <a:xfrm>
            <a:off x="624417" y="836612"/>
            <a:ext cx="10970683" cy="5729287"/>
          </a:xfrm>
        </p:spPr>
        <p:txBody>
          <a:bodyPr>
            <a:noAutofit/>
          </a:bodyPr>
          <a:lstStyle/>
          <a:p>
            <a:pPr marL="0" indent="0">
              <a:buNone/>
            </a:pPr>
            <a:endParaRPr lang="en-US" sz="2200" dirty="0"/>
          </a:p>
          <a:p>
            <a:pPr marL="0" indent="0">
              <a:buNone/>
            </a:pPr>
            <a:endParaRPr lang="en-US" sz="2200" dirty="0"/>
          </a:p>
        </p:txBody>
      </p:sp>
      <p:sp>
        <p:nvSpPr>
          <p:cNvPr id="62467" name="Text Box 3">
            <a:extLst>
              <a:ext uri="{FF2B5EF4-FFF2-40B4-BE49-F238E27FC236}">
                <a16:creationId xmlns:a16="http://schemas.microsoft.com/office/drawing/2014/main" id="{AED17514-B93E-6F92-C29A-0D36D1411716}"/>
              </a:ext>
            </a:extLst>
          </p:cNvPr>
          <p:cNvSpPr txBox="1">
            <a:spLocks noChangeArrowheads="1"/>
          </p:cNvSpPr>
          <p:nvPr/>
        </p:nvSpPr>
        <p:spPr bwMode="auto">
          <a:xfrm>
            <a:off x="3456518" y="1966914"/>
            <a:ext cx="2116" cy="338137"/>
          </a:xfrm>
          <a:prstGeom prst="rect">
            <a:avLst/>
          </a:prstGeom>
          <a:noFill/>
          <a:ln w="9525">
            <a:noFill/>
            <a:miter lim="800000"/>
            <a:headEnd/>
            <a:tailEnd/>
          </a:ln>
        </p:spPr>
        <p:txBody>
          <a:bodyPr wrap="none" anchor="ctr"/>
          <a:lstStyle/>
          <a:p>
            <a:endParaRPr lang="nb-NO"/>
          </a:p>
        </p:txBody>
      </p:sp>
      <p:sp>
        <p:nvSpPr>
          <p:cNvPr id="62468" name="Text Box 4">
            <a:extLst>
              <a:ext uri="{FF2B5EF4-FFF2-40B4-BE49-F238E27FC236}">
                <a16:creationId xmlns:a16="http://schemas.microsoft.com/office/drawing/2014/main" id="{A9687D03-6B33-5AAC-7071-6910B4EA9098}"/>
              </a:ext>
            </a:extLst>
          </p:cNvPr>
          <p:cNvSpPr txBox="1">
            <a:spLocks noChangeArrowheads="1"/>
          </p:cNvSpPr>
          <p:nvPr/>
        </p:nvSpPr>
        <p:spPr bwMode="auto">
          <a:xfrm>
            <a:off x="4110567" y="2205039"/>
            <a:ext cx="2117" cy="338137"/>
          </a:xfrm>
          <a:prstGeom prst="rect">
            <a:avLst/>
          </a:prstGeom>
          <a:noFill/>
          <a:ln w="9525">
            <a:noFill/>
            <a:miter lim="800000"/>
            <a:headEnd/>
            <a:tailEnd/>
          </a:ln>
        </p:spPr>
        <p:txBody>
          <a:bodyPr wrap="none" anchor="ctr"/>
          <a:lstStyle/>
          <a:p>
            <a:endParaRPr lang="nb-NO"/>
          </a:p>
        </p:txBody>
      </p:sp>
      <p:sp>
        <p:nvSpPr>
          <p:cNvPr id="62470" name="Text Box 6">
            <a:extLst>
              <a:ext uri="{FF2B5EF4-FFF2-40B4-BE49-F238E27FC236}">
                <a16:creationId xmlns:a16="http://schemas.microsoft.com/office/drawing/2014/main" id="{B1EC0802-BB76-A30C-E8F8-B67C5D55445C}"/>
              </a:ext>
            </a:extLst>
          </p:cNvPr>
          <p:cNvSpPr txBox="1">
            <a:spLocks noChangeArrowheads="1"/>
          </p:cNvSpPr>
          <p:nvPr/>
        </p:nvSpPr>
        <p:spPr bwMode="auto">
          <a:xfrm>
            <a:off x="8422217" y="3516314"/>
            <a:ext cx="99483" cy="338137"/>
          </a:xfrm>
          <a:prstGeom prst="rect">
            <a:avLst/>
          </a:prstGeom>
          <a:noFill/>
          <a:ln w="9525">
            <a:noFill/>
            <a:miter lim="800000"/>
            <a:headEnd/>
            <a:tailEnd/>
          </a:ln>
        </p:spPr>
        <p:txBody>
          <a:bodyPr wrap="none" anchor="ctr"/>
          <a:lstStyle/>
          <a:p>
            <a:endParaRPr lang="nb-NO"/>
          </a:p>
        </p:txBody>
      </p:sp>
      <p:sp>
        <p:nvSpPr>
          <p:cNvPr id="62471" name="Text Box 7">
            <a:extLst>
              <a:ext uri="{FF2B5EF4-FFF2-40B4-BE49-F238E27FC236}">
                <a16:creationId xmlns:a16="http://schemas.microsoft.com/office/drawing/2014/main" id="{4D2A10F9-DDFB-3B1C-FD99-2B9072472C3C}"/>
              </a:ext>
            </a:extLst>
          </p:cNvPr>
          <p:cNvSpPr txBox="1">
            <a:spLocks noChangeArrowheads="1"/>
          </p:cNvSpPr>
          <p:nvPr/>
        </p:nvSpPr>
        <p:spPr bwMode="auto">
          <a:xfrm>
            <a:off x="7408334" y="3768726"/>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2" name="Text Box 8">
            <a:extLst>
              <a:ext uri="{FF2B5EF4-FFF2-40B4-BE49-F238E27FC236}">
                <a16:creationId xmlns:a16="http://schemas.microsoft.com/office/drawing/2014/main" id="{EA233CF0-2D04-C685-EA2D-68FE82818EC8}"/>
              </a:ext>
            </a:extLst>
          </p:cNvPr>
          <p:cNvSpPr txBox="1">
            <a:spLocks noChangeArrowheads="1"/>
          </p:cNvSpPr>
          <p:nvPr/>
        </p:nvSpPr>
        <p:spPr bwMode="auto">
          <a:xfrm>
            <a:off x="8142818" y="3649664"/>
            <a:ext cx="2116" cy="338137"/>
          </a:xfrm>
          <a:prstGeom prst="rect">
            <a:avLst/>
          </a:prstGeom>
          <a:noFill/>
          <a:ln w="9525">
            <a:noFill/>
            <a:miter lim="800000"/>
            <a:headEnd/>
            <a:tailEnd/>
          </a:ln>
        </p:spPr>
        <p:txBody>
          <a:bodyPr wrap="none" anchor="ctr"/>
          <a:lstStyle/>
          <a:p>
            <a:endParaRPr lang="nb-NO"/>
          </a:p>
        </p:txBody>
      </p:sp>
      <p:sp>
        <p:nvSpPr>
          <p:cNvPr id="62473" name="Text Box 9">
            <a:extLst>
              <a:ext uri="{FF2B5EF4-FFF2-40B4-BE49-F238E27FC236}">
                <a16:creationId xmlns:a16="http://schemas.microsoft.com/office/drawing/2014/main" id="{5D63DF22-3C0E-F45C-7201-0DDFAC332BDD}"/>
              </a:ext>
            </a:extLst>
          </p:cNvPr>
          <p:cNvSpPr txBox="1">
            <a:spLocks noChangeArrowheads="1"/>
          </p:cNvSpPr>
          <p:nvPr/>
        </p:nvSpPr>
        <p:spPr bwMode="auto">
          <a:xfrm>
            <a:off x="7010400" y="5094289"/>
            <a:ext cx="65" cy="721416"/>
          </a:xfrm>
          <a:prstGeom prst="rect">
            <a:avLst/>
          </a:prstGeom>
          <a:noFill/>
          <a:ln w="9525">
            <a:noFill/>
            <a:miter lim="800000"/>
            <a:headEnd/>
            <a:tailEnd/>
          </a:ln>
        </p:spPr>
        <p:txBody>
          <a:bodyPr wrap="none" lIns="0" tIns="0" rIns="0" bIns="0">
            <a:spAutoFit/>
          </a:bodyPr>
          <a:lstStyle/>
          <a:p>
            <a:pPr eaLnBrk="1" hangingPunct="1">
              <a:lnSpc>
                <a:spcPct val="93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a:p>
            <a:pPr eaLnBrk="1" hangingPunct="1">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1600">
              <a:solidFill>
                <a:schemeClr val="tx1"/>
              </a:solidFill>
            </a:endParaRPr>
          </a:p>
        </p:txBody>
      </p:sp>
      <p:sp>
        <p:nvSpPr>
          <p:cNvPr id="62474" name="Text Box 10">
            <a:extLst>
              <a:ext uri="{FF2B5EF4-FFF2-40B4-BE49-F238E27FC236}">
                <a16:creationId xmlns:a16="http://schemas.microsoft.com/office/drawing/2014/main" id="{B9269CC8-0FE9-7CD3-115C-1A5BA6B97C73}"/>
              </a:ext>
            </a:extLst>
          </p:cNvPr>
          <p:cNvSpPr txBox="1">
            <a:spLocks noChangeArrowheads="1"/>
          </p:cNvSpPr>
          <p:nvPr/>
        </p:nvSpPr>
        <p:spPr bwMode="auto">
          <a:xfrm>
            <a:off x="0" y="3633789"/>
            <a:ext cx="2117" cy="338137"/>
          </a:xfrm>
          <a:prstGeom prst="rect">
            <a:avLst/>
          </a:prstGeom>
          <a:noFill/>
          <a:ln w="9525">
            <a:noFill/>
            <a:miter lim="800000"/>
            <a:headEnd/>
            <a:tailEnd/>
          </a:ln>
        </p:spPr>
        <p:txBody>
          <a:bodyPr wrap="none" anchor="ctr"/>
          <a:lstStyle/>
          <a:p>
            <a:endParaRPr lang="nb-NO"/>
          </a:p>
        </p:txBody>
      </p:sp>
      <p:sp>
        <p:nvSpPr>
          <p:cNvPr id="62477" name="Text Box 13">
            <a:extLst>
              <a:ext uri="{FF2B5EF4-FFF2-40B4-BE49-F238E27FC236}">
                <a16:creationId xmlns:a16="http://schemas.microsoft.com/office/drawing/2014/main" id="{F5EB51DA-F8C5-F7C4-3E2A-73A53489EF7B}"/>
              </a:ext>
            </a:extLst>
          </p:cNvPr>
          <p:cNvSpPr txBox="1">
            <a:spLocks noChangeArrowheads="1"/>
          </p:cNvSpPr>
          <p:nvPr/>
        </p:nvSpPr>
        <p:spPr bwMode="auto">
          <a:xfrm>
            <a:off x="893234" y="4216400"/>
            <a:ext cx="2117" cy="338138"/>
          </a:xfrm>
          <a:prstGeom prst="rect">
            <a:avLst/>
          </a:prstGeom>
          <a:noFill/>
          <a:ln w="9525">
            <a:noFill/>
            <a:miter lim="800000"/>
            <a:headEnd/>
            <a:tailEnd/>
          </a:ln>
        </p:spPr>
        <p:txBody>
          <a:bodyPr wrap="none" anchor="ctr"/>
          <a:lstStyle/>
          <a:p>
            <a:endParaRPr lang="nb-NO"/>
          </a:p>
        </p:txBody>
      </p:sp>
      <p:sp>
        <p:nvSpPr>
          <p:cNvPr id="62478" name="Text Box 14">
            <a:extLst>
              <a:ext uri="{FF2B5EF4-FFF2-40B4-BE49-F238E27FC236}">
                <a16:creationId xmlns:a16="http://schemas.microsoft.com/office/drawing/2014/main" id="{0B9B67C5-4E0B-946E-8DDB-4226B5740D4E}"/>
              </a:ext>
            </a:extLst>
          </p:cNvPr>
          <p:cNvSpPr txBox="1">
            <a:spLocks noChangeArrowheads="1"/>
          </p:cNvSpPr>
          <p:nvPr/>
        </p:nvSpPr>
        <p:spPr bwMode="auto">
          <a:xfrm>
            <a:off x="6076951" y="3992564"/>
            <a:ext cx="2116" cy="338137"/>
          </a:xfrm>
          <a:prstGeom prst="rect">
            <a:avLst/>
          </a:prstGeom>
          <a:noFill/>
          <a:ln w="9525">
            <a:noFill/>
            <a:miter lim="800000"/>
            <a:headEnd/>
            <a:tailEnd/>
          </a:ln>
        </p:spPr>
        <p:txBody>
          <a:bodyPr wrap="none" anchor="ctr"/>
          <a:lstStyle/>
          <a:p>
            <a:endParaRPr lang="nb-NO"/>
          </a:p>
        </p:txBody>
      </p:sp>
      <p:sp>
        <p:nvSpPr>
          <p:cNvPr id="62479" name="Text Box 15">
            <a:extLst>
              <a:ext uri="{FF2B5EF4-FFF2-40B4-BE49-F238E27FC236}">
                <a16:creationId xmlns:a16="http://schemas.microsoft.com/office/drawing/2014/main" id="{0EE3EF35-C236-851B-6E46-59D621D0BA7A}"/>
              </a:ext>
            </a:extLst>
          </p:cNvPr>
          <p:cNvSpPr txBox="1">
            <a:spLocks noChangeArrowheads="1"/>
          </p:cNvSpPr>
          <p:nvPr/>
        </p:nvSpPr>
        <p:spPr bwMode="auto">
          <a:xfrm>
            <a:off x="10466917" y="4603750"/>
            <a:ext cx="99483" cy="338138"/>
          </a:xfrm>
          <a:prstGeom prst="rect">
            <a:avLst/>
          </a:prstGeom>
          <a:noFill/>
          <a:ln w="9525">
            <a:noFill/>
            <a:miter lim="800000"/>
            <a:headEnd/>
            <a:tailEnd/>
          </a:ln>
        </p:spPr>
        <p:txBody>
          <a:bodyPr wrap="none" anchor="ctr"/>
          <a:lstStyle/>
          <a:p>
            <a:endParaRPr lang="nb-NO"/>
          </a:p>
        </p:txBody>
      </p:sp>
      <p:sp>
        <p:nvSpPr>
          <p:cNvPr id="62480" name="Text Box 16">
            <a:extLst>
              <a:ext uri="{FF2B5EF4-FFF2-40B4-BE49-F238E27FC236}">
                <a16:creationId xmlns:a16="http://schemas.microsoft.com/office/drawing/2014/main" id="{438F9BEA-2BB0-7FE6-EBA1-E2EEEC015ED6}"/>
              </a:ext>
            </a:extLst>
          </p:cNvPr>
          <p:cNvSpPr txBox="1">
            <a:spLocks noChangeArrowheads="1"/>
          </p:cNvSpPr>
          <p:nvPr/>
        </p:nvSpPr>
        <p:spPr bwMode="auto">
          <a:xfrm>
            <a:off x="8790517" y="415925"/>
            <a:ext cx="516467" cy="338138"/>
          </a:xfrm>
          <a:prstGeom prst="rect">
            <a:avLst/>
          </a:prstGeom>
          <a:noFill/>
          <a:ln w="9525">
            <a:noFill/>
            <a:miter lim="800000"/>
            <a:headEnd/>
            <a:tailEnd/>
          </a:ln>
        </p:spPr>
        <p:txBody>
          <a:bodyPr wrap="none" anchor="ctr"/>
          <a:lstStyle/>
          <a:p>
            <a:endParaRPr lang="nb-NO"/>
          </a:p>
        </p:txBody>
      </p:sp>
      <p:sp>
        <p:nvSpPr>
          <p:cNvPr id="62481" name="Rectangle 17">
            <a:extLst>
              <a:ext uri="{FF2B5EF4-FFF2-40B4-BE49-F238E27FC236}">
                <a16:creationId xmlns:a16="http://schemas.microsoft.com/office/drawing/2014/main" id="{EE1EFC4B-65D5-82D1-51B8-96B3DB97AB17}"/>
              </a:ext>
            </a:extLst>
          </p:cNvPr>
          <p:cNvSpPr>
            <a:spLocks noGrp="1" noChangeArrowheads="1"/>
          </p:cNvSpPr>
          <p:nvPr>
            <p:ph type="title"/>
          </p:nvPr>
        </p:nvSpPr>
        <p:spPr>
          <a:xfrm>
            <a:off x="220717" y="201614"/>
            <a:ext cx="11825235" cy="549275"/>
          </a:xfrm>
        </p:spPr>
        <p:txBody>
          <a:bodyPr>
            <a:normAutofit/>
          </a:bodyPr>
          <a:lstStyle/>
          <a:p>
            <a:pPr algn="ctr"/>
            <a:r>
              <a:rPr lang="en-GB" sz="3200" dirty="0"/>
              <a:t> </a:t>
            </a:r>
            <a:endParaRPr lang="nb-NO" sz="3200" b="0" dirty="0"/>
          </a:p>
        </p:txBody>
      </p:sp>
      <p:sp>
        <p:nvSpPr>
          <p:cNvPr id="62483" name="Rectangle 19">
            <a:extLst>
              <a:ext uri="{FF2B5EF4-FFF2-40B4-BE49-F238E27FC236}">
                <a16:creationId xmlns:a16="http://schemas.microsoft.com/office/drawing/2014/main" id="{9041858A-7CF5-B9C7-71F5-D015F6F78FF2}"/>
              </a:ext>
            </a:extLst>
          </p:cNvPr>
          <p:cNvSpPr>
            <a:spLocks noChangeArrowheads="1"/>
          </p:cNvSpPr>
          <p:nvPr/>
        </p:nvSpPr>
        <p:spPr bwMode="auto">
          <a:xfrm>
            <a:off x="0" y="-184666"/>
            <a:ext cx="184731" cy="369332"/>
          </a:xfrm>
          <a:prstGeom prst="rect">
            <a:avLst/>
          </a:prstGeom>
          <a:noFill/>
          <a:ln w="9525">
            <a:noFill/>
            <a:miter lim="800000"/>
            <a:headEnd/>
            <a:tailEnd/>
          </a:ln>
          <a:effectLst/>
        </p:spPr>
        <p:txBody>
          <a:bodyPr wrap="none" anchor="ctr">
            <a:spAutoFit/>
          </a:bodyPr>
          <a:lstStyle/>
          <a:p>
            <a:endParaRPr lang="nb-NO"/>
          </a:p>
        </p:txBody>
      </p:sp>
      <p:graphicFrame>
        <p:nvGraphicFramePr>
          <p:cNvPr id="2" name="Table 1">
            <a:extLst>
              <a:ext uri="{FF2B5EF4-FFF2-40B4-BE49-F238E27FC236}">
                <a16:creationId xmlns:a16="http://schemas.microsoft.com/office/drawing/2014/main" id="{CAD59079-E8F0-7FB4-AA79-D9273284112D}"/>
              </a:ext>
            </a:extLst>
          </p:cNvPr>
          <p:cNvGraphicFramePr>
            <a:graphicFrameLocks noGrp="1"/>
          </p:cNvGraphicFramePr>
          <p:nvPr>
            <p:extLst>
              <p:ext uri="{D42A27DB-BD31-4B8C-83A1-F6EECF244321}">
                <p14:modId xmlns:p14="http://schemas.microsoft.com/office/powerpoint/2010/main" val="2585588694"/>
              </p:ext>
            </p:extLst>
          </p:nvPr>
        </p:nvGraphicFramePr>
        <p:xfrm>
          <a:off x="1945758" y="1127050"/>
          <a:ext cx="9016409" cy="4465680"/>
        </p:xfrm>
        <a:graphic>
          <a:graphicData uri="http://schemas.openxmlformats.org/drawingml/2006/table">
            <a:tbl>
              <a:tblPr firstRow="1" bandRow="1">
                <a:tableStyleId>{5C22544A-7EE6-4342-B048-85BDC9FD1C3A}</a:tableStyleId>
              </a:tblPr>
              <a:tblGrid>
                <a:gridCol w="1279451">
                  <a:extLst>
                    <a:ext uri="{9D8B030D-6E8A-4147-A177-3AD203B41FA5}">
                      <a16:colId xmlns:a16="http://schemas.microsoft.com/office/drawing/2014/main" val="2679721305"/>
                    </a:ext>
                  </a:extLst>
                </a:gridCol>
                <a:gridCol w="1930400">
                  <a:extLst>
                    <a:ext uri="{9D8B030D-6E8A-4147-A177-3AD203B41FA5}">
                      <a16:colId xmlns:a16="http://schemas.microsoft.com/office/drawing/2014/main" val="3880092996"/>
                    </a:ext>
                  </a:extLst>
                </a:gridCol>
                <a:gridCol w="1625600">
                  <a:extLst>
                    <a:ext uri="{9D8B030D-6E8A-4147-A177-3AD203B41FA5}">
                      <a16:colId xmlns:a16="http://schemas.microsoft.com/office/drawing/2014/main" val="497178753"/>
                    </a:ext>
                  </a:extLst>
                </a:gridCol>
                <a:gridCol w="4180958">
                  <a:extLst>
                    <a:ext uri="{9D8B030D-6E8A-4147-A177-3AD203B41FA5}">
                      <a16:colId xmlns:a16="http://schemas.microsoft.com/office/drawing/2014/main" val="4072920694"/>
                    </a:ext>
                  </a:extLst>
                </a:gridCol>
              </a:tblGrid>
              <a:tr h="558210">
                <a:tc>
                  <a:txBody>
                    <a:bodyPr/>
                    <a:lstStyle/>
                    <a:p>
                      <a:pPr algn="just">
                        <a:lnSpc>
                          <a:spcPts val="800"/>
                        </a:lnSpc>
                        <a:buNone/>
                      </a:pP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US" sz="1600" kern="1600" dirty="0">
                          <a:effectLst/>
                          <a:latin typeface="Times" panose="02020603050405020304" pitchFamily="18" charset="0"/>
                          <a:ea typeface="Times New Roman" panose="02020603050405020304" pitchFamily="18" charset="0"/>
                          <a:cs typeface="Helvetica" panose="020B0604020202020204" pitchFamily="34" charset="0"/>
                        </a:rPr>
                        <a:t>‘</a:t>
                      </a:r>
                    </a:p>
                    <a:p>
                      <a:pPr algn="just">
                        <a:lnSpc>
                          <a:spcPts val="800"/>
                        </a:lnSpc>
                        <a:buNone/>
                      </a:pPr>
                      <a:r>
                        <a:rPr lang="en-US" sz="1600" kern="1600" dirty="0">
                          <a:effectLst/>
                          <a:latin typeface="Times" panose="02020603050405020304" pitchFamily="18" charset="0"/>
                          <a:ea typeface="Times New Roman" panose="02020603050405020304" pitchFamily="18" charset="0"/>
                          <a:cs typeface="Helvetica" panose="020B0604020202020204" pitchFamily="34" charset="0"/>
                        </a:rPr>
                        <a:t>default’</a:t>
                      </a:r>
                    </a:p>
                  </a:txBody>
                  <a:tcPr marL="68580" marR="68580" marT="0" marB="0"/>
                </a:tc>
                <a:tc>
                  <a:txBody>
                    <a:bodyPr/>
                    <a:lstStyle/>
                    <a:p>
                      <a:pPr algn="just">
                        <a:lnSpc>
                          <a:spcPts val="800"/>
                        </a:lnSpc>
                        <a:buNone/>
                      </a:pPr>
                      <a:r>
                        <a:rPr lang="en-US" sz="1600" kern="1600" dirty="0">
                          <a:effectLst/>
                          <a:latin typeface="Times" panose="02020603050405020304" pitchFamily="18" charset="0"/>
                          <a:ea typeface="Times New Roman" panose="02020603050405020304" pitchFamily="18" charset="0"/>
                          <a:cs typeface="Helvetica" panose="020B0604020202020204" pitchFamily="34" charset="0"/>
                        </a:rPr>
                        <a:t>‘</a:t>
                      </a:r>
                    </a:p>
                    <a:p>
                      <a:pPr algn="just">
                        <a:lnSpc>
                          <a:spcPts val="800"/>
                        </a:lnSpc>
                        <a:buNone/>
                      </a:pPr>
                      <a:r>
                        <a:rPr lang="en-US" sz="1600" kern="1600" dirty="0">
                          <a:effectLst/>
                          <a:latin typeface="Times" panose="02020603050405020304" pitchFamily="18" charset="0"/>
                          <a:ea typeface="Times New Roman" panose="02020603050405020304" pitchFamily="18" charset="0"/>
                          <a:cs typeface="Helvetica" panose="020B0604020202020204" pitchFamily="34" charset="0"/>
                        </a:rPr>
                        <a:t>non-default’</a:t>
                      </a:r>
                    </a:p>
                  </a:txBody>
                  <a:tcPr marL="68580" marR="68580" marT="0" marB="0"/>
                </a:tc>
                <a:tc>
                  <a:txBody>
                    <a:bodyPr/>
                    <a:lstStyle/>
                    <a:p>
                      <a:pPr algn="just">
                        <a:lnSpc>
                          <a:spcPts val="800"/>
                        </a:lnSpc>
                        <a:buNone/>
                      </a:pP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p>
                      <a:pPr algn="just">
                        <a:lnSpc>
                          <a:spcPts val="800"/>
                        </a:lnSpc>
                        <a:buNone/>
                      </a:pPr>
                      <a:r>
                        <a:rPr lang="en-US" sz="1600" kern="1600" dirty="0" err="1">
                          <a:effectLst/>
                          <a:latin typeface="Times" panose="02020603050405020304" pitchFamily="18" charset="0"/>
                          <a:ea typeface="Times New Roman" panose="02020603050405020304" pitchFamily="18" charset="0"/>
                          <a:cs typeface="Helvetica" panose="020B0604020202020204" pitchFamily="34" charset="0"/>
                        </a:rPr>
                        <a:t>Lexval</a:t>
                      </a:r>
                      <a:r>
                        <a:rPr lang="en-US" sz="1600" kern="1600" dirty="0">
                          <a:effectLst/>
                          <a:latin typeface="Times" panose="02020603050405020304" pitchFamily="18" charset="0"/>
                          <a:ea typeface="Times New Roman" panose="02020603050405020304" pitchFamily="18" charset="0"/>
                          <a:cs typeface="Helvetica" panose="020B0604020202020204" pitchFamily="34" charset="0"/>
                        </a:rPr>
                        <a:t> environments – token occurrences</a:t>
                      </a:r>
                    </a:p>
                  </a:txBody>
                  <a:tcPr marL="68580" marR="68580" marT="0" marB="0"/>
                </a:tc>
                <a:extLst>
                  <a:ext uri="{0D108BD9-81ED-4DB2-BD59-A6C34878D82A}">
                    <a16:rowId xmlns:a16="http://schemas.microsoft.com/office/drawing/2014/main" val="1822732160"/>
                  </a:ext>
                </a:extLst>
              </a:tr>
              <a:tr h="558210">
                <a:tc>
                  <a:txBody>
                    <a:bodyPr/>
                    <a:lstStyle/>
                    <a:p>
                      <a:pPr algn="just">
                        <a:lnSpc>
                          <a:spcPts val="800"/>
                        </a:lnSpc>
                        <a:buNone/>
                      </a:pPr>
                      <a:endParaRPr lang="en-GB" sz="1600" b="1" i="1" kern="1600" dirty="0">
                        <a:effectLst/>
                        <a:latin typeface="Times" panose="02020603050405020304" pitchFamily="18" charset="0"/>
                        <a:ea typeface="Times New Roman" panose="02020603050405020304" pitchFamily="18" charset="0"/>
                        <a:cs typeface="Helvetica" panose="020B0604020202020204" pitchFamily="34" charset="0"/>
                      </a:endParaRPr>
                    </a:p>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over – 316</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endParaRPr lang="en-GB" sz="1600" b="1" i="1" kern="1600" dirty="0">
                        <a:effectLst/>
                        <a:latin typeface="Times" panose="02020603050405020304" pitchFamily="18" charset="0"/>
                        <a:ea typeface="Times New Roman" panose="02020603050405020304" pitchFamily="18" charset="0"/>
                        <a:cs typeface="Helvetica" panose="020B0604020202020204" pitchFamily="34" charset="0"/>
                      </a:endParaRPr>
                    </a:p>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over – 64</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endParaRPr lang="en-GB" sz="1600" b="1" i="1" kern="1600" dirty="0">
                        <a:effectLst/>
                        <a:latin typeface="Times" panose="02020603050405020304" pitchFamily="18" charset="0"/>
                        <a:ea typeface="Times New Roman" panose="02020603050405020304" pitchFamily="18" charset="0"/>
                        <a:cs typeface="Helvetica" panose="020B0604020202020204" pitchFamily="34" charset="0"/>
                      </a:endParaRPr>
                    </a:p>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about</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endParaRPr lang="en-GB" sz="1600" kern="1600" dirty="0">
                        <a:effectLst/>
                        <a:latin typeface="Times" panose="02020603050405020304" pitchFamily="18" charset="0"/>
                        <a:ea typeface="Times New Roman" panose="02020603050405020304" pitchFamily="18" charset="0"/>
                        <a:cs typeface="Helvetica" panose="020B0604020202020204" pitchFamily="34" charset="0"/>
                      </a:endParaRPr>
                    </a:p>
                    <a:p>
                      <a:pPr algn="just">
                        <a:lnSpc>
                          <a:spcPts val="800"/>
                        </a:lnSpc>
                        <a:buNone/>
                      </a:pPr>
                      <a:r>
                        <a:rPr lang="en-GB" sz="1600" kern="1600" dirty="0">
                          <a:effectLst/>
                          <a:latin typeface="Times" panose="02020603050405020304" pitchFamily="18" charset="0"/>
                          <a:ea typeface="Times New Roman" panose="02020603050405020304" pitchFamily="18" charset="0"/>
                          <a:cs typeface="Helvetica" panose="020B0604020202020204" pitchFamily="34" charset="0"/>
                        </a:rPr>
                        <a:t>50 – 191</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extLst>
                  <a:ext uri="{0D108BD9-81ED-4DB2-BD59-A6C34878D82A}">
                    <a16:rowId xmlns:a16="http://schemas.microsoft.com/office/drawing/2014/main" val="373454985"/>
                  </a:ext>
                </a:extLst>
              </a:tr>
              <a:tr h="558210">
                <a:tc>
                  <a:txBody>
                    <a:bodyPr/>
                    <a:lstStyle/>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 </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 </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across</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kern="1600" dirty="0">
                          <a:effectLst/>
                          <a:latin typeface="Times" panose="02020603050405020304" pitchFamily="18" charset="0"/>
                          <a:ea typeface="Times New Roman" panose="02020603050405020304" pitchFamily="18" charset="0"/>
                          <a:cs typeface="Helvetica" panose="020B0604020202020204" pitchFamily="34" charset="0"/>
                        </a:rPr>
                        <a:t>4 – 7</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extLst>
                  <a:ext uri="{0D108BD9-81ED-4DB2-BD59-A6C34878D82A}">
                    <a16:rowId xmlns:a16="http://schemas.microsoft.com/office/drawing/2014/main" val="1363382306"/>
                  </a:ext>
                </a:extLst>
              </a:tr>
              <a:tr h="558210">
                <a:tc>
                  <a:txBody>
                    <a:bodyPr/>
                    <a:lstStyle/>
                    <a:p>
                      <a:pPr algn="just">
                        <a:lnSpc>
                          <a:spcPts val="800"/>
                        </a:lnSpc>
                        <a:buNone/>
                      </a:pPr>
                      <a:r>
                        <a:rPr lang="en-GB" sz="1600" b="1" i="1" kern="1600">
                          <a:effectLst/>
                          <a:latin typeface="Times" panose="02020603050405020304" pitchFamily="18" charset="0"/>
                          <a:ea typeface="Times New Roman" panose="02020603050405020304" pitchFamily="18" charset="0"/>
                          <a:cs typeface="Helvetica" panose="020B0604020202020204" pitchFamily="34" charset="0"/>
                        </a:rPr>
                        <a:t> </a:t>
                      </a:r>
                      <a:endParaRPr lang="en-US" sz="1600" kern="160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 </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through</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kern="1600" dirty="0">
                          <a:effectLst/>
                          <a:latin typeface="Times" panose="02020603050405020304" pitchFamily="18" charset="0"/>
                          <a:ea typeface="Times New Roman" panose="02020603050405020304" pitchFamily="18" charset="0"/>
                          <a:cs typeface="Helvetica" panose="020B0604020202020204" pitchFamily="34" charset="0"/>
                        </a:rPr>
                        <a:t>1</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extLst>
                  <a:ext uri="{0D108BD9-81ED-4DB2-BD59-A6C34878D82A}">
                    <a16:rowId xmlns:a16="http://schemas.microsoft.com/office/drawing/2014/main" val="2400834043"/>
                  </a:ext>
                </a:extLst>
              </a:tr>
              <a:tr h="558210">
                <a:tc>
                  <a:txBody>
                    <a:bodyPr/>
                    <a:lstStyle/>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 </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 </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at</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kern="1600" dirty="0">
                          <a:effectLst/>
                          <a:latin typeface="Times" panose="02020603050405020304" pitchFamily="18" charset="0"/>
                          <a:ea typeface="Times New Roman" panose="02020603050405020304" pitchFamily="18" charset="0"/>
                          <a:cs typeface="Helvetica" panose="020B0604020202020204" pitchFamily="34" charset="0"/>
                        </a:rPr>
                        <a:t>5 – 18</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extLst>
                  <a:ext uri="{0D108BD9-81ED-4DB2-BD59-A6C34878D82A}">
                    <a16:rowId xmlns:a16="http://schemas.microsoft.com/office/drawing/2014/main" val="3396192760"/>
                  </a:ext>
                </a:extLst>
              </a:tr>
              <a:tr h="558210">
                <a:tc>
                  <a:txBody>
                    <a:bodyPr/>
                    <a:lstStyle/>
                    <a:p>
                      <a:pPr algn="just">
                        <a:lnSpc>
                          <a:spcPts val="800"/>
                        </a:lnSpc>
                        <a:buNone/>
                      </a:pPr>
                      <a:r>
                        <a:rPr lang="en-GB" sz="1600" b="1" i="1" kern="1600" dirty="0" err="1">
                          <a:effectLst/>
                          <a:latin typeface="Times" panose="02020603050405020304" pitchFamily="18" charset="0"/>
                          <a:ea typeface="Times New Roman" panose="02020603050405020304" pitchFamily="18" charset="0"/>
                          <a:cs typeface="Helvetica" panose="020B0604020202020204" pitchFamily="34" charset="0"/>
                        </a:rPr>
                        <a:t>til</a:t>
                      </a: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 – 648</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to – 64</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for</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kern="1600" dirty="0">
                          <a:effectLst/>
                          <a:latin typeface="Times" panose="02020603050405020304" pitchFamily="18" charset="0"/>
                          <a:ea typeface="Times New Roman" panose="02020603050405020304" pitchFamily="18" charset="0"/>
                          <a:cs typeface="Helvetica" panose="020B0604020202020204" pitchFamily="34" charset="0"/>
                        </a:rPr>
                        <a:t>22 – 76</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extLst>
                  <a:ext uri="{0D108BD9-81ED-4DB2-BD59-A6C34878D82A}">
                    <a16:rowId xmlns:a16="http://schemas.microsoft.com/office/drawing/2014/main" val="782931777"/>
                  </a:ext>
                </a:extLst>
              </a:tr>
              <a:tr h="558210">
                <a:tc>
                  <a:txBody>
                    <a:bodyPr/>
                    <a:lstStyle/>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 </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 </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b="1" i="1" kern="1600" dirty="0">
                          <a:effectLst/>
                          <a:latin typeface="Times" panose="02020603050405020304" pitchFamily="18" charset="0"/>
                          <a:ea typeface="Times New Roman" panose="02020603050405020304" pitchFamily="18" charset="0"/>
                          <a:cs typeface="Helvetica" panose="020B0604020202020204" pitchFamily="34" charset="0"/>
                        </a:rPr>
                        <a:t>as</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800"/>
                        </a:lnSpc>
                        <a:buNone/>
                      </a:pPr>
                      <a:r>
                        <a:rPr lang="en-GB" sz="1600" kern="1600" dirty="0">
                          <a:effectLst/>
                          <a:latin typeface="Times" panose="02020603050405020304" pitchFamily="18" charset="0"/>
                          <a:ea typeface="Times New Roman" panose="02020603050405020304" pitchFamily="18" charset="0"/>
                          <a:cs typeface="Helvetica" panose="020B0604020202020204" pitchFamily="34" charset="0"/>
                        </a:rPr>
                        <a:t>13 – 38</a:t>
                      </a:r>
                      <a:endParaRPr lang="en-US" sz="16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extLst>
                  <a:ext uri="{0D108BD9-81ED-4DB2-BD59-A6C34878D82A}">
                    <a16:rowId xmlns:a16="http://schemas.microsoft.com/office/drawing/2014/main" val="3049383110"/>
                  </a:ext>
                </a:extLst>
              </a:tr>
              <a:tr h="558210">
                <a:tc>
                  <a:txBody>
                    <a:bodyPr/>
                    <a:lstStyle/>
                    <a:p>
                      <a:pPr algn="just">
                        <a:lnSpc>
                          <a:spcPts val="1500"/>
                        </a:lnSpc>
                        <a:buNone/>
                      </a:pPr>
                      <a:r>
                        <a:rPr lang="en-GB" sz="1400" b="1" i="1" kern="1600" dirty="0" err="1">
                          <a:effectLst/>
                          <a:latin typeface="Times" panose="02020603050405020304" pitchFamily="18" charset="0"/>
                          <a:ea typeface="Times New Roman" panose="02020603050405020304" pitchFamily="18" charset="0"/>
                          <a:cs typeface="Helvetica" panose="020B0604020202020204" pitchFamily="34" charset="0"/>
                        </a:rPr>
                        <a:t>på</a:t>
                      </a:r>
                      <a:r>
                        <a:rPr lang="en-GB" sz="1400" b="1" i="1" kern="1600" dirty="0">
                          <a:effectLst/>
                          <a:latin typeface="Times" panose="02020603050405020304" pitchFamily="18" charset="0"/>
                          <a:ea typeface="Times New Roman" panose="02020603050405020304" pitchFamily="18" charset="0"/>
                          <a:cs typeface="Helvetica" panose="020B0604020202020204" pitchFamily="34" charset="0"/>
                        </a:rPr>
                        <a:t> – 602</a:t>
                      </a:r>
                      <a:endParaRPr lang="en-US" sz="14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1500"/>
                        </a:lnSpc>
                        <a:buNone/>
                      </a:pPr>
                      <a:r>
                        <a:rPr lang="en-GB" sz="1400" b="1" i="1" kern="1600" dirty="0">
                          <a:effectLst/>
                          <a:latin typeface="Times" panose="02020603050405020304" pitchFamily="18" charset="0"/>
                          <a:ea typeface="Times New Roman" panose="02020603050405020304" pitchFamily="18" charset="0"/>
                          <a:cs typeface="Helvetica" panose="020B0604020202020204" pitchFamily="34" charset="0"/>
                        </a:rPr>
                        <a:t>at - 253</a:t>
                      </a:r>
                      <a:endParaRPr lang="en-US" sz="14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1500"/>
                        </a:lnSpc>
                        <a:buNone/>
                      </a:pPr>
                      <a:r>
                        <a:rPr lang="en-GB" sz="1400" b="1" i="1" kern="1600" dirty="0">
                          <a:effectLst/>
                          <a:latin typeface="Times" panose="02020603050405020304" pitchFamily="18" charset="0"/>
                          <a:ea typeface="Times New Roman" panose="02020603050405020304" pitchFamily="18" charset="0"/>
                          <a:cs typeface="Helvetica" panose="020B0604020202020204" pitchFamily="34" charset="0"/>
                        </a:rPr>
                        <a:t>on</a:t>
                      </a:r>
                      <a:endParaRPr lang="en-US" sz="14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tc>
                  <a:txBody>
                    <a:bodyPr/>
                    <a:lstStyle/>
                    <a:p>
                      <a:pPr algn="just">
                        <a:lnSpc>
                          <a:spcPts val="1500"/>
                        </a:lnSpc>
                        <a:buNone/>
                      </a:pPr>
                      <a:r>
                        <a:rPr lang="en-GB" sz="1400" kern="1600" dirty="0">
                          <a:effectLst/>
                          <a:latin typeface="Times" panose="02020603050405020304" pitchFamily="18" charset="0"/>
                          <a:ea typeface="Times New Roman" panose="02020603050405020304" pitchFamily="18" charset="0"/>
                          <a:cs typeface="Helvetica" panose="020B0604020202020204" pitchFamily="34" charset="0"/>
                        </a:rPr>
                        <a:t>65 - 176</a:t>
                      </a:r>
                      <a:endParaRPr lang="en-US" sz="1400" kern="1600" dirty="0">
                        <a:effectLst/>
                        <a:latin typeface="Times" panose="02020603050405020304" pitchFamily="18" charset="0"/>
                        <a:ea typeface="Times New Roman" panose="02020603050405020304" pitchFamily="18" charset="0"/>
                        <a:cs typeface="Helvetica" panose="020B0604020202020204" pitchFamily="34" charset="0"/>
                      </a:endParaRPr>
                    </a:p>
                  </a:txBody>
                  <a:tcPr marL="68580" marR="68580" marT="0" marB="0"/>
                </a:tc>
                <a:extLst>
                  <a:ext uri="{0D108BD9-81ED-4DB2-BD59-A6C34878D82A}">
                    <a16:rowId xmlns:a16="http://schemas.microsoft.com/office/drawing/2014/main" val="3584807370"/>
                  </a:ext>
                </a:extLst>
              </a:tr>
            </a:tbl>
          </a:graphicData>
        </a:graphic>
      </p:graphicFrame>
    </p:spTree>
    <p:extLst>
      <p:ext uri="{BB962C8B-B14F-4D97-AF65-F5344CB8AC3E}">
        <p14:creationId xmlns:p14="http://schemas.microsoft.com/office/powerpoint/2010/main" val="105435261"/>
      </p:ext>
    </p:extLst>
  </p:cSld>
  <p:clrMapOvr>
    <a:masterClrMapping/>
  </p:clrMapOvr>
  <p:transition spd="med"/>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66371</TotalTime>
  <Words>2293</Words>
  <Application>Microsoft Office PowerPoint</Application>
  <PresentationFormat>Widescreen</PresentationFormat>
  <Paragraphs>221</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Times</vt:lpstr>
      <vt:lpstr>Times New Roman</vt:lpstr>
      <vt:lpstr>Office-tema</vt:lpstr>
      <vt:lpstr>PowerPoint Presentation</vt:lpstr>
      <vt:lpstr>Constructing a valence resource ‘by transfer’</vt:lpstr>
      <vt:lpstr>Constructing a valence resource ‘by transfer’</vt:lpstr>
      <vt:lpstr> </vt:lpstr>
      <vt:lpstr> </vt:lpstr>
      <vt:lpstr> </vt:lpstr>
      <vt:lpstr> </vt:lpstr>
      <vt:lpstr> </vt:lpstr>
      <vt:lpstr> </vt:lpstr>
      <vt:lpstr> </vt:lpstr>
      <vt:lpstr> </vt:lpstr>
      <vt:lpstr> </vt:lpstr>
      <vt:lpstr> </vt:lpstr>
      <vt:lpstr> </vt:lpstr>
      <vt:lpstr>Valence resources for other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Preprocessing Text</dc:title>
  <dc:creator>bruland</dc:creator>
  <cp:lastModifiedBy>Lars Hellan</cp:lastModifiedBy>
  <cp:revision>745</cp:revision>
  <dcterms:created xsi:type="dcterms:W3CDTF">2015-07-18T07:00:06Z</dcterms:created>
  <dcterms:modified xsi:type="dcterms:W3CDTF">2025-07-07T11:39:49Z</dcterms:modified>
</cp:coreProperties>
</file>