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4" r:id="rId37"/>
    <p:sldId id="282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akcji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wstrzyknięcie go do index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do zarządzania stanem zalogowanego użytkownika (Account.js)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Stworzenia drzewka stanu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wyniesiene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root.reducer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Stwórz osobny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Przerób listę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Trzymaj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informację czy obecnie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edytowanym użytkowniku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 każdym razem jak się zmieni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wyświetl go w konsoli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877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a third-party extension point between dispatching an action, and the moment it reaches the reducer.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use Redux middleware for logging, crash reporting, talking to an asynchronous API, routing, and more.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skrócie – logika pomiędzy akcją 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tutaj po drodze odpytujemy API. Używane też do logowania, routingu itp.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27: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Wynieść login http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Account.js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Zalogować start, koniec i wynik każdego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logowania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13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default file extension while 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special extension used for files which contain JSX.</a:t>
            </a:r>
          </a:p>
          <a:p>
            <a:endParaRPr lang="pl-PL" dirty="0"/>
          </a:p>
          <a:p>
            <a:br>
              <a:rPr lang="en-US" dirty="0"/>
            </a:br>
            <a:r>
              <a:rPr lang="pl-PL" dirty="0" err="1"/>
              <a:t>Exercise</a:t>
            </a:r>
            <a:r>
              <a:rPr lang="pl-PL" dirty="0"/>
              <a:t> 28: </a:t>
            </a:r>
          </a:p>
          <a:p>
            <a:pPr marL="228600" indent="-228600">
              <a:buAutoNum type="arabicPeriod"/>
            </a:pPr>
            <a:r>
              <a:rPr lang="pl-PL" dirty="0"/>
              <a:t>Dodać </a:t>
            </a:r>
            <a:r>
              <a:rPr lang="pl-PL" dirty="0" err="1"/>
              <a:t>Typescipt</a:t>
            </a:r>
            <a:r>
              <a:rPr lang="pl-PL" dirty="0"/>
              <a:t> do projektu</a:t>
            </a:r>
          </a:p>
          <a:p>
            <a:pPr marL="228600" indent="-228600">
              <a:buAutoNum type="arabicPeriod"/>
            </a:pPr>
            <a:r>
              <a:rPr lang="pl-PL" dirty="0"/>
              <a:t>Dodać typowanie dla Account.js i </a:t>
            </a:r>
            <a:r>
              <a:rPr lang="pl-PL" dirty="0" err="1"/>
              <a:t>store</a:t>
            </a:r>
            <a:r>
              <a:rPr lang="pl-PL" dirty="0"/>
              <a:t> związany z </a:t>
            </a:r>
            <a:r>
              <a:rPr lang="pl-PL" dirty="0" err="1"/>
              <a:t>Account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7839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29: </a:t>
            </a:r>
          </a:p>
          <a:p>
            <a:pPr marL="228600" indent="-228600">
              <a:buAutoNum type="arabicPeriod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Otypować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Ustawić props.id typ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zobaczyć co się wydarzy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44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09B202-DCC1-41CB-B03D-B36150A8CCDD}"/>
              </a:ext>
            </a:extLst>
          </p:cNvPr>
          <p:cNvSpPr/>
          <p:nvPr/>
        </p:nvSpPr>
        <p:spPr>
          <a:xfrm>
            <a:off x="4720617" y="5513595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16DEF6-1206-44B1-8AD6-E974761CC6C3}"/>
              </a:ext>
            </a:extLst>
          </p:cNvPr>
          <p:cNvSpPr/>
          <p:nvPr/>
        </p:nvSpPr>
        <p:spPr>
          <a:xfrm>
            <a:off x="4720616" y="5882927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C8317-897A-442A-8C79-C264C738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344405"/>
            <a:ext cx="8420513" cy="36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53FA734-B489-4C65-A235-879639E2157C}"/>
              </a:ext>
            </a:extLst>
          </p:cNvPr>
          <p:cNvSpPr/>
          <p:nvPr/>
        </p:nvSpPr>
        <p:spPr>
          <a:xfrm>
            <a:off x="497840" y="1481005"/>
            <a:ext cx="47765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F2828-24D0-4EEA-806B-ED9304C32091}"/>
              </a:ext>
            </a:extLst>
          </p:cNvPr>
          <p:cNvSpPr txBox="1"/>
          <p:nvPr/>
        </p:nvSpPr>
        <p:spPr>
          <a:xfrm>
            <a:off x="497840" y="111167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actions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DBE36DD-B60E-49A5-8970-AD9BF81FC301}"/>
              </a:ext>
            </a:extLst>
          </p:cNvPr>
          <p:cNvSpPr/>
          <p:nvPr/>
        </p:nvSpPr>
        <p:spPr>
          <a:xfrm>
            <a:off x="5459896" y="753205"/>
            <a:ext cx="673210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7D22BF2-5083-41FC-A207-D7E8F64D9FDC}"/>
              </a:ext>
            </a:extLst>
          </p:cNvPr>
          <p:cNvSpPr txBox="1"/>
          <p:nvPr/>
        </p:nvSpPr>
        <p:spPr>
          <a:xfrm>
            <a:off x="5459896" y="411447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reducer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E83C68C-BA54-4409-A55F-6B4B30ECA015}"/>
              </a:ext>
            </a:extLst>
          </p:cNvPr>
          <p:cNvSpPr/>
          <p:nvPr/>
        </p:nvSpPr>
        <p:spPr>
          <a:xfrm>
            <a:off x="337930" y="4069247"/>
            <a:ext cx="987287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Reducers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counter.reducer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C7D0D0-A010-439C-9334-0412142DDEF5}"/>
              </a:ext>
            </a:extLst>
          </p:cNvPr>
          <p:cNvSpPr txBox="1"/>
          <p:nvPr/>
        </p:nvSpPr>
        <p:spPr>
          <a:xfrm>
            <a:off x="239423" y="368947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7BCB0D-B2B7-44A4-B58B-BD25CE52749D}"/>
              </a:ext>
            </a:extLst>
          </p:cNvPr>
          <p:cNvSpPr/>
          <p:nvPr/>
        </p:nvSpPr>
        <p:spPr>
          <a:xfrm>
            <a:off x="337931" y="5744049"/>
            <a:ext cx="512196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8BF6B0F-1538-4032-B0A4-BAF88DCA6338}"/>
              </a:ext>
            </a:extLst>
          </p:cNvPr>
          <p:cNvSpPr txBox="1"/>
          <p:nvPr/>
        </p:nvSpPr>
        <p:spPr>
          <a:xfrm>
            <a:off x="337930" y="5371729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D8E88A4-CA01-472F-8E18-09369F381461}"/>
              </a:ext>
            </a:extLst>
          </p:cNvPr>
          <p:cNvSpPr/>
          <p:nvPr/>
        </p:nvSpPr>
        <p:spPr>
          <a:xfrm>
            <a:off x="314168" y="631952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13EB6A9-A80C-4B92-88F3-8A79734FB1FE}"/>
              </a:ext>
            </a:extLst>
          </p:cNvPr>
          <p:cNvSpPr/>
          <p:nvPr/>
        </p:nvSpPr>
        <p:spPr>
          <a:xfrm>
            <a:off x="6732105" y="5735463"/>
            <a:ext cx="4850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counterReducer</a:t>
            </a:r>
            <a:endParaRPr lang="pl-PL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0B4BDAB-1AA6-4480-8D4C-644E9C0DE87F}"/>
              </a:ext>
            </a:extLst>
          </p:cNvPr>
          <p:cNvSpPr txBox="1"/>
          <p:nvPr/>
        </p:nvSpPr>
        <p:spPr>
          <a:xfrm>
            <a:off x="6732105" y="5374717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reducer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store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C9D326-06F8-434D-AE4A-0D0B7DBE36ED}"/>
              </a:ext>
            </a:extLst>
          </p:cNvPr>
          <p:cNvSpPr/>
          <p:nvPr/>
        </p:nvSpPr>
        <p:spPr>
          <a:xfrm>
            <a:off x="1914574" y="2373148"/>
            <a:ext cx="9144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unsubscribe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middleware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0C6AE-7F6F-45CF-B346-69E47CF8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749" y="1167997"/>
            <a:ext cx="3432313" cy="56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26960" tIns="152352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redux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thunk</a:t>
            </a:r>
            <a:endParaRPr kumimoji="0" lang="pl-PL" altLang="pl-PL" sz="77500" b="1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1FAFB6C-99D1-4733-B5BC-C8BB251FAD1B}"/>
              </a:ext>
            </a:extLst>
          </p:cNvPr>
          <p:cNvSpPr/>
          <p:nvPr/>
        </p:nvSpPr>
        <p:spPr>
          <a:xfrm>
            <a:off x="2325757" y="1732173"/>
            <a:ext cx="746097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applyMiddleware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thunkMiddleware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lets us dispatch()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47EE63D-3624-4B4C-8531-5B7FEE6E45F7}"/>
              </a:ext>
            </a:extLst>
          </p:cNvPr>
          <p:cNvSpPr/>
          <p:nvPr/>
        </p:nvSpPr>
        <p:spPr>
          <a:xfrm>
            <a:off x="2289312" y="3185867"/>
            <a:ext cx="785191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someHttpRequest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'http://api.com/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getSth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doSthWithConsumedDataAction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loginRequestCompleted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9C8CF87-C4DD-4615-B2E7-6FDDA1711883}"/>
              </a:ext>
            </a:extLst>
          </p:cNvPr>
          <p:cNvSpPr txBox="1"/>
          <p:nvPr/>
        </p:nvSpPr>
        <p:spPr>
          <a:xfrm>
            <a:off x="2187492" y="2850347"/>
            <a:ext cx="28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</a:t>
            </a:r>
            <a:r>
              <a:rPr lang="pl-PL" dirty="0" err="1"/>
              <a:t>consuming</a:t>
            </a:r>
            <a:r>
              <a:rPr lang="pl-PL" dirty="0"/>
              <a:t> http</a:t>
            </a:r>
          </a:p>
        </p:txBody>
      </p:sp>
    </p:spTree>
    <p:extLst>
      <p:ext uri="{BB962C8B-B14F-4D97-AF65-F5344CB8AC3E}">
        <p14:creationId xmlns:p14="http://schemas.microsoft.com/office/powerpoint/2010/main" val="3165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F8509-A355-465B-B8EF-0CD1A0CA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3" y="1489064"/>
            <a:ext cx="34426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npx create-react-app my-app --typescript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pl-PL" altLang="pl-PL" sz="3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2F12B-3BFD-4AF4-8447-045E25058874}"/>
              </a:ext>
            </a:extLst>
          </p:cNvPr>
          <p:cNvSpPr txBox="1"/>
          <p:nvPr/>
        </p:nvSpPr>
        <p:spPr>
          <a:xfrm>
            <a:off x="2133600" y="1099585"/>
            <a:ext cx="254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New </a:t>
            </a:r>
            <a:r>
              <a:rPr lang="pl-PL" dirty="0" err="1">
                <a:solidFill>
                  <a:srgbClr val="00B050"/>
                </a:solidFill>
              </a:rPr>
              <a:t>app</a:t>
            </a:r>
            <a:r>
              <a:rPr lang="pl-PL" dirty="0">
                <a:solidFill>
                  <a:srgbClr val="00B050"/>
                </a:solidFill>
              </a:rPr>
              <a:t> with </a:t>
            </a:r>
            <a:r>
              <a:rPr lang="pl-PL" dirty="0" err="1">
                <a:solidFill>
                  <a:srgbClr val="00B050"/>
                </a:solidFill>
              </a:rPr>
              <a:t>typescript</a:t>
            </a:r>
            <a:r>
              <a:rPr lang="pl-PL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A257457-BDAC-496E-A2CC-998BFEE09E88}"/>
              </a:ext>
            </a:extLst>
          </p:cNvPr>
          <p:cNvSpPr/>
          <p:nvPr/>
        </p:nvSpPr>
        <p:spPr>
          <a:xfrm>
            <a:off x="2133600" y="2370987"/>
            <a:ext cx="8958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save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typescript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node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-dom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/jest @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types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SFMono-Regular"/>
              </a:rPr>
              <a:t>react-redux</a:t>
            </a:r>
            <a:r>
              <a:rPr lang="pl-PL" dirty="0">
                <a:solidFill>
                  <a:srgbClr val="444444"/>
                </a:solidFill>
                <a:latin typeface="SFMono-Regular"/>
              </a:rPr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CEC61C-E6FA-4321-8054-01BB41FC8274}"/>
              </a:ext>
            </a:extLst>
          </p:cNvPr>
          <p:cNvSpPr txBox="1"/>
          <p:nvPr/>
        </p:nvSpPr>
        <p:spPr>
          <a:xfrm>
            <a:off x="2133600" y="2001655"/>
            <a:ext cx="30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Add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TypeScript</a:t>
            </a:r>
            <a:r>
              <a:rPr lang="pl-PL" dirty="0">
                <a:solidFill>
                  <a:srgbClr val="00B050"/>
                </a:solidFill>
              </a:rPr>
              <a:t> to </a:t>
            </a:r>
            <a:r>
              <a:rPr lang="pl-PL" dirty="0" err="1">
                <a:solidFill>
                  <a:srgbClr val="00B050"/>
                </a:solidFill>
              </a:rPr>
              <a:t>existing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app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A559368-EF25-436E-9171-8A0C65DE6BF4}"/>
              </a:ext>
            </a:extLst>
          </p:cNvPr>
          <p:cNvSpPr/>
          <p:nvPr/>
        </p:nvSpPr>
        <p:spPr>
          <a:xfrm>
            <a:off x="2133600" y="3413024"/>
            <a:ext cx="102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index.</a:t>
            </a:r>
            <a:r>
              <a:rPr lang="pl-PL" b="1" dirty="0" err="1">
                <a:solidFill>
                  <a:srgbClr val="24292E"/>
                </a:solidFill>
                <a:latin typeface="SFMono-Regular"/>
              </a:rPr>
              <a:t>tsx</a:t>
            </a:r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52C003E-5958-47BE-AEEA-427BF59BD35E}"/>
              </a:ext>
            </a:extLst>
          </p:cNvPr>
          <p:cNvSpPr txBox="1"/>
          <p:nvPr/>
        </p:nvSpPr>
        <p:spPr>
          <a:xfrm>
            <a:off x="2133600" y="3132842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Rename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files</a:t>
            </a:r>
            <a:r>
              <a:rPr lang="pl-PL" dirty="0">
                <a:solidFill>
                  <a:srgbClr val="00B050"/>
                </a:solidFill>
              </a:rPr>
              <a:t> to .</a:t>
            </a:r>
            <a:r>
              <a:rPr lang="pl-PL" dirty="0" err="1">
                <a:solidFill>
                  <a:srgbClr val="00B050"/>
                </a:solidFill>
              </a:rPr>
              <a:t>tsx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588190C-EDF4-43F6-BD6C-9256679876E6}"/>
              </a:ext>
            </a:extLst>
          </p:cNvPr>
          <p:cNvSpPr/>
          <p:nvPr/>
        </p:nvSpPr>
        <p:spPr>
          <a:xfrm>
            <a:off x="2133600" y="4302348"/>
            <a:ext cx="133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npx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tsc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init</a:t>
            </a:r>
            <a:endParaRPr lang="pl-PL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5A90BD9-C2D0-452C-B966-C2473681957B}"/>
              </a:ext>
            </a:extLst>
          </p:cNvPr>
          <p:cNvSpPr txBox="1"/>
          <p:nvPr/>
        </p:nvSpPr>
        <p:spPr>
          <a:xfrm>
            <a:off x="2133601" y="4051723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Init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tsconfig</a:t>
            </a:r>
            <a:endParaRPr lang="pl-P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62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TypeScript</a:t>
            </a:r>
            <a:r>
              <a:rPr lang="pl-PL" dirty="0"/>
              <a:t> – TSX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4E2F12B-3BFD-4AF4-8447-045E25058874}"/>
              </a:ext>
            </a:extLst>
          </p:cNvPr>
          <p:cNvSpPr txBox="1"/>
          <p:nvPr/>
        </p:nvSpPr>
        <p:spPr>
          <a:xfrm>
            <a:off x="2216900" y="960081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tsconfig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768BA74-C62A-41CE-85AB-BF738C77D1EC}"/>
              </a:ext>
            </a:extLst>
          </p:cNvPr>
          <p:cNvSpPr/>
          <p:nvPr/>
        </p:nvSpPr>
        <p:spPr>
          <a:xfrm>
            <a:off x="2216900" y="1336520"/>
            <a:ext cx="195758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jsx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53D7E52-D72A-4595-8725-14BAC3D6A83E}"/>
              </a:ext>
            </a:extLst>
          </p:cNvPr>
          <p:cNvSpPr/>
          <p:nvPr/>
        </p:nvSpPr>
        <p:spPr>
          <a:xfrm>
            <a:off x="2220687" y="2268734"/>
            <a:ext cx="19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err="1">
                <a:solidFill>
                  <a:srgbClr val="2F4F4F"/>
                </a:solidFill>
                <a:latin typeface="Menlo"/>
              </a:rPr>
              <a:t>var</a:t>
            </a:r>
            <a:r>
              <a:rPr lang="pl-PL" dirty="0">
                <a:solidFill>
                  <a:srgbClr val="2F4F4F"/>
                </a:solidFill>
                <a:latin typeface="Menlo"/>
              </a:rPr>
              <a:t> </a:t>
            </a:r>
            <a:r>
              <a:rPr lang="pl-PL" dirty="0" err="1">
                <a:solidFill>
                  <a:srgbClr val="2F4F4F"/>
                </a:solidFill>
                <a:latin typeface="Menlo"/>
              </a:rPr>
              <a:t>foo</a:t>
            </a:r>
            <a:r>
              <a:rPr lang="pl-PL" dirty="0">
                <a:solidFill>
                  <a:srgbClr val="2F4F4F"/>
                </a:solidFill>
                <a:latin typeface="Menlo"/>
              </a:rPr>
              <a:t> = </a:t>
            </a:r>
            <a:r>
              <a:rPr lang="pl-PL" dirty="0">
                <a:solidFill>
                  <a:srgbClr val="0048AB"/>
                </a:solidFill>
                <a:latin typeface="Menlo"/>
              </a:rPr>
              <a:t>&lt;</a:t>
            </a:r>
            <a:r>
              <a:rPr lang="pl-PL" b="1" dirty="0" err="1">
                <a:solidFill>
                  <a:srgbClr val="0048AB"/>
                </a:solidFill>
                <a:latin typeface="Menlo"/>
              </a:rPr>
              <a:t>foo</a:t>
            </a:r>
            <a:r>
              <a:rPr lang="pl-PL" dirty="0">
                <a:solidFill>
                  <a:srgbClr val="0048AB"/>
                </a:solidFill>
                <a:latin typeface="Menlo"/>
              </a:rPr>
              <a:t>&gt;</a:t>
            </a:r>
            <a:r>
              <a:rPr lang="pl-PL" dirty="0">
                <a:solidFill>
                  <a:srgbClr val="2F4F4F"/>
                </a:solidFill>
                <a:latin typeface="Menlo"/>
              </a:rPr>
              <a:t>bar;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B21C5DF-6839-4D2D-BD18-2E5E93AEE6B7}"/>
              </a:ext>
            </a:extLst>
          </p:cNvPr>
          <p:cNvSpPr txBox="1"/>
          <p:nvPr/>
        </p:nvSpPr>
        <p:spPr>
          <a:xfrm>
            <a:off x="2220687" y="1915194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Problem: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23D7CB0-E64B-4E4E-A0FE-D52308596F24}"/>
              </a:ext>
            </a:extLst>
          </p:cNvPr>
          <p:cNvSpPr/>
          <p:nvPr/>
        </p:nvSpPr>
        <p:spPr>
          <a:xfrm>
            <a:off x="5227343" y="2268734"/>
            <a:ext cx="20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4F4F"/>
                </a:solidFill>
                <a:latin typeface="Menlo"/>
              </a:rPr>
              <a:t>var</a:t>
            </a:r>
            <a:r>
              <a:rPr lang="en-US" dirty="0">
                <a:solidFill>
                  <a:srgbClr val="2F4F4F"/>
                </a:solidFill>
                <a:latin typeface="Menlo"/>
              </a:rPr>
              <a:t> foo = bar as foo;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96A9AE6-11D8-426F-AF76-CC4E31FFEAFC}"/>
              </a:ext>
            </a:extLst>
          </p:cNvPr>
          <p:cNvSpPr txBox="1"/>
          <p:nvPr/>
        </p:nvSpPr>
        <p:spPr>
          <a:xfrm>
            <a:off x="5218718" y="189248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Solution: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55D7597-ADED-43C0-B23B-CBB152DC4E13}"/>
              </a:ext>
            </a:extLst>
          </p:cNvPr>
          <p:cNvSpPr/>
          <p:nvPr/>
        </p:nvSpPr>
        <p:spPr>
          <a:xfrm>
            <a:off x="2046162" y="317113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JSX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IntrinsicElements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error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015DA2D-7D6C-4AFD-B5E2-1D75CE740F17}"/>
              </a:ext>
            </a:extLst>
          </p:cNvPr>
          <p:cNvSpPr txBox="1"/>
          <p:nvPr/>
        </p:nvSpPr>
        <p:spPr>
          <a:xfrm>
            <a:off x="2046162" y="2806940"/>
            <a:ext cx="474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Declare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type</a:t>
            </a:r>
            <a:r>
              <a:rPr lang="pl-PL" dirty="0">
                <a:solidFill>
                  <a:srgbClr val="00B050"/>
                </a:solidFill>
              </a:rPr>
              <a:t> for </a:t>
            </a:r>
            <a:r>
              <a:rPr lang="pl-PL" dirty="0" err="1">
                <a:solidFill>
                  <a:srgbClr val="00B050"/>
                </a:solidFill>
              </a:rPr>
              <a:t>html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elements</a:t>
            </a:r>
            <a:r>
              <a:rPr lang="pl-PL" dirty="0">
                <a:solidFill>
                  <a:srgbClr val="00B050"/>
                </a:solidFill>
              </a:rPr>
              <a:t> (not component)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71869C1-FEAD-4673-9B34-99983DC7AACC}"/>
              </a:ext>
            </a:extLst>
          </p:cNvPr>
          <p:cNvSpPr/>
          <p:nvPr/>
        </p:nvSpPr>
        <p:spPr>
          <a:xfrm>
            <a:off x="2046162" y="5075400"/>
            <a:ext cx="550343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TextInput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E5E9BF4-65B4-4E67-9982-5A1C7F1E7740}"/>
              </a:ext>
            </a:extLst>
          </p:cNvPr>
          <p:cNvSpPr txBox="1"/>
          <p:nvPr/>
        </p:nvSpPr>
        <p:spPr>
          <a:xfrm>
            <a:off x="2046162" y="4722618"/>
            <a:ext cx="35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Type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props</a:t>
            </a:r>
            <a:r>
              <a:rPr lang="pl-PL" dirty="0">
                <a:solidFill>
                  <a:srgbClr val="00B050"/>
                </a:solidFill>
              </a:rPr>
              <a:t> for </a:t>
            </a:r>
            <a:r>
              <a:rPr lang="pl-PL" dirty="0" err="1">
                <a:solidFill>
                  <a:srgbClr val="00B050"/>
                </a:solidFill>
              </a:rPr>
              <a:t>function</a:t>
            </a:r>
            <a:r>
              <a:rPr lang="pl-PL" dirty="0">
                <a:solidFill>
                  <a:srgbClr val="00B050"/>
                </a:solidFill>
              </a:rPr>
              <a:t> component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03798470-930E-4B99-8A40-D8EB74E5526D}"/>
              </a:ext>
            </a:extLst>
          </p:cNvPr>
          <p:cNvSpPr/>
          <p:nvPr/>
        </p:nvSpPr>
        <p:spPr>
          <a:xfrm>
            <a:off x="2046162" y="5901016"/>
            <a:ext cx="707133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{}&gt;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3B43A96-D3BD-4B3B-A637-C61F0FDB69FA}"/>
              </a:ext>
            </a:extLst>
          </p:cNvPr>
          <p:cNvSpPr txBox="1"/>
          <p:nvPr/>
        </p:nvSpPr>
        <p:spPr>
          <a:xfrm>
            <a:off x="2011795" y="5541884"/>
            <a:ext cx="315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B050"/>
                </a:solidFill>
              </a:rPr>
              <a:t>Type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props</a:t>
            </a:r>
            <a:r>
              <a:rPr lang="pl-PL" dirty="0">
                <a:solidFill>
                  <a:srgbClr val="00B050"/>
                </a:solidFill>
              </a:rPr>
              <a:t> for </a:t>
            </a:r>
            <a:r>
              <a:rPr lang="pl-PL" dirty="0" err="1">
                <a:solidFill>
                  <a:srgbClr val="00B050"/>
                </a:solidFill>
              </a:rPr>
              <a:t>class</a:t>
            </a:r>
            <a:r>
              <a:rPr lang="pl-PL" dirty="0">
                <a:solidFill>
                  <a:srgbClr val="00B05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83445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1743</Words>
  <Application>Microsoft Office PowerPoint</Application>
  <PresentationFormat>Panoramiczny</PresentationFormat>
  <Paragraphs>718</Paragraphs>
  <Slides>41</Slides>
  <Notes>41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Consolas</vt:lpstr>
      <vt:lpstr>IBM Plex Mono</vt:lpstr>
      <vt:lpstr>inherit</vt:lpstr>
      <vt:lpstr>Menlo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183</cp:revision>
  <dcterms:created xsi:type="dcterms:W3CDTF">2019-09-28T08:17:33Z</dcterms:created>
  <dcterms:modified xsi:type="dcterms:W3CDTF">2019-10-13T10:12:05Z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