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3" r:id="rId20"/>
    <p:sldId id="275" r:id="rId21"/>
    <p:sldId id="276" r:id="rId22"/>
    <p:sldId id="277" r:id="rId23"/>
    <p:sldId id="279" r:id="rId24"/>
    <p:sldId id="278" r:id="rId25"/>
    <p:sldId id="280" r:id="rId26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2446" autoAdjust="0"/>
  </p:normalViewPr>
  <p:slideViewPr>
    <p:cSldViewPr snapToGrid="0">
      <p:cViewPr varScale="1">
        <p:scale>
          <a:sx n="48" d="100"/>
          <a:sy n="48" d="100"/>
        </p:scale>
        <p:origin x="13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1BAF21-C883-454C-A249-8697E6BEDB6B}" type="datetimeFigureOut">
              <a:rPr lang="pl-PL" smtClean="0"/>
              <a:t>05.10.2019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0A6612-7A23-4B98-B0E9-4F3C882AD2E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853775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elprzemo/reactjs-starter/commit/d67706d1c453216c27c4527e95dd6f5d180d3a6e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babeljs.io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babeljs.io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err="1"/>
              <a:t>Npx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part of </a:t>
            </a:r>
            <a:r>
              <a:rPr lang="pl-PL" dirty="0" err="1"/>
              <a:t>npm</a:t>
            </a:r>
            <a:r>
              <a:rPr lang="pl-PL" dirty="0"/>
              <a:t> &gt; 5</a:t>
            </a:r>
          </a:p>
          <a:p>
            <a:endParaRPr lang="pl-PL" dirty="0"/>
          </a:p>
          <a:p>
            <a:r>
              <a:rPr lang="pl-PL" dirty="0"/>
              <a:t>Cd </a:t>
            </a:r>
            <a:r>
              <a:rPr lang="pl-PL" dirty="0" err="1"/>
              <a:t>reactjs</a:t>
            </a:r>
            <a:r>
              <a:rPr lang="pl-PL" dirty="0"/>
              <a:t>-starter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352511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dirty="0"/>
              <a:t>Wcześniej </a:t>
            </a:r>
            <a:r>
              <a:rPr lang="pl-PL" dirty="0" err="1"/>
              <a:t>nauczylśmy</a:t>
            </a:r>
            <a:r>
              <a:rPr lang="pl-PL" dirty="0"/>
              <a:t> się by </a:t>
            </a:r>
            <a:r>
              <a:rPr lang="pl-PL" dirty="0" err="1"/>
              <a:t>przerenderować</a:t>
            </a:r>
            <a:r>
              <a:rPr lang="pl-PL" dirty="0"/>
              <a:t> aplikację wykonujemy </a:t>
            </a:r>
            <a:r>
              <a:rPr lang="pl-PL" dirty="0" err="1"/>
              <a:t>ReactDOM.render</a:t>
            </a:r>
            <a:r>
              <a:rPr lang="pl-PL" dirty="0"/>
              <a:t>()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marL="0" indent="0">
              <a:buFontTx/>
              <a:buNone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Tx/>
              <a:buAutoNum type="arabicPeriod"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Wytłumaczyć, że stan by wszystko mieć w jednym miejscu i by był obiekt na podstawie którego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byłby w stanie zarządzać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renderowaniem</a:t>
            </a: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Tx/>
              <a:buAutoNum type="arabicPeriod"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Jak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setState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się zmieni to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przerenderuje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nam komponent</a:t>
            </a:r>
          </a:p>
          <a:p>
            <a:pPr marL="228600" indent="-228600">
              <a:buFontTx/>
              <a:buAutoNum type="arabicPeriod"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Stan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tips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b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Nie modyfikować stanu bezpośrednio (bez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setState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pPr marL="0" indent="0">
              <a:buFontTx/>
              <a:buNone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Modyfikacja może działać asynchronicznie więc nie powinno się odwoływać bezpośrednio do wartości stanu w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setState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wstrzykiwać</a:t>
            </a:r>
          </a:p>
          <a:p>
            <a:pPr marL="0" indent="0">
              <a:buFontTx/>
              <a:buNone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Stan jest scalany – można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setState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robić na jednym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property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nie trzeba całego obiektu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redeklarować</a:t>
            </a: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 Stan jest enkapsulowany – tylko dany komponent o nim wie (oczywiście można przekazać wartość z niego jako parametr)</a:t>
            </a:r>
          </a:p>
          <a:p>
            <a:pPr marL="0" indent="0">
              <a:buFontTx/>
              <a:buNone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Tx/>
              <a:buAutoNum type="arabicPeriod"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4: Sprawić by kwadrat co sekundę zmieniał kolor używając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b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Tip1: trzeba użyć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arrow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 zwykła nie sięga do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10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216438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5: Wyłączyć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timer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jak nie jesteśmy na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help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(wytłumaczyć w czym problem)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11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177122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Tx/>
              <a:buAutoNum type="arabicPeriod"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false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zamiast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e.preventDefault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nie zadziała</a:t>
            </a:r>
          </a:p>
          <a:p>
            <a:pPr marL="228600" indent="-228600">
              <a:buFontTx/>
              <a:buAutoNum type="arabicPeriod"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Problem – w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onClick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nie mamy dostęp do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Tx/>
              <a:buAutoNum type="arabicPeriod"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6: przyciskiem pauzować i startować zmianę koloru</a:t>
            </a:r>
          </a:p>
          <a:p>
            <a:pPr marL="0" indent="0">
              <a:buFontTx/>
              <a:buNone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12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109937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(w przypadku 1 opcji trzeba jeszcze pamięć by w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render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wstrzyknąć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b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Jakbyśmy dali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null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by nie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wyrenderował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komponentu w ogóle</a:t>
            </a:r>
          </a:p>
          <a:p>
            <a:pPr marL="0" indent="0">
              <a:buFontTx/>
              <a:buNone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7: Jeżeli zastopowaliśmy kwadrat to zamiast niego powinniśmy wyświetlać "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Please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button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b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commit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jest pod </a:t>
            </a:r>
            <a:r>
              <a:rPr lang="pl-PL" sz="1200" b="1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Exercise</a:t>
            </a:r>
            <a:r>
              <a:rPr lang="pl-PL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 7: </a:t>
            </a:r>
            <a:r>
              <a:rPr lang="pl-PL" sz="1200" b="1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Events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 )</a:t>
            </a: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13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571077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(dodać, że przykład z dokumentacji)</a:t>
            </a:r>
            <a:b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Wspomnieć o index</a:t>
            </a:r>
          </a:p>
          <a:p>
            <a:pPr marL="0" indent="0">
              <a:buFontTx/>
              <a:buNone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Każdy element li czy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powinien mieć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</a:t>
            </a: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</a:t>
            </a:r>
            <a:r>
              <a:rPr lang="pl-PL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Klucze muszą być unikalne tylko wśród rodzeństwa (możemy użyć tych samych dla dwóch globalnych tablic)</a:t>
            </a:r>
          </a:p>
          <a:p>
            <a:pPr marL="0" indent="0">
              <a:buFontTx/>
              <a:buNone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8: Wyświetlić listę (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json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readme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przypisać index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 id i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każdego wiersza. Użyć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bootstrapa</a:t>
            </a: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9: Dodać przycisk usuń i oprogramować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14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486341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(Pokazać jak zrobić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z dokumentacji)</a:t>
            </a:r>
          </a:p>
          <a:p>
            <a:pPr marL="0" indent="0">
              <a:buFontTx/>
              <a:buNone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10: Dodać tryb edycji dla użytkownika dla tych trzech pól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15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75587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11: Stworzyć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ListForm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component, w którym będziemy obsługiwali edycję. Nie powinien on nic wiedzieć o liście użytkowników a jedynie operować na jednym danym użytkowniku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16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959380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Dodać do czego to potrzebne: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modale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itp.</a:t>
            </a:r>
            <a:b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12: Sprawić by w kolorowym kwadracie nie była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zahardcodowana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wartość tylko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content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który wstrzykniemy</a:t>
            </a:r>
          </a:p>
          <a:p>
            <a:pPr marL="0" indent="0">
              <a:buFontTx/>
              <a:buNone/>
            </a:pP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13: Dodać walidację do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FirstName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LastName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(nie mogą być puste). Ma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Save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być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disabled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zaznaczać się na czerwono pole i wyświetlać informacja o błędzie pod polem</a:t>
            </a:r>
          </a:p>
          <a:p>
            <a:pPr marL="0" indent="0">
              <a:buFontTx/>
              <a:buNone/>
            </a:pP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14: Stworzyć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common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TextInput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gdzie przeniesiemy logikę walidacyjną i użyjemy w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ListForm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(Rozwiązujemy problem tego, że kiedyś to się może jeszcze przydać oraz dublowania kodu)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17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10340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 15:</a:t>
            </a:r>
            <a:br>
              <a:rPr lang="pl-PL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l-PL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stworzyć okienko do logowania</a:t>
            </a:r>
            <a:br>
              <a:rPr lang="pl-PL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l-PL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jak użytkownik się zaloguje to token do localStorage</a:t>
            </a:r>
            <a:br>
              <a:rPr lang="pl-PL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l-PL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użytkownik niezalogowany nie może podejrzeć listy</a:t>
            </a:r>
            <a:br>
              <a:rPr lang="pl-PL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l-PL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zalogowany użytkownik może się wylogować</a:t>
            </a: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18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547308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 16: Odpytaj reqres api w momencie logowania użytkownika. </a:t>
            </a:r>
            <a:r>
              <a:rPr lang="pl-PL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Jak zaloguje to przypisz otrzymany token w przeciwnym wypadku wyswietl alert to zlym hasle lub email</a:t>
            </a: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19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514343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604490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 17: Dodać komponent details który będzie childem dla help. Dodatkowo do help przekazać id, które wyświetlimy na górze (w zależności od url będzie inne id)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20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08278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18: Przerobić autentykację listy tak by było zrobione tym sposobem (logika poza komponentem)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21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826216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19: Napisać test do Menu, który sprawdzi czy menu w stanie pierwotnym zawiera wszystkie menu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items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oraz nie zawiera "</a:t>
            </a:r>
            <a:r>
              <a:rPr lang="pl-PL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 out" oraz "Hello"</a:t>
            </a: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22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0891290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20: Dodać test który:</a:t>
            </a:r>
            <a:b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Uzupełni email i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password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 sprawdzi czy przycisk jest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disabled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oraz walidacja się nie odpaliła</a:t>
            </a:r>
          </a:p>
          <a:p>
            <a:pPr marL="0" indent="0">
              <a:buFontTx/>
              <a:buNone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Potem od razu wpisze email i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password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 sprawdzi czy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disabled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się zmieniło (klasa) i czy walidacja się odpaliła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23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4298717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24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3151179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25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116875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-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Npm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eject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command will remove the single build dependency from your project.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Od tej pory sami zarządzamy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webpackiem</a:t>
            </a:r>
            <a:endParaRPr lang="pl-PL" dirty="0"/>
          </a:p>
          <a:p>
            <a:pPr marL="171450" indent="-171450">
              <a:buFontTx/>
              <a:buChar char="-"/>
            </a:pPr>
            <a:r>
              <a:rPr lang="pl-PL" dirty="0"/>
              <a:t>wspomnieć o </a:t>
            </a:r>
            <a:r>
              <a:rPr lang="pl-PL" dirty="0" err="1"/>
              <a:t>Gatsby</a:t>
            </a:r>
            <a:r>
              <a:rPr lang="pl-PL" dirty="0"/>
              <a:t> – narzędzie z stronami startowymi dla </a:t>
            </a:r>
            <a:r>
              <a:rPr lang="pl-PL" dirty="0" err="1"/>
              <a:t>react</a:t>
            </a:r>
            <a:endParaRPr lang="pl-PL" dirty="0"/>
          </a:p>
          <a:p>
            <a:pPr marL="171450" indent="-171450">
              <a:buFontTx/>
              <a:buChar char="-"/>
            </a:pPr>
            <a:r>
              <a:rPr lang="pl-P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Babel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Pozwala on na stosowanie nowych wersji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JavaScriptu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przy zachowaniu kompatybilności ze starszymi przeglądarkami.</a:t>
            </a:r>
          </a:p>
          <a:p>
            <a:pPr marL="171450" indent="-171450">
              <a:buFontTx/>
              <a:buChar char="-"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pl-PL" dirty="0"/>
              <a:t>tutaj pobranie przez grupę aplikacji z </a:t>
            </a:r>
            <a:r>
              <a:rPr lang="pl-PL" dirty="0" err="1"/>
              <a:t>repo</a:t>
            </a:r>
            <a:r>
              <a:rPr lang="pl-PL" dirty="0"/>
              <a:t>. Niech potem odpalą </a:t>
            </a:r>
            <a:r>
              <a:rPr lang="pl-PL" dirty="0" err="1"/>
              <a:t>npm</a:t>
            </a:r>
            <a:r>
              <a:rPr lang="pl-PL" dirty="0"/>
              <a:t> start</a:t>
            </a:r>
          </a:p>
          <a:p>
            <a:pPr marL="171450" indent="-171450">
              <a:buFontTx/>
              <a:buChar char="-"/>
            </a:pP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444985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-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Npm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eject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command will remove the single build dependency from your project.</a:t>
            </a:r>
            <a:endParaRPr lang="pl-PL" dirty="0"/>
          </a:p>
          <a:p>
            <a:pPr marL="171450" indent="-171450">
              <a:buFontTx/>
              <a:buChar char="-"/>
            </a:pPr>
            <a:r>
              <a:rPr lang="pl-PL" dirty="0"/>
              <a:t>wspomnieć o </a:t>
            </a:r>
            <a:r>
              <a:rPr lang="pl-PL" dirty="0" err="1"/>
              <a:t>Gatsby</a:t>
            </a:r>
            <a:r>
              <a:rPr lang="pl-PL" dirty="0"/>
              <a:t> – narzędzie z stronami startowymi dla </a:t>
            </a:r>
            <a:r>
              <a:rPr lang="pl-PL" dirty="0" err="1"/>
              <a:t>react</a:t>
            </a:r>
            <a:endParaRPr lang="pl-PL" dirty="0"/>
          </a:p>
          <a:p>
            <a:pPr marL="171450" indent="-171450">
              <a:buFontTx/>
              <a:buChar char="-"/>
            </a:pPr>
            <a:r>
              <a:rPr lang="pl-P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Babel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Pozwala on na stosowanie nowych wersji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JavaScriptu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przy zachowaniu kompatybilności ze starszymi przeglądarkami.</a:t>
            </a:r>
          </a:p>
          <a:p>
            <a:pPr marL="171450" indent="-171450">
              <a:buFontTx/>
              <a:buChar char="-"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pl-PL" dirty="0"/>
              <a:t>tutaj pobranie przez grupę aplikacji z </a:t>
            </a:r>
            <a:r>
              <a:rPr lang="pl-PL" dirty="0" err="1"/>
              <a:t>repo</a:t>
            </a:r>
            <a:r>
              <a:rPr lang="pl-PL" dirty="0"/>
              <a:t>. Niech potem odpalą </a:t>
            </a:r>
            <a:r>
              <a:rPr lang="pl-PL" dirty="0" err="1"/>
              <a:t>npm</a:t>
            </a:r>
            <a:r>
              <a:rPr lang="pl-PL" dirty="0"/>
              <a:t> start</a:t>
            </a:r>
          </a:p>
          <a:p>
            <a:pPr marL="171450" indent="-171450">
              <a:buFontTx/>
              <a:buChar char="-"/>
            </a:pP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674237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TODO: Coś o </a:t>
            </a:r>
            <a:r>
              <a:rPr lang="pl-PL" dirty="0" err="1"/>
              <a:t>serviceWorker</a:t>
            </a:r>
            <a:endParaRPr lang="pl-PL" dirty="0"/>
          </a:p>
          <a:p>
            <a:pPr marL="171450" indent="-171450">
              <a:buFontTx/>
              <a:buChar char="-"/>
            </a:pP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830187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Ćwiczenie 0 – </a:t>
            </a:r>
            <a:r>
              <a:rPr lang="pl-PL" dirty="0" err="1"/>
              <a:t>Add</a:t>
            </a:r>
            <a:r>
              <a:rPr lang="pl-PL" dirty="0"/>
              <a:t> </a:t>
            </a:r>
            <a:r>
              <a:rPr lang="pl-PL" dirty="0" err="1"/>
              <a:t>bootstrap</a:t>
            </a:r>
            <a:r>
              <a:rPr lang="pl-PL" dirty="0"/>
              <a:t> to </a:t>
            </a:r>
            <a:r>
              <a:rPr lang="pl-PL" dirty="0" err="1"/>
              <a:t>project</a:t>
            </a:r>
            <a:endParaRPr lang="pl-PL" dirty="0"/>
          </a:p>
          <a:p>
            <a:pPr marL="171450" indent="-171450">
              <a:buFontTx/>
              <a:buChar char="-"/>
            </a:pP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183359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dirty="0"/>
              <a:t>Ćwiczenie 1 – obiekt jest czerwony dla parzystych sekund i zielony dla nieparzystych. Dodać, że z </a:t>
            </a:r>
            <a:r>
              <a:rPr lang="pl-PL" dirty="0" err="1"/>
              <a:t>odświażaniem</a:t>
            </a:r>
            <a:r>
              <a:rPr lang="pl-PL" dirty="0"/>
              <a:t>, potem dojdziemy do tego jak co sekundę </a:t>
            </a:r>
            <a:r>
              <a:rPr lang="pl-PL" dirty="0" err="1"/>
              <a:t>updateować</a:t>
            </a:r>
            <a:endParaRPr lang="pl-PL" dirty="0"/>
          </a:p>
          <a:p>
            <a:pPr marL="0" indent="0">
              <a:buFontTx/>
              <a:buNone/>
            </a:pPr>
            <a:endParaRPr lang="pl-PL" dirty="0"/>
          </a:p>
          <a:p>
            <a:pPr marL="0" indent="0">
              <a:buFontTx/>
              <a:buNone/>
            </a:pPr>
            <a:r>
              <a:rPr lang="pl-PL" dirty="0"/>
              <a:t>Pokazać jakby to można było zrobić z </a:t>
            </a:r>
            <a:r>
              <a:rPr lang="pl-PL" dirty="0" err="1"/>
              <a:t>interval</a:t>
            </a:r>
            <a:r>
              <a:rPr lang="pl-PL" dirty="0"/>
              <a:t> i z </a:t>
            </a:r>
            <a:r>
              <a:rPr lang="pl-PL" dirty="0" err="1"/>
              <a:t>ReactDOM</a:t>
            </a:r>
            <a:br>
              <a:rPr lang="pl-PL" dirty="0"/>
            </a:br>
            <a:br>
              <a:rPr lang="pl-PL" dirty="0"/>
            </a:br>
            <a:r>
              <a:rPr lang="pl-PL" dirty="0"/>
              <a:t>+ </a:t>
            </a:r>
            <a:r>
              <a:rPr lang="pl-PL" dirty="0" err="1"/>
              <a:t>React</a:t>
            </a:r>
            <a:r>
              <a:rPr lang="pl-PL" dirty="0"/>
              <a:t> uaktualnia (</a:t>
            </a:r>
            <a:r>
              <a:rPr lang="pl-PL" dirty="0" err="1"/>
              <a:t>rerenderuje</a:t>
            </a:r>
            <a:r>
              <a:rPr lang="pl-PL" dirty="0"/>
              <a:t>) tylko to co potrzebne. Można wskazać przewagę nad </a:t>
            </a:r>
            <a:r>
              <a:rPr lang="pl-PL" dirty="0" err="1"/>
              <a:t>Angularem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672497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pl-PL" dirty="0"/>
              <a:t>Obydwa podejścia równoważne</a:t>
            </a:r>
          </a:p>
          <a:p>
            <a:pPr marL="171450" indent="-171450">
              <a:buFontTx/>
              <a:buChar char="-"/>
            </a:pPr>
            <a:r>
              <a:rPr lang="pl-PL" dirty="0"/>
              <a:t>Wszystkie komponenty muszą zachowywać się jak czyste funkcje (nie zmieniać swoich argumentów)</a:t>
            </a:r>
          </a:p>
          <a:p>
            <a:pPr marL="171450" indent="-171450">
              <a:buFontTx/>
              <a:buChar char="-"/>
            </a:pPr>
            <a:r>
              <a:rPr lang="pl-PL" dirty="0"/>
              <a:t>Funkcja </a:t>
            </a:r>
            <a:r>
              <a:rPr lang="pl-PL" dirty="0" err="1"/>
              <a:t>render</a:t>
            </a:r>
            <a:r>
              <a:rPr lang="pl-PL" dirty="0"/>
              <a:t> w </a:t>
            </a:r>
            <a:r>
              <a:rPr lang="pl-PL" dirty="0" err="1"/>
              <a:t>class</a:t>
            </a:r>
            <a:r>
              <a:rPr lang="pl-PL" dirty="0"/>
              <a:t> automatycznie przyjmuje argument </a:t>
            </a:r>
            <a:r>
              <a:rPr lang="pl-PL" dirty="0" err="1"/>
              <a:t>props</a:t>
            </a:r>
            <a:endParaRPr lang="pl-PL" dirty="0"/>
          </a:p>
          <a:p>
            <a:pPr marL="171450" indent="-171450">
              <a:buFontTx/>
              <a:buChar char="-"/>
            </a:pPr>
            <a:r>
              <a:rPr lang="pl-PL" dirty="0" err="1"/>
              <a:t>Css</a:t>
            </a:r>
            <a:r>
              <a:rPr lang="pl-PL" dirty="0"/>
              <a:t> się nie </a:t>
            </a:r>
            <a:r>
              <a:rPr lang="pl-PL" dirty="0" err="1"/>
              <a:t>enkapsulują</a:t>
            </a:r>
            <a:endParaRPr lang="pl-PL" dirty="0"/>
          </a:p>
          <a:p>
            <a:pPr marL="171450" indent="-171450">
              <a:buFontTx/>
              <a:buChar char="-"/>
            </a:pPr>
            <a:endParaRPr lang="pl-PL" dirty="0"/>
          </a:p>
          <a:p>
            <a:pPr marL="0" indent="0">
              <a:buFontTx/>
              <a:buNone/>
            </a:pPr>
            <a:r>
              <a:rPr lang="pl-PL" dirty="0"/>
              <a:t>Ćwiczenie 2: Dodać menu component z </a:t>
            </a:r>
            <a:r>
              <a:rPr lang="pl-PL" dirty="0" err="1"/>
              <a:t>itemami</a:t>
            </a:r>
            <a:r>
              <a:rPr lang="pl-PL" dirty="0"/>
              <a:t>: Home, List, Help. Rozbić menu-</a:t>
            </a:r>
            <a:r>
              <a:rPr lang="pl-PL" dirty="0" err="1"/>
              <a:t>item</a:t>
            </a:r>
            <a:r>
              <a:rPr lang="pl-PL" dirty="0"/>
              <a:t> na osobne komponenty. </a:t>
            </a:r>
            <a:br>
              <a:rPr lang="pl-PL" dirty="0"/>
            </a:br>
            <a:r>
              <a:rPr lang="pl-PL" dirty="0"/>
              <a:t>(</a:t>
            </a:r>
            <a:r>
              <a:rPr lang="pl-PL" dirty="0" err="1"/>
              <a:t>class</a:t>
            </a:r>
            <a:r>
              <a:rPr lang="pl-PL" dirty="0"/>
              <a:t> trzeba pozamieniać na </a:t>
            </a:r>
            <a:r>
              <a:rPr lang="pl-PL" dirty="0" err="1"/>
              <a:t>className</a:t>
            </a:r>
            <a:r>
              <a:rPr lang="pl-PL" dirty="0"/>
              <a:t>)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737221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dirty="0"/>
              <a:t>Ćwiczenie 3: Dodać komponenty </a:t>
            </a:r>
            <a:r>
              <a:rPr lang="pl-PL" dirty="0" err="1"/>
              <a:t>help</a:t>
            </a:r>
            <a:r>
              <a:rPr lang="pl-PL" dirty="0"/>
              <a:t>, list, </a:t>
            </a:r>
            <a:r>
              <a:rPr lang="pl-PL" dirty="0" err="1"/>
              <a:t>home</a:t>
            </a:r>
            <a:r>
              <a:rPr lang="pl-PL" dirty="0"/>
              <a:t> oraz obsłużyć to w routing. Kwadrat wynieść do </a:t>
            </a:r>
            <a:r>
              <a:rPr lang="pl-PL" dirty="0" err="1"/>
              <a:t>help</a:t>
            </a:r>
            <a:br>
              <a:rPr lang="pl-PL" dirty="0"/>
            </a:br>
            <a:r>
              <a:rPr lang="pl-PL" dirty="0" err="1"/>
              <a:t>Tip</a:t>
            </a:r>
            <a:r>
              <a:rPr lang="pl-PL" dirty="0"/>
              <a:t>: </a:t>
            </a:r>
            <a:r>
              <a:rPr lang="pl-PL" dirty="0" err="1"/>
              <a:t>Route</a:t>
            </a:r>
            <a:r>
              <a:rPr lang="pl-PL" dirty="0"/>
              <a:t> oraz Link muszą być w tym samym Router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316754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BFBA044-1AD2-42DD-BD34-0180716FC4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607B938F-FB7B-4C50-9C20-A112A88527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27116764-1016-4AF9-B41E-C804B43DC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C2EB-502C-49A7-9CC4-85002E026034}" type="datetimeFigureOut">
              <a:rPr lang="pl-PL" smtClean="0"/>
              <a:t>05.10.2019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E39B8288-FFD2-4179-8420-6D5488A0D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23499DA4-DECA-4B56-9F28-67499344F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0F13-4C50-499B-8988-538CA6599D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27742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2CC2FCF-61CB-4F0C-BD8E-F4FD59FCE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C5432EBE-DC06-47F0-B0AC-228EABE909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6F93FCAA-27B6-4075-BEA3-AE36A27FC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C2EB-502C-49A7-9CC4-85002E026034}" type="datetimeFigureOut">
              <a:rPr lang="pl-PL" smtClean="0"/>
              <a:t>05.10.2019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8AD8D50F-21BC-4D10-9444-6D9DABD0C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05F76BC4-F179-4DD5-9F6F-5B7CCA503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0F13-4C50-499B-8988-538CA6599D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12846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7DFF33ED-09E0-42AD-9DF5-EE99684B07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D9B4B0EB-6512-4BAB-8FEE-950DC39F8D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C6B905B1-C7D7-4242-80E8-FDE07EB84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C2EB-502C-49A7-9CC4-85002E026034}" type="datetimeFigureOut">
              <a:rPr lang="pl-PL" smtClean="0"/>
              <a:t>05.10.2019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9E99932-7AED-4200-BA42-3D460B95C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F08F3B16-2BEB-425C-9B98-630F2FD93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0F13-4C50-499B-8988-538CA6599D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99130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A325B3B-5934-4E68-B86C-818A46A2C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F277B7F-FBA5-4D0A-8D35-D08C711D12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7841C4DC-D7C8-4C8F-A933-13FFEBA01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C2EB-502C-49A7-9CC4-85002E026034}" type="datetimeFigureOut">
              <a:rPr lang="pl-PL" smtClean="0"/>
              <a:t>05.10.2019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FEF660AA-8779-4F02-BDC3-C168D8C19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2B75A644-1A89-48D3-8BB6-047B25FC8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0F13-4C50-499B-8988-538CA6599D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05609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DD1D796-0F2A-474C-86A7-561F5206F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3F9151E1-3FC8-47E3-8AE8-FD5CEF3478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A2E3021F-C8E2-4E49-AFF0-2FE496F7A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C2EB-502C-49A7-9CC4-85002E026034}" type="datetimeFigureOut">
              <a:rPr lang="pl-PL" smtClean="0"/>
              <a:t>05.10.2019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F80247DD-32AF-4D17-A0A6-54DAD8501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A9BFAB3-D4B9-4DCB-BAFC-F82A50BC7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0F13-4C50-499B-8988-538CA6599D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90324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C93420D-0995-4FFC-8DD7-2FCEA5456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5A480C7-F397-45A0-85B7-9F57D49AF3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6280FD28-EDC4-487F-AD52-2C35338AD0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2293D72F-93FF-46FB-B434-0899D695F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C2EB-502C-49A7-9CC4-85002E026034}" type="datetimeFigureOut">
              <a:rPr lang="pl-PL" smtClean="0"/>
              <a:t>05.10.2019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A6BAE7F0-49D8-49E6-B99C-D38F5D7F8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C998EBA0-5E25-4B39-BA8C-F9DA1AD79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0F13-4C50-499B-8988-538CA6599D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4129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56A8C82-1D42-4BD0-B4A9-D06F8495E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4E1F0E84-C167-47B8-B370-36DEA11653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A722F04A-B385-4651-A7D1-62BADA82E3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BEE16E4B-A323-4E44-AFF5-A4C8DBB5ED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206C8BAC-C5A0-4C64-9B27-369869BF9B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A1C9C96F-F778-498A-90C5-F949B50E9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C2EB-502C-49A7-9CC4-85002E026034}" type="datetimeFigureOut">
              <a:rPr lang="pl-PL" smtClean="0"/>
              <a:t>05.10.2019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8727962C-2E42-41CD-BBB7-5749EF341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BD731868-4FD6-4501-ABA1-AAD917AFE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0F13-4C50-499B-8988-538CA6599D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01954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B760D10-B378-4766-914A-BCC971330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BB41BC23-DA44-4836-A9D9-B137BD5D2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C2EB-502C-49A7-9CC4-85002E026034}" type="datetimeFigureOut">
              <a:rPr lang="pl-PL" smtClean="0"/>
              <a:t>05.10.2019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9E686EDB-A0EC-4B04-8F45-901F66158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A6E1BC8F-178A-477D-844B-9649FA78F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0F13-4C50-499B-8988-538CA6599D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23352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4CA8F227-2F4D-416E-986F-4E606914A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C2EB-502C-49A7-9CC4-85002E026034}" type="datetimeFigureOut">
              <a:rPr lang="pl-PL" smtClean="0"/>
              <a:t>05.10.2019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A51E0404-4A40-4442-B0B4-D30E48745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07188474-0C30-49C5-B9F7-00A123376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0F13-4C50-499B-8988-538CA6599D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32728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03B8B0A-8D17-4BBC-B723-F33799FA3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E89DC71-1703-4D0B-8112-F003F63742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D140F1E5-79B8-40A6-B5F6-E5BC70C3CE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4CA5C30A-EB26-463E-A9DC-D79A033E4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C2EB-502C-49A7-9CC4-85002E026034}" type="datetimeFigureOut">
              <a:rPr lang="pl-PL" smtClean="0"/>
              <a:t>05.10.2019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DF34465C-A60D-4C41-BF76-9D60510F6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FDE4CE14-2EA4-4CA9-9909-E27EBF89A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0F13-4C50-499B-8988-538CA6599D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92433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F99B9AD-D14D-4B71-B39A-874E81D64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78DEED29-E59B-41FB-AD32-AC8516B977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ECA0C47E-3D1A-4621-A185-369061689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5D5E3087-47F0-431F-ACF3-4D8FE2F9E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C2EB-502C-49A7-9CC4-85002E026034}" type="datetimeFigureOut">
              <a:rPr lang="pl-PL" smtClean="0"/>
              <a:t>05.10.2019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BCA234DA-A55C-45B0-BE43-F3279BD52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C4C8A499-FB72-4897-89E7-B6A2FACD0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0F13-4C50-499B-8988-538CA6599D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18454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77A99223-B38E-4039-AFC1-A4F481427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8BC7361E-EBBB-4B87-B876-89F9C6F57F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E44D2623-0337-47B1-A1B2-F19B914E8C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CCC2EB-502C-49A7-9CC4-85002E026034}" type="datetimeFigureOut">
              <a:rPr lang="pl-PL" smtClean="0"/>
              <a:t>05.10.2019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F2AEE6EC-24CC-43A7-A874-6AF00C72C7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6E0EAD16-8508-427D-9730-1C1B484C42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4B0F13-4C50-499B-8988-538CA6599D60}" type="slidenum">
              <a:rPr lang="pl-PL" smtClean="0"/>
              <a:t>‹#›</a:t>
            </a:fld>
            <a:endParaRPr lang="pl-PL"/>
          </a:p>
        </p:txBody>
      </p:sp>
      <p:sp>
        <p:nvSpPr>
          <p:cNvPr id="7" name="MSIPCMContentMarking" descr="{&quot;HashCode&quot;:100097502,&quot;Placement&quot;:&quot;Footer&quot;}">
            <a:extLst>
              <a:ext uri="{FF2B5EF4-FFF2-40B4-BE49-F238E27FC236}">
                <a16:creationId xmlns:a16="http://schemas.microsoft.com/office/drawing/2014/main" id="{E1B4FCCE-3C4B-4173-9B92-97B3499AC4E7}"/>
              </a:ext>
            </a:extLst>
          </p:cNvPr>
          <p:cNvSpPr txBox="1"/>
          <p:nvPr userDrawn="1"/>
        </p:nvSpPr>
        <p:spPr>
          <a:xfrm>
            <a:off x="0" y="6595656"/>
            <a:ext cx="1253767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no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GB" sz="1000">
                <a:solidFill>
                  <a:srgbClr val="000000"/>
                </a:solidFill>
                <a:latin typeface="Calibri" panose="020F0502020204030204" pitchFamily="34" charset="0"/>
              </a:rPr>
              <a:t>Internal - KMD A/S</a:t>
            </a:r>
          </a:p>
        </p:txBody>
      </p:sp>
    </p:spTree>
    <p:extLst>
      <p:ext uri="{BB962C8B-B14F-4D97-AF65-F5344CB8AC3E}">
        <p14:creationId xmlns:p14="http://schemas.microsoft.com/office/powerpoint/2010/main" val="2016756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reqres.in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timmerm/axios-mock-adapter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1780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Create</a:t>
            </a:r>
            <a:r>
              <a:rPr lang="pl-PL" dirty="0"/>
              <a:t> </a:t>
            </a:r>
            <a:r>
              <a:rPr lang="pl-PL" dirty="0" err="1"/>
              <a:t>React</a:t>
            </a:r>
            <a:r>
              <a:rPr lang="pl-PL" dirty="0"/>
              <a:t> </a:t>
            </a:r>
            <a:r>
              <a:rPr lang="pl-PL" dirty="0" err="1"/>
              <a:t>app</a:t>
            </a:r>
            <a:endParaRPr lang="pl-PL" dirty="0"/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74ACEB2A-C52C-45E9-B0A5-556A59C1B3A1}"/>
              </a:ext>
            </a:extLst>
          </p:cNvPr>
          <p:cNvSpPr/>
          <p:nvPr/>
        </p:nvSpPr>
        <p:spPr>
          <a:xfrm>
            <a:off x="4333052" y="1821934"/>
            <a:ext cx="32744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 err="1"/>
              <a:t>npx</a:t>
            </a:r>
            <a:r>
              <a:rPr lang="pl-PL" dirty="0"/>
              <a:t> </a:t>
            </a:r>
            <a:r>
              <a:rPr lang="pl-PL" dirty="0" err="1"/>
              <a:t>create-react-app</a:t>
            </a:r>
            <a:r>
              <a:rPr lang="pl-PL" dirty="0"/>
              <a:t> {</a:t>
            </a:r>
            <a:r>
              <a:rPr lang="pl-PL" dirty="0" err="1"/>
              <a:t>app</a:t>
            </a:r>
            <a:r>
              <a:rPr lang="pl-PL" dirty="0"/>
              <a:t> </a:t>
            </a:r>
            <a:r>
              <a:rPr lang="pl-PL" dirty="0" err="1"/>
              <a:t>name</a:t>
            </a:r>
            <a:r>
              <a:rPr lang="pl-PL" dirty="0"/>
              <a:t>}</a:t>
            </a: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1B946699-88F2-4DBE-86BE-7E55BC96EC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1884" y="2481262"/>
            <a:ext cx="4068221" cy="3137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0602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1218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React</a:t>
            </a:r>
            <a:r>
              <a:rPr lang="pl-PL" dirty="0"/>
              <a:t> </a:t>
            </a:r>
            <a:r>
              <a:rPr lang="pl-PL" dirty="0" err="1"/>
              <a:t>state</a:t>
            </a:r>
            <a:endParaRPr lang="pl-PL" dirty="0"/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ECE7B2D4-50B6-4612-9636-DF8C028D4163}"/>
              </a:ext>
            </a:extLst>
          </p:cNvPr>
          <p:cNvSpPr/>
          <p:nvPr/>
        </p:nvSpPr>
        <p:spPr>
          <a:xfrm>
            <a:off x="1895061" y="1557924"/>
            <a:ext cx="9037983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constructor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super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{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date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pl-PL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Date</a:t>
            </a:r>
            <a:r>
              <a:rPr lang="pl-PL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()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};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3241F00A-5EBF-4200-8D7A-567BA30EDC81}"/>
              </a:ext>
            </a:extLst>
          </p:cNvPr>
          <p:cNvSpPr/>
          <p:nvPr/>
        </p:nvSpPr>
        <p:spPr>
          <a:xfrm>
            <a:off x="1895061" y="3177209"/>
            <a:ext cx="9037983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setState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({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date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pl-PL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Date</a:t>
            </a:r>
            <a:r>
              <a:rPr lang="pl-PL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()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865A884B-E399-471E-A865-282164E8F557}"/>
              </a:ext>
            </a:extLst>
          </p:cNvPr>
          <p:cNvSpPr txBox="1"/>
          <p:nvPr/>
        </p:nvSpPr>
        <p:spPr>
          <a:xfrm>
            <a:off x="1895061" y="1139759"/>
            <a:ext cx="2154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Declaring</a:t>
            </a:r>
            <a:r>
              <a:rPr lang="pl-PL" dirty="0"/>
              <a:t> </a:t>
            </a:r>
            <a:r>
              <a:rPr lang="pl-PL" dirty="0" err="1"/>
              <a:t>initial</a:t>
            </a:r>
            <a:r>
              <a:rPr lang="pl-PL" dirty="0"/>
              <a:t> </a:t>
            </a:r>
            <a:r>
              <a:rPr lang="pl-PL" dirty="0" err="1"/>
              <a:t>state</a:t>
            </a:r>
            <a:endParaRPr lang="pl-PL" dirty="0"/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49D10148-84A5-458E-A997-FB466A5D659C}"/>
              </a:ext>
            </a:extLst>
          </p:cNvPr>
          <p:cNvSpPr txBox="1"/>
          <p:nvPr/>
        </p:nvSpPr>
        <p:spPr>
          <a:xfrm>
            <a:off x="1895061" y="2807085"/>
            <a:ext cx="1567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Changing</a:t>
            </a:r>
            <a:r>
              <a:rPr lang="pl-PL" dirty="0"/>
              <a:t> </a:t>
            </a:r>
            <a:r>
              <a:rPr lang="pl-PL" dirty="0" err="1"/>
              <a:t>state</a:t>
            </a:r>
            <a:endParaRPr lang="pl-PL" dirty="0"/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46DB6F23-2E12-415A-9E52-0369B472420C}"/>
              </a:ext>
            </a:extLst>
          </p:cNvPr>
          <p:cNvSpPr/>
          <p:nvPr/>
        </p:nvSpPr>
        <p:spPr>
          <a:xfrm>
            <a:off x="1895061" y="4028517"/>
            <a:ext cx="3730508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&gt; 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this.state.date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3E179411-EB48-4B37-AC58-DD818E885D0F}"/>
              </a:ext>
            </a:extLst>
          </p:cNvPr>
          <p:cNvSpPr txBox="1"/>
          <p:nvPr/>
        </p:nvSpPr>
        <p:spPr>
          <a:xfrm>
            <a:off x="1895061" y="3615251"/>
            <a:ext cx="1218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Using </a:t>
            </a:r>
            <a:r>
              <a:rPr lang="pl-PL" dirty="0" err="1"/>
              <a:t>state</a:t>
            </a:r>
            <a:endParaRPr lang="pl-PL" dirty="0"/>
          </a:p>
        </p:txBody>
      </p:sp>
      <p:sp>
        <p:nvSpPr>
          <p:cNvPr id="9" name="Prostokąt 8">
            <a:extLst>
              <a:ext uri="{FF2B5EF4-FFF2-40B4-BE49-F238E27FC236}">
                <a16:creationId xmlns:a16="http://schemas.microsoft.com/office/drawing/2014/main" id="{CC345896-3C08-40CA-BB9A-AA99F842D030}"/>
              </a:ext>
            </a:extLst>
          </p:cNvPr>
          <p:cNvSpPr/>
          <p:nvPr/>
        </p:nvSpPr>
        <p:spPr>
          <a:xfrm>
            <a:off x="4049433" y="6264157"/>
            <a:ext cx="3857146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setInterval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tick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dirty="0">
                <a:solidFill>
                  <a:srgbClr val="B5CEA8"/>
                </a:solidFill>
                <a:latin typeface="Consolas" panose="020B0609020204030204" pitchFamily="49" charset="0"/>
              </a:rPr>
              <a:t>1000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Prostokąt 9">
            <a:extLst>
              <a:ext uri="{FF2B5EF4-FFF2-40B4-BE49-F238E27FC236}">
                <a16:creationId xmlns:a16="http://schemas.microsoft.com/office/drawing/2014/main" id="{2D9C0EB1-6576-4108-98E2-E6BB3626DCE3}"/>
              </a:ext>
            </a:extLst>
          </p:cNvPr>
          <p:cNvSpPr/>
          <p:nvPr/>
        </p:nvSpPr>
        <p:spPr>
          <a:xfrm>
            <a:off x="530086" y="4950454"/>
            <a:ext cx="4996070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setState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counter: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counter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+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Prostokąt 10">
            <a:extLst>
              <a:ext uri="{FF2B5EF4-FFF2-40B4-BE49-F238E27FC236}">
                <a16:creationId xmlns:a16="http://schemas.microsoft.com/office/drawing/2014/main" id="{32AFC13E-28FE-4647-A7A1-256F20ACAE32}"/>
              </a:ext>
            </a:extLst>
          </p:cNvPr>
          <p:cNvSpPr/>
          <p:nvPr/>
        </p:nvSpPr>
        <p:spPr>
          <a:xfrm>
            <a:off x="6096000" y="4950454"/>
            <a:ext cx="4996070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setState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({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counter: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counter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+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}));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2A4ED379-9038-46A5-84DA-1EE34EF5D083}"/>
              </a:ext>
            </a:extLst>
          </p:cNvPr>
          <p:cNvSpPr txBox="1"/>
          <p:nvPr/>
        </p:nvSpPr>
        <p:spPr>
          <a:xfrm>
            <a:off x="6052085" y="4441783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Bad:</a:t>
            </a:r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A00BB4D4-8AF0-418E-B30E-9C0CCAD3F987}"/>
              </a:ext>
            </a:extLst>
          </p:cNvPr>
          <p:cNvSpPr txBox="1"/>
          <p:nvPr/>
        </p:nvSpPr>
        <p:spPr>
          <a:xfrm>
            <a:off x="650240" y="4587881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Good:</a:t>
            </a:r>
          </a:p>
        </p:txBody>
      </p:sp>
    </p:spTree>
    <p:extLst>
      <p:ext uri="{BB962C8B-B14F-4D97-AF65-F5344CB8AC3E}">
        <p14:creationId xmlns:p14="http://schemas.microsoft.com/office/powerpoint/2010/main" val="26834055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3579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React</a:t>
            </a:r>
            <a:r>
              <a:rPr lang="pl-PL" dirty="0"/>
              <a:t> component life </a:t>
            </a:r>
            <a:r>
              <a:rPr lang="pl-PL" dirty="0" err="1"/>
              <a:t>cycle</a:t>
            </a:r>
            <a:r>
              <a:rPr lang="pl-PL" dirty="0"/>
              <a:t> </a:t>
            </a:r>
            <a:r>
              <a:rPr lang="pl-PL" dirty="0" err="1"/>
              <a:t>methods</a:t>
            </a:r>
            <a:endParaRPr lang="pl-PL" dirty="0"/>
          </a:p>
        </p:txBody>
      </p:sp>
      <p:pic>
        <p:nvPicPr>
          <p:cNvPr id="10" name="Obraz 9">
            <a:extLst>
              <a:ext uri="{FF2B5EF4-FFF2-40B4-BE49-F238E27FC236}">
                <a16:creationId xmlns:a16="http://schemas.microsoft.com/office/drawing/2014/main" id="{B1B0F877-4248-4B7F-A1F2-CBE594B988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417" y="1595298"/>
            <a:ext cx="3657600" cy="809625"/>
          </a:xfrm>
          <a:prstGeom prst="rect">
            <a:avLst/>
          </a:prstGeom>
        </p:spPr>
      </p:pic>
      <p:sp>
        <p:nvSpPr>
          <p:cNvPr id="11" name="Prostokąt 10">
            <a:extLst>
              <a:ext uri="{FF2B5EF4-FFF2-40B4-BE49-F238E27FC236}">
                <a16:creationId xmlns:a16="http://schemas.microsoft.com/office/drawing/2014/main" id="{2731D3A4-B16B-4E3A-8DF3-420213317005}"/>
              </a:ext>
            </a:extLst>
          </p:cNvPr>
          <p:cNvSpPr/>
          <p:nvPr/>
        </p:nvSpPr>
        <p:spPr>
          <a:xfrm>
            <a:off x="5526156" y="1088120"/>
            <a:ext cx="6096000" cy="2031325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componentDidMount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componentDidMount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componentWillUnmount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componentWillUnmount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Prostokąt 11">
            <a:extLst>
              <a:ext uri="{FF2B5EF4-FFF2-40B4-BE49-F238E27FC236}">
                <a16:creationId xmlns:a16="http://schemas.microsoft.com/office/drawing/2014/main" id="{3A208560-8E3C-4ACC-9C41-84BDBAFBCA43}"/>
              </a:ext>
            </a:extLst>
          </p:cNvPr>
          <p:cNvSpPr/>
          <p:nvPr/>
        </p:nvSpPr>
        <p:spPr>
          <a:xfrm>
            <a:off x="3939198" y="4268412"/>
            <a:ext cx="3730508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clearInterval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92D050"/>
                </a:solidFill>
                <a:latin typeface="Consolas" panose="020B0609020204030204" pitchFamily="49" charset="0"/>
              </a:rPr>
              <a:t>//</a:t>
            </a:r>
            <a:r>
              <a:rPr lang="pl-PL" dirty="0" err="1">
                <a:solidFill>
                  <a:srgbClr val="92D050"/>
                </a:solidFill>
                <a:latin typeface="Consolas" panose="020B0609020204030204" pitchFamily="49" charset="0"/>
              </a:rPr>
              <a:t>timer</a:t>
            </a:r>
            <a:r>
              <a:rPr lang="pl-PL" dirty="0">
                <a:solidFill>
                  <a:srgbClr val="92D050"/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92D050"/>
                </a:solidFill>
                <a:latin typeface="Consolas" panose="020B0609020204030204" pitchFamily="49" charset="0"/>
              </a:rPr>
              <a:t>here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35008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1377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React</a:t>
            </a:r>
            <a:r>
              <a:rPr lang="pl-PL" dirty="0"/>
              <a:t> </a:t>
            </a:r>
            <a:r>
              <a:rPr lang="pl-PL" dirty="0" err="1"/>
              <a:t>events</a:t>
            </a:r>
            <a:endParaRPr lang="pl-PL" dirty="0"/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5FB737AB-4AFC-4AA5-AA60-262C59FBF5C0}"/>
              </a:ext>
            </a:extLst>
          </p:cNvPr>
          <p:cNvSpPr/>
          <p:nvPr/>
        </p:nvSpPr>
        <p:spPr>
          <a:xfrm>
            <a:off x="4659023" y="1530628"/>
            <a:ext cx="6480314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href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"#"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onClick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onClick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Click me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D074BFB7-B5BB-4192-9CF3-58E501CC7D02}"/>
              </a:ext>
            </a:extLst>
          </p:cNvPr>
          <p:cNvSpPr/>
          <p:nvPr/>
        </p:nvSpPr>
        <p:spPr>
          <a:xfrm>
            <a:off x="497840" y="1530628"/>
            <a:ext cx="4108174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onClick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preventDefault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alert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clicked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0B18B279-4870-42DD-9307-D25BF32A56E2}"/>
              </a:ext>
            </a:extLst>
          </p:cNvPr>
          <p:cNvSpPr/>
          <p:nvPr/>
        </p:nvSpPr>
        <p:spPr>
          <a:xfrm>
            <a:off x="497840" y="3526879"/>
            <a:ext cx="6221012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constructor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super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onClick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onClick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bind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8" name="pole tekstowe 17">
            <a:extLst>
              <a:ext uri="{FF2B5EF4-FFF2-40B4-BE49-F238E27FC236}">
                <a16:creationId xmlns:a16="http://schemas.microsoft.com/office/drawing/2014/main" id="{9A9F47FB-0B9E-4802-A972-50555230406F}"/>
              </a:ext>
            </a:extLst>
          </p:cNvPr>
          <p:cNvSpPr txBox="1"/>
          <p:nvPr/>
        </p:nvSpPr>
        <p:spPr>
          <a:xfrm>
            <a:off x="497840" y="3059668"/>
            <a:ext cx="5052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In order to </a:t>
            </a:r>
            <a:r>
              <a:rPr lang="pl-PL" dirty="0" err="1"/>
              <a:t>have</a:t>
            </a:r>
            <a:r>
              <a:rPr lang="pl-PL" dirty="0"/>
              <a:t> </a:t>
            </a:r>
            <a:r>
              <a:rPr lang="pl-PL" dirty="0" err="1"/>
              <a:t>access</a:t>
            </a:r>
            <a:r>
              <a:rPr lang="pl-PL" dirty="0"/>
              <a:t> to </a:t>
            </a:r>
            <a:r>
              <a:rPr lang="pl-PL" dirty="0" err="1"/>
              <a:t>this</a:t>
            </a:r>
            <a:r>
              <a:rPr lang="pl-PL" dirty="0"/>
              <a:t> in </a:t>
            </a:r>
            <a:r>
              <a:rPr lang="pl-PL" dirty="0" err="1"/>
              <a:t>function</a:t>
            </a:r>
            <a:r>
              <a:rPr lang="pl-PL" dirty="0"/>
              <a:t> – </a:t>
            </a:r>
            <a:r>
              <a:rPr lang="pl-PL" dirty="0" err="1"/>
              <a:t>option</a:t>
            </a:r>
            <a:r>
              <a:rPr lang="pl-PL" dirty="0"/>
              <a:t> 1</a:t>
            </a:r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E5BB61A4-0863-4DA3-844D-CABB88079BEF}"/>
              </a:ext>
            </a:extLst>
          </p:cNvPr>
          <p:cNvSpPr/>
          <p:nvPr/>
        </p:nvSpPr>
        <p:spPr>
          <a:xfrm>
            <a:off x="7150431" y="3526879"/>
            <a:ext cx="4392213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onClick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= (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preventDefault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pole tekstowe 18">
            <a:extLst>
              <a:ext uri="{FF2B5EF4-FFF2-40B4-BE49-F238E27FC236}">
                <a16:creationId xmlns:a16="http://schemas.microsoft.com/office/drawing/2014/main" id="{46C105B9-37D2-4100-86E8-C2E9FA11F3E0}"/>
              </a:ext>
            </a:extLst>
          </p:cNvPr>
          <p:cNvSpPr txBox="1"/>
          <p:nvPr/>
        </p:nvSpPr>
        <p:spPr>
          <a:xfrm>
            <a:off x="7150431" y="3059668"/>
            <a:ext cx="1001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Option 2</a:t>
            </a:r>
          </a:p>
        </p:txBody>
      </p:sp>
      <p:sp>
        <p:nvSpPr>
          <p:cNvPr id="8" name="Prostokąt 7">
            <a:extLst>
              <a:ext uri="{FF2B5EF4-FFF2-40B4-BE49-F238E27FC236}">
                <a16:creationId xmlns:a16="http://schemas.microsoft.com/office/drawing/2014/main" id="{0AC4213D-A6BF-4E82-BDF6-EE6625C6AEFC}"/>
              </a:ext>
            </a:extLst>
          </p:cNvPr>
          <p:cNvSpPr/>
          <p:nvPr/>
        </p:nvSpPr>
        <p:spPr>
          <a:xfrm>
            <a:off x="497839" y="5512107"/>
            <a:ext cx="8354613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href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"#"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onClick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onClick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Click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me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0" name="pole tekstowe 19">
            <a:extLst>
              <a:ext uri="{FF2B5EF4-FFF2-40B4-BE49-F238E27FC236}">
                <a16:creationId xmlns:a16="http://schemas.microsoft.com/office/drawing/2014/main" id="{6E275BD9-03AC-4255-9B83-4F8BC532592D}"/>
              </a:ext>
            </a:extLst>
          </p:cNvPr>
          <p:cNvSpPr txBox="1"/>
          <p:nvPr/>
        </p:nvSpPr>
        <p:spPr>
          <a:xfrm>
            <a:off x="497839" y="5083355"/>
            <a:ext cx="3005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Option 3 (+ </a:t>
            </a:r>
            <a:r>
              <a:rPr lang="pl-PL" dirty="0" err="1"/>
              <a:t>other</a:t>
            </a:r>
            <a:r>
              <a:rPr lang="pl-PL" dirty="0"/>
              <a:t> </a:t>
            </a:r>
            <a:r>
              <a:rPr lang="pl-PL" dirty="0" err="1"/>
              <a:t>parameters</a:t>
            </a:r>
            <a:r>
              <a:rPr lang="pl-PL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719834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2643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React</a:t>
            </a:r>
            <a:r>
              <a:rPr lang="pl-PL" dirty="0"/>
              <a:t> </a:t>
            </a:r>
            <a:r>
              <a:rPr lang="pl-PL" dirty="0" err="1"/>
              <a:t>conditional</a:t>
            </a:r>
            <a:r>
              <a:rPr lang="pl-PL" dirty="0"/>
              <a:t> element</a:t>
            </a:r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4AD0E559-9793-408B-8433-1098332E9358}"/>
              </a:ext>
            </a:extLst>
          </p:cNvPr>
          <p:cNvSpPr/>
          <p:nvPr/>
        </p:nvSpPr>
        <p:spPr>
          <a:xfrm>
            <a:off x="1139687" y="1282222"/>
            <a:ext cx="9144000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SomeElement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show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isShowed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pl-PL" dirty="0" err="1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show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Here 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is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 element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}         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	}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Prostokąt 8">
            <a:extLst>
              <a:ext uri="{FF2B5EF4-FFF2-40B4-BE49-F238E27FC236}">
                <a16:creationId xmlns:a16="http://schemas.microsoft.com/office/drawing/2014/main" id="{8E6CB17D-344E-4385-A3A0-5E61125F0302}"/>
              </a:ext>
            </a:extLst>
          </p:cNvPr>
          <p:cNvSpPr/>
          <p:nvPr/>
        </p:nvSpPr>
        <p:spPr>
          <a:xfrm>
            <a:off x="1139687" y="3082788"/>
            <a:ext cx="4616970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SomeElement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isShowed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423F4524-182F-4619-9853-F3208C930C0C}"/>
              </a:ext>
            </a:extLst>
          </p:cNvPr>
          <p:cNvSpPr txBox="1"/>
          <p:nvPr/>
        </p:nvSpPr>
        <p:spPr>
          <a:xfrm>
            <a:off x="1139687" y="912890"/>
            <a:ext cx="1001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Option 1</a:t>
            </a:r>
          </a:p>
        </p:txBody>
      </p:sp>
      <p:sp>
        <p:nvSpPr>
          <p:cNvPr id="10" name="Prostokąt 9">
            <a:extLst>
              <a:ext uri="{FF2B5EF4-FFF2-40B4-BE49-F238E27FC236}">
                <a16:creationId xmlns:a16="http://schemas.microsoft.com/office/drawing/2014/main" id="{9016C3FB-F21A-448A-B504-5A87D80B10D7}"/>
              </a:ext>
            </a:extLst>
          </p:cNvPr>
          <p:cNvSpPr/>
          <p:nvPr/>
        </p:nvSpPr>
        <p:spPr>
          <a:xfrm>
            <a:off x="1139687" y="4011196"/>
            <a:ext cx="9144000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element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b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 err="1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isShow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 element 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 Here 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is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 element 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 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Prostokąt 10">
            <a:extLst>
              <a:ext uri="{FF2B5EF4-FFF2-40B4-BE49-F238E27FC236}">
                <a16:creationId xmlns:a16="http://schemas.microsoft.com/office/drawing/2014/main" id="{EA195A7C-E407-439A-A6D5-92E1AFEADC2D}"/>
              </a:ext>
            </a:extLst>
          </p:cNvPr>
          <p:cNvSpPr/>
          <p:nvPr/>
        </p:nvSpPr>
        <p:spPr>
          <a:xfrm>
            <a:off x="1139687" y="5257765"/>
            <a:ext cx="1704313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squareArea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pole tekstowe 15">
            <a:extLst>
              <a:ext uri="{FF2B5EF4-FFF2-40B4-BE49-F238E27FC236}">
                <a16:creationId xmlns:a16="http://schemas.microsoft.com/office/drawing/2014/main" id="{9E813D9C-EBDB-4B11-915A-32752CFA335D}"/>
              </a:ext>
            </a:extLst>
          </p:cNvPr>
          <p:cNvSpPr txBox="1"/>
          <p:nvPr/>
        </p:nvSpPr>
        <p:spPr>
          <a:xfrm>
            <a:off x="1130452" y="3641864"/>
            <a:ext cx="1001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Option 2</a:t>
            </a:r>
          </a:p>
        </p:txBody>
      </p:sp>
      <p:sp>
        <p:nvSpPr>
          <p:cNvPr id="12" name="Prostokąt 11">
            <a:extLst>
              <a:ext uri="{FF2B5EF4-FFF2-40B4-BE49-F238E27FC236}">
                <a16:creationId xmlns:a16="http://schemas.microsoft.com/office/drawing/2014/main" id="{0A34DE64-6A9B-4A0B-BCCA-A5734C8C1747}"/>
              </a:ext>
            </a:extLst>
          </p:cNvPr>
          <p:cNvSpPr/>
          <p:nvPr/>
        </p:nvSpPr>
        <p:spPr>
          <a:xfrm>
            <a:off x="1139687" y="6375916"/>
            <a:ext cx="8669361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isShow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 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?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 &lt;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 Here 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is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 element 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: 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'No element'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1" name="pole tekstowe 20">
            <a:extLst>
              <a:ext uri="{FF2B5EF4-FFF2-40B4-BE49-F238E27FC236}">
                <a16:creationId xmlns:a16="http://schemas.microsoft.com/office/drawing/2014/main" id="{0D42F5F5-92CF-4CBE-947D-E7472105493C}"/>
              </a:ext>
            </a:extLst>
          </p:cNvPr>
          <p:cNvSpPr txBox="1"/>
          <p:nvPr/>
        </p:nvSpPr>
        <p:spPr>
          <a:xfrm>
            <a:off x="1081460" y="5960344"/>
            <a:ext cx="1001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Option 3</a:t>
            </a:r>
          </a:p>
        </p:txBody>
      </p:sp>
    </p:spTree>
    <p:extLst>
      <p:ext uri="{BB962C8B-B14F-4D97-AF65-F5344CB8AC3E}">
        <p14:creationId xmlns:p14="http://schemas.microsoft.com/office/powerpoint/2010/main" val="15670981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1119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React</a:t>
            </a:r>
            <a:r>
              <a:rPr lang="pl-PL" dirty="0"/>
              <a:t> </a:t>
            </a:r>
            <a:r>
              <a:rPr lang="pl-PL" dirty="0" err="1"/>
              <a:t>lists</a:t>
            </a:r>
            <a:endParaRPr lang="pl-PL" dirty="0"/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60E0C930-E304-4C36-8245-B134B25A3CFF}"/>
              </a:ext>
            </a:extLst>
          </p:cNvPr>
          <p:cNvSpPr/>
          <p:nvPr/>
        </p:nvSpPr>
        <p:spPr>
          <a:xfrm>
            <a:off x="2650432" y="2551837"/>
            <a:ext cx="6891131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numbers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[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listItems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numbers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map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((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numer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, index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key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number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toString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number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7FED2BA4-D110-417F-A7E2-53A43A8873B0}"/>
              </a:ext>
            </a:extLst>
          </p:cNvPr>
          <p:cNvSpPr/>
          <p:nvPr/>
        </p:nvSpPr>
        <p:spPr>
          <a:xfrm>
            <a:off x="2650433" y="1390327"/>
            <a:ext cx="6891131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numbers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[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doubled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numbers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map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number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number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*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pole tekstowe 13">
            <a:extLst>
              <a:ext uri="{FF2B5EF4-FFF2-40B4-BE49-F238E27FC236}">
                <a16:creationId xmlns:a16="http://schemas.microsoft.com/office/drawing/2014/main" id="{D1FC234E-10E7-4BD7-89F4-5F72B81539EE}"/>
              </a:ext>
            </a:extLst>
          </p:cNvPr>
          <p:cNvSpPr txBox="1"/>
          <p:nvPr/>
        </p:nvSpPr>
        <p:spPr>
          <a:xfrm>
            <a:off x="2545301" y="902553"/>
            <a:ext cx="1452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Map </a:t>
            </a:r>
            <a:r>
              <a:rPr lang="pl-PL" dirty="0" err="1"/>
              <a:t>function</a:t>
            </a:r>
            <a:endParaRPr lang="pl-PL" dirty="0"/>
          </a:p>
        </p:txBody>
      </p:sp>
      <p:sp>
        <p:nvSpPr>
          <p:cNvPr id="15" name="pole tekstowe 14">
            <a:extLst>
              <a:ext uri="{FF2B5EF4-FFF2-40B4-BE49-F238E27FC236}">
                <a16:creationId xmlns:a16="http://schemas.microsoft.com/office/drawing/2014/main" id="{EFBE48F9-6E1C-4E85-A82D-46744FC4662C}"/>
              </a:ext>
            </a:extLst>
          </p:cNvPr>
          <p:cNvSpPr txBox="1"/>
          <p:nvPr/>
        </p:nvSpPr>
        <p:spPr>
          <a:xfrm>
            <a:off x="2545301" y="2221324"/>
            <a:ext cx="488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Using map to </a:t>
            </a:r>
            <a:r>
              <a:rPr lang="pl-PL" dirty="0" err="1"/>
              <a:t>create</a:t>
            </a:r>
            <a:r>
              <a:rPr lang="pl-PL" dirty="0"/>
              <a:t> </a:t>
            </a:r>
            <a:r>
              <a:rPr lang="pl-PL" dirty="0" err="1"/>
              <a:t>function</a:t>
            </a:r>
            <a:r>
              <a:rPr lang="pl-PL" dirty="0"/>
              <a:t> </a:t>
            </a:r>
            <a:r>
              <a:rPr lang="pl-PL" dirty="0" err="1"/>
              <a:t>that</a:t>
            </a:r>
            <a:r>
              <a:rPr lang="pl-PL" dirty="0"/>
              <a:t> </a:t>
            </a:r>
            <a:r>
              <a:rPr lang="pl-PL" dirty="0" err="1"/>
              <a:t>will</a:t>
            </a:r>
            <a:r>
              <a:rPr lang="pl-PL" dirty="0"/>
              <a:t> </a:t>
            </a:r>
            <a:r>
              <a:rPr lang="pl-PL" dirty="0" err="1"/>
              <a:t>render</a:t>
            </a:r>
            <a:r>
              <a:rPr lang="pl-PL" dirty="0"/>
              <a:t> a list</a:t>
            </a:r>
          </a:p>
        </p:txBody>
      </p:sp>
      <p:sp>
        <p:nvSpPr>
          <p:cNvPr id="17" name="pole tekstowe 16">
            <a:extLst>
              <a:ext uri="{FF2B5EF4-FFF2-40B4-BE49-F238E27FC236}">
                <a16:creationId xmlns:a16="http://schemas.microsoft.com/office/drawing/2014/main" id="{9F59FAA9-4E0D-4C9B-8127-C771F4472FA7}"/>
              </a:ext>
            </a:extLst>
          </p:cNvPr>
          <p:cNvSpPr txBox="1"/>
          <p:nvPr/>
        </p:nvSpPr>
        <p:spPr>
          <a:xfrm>
            <a:off x="2545301" y="4636676"/>
            <a:ext cx="1021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Show list</a:t>
            </a:r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054E2DC1-5179-446E-B994-C9BC93A49CF7}"/>
              </a:ext>
            </a:extLst>
          </p:cNvPr>
          <p:cNvSpPr/>
          <p:nvPr/>
        </p:nvSpPr>
        <p:spPr>
          <a:xfrm>
            <a:off x="2545301" y="5098341"/>
            <a:ext cx="2717411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ul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listItems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ul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68546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1301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React</a:t>
            </a:r>
            <a:r>
              <a:rPr lang="pl-PL" dirty="0"/>
              <a:t> </a:t>
            </a:r>
            <a:r>
              <a:rPr lang="pl-PL" dirty="0" err="1"/>
              <a:t>forms</a:t>
            </a:r>
            <a:endParaRPr lang="pl-PL" dirty="0"/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192D78AA-0AE3-408C-8FB7-E5ECB263964E}"/>
              </a:ext>
            </a:extLst>
          </p:cNvPr>
          <p:cNvSpPr/>
          <p:nvPr/>
        </p:nvSpPr>
        <p:spPr>
          <a:xfrm>
            <a:off x="2438397" y="3773558"/>
            <a:ext cx="8110331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onValueChange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 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= (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event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setState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({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event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target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 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});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7569E2A8-0727-42A9-A759-0F8FF8BBBC48}"/>
              </a:ext>
            </a:extLst>
          </p:cNvPr>
          <p:cNvSpPr/>
          <p:nvPr/>
        </p:nvSpPr>
        <p:spPr>
          <a:xfrm>
            <a:off x="2438399" y="1305378"/>
            <a:ext cx="8110331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form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onSubmit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handleSubmit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input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text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onChange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onValueChange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input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submit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Send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form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07A21401-C97B-4573-A5A8-E8BE58B69E5D}"/>
              </a:ext>
            </a:extLst>
          </p:cNvPr>
          <p:cNvSpPr/>
          <p:nvPr/>
        </p:nvSpPr>
        <p:spPr>
          <a:xfrm>
            <a:off x="2438396" y="4856744"/>
            <a:ext cx="8110331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onSubmit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= (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preventDefault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>
                <a:solidFill>
                  <a:srgbClr val="00B050"/>
                </a:solidFill>
                <a:latin typeface="Consolas" panose="020B0609020204030204" pitchFamily="49" charset="0"/>
              </a:rPr>
              <a:t>// </a:t>
            </a:r>
            <a:r>
              <a:rPr lang="pl-PL" dirty="0" err="1">
                <a:solidFill>
                  <a:srgbClr val="00B050"/>
                </a:solidFill>
                <a:latin typeface="Consolas" panose="020B0609020204030204" pitchFamily="49" charset="0"/>
              </a:rPr>
              <a:t>Submit</a:t>
            </a:r>
            <a:r>
              <a:rPr lang="pl-PL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00B050"/>
                </a:solidFill>
                <a:latin typeface="Consolas" panose="020B0609020204030204" pitchFamily="49" charset="0"/>
              </a:rPr>
              <a:t>logic</a:t>
            </a:r>
            <a:endParaRPr lang="pl-PL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850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2411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React</a:t>
            </a:r>
            <a:r>
              <a:rPr lang="pl-PL" dirty="0"/>
              <a:t> </a:t>
            </a:r>
            <a:r>
              <a:rPr lang="pl-PL" dirty="0" err="1"/>
              <a:t>state</a:t>
            </a:r>
            <a:r>
              <a:rPr lang="pl-PL" dirty="0"/>
              <a:t> </a:t>
            </a:r>
            <a:r>
              <a:rPr lang="pl-PL" dirty="0" err="1"/>
              <a:t>propagation</a:t>
            </a:r>
            <a:endParaRPr lang="pl-PL" dirty="0"/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1F46DE75-D54B-4E73-B542-AF19E6C56519}"/>
              </a:ext>
            </a:extLst>
          </p:cNvPr>
          <p:cNvSpPr/>
          <p:nvPr/>
        </p:nvSpPr>
        <p:spPr>
          <a:xfrm>
            <a:off x="1179444" y="1886093"/>
            <a:ext cx="4743606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onValueChanged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newValue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D1ABB2D6-553B-481E-B474-7B70EC8AEF1D}"/>
              </a:ext>
            </a:extLst>
          </p:cNvPr>
          <p:cNvSpPr txBox="1"/>
          <p:nvPr/>
        </p:nvSpPr>
        <p:spPr>
          <a:xfrm>
            <a:off x="1179444" y="1353489"/>
            <a:ext cx="1790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Child component</a:t>
            </a: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5EA02256-9E83-47F9-B854-48FC5B3D4CB3}"/>
              </a:ext>
            </a:extLst>
          </p:cNvPr>
          <p:cNvSpPr txBox="1"/>
          <p:nvPr/>
        </p:nvSpPr>
        <p:spPr>
          <a:xfrm>
            <a:off x="1179444" y="2609094"/>
            <a:ext cx="1930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Parent</a:t>
            </a:r>
            <a:r>
              <a:rPr lang="pl-PL" dirty="0"/>
              <a:t> component</a:t>
            </a:r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120E36CD-D77E-49A4-949A-8C313688274C}"/>
              </a:ext>
            </a:extLst>
          </p:cNvPr>
          <p:cNvSpPr/>
          <p:nvPr/>
        </p:nvSpPr>
        <p:spPr>
          <a:xfrm>
            <a:off x="1179444" y="2984225"/>
            <a:ext cx="6811617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ListForm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onValueChanged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handleOnValueChanged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1F244443-0C92-45EE-AEA2-2EDFBE6EE7B9}"/>
              </a:ext>
            </a:extLst>
          </p:cNvPr>
          <p:cNvSpPr/>
          <p:nvPr/>
        </p:nvSpPr>
        <p:spPr>
          <a:xfrm>
            <a:off x="1179444" y="4391618"/>
            <a:ext cx="6811616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handleOnValueChanged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 (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setState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})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88934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2497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React</a:t>
            </a:r>
            <a:r>
              <a:rPr lang="pl-PL" dirty="0"/>
              <a:t> </a:t>
            </a:r>
            <a:r>
              <a:rPr lang="pl-PL" dirty="0" err="1"/>
              <a:t>content</a:t>
            </a:r>
            <a:r>
              <a:rPr lang="pl-PL" dirty="0"/>
              <a:t> </a:t>
            </a:r>
            <a:r>
              <a:rPr lang="pl-PL" dirty="0" err="1"/>
              <a:t>projection</a:t>
            </a:r>
            <a:endParaRPr lang="pl-PL" dirty="0"/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E58C05DC-544D-4DE9-A0B7-39C93AA11D9D}"/>
              </a:ext>
            </a:extLst>
          </p:cNvPr>
          <p:cNvSpPr/>
          <p:nvPr/>
        </p:nvSpPr>
        <p:spPr>
          <a:xfrm>
            <a:off x="2565105" y="2197412"/>
            <a:ext cx="2844048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children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C164AB1C-6AA8-48C5-806B-D08340240449}"/>
              </a:ext>
            </a:extLst>
          </p:cNvPr>
          <p:cNvSpPr txBox="1"/>
          <p:nvPr/>
        </p:nvSpPr>
        <p:spPr>
          <a:xfrm>
            <a:off x="2565105" y="1708811"/>
            <a:ext cx="3351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Render</a:t>
            </a:r>
            <a:r>
              <a:rPr lang="pl-PL" dirty="0"/>
              <a:t> in </a:t>
            </a:r>
            <a:r>
              <a:rPr lang="pl-PL" dirty="0" err="1"/>
              <a:t>MyElement</a:t>
            </a:r>
            <a:r>
              <a:rPr lang="pl-PL" dirty="0"/>
              <a:t> component</a:t>
            </a:r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90B6AEDB-9B2B-4640-8935-4F41972DF0E3}"/>
              </a:ext>
            </a:extLst>
          </p:cNvPr>
          <p:cNvSpPr/>
          <p:nvPr/>
        </p:nvSpPr>
        <p:spPr>
          <a:xfrm>
            <a:off x="2565105" y="3549134"/>
            <a:ext cx="5630067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MyElement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Hello world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MyElement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985D123B-E2DD-4B72-B227-3D465C21B182}"/>
              </a:ext>
            </a:extLst>
          </p:cNvPr>
          <p:cNvSpPr txBox="1"/>
          <p:nvPr/>
        </p:nvSpPr>
        <p:spPr>
          <a:xfrm>
            <a:off x="2565105" y="3124200"/>
            <a:ext cx="2093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Usage</a:t>
            </a:r>
            <a:r>
              <a:rPr lang="pl-PL" dirty="0"/>
              <a:t> with </a:t>
            </a:r>
            <a:r>
              <a:rPr lang="pl-PL" dirty="0" err="1"/>
              <a:t>injection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1233411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2701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React forms – local storage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71A784F-76EE-4B74-B668-4A6B32630FC7}"/>
              </a:ext>
            </a:extLst>
          </p:cNvPr>
          <p:cNvSpPr/>
          <p:nvPr/>
        </p:nvSpPr>
        <p:spPr>
          <a:xfrm>
            <a:off x="3534240" y="3059668"/>
            <a:ext cx="4490332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localStorage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getItem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'key'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))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9085FDD-19DB-47BF-9512-F84E7F39334C}"/>
              </a:ext>
            </a:extLst>
          </p:cNvPr>
          <p:cNvSpPr/>
          <p:nvPr/>
        </p:nvSpPr>
        <p:spPr>
          <a:xfrm>
            <a:off x="3534240" y="2512814"/>
            <a:ext cx="4490332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localStorage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setItem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key'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CC76DB-1551-4BA0-A344-EE7CF4255806}"/>
              </a:ext>
            </a:extLst>
          </p:cNvPr>
          <p:cNvSpPr/>
          <p:nvPr/>
        </p:nvSpPr>
        <p:spPr>
          <a:xfrm>
            <a:off x="3534240" y="3606522"/>
            <a:ext cx="4490332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localStorage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removeItem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'token'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2180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2507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React forms – Http client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67B2B72-D831-46C9-A1CD-C7F4D068F7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1578" y="1028129"/>
            <a:ext cx="2507546" cy="307777"/>
          </a:xfrm>
          <a:prstGeom prst="rect">
            <a:avLst/>
          </a:prstGeom>
          <a:solidFill>
            <a:srgbClr val="F6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npm install axios</a:t>
            </a:r>
            <a:r>
              <a:rPr kumimoji="0" lang="pl-PL" altLang="pl-PL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l-PL" altLang="pl-PL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4F58EF7-2263-4A35-9669-975626A88BD1}"/>
              </a:ext>
            </a:extLst>
          </p:cNvPr>
          <p:cNvSpPr/>
          <p:nvPr/>
        </p:nvSpPr>
        <p:spPr>
          <a:xfrm>
            <a:off x="1317868" y="2980336"/>
            <a:ext cx="8954966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axios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post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'/user'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firstName: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'Fred'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lastName: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'Flintstone'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})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.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then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response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response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);})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.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catch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error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error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);});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B721F0-8652-45DD-86F3-B9B561D705B6}"/>
              </a:ext>
            </a:extLst>
          </p:cNvPr>
          <p:cNvSpPr/>
          <p:nvPr/>
        </p:nvSpPr>
        <p:spPr>
          <a:xfrm>
            <a:off x="1317868" y="1463085"/>
            <a:ext cx="8954966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axios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get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'/user'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params: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ID: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B5CEA8"/>
                </a:solidFill>
                <a:latin typeface="Consolas" panose="020B0609020204030204" pitchFamily="49" charset="0"/>
              </a:rPr>
              <a:t>12345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}).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then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response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response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);})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.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catch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error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error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);})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.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finally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() {});  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6DB71F8-53C9-4340-8721-4089B7E2C614}"/>
              </a:ext>
            </a:extLst>
          </p:cNvPr>
          <p:cNvSpPr/>
          <p:nvPr/>
        </p:nvSpPr>
        <p:spPr>
          <a:xfrm>
            <a:off x="1317868" y="4804539"/>
            <a:ext cx="8954966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response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await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axios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get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'/user?ID=12345'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36B75CF-6BC2-4D79-B7E5-C15E3124B02C}"/>
              </a:ext>
            </a:extLst>
          </p:cNvPr>
          <p:cNvSpPr/>
          <p:nvPr/>
        </p:nvSpPr>
        <p:spPr>
          <a:xfrm>
            <a:off x="1178989" y="5982412"/>
            <a:ext cx="18263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https://reqres.in/</a:t>
            </a: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7B635DE-2B1A-4771-BF60-74E109C835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9643" y="5362575"/>
            <a:ext cx="4591050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186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1597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Build</a:t>
            </a:r>
            <a:r>
              <a:rPr lang="pl-PL" dirty="0"/>
              <a:t> </a:t>
            </a:r>
            <a:r>
              <a:rPr lang="pl-PL" dirty="0" err="1"/>
              <a:t>react</a:t>
            </a:r>
            <a:r>
              <a:rPr lang="pl-PL" dirty="0"/>
              <a:t> </a:t>
            </a:r>
            <a:r>
              <a:rPr lang="pl-PL" dirty="0" err="1"/>
              <a:t>app</a:t>
            </a:r>
            <a:endParaRPr lang="pl-PL" dirty="0"/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74ACEB2A-C52C-45E9-B0A5-556A59C1B3A1}"/>
              </a:ext>
            </a:extLst>
          </p:cNvPr>
          <p:cNvSpPr/>
          <p:nvPr/>
        </p:nvSpPr>
        <p:spPr>
          <a:xfrm>
            <a:off x="4929400" y="1636404"/>
            <a:ext cx="15135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 err="1"/>
              <a:t>npm</a:t>
            </a:r>
            <a:r>
              <a:rPr lang="pl-PL" dirty="0"/>
              <a:t> run </a:t>
            </a:r>
            <a:r>
              <a:rPr lang="pl-PL" dirty="0" err="1"/>
              <a:t>build</a:t>
            </a:r>
            <a:endParaRPr lang="pl-PL" dirty="0"/>
          </a:p>
        </p:txBody>
      </p:sp>
      <p:pic>
        <p:nvPicPr>
          <p:cNvPr id="2" name="Obraz 1">
            <a:extLst>
              <a:ext uri="{FF2B5EF4-FFF2-40B4-BE49-F238E27FC236}">
                <a16:creationId xmlns:a16="http://schemas.microsoft.com/office/drawing/2014/main" id="{B6E63824-062D-45F6-87EB-03A244DCEF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151" y="2557669"/>
            <a:ext cx="6865303" cy="293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6916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3414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Routing – nested routing + params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CFCDB0A-526E-464D-A9E7-B4F88932195C}"/>
              </a:ext>
            </a:extLst>
          </p:cNvPr>
          <p:cNvSpPr/>
          <p:nvPr/>
        </p:nvSpPr>
        <p:spPr>
          <a:xfrm>
            <a:off x="1264811" y="1233733"/>
            <a:ext cx="7023076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Route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path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"/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some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component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SomeComponent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Route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76D4AF7-5548-4B24-8558-279154844915}"/>
              </a:ext>
            </a:extLst>
          </p:cNvPr>
          <p:cNvSpPr/>
          <p:nvPr/>
        </p:nvSpPr>
        <p:spPr>
          <a:xfrm>
            <a:off x="1264810" y="1624717"/>
            <a:ext cx="10021824" cy="258532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 SomeComponent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({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match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})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Router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Switch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Route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path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`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${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match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path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/child`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Child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/&gt;&lt;/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Route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Switch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Router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)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D6022C8-31AE-4DB0-AFBB-6342B645CDA7}"/>
              </a:ext>
            </a:extLst>
          </p:cNvPr>
          <p:cNvSpPr/>
          <p:nvPr/>
        </p:nvSpPr>
        <p:spPr>
          <a:xfrm>
            <a:off x="1264811" y="4616360"/>
            <a:ext cx="7529625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Route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path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"/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some/:id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component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SomeComponent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Route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283B05-4AC6-4B0E-9EB9-39810E5DB833}"/>
              </a:ext>
            </a:extLst>
          </p:cNvPr>
          <p:cNvSpPr/>
          <p:nvPr/>
        </p:nvSpPr>
        <p:spPr>
          <a:xfrm>
            <a:off x="1264811" y="5414615"/>
            <a:ext cx="2337499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pt-BR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t-BR">
                <a:solidFill>
                  <a:srgbClr val="9CDCFE"/>
                </a:solidFill>
                <a:latin typeface="Consolas" panose="020B0609020204030204" pitchFamily="49" charset="0"/>
              </a:rPr>
              <a:t>match</a:t>
            </a:r>
            <a:r>
              <a:rPr lang="pt-BR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>
                <a:solidFill>
                  <a:srgbClr val="9CDCFE"/>
                </a:solidFill>
                <a:latin typeface="Consolas" panose="020B0609020204030204" pitchFamily="49" charset="0"/>
              </a:rPr>
              <a:t>params</a:t>
            </a:r>
            <a:r>
              <a:rPr lang="pt-BR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pt-BR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endParaRPr lang="pt-B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pole tekstowe 3">
            <a:extLst>
              <a:ext uri="{FF2B5EF4-FFF2-40B4-BE49-F238E27FC236}">
                <a16:creationId xmlns:a16="http://schemas.microsoft.com/office/drawing/2014/main" id="{A05D5F0B-9688-4F8B-8643-E70277DED324}"/>
              </a:ext>
            </a:extLst>
          </p:cNvPr>
          <p:cNvSpPr txBox="1"/>
          <p:nvPr/>
        </p:nvSpPr>
        <p:spPr>
          <a:xfrm>
            <a:off x="1264811" y="5045283"/>
            <a:ext cx="1819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SomeComponent</a:t>
            </a:r>
          </a:p>
        </p:txBody>
      </p:sp>
      <p:sp>
        <p:nvSpPr>
          <p:cNvPr id="9" name="pole tekstowe 3">
            <a:extLst>
              <a:ext uri="{FF2B5EF4-FFF2-40B4-BE49-F238E27FC236}">
                <a16:creationId xmlns:a16="http://schemas.microsoft.com/office/drawing/2014/main" id="{91BBD189-AB20-48F3-B341-7A7E27CDFFF8}"/>
              </a:ext>
            </a:extLst>
          </p:cNvPr>
          <p:cNvSpPr txBox="1"/>
          <p:nvPr/>
        </p:nvSpPr>
        <p:spPr>
          <a:xfrm>
            <a:off x="1264811" y="4286048"/>
            <a:ext cx="2124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Routing with params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64F60B8-4F01-458E-BA7F-40A7878FD1F3}"/>
              </a:ext>
            </a:extLst>
          </p:cNvPr>
          <p:cNvSpPr/>
          <p:nvPr/>
        </p:nvSpPr>
        <p:spPr>
          <a:xfrm>
            <a:off x="9687351" y="5989306"/>
            <a:ext cx="15992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/help/4/details</a:t>
            </a:r>
          </a:p>
        </p:txBody>
      </p:sp>
      <p:sp>
        <p:nvSpPr>
          <p:cNvPr id="13" name="pole tekstowe 3">
            <a:extLst>
              <a:ext uri="{FF2B5EF4-FFF2-40B4-BE49-F238E27FC236}">
                <a16:creationId xmlns:a16="http://schemas.microsoft.com/office/drawing/2014/main" id="{537DF380-1A8F-4902-BFCE-7758F3D1AE69}"/>
              </a:ext>
            </a:extLst>
          </p:cNvPr>
          <p:cNvSpPr txBox="1"/>
          <p:nvPr/>
        </p:nvSpPr>
        <p:spPr>
          <a:xfrm>
            <a:off x="1264810" y="5883267"/>
            <a:ext cx="4999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Object in parameter – it will be available in location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627E3EB-481E-40D8-BD1A-C57D227C4200}"/>
              </a:ext>
            </a:extLst>
          </p:cNvPr>
          <p:cNvSpPr/>
          <p:nvPr/>
        </p:nvSpPr>
        <p:spPr>
          <a:xfrm>
            <a:off x="1264810" y="6319520"/>
            <a:ext cx="4490332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SomeComponent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({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match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location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})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26630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2368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Router - </a:t>
            </a:r>
            <a:r>
              <a:rPr lang="pl-PL" dirty="0" err="1"/>
              <a:t>authentication</a:t>
            </a:r>
            <a:endParaRPr lang="pl-PL" dirty="0"/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753EBEB0-65AA-48E7-A654-75BD34D5E9F5}"/>
              </a:ext>
            </a:extLst>
          </p:cNvPr>
          <p:cNvSpPr/>
          <p:nvPr/>
        </p:nvSpPr>
        <p:spPr>
          <a:xfrm>
            <a:off x="248920" y="1601571"/>
            <a:ext cx="11694160" cy="258532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PrivateRoute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({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component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: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Component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...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rest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})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Route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...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rest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render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isAuthentictedLogic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?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(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Component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...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: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(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Redirect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to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{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pathname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"/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noAccess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{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from: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location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} }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)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);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Prostokąt 7">
            <a:extLst>
              <a:ext uri="{FF2B5EF4-FFF2-40B4-BE49-F238E27FC236}">
                <a16:creationId xmlns:a16="http://schemas.microsoft.com/office/drawing/2014/main" id="{CFC2D025-EC66-467C-8F77-245B7C2C1D59}"/>
              </a:ext>
            </a:extLst>
          </p:cNvPr>
          <p:cNvSpPr/>
          <p:nvPr/>
        </p:nvSpPr>
        <p:spPr>
          <a:xfrm>
            <a:off x="1113181" y="4656264"/>
            <a:ext cx="9753601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PrivateRoute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path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"/list"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component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List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PrivateRoute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Route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path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"/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noAccess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NoAccess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/&gt;&lt;/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Route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94423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645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Tests</a:t>
            </a:r>
            <a:endParaRPr lang="pl-PL" dirty="0"/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51F99E8D-0E8C-48AD-A29F-DCA7C6F5430D}"/>
              </a:ext>
            </a:extLst>
          </p:cNvPr>
          <p:cNvSpPr/>
          <p:nvPr/>
        </p:nvSpPr>
        <p:spPr>
          <a:xfrm>
            <a:off x="5686586" y="1299615"/>
            <a:ext cx="4371453" cy="369332"/>
          </a:xfrm>
          <a:prstGeom prst="rect">
            <a:avLst/>
          </a:prstGeom>
          <a:solidFill>
            <a:schemeClr val="bg2"/>
          </a:solidFill>
        </p:spPr>
        <p:txBody>
          <a:bodyPr wrap="none">
            <a:spAutoFit/>
          </a:bodyPr>
          <a:lstStyle/>
          <a:p>
            <a:r>
              <a:rPr lang="pl-PL" dirty="0" err="1">
                <a:solidFill>
                  <a:srgbClr val="444444"/>
                </a:solidFill>
                <a:latin typeface="IBM Plex Mono"/>
              </a:rPr>
              <a:t>npm</a:t>
            </a:r>
            <a:r>
              <a:rPr lang="pl-PL" dirty="0">
                <a:solidFill>
                  <a:srgbClr val="444444"/>
                </a:solidFill>
                <a:latin typeface="IBM Plex Mono"/>
              </a:rPr>
              <a:t> </a:t>
            </a:r>
            <a:r>
              <a:rPr lang="pl-PL" dirty="0" err="1">
                <a:solidFill>
                  <a:srgbClr val="444444"/>
                </a:solidFill>
                <a:latin typeface="IBM Plex Mono"/>
              </a:rPr>
              <a:t>install</a:t>
            </a:r>
            <a:r>
              <a:rPr lang="pl-PL" dirty="0">
                <a:solidFill>
                  <a:srgbClr val="444444"/>
                </a:solidFill>
                <a:latin typeface="IBM Plex Mono"/>
              </a:rPr>
              <a:t> </a:t>
            </a:r>
            <a:r>
              <a:rPr lang="pl-PL" dirty="0">
                <a:solidFill>
                  <a:srgbClr val="9A6E3A"/>
                </a:solidFill>
                <a:latin typeface="IBM Plex Mono"/>
              </a:rPr>
              <a:t>--</a:t>
            </a:r>
            <a:r>
              <a:rPr lang="pl-PL" dirty="0" err="1">
                <a:solidFill>
                  <a:srgbClr val="444444"/>
                </a:solidFill>
                <a:latin typeface="IBM Plex Mono"/>
              </a:rPr>
              <a:t>save</a:t>
            </a:r>
            <a:r>
              <a:rPr lang="pl-PL" dirty="0" err="1">
                <a:solidFill>
                  <a:srgbClr val="9A6E3A"/>
                </a:solidFill>
                <a:latin typeface="IBM Plex Mono"/>
              </a:rPr>
              <a:t>-</a:t>
            </a:r>
            <a:r>
              <a:rPr lang="pl-PL" dirty="0" err="1">
                <a:solidFill>
                  <a:srgbClr val="444444"/>
                </a:solidFill>
                <a:latin typeface="IBM Plex Mono"/>
              </a:rPr>
              <a:t>dev</a:t>
            </a:r>
            <a:r>
              <a:rPr lang="pl-PL" dirty="0">
                <a:solidFill>
                  <a:srgbClr val="444444"/>
                </a:solidFill>
                <a:latin typeface="IBM Plex Mono"/>
              </a:rPr>
              <a:t> @</a:t>
            </a:r>
            <a:r>
              <a:rPr lang="pl-PL" dirty="0" err="1">
                <a:solidFill>
                  <a:srgbClr val="444444"/>
                </a:solidFill>
                <a:latin typeface="IBM Plex Mono"/>
              </a:rPr>
              <a:t>testing</a:t>
            </a:r>
            <a:r>
              <a:rPr lang="pl-PL" dirty="0" err="1">
                <a:solidFill>
                  <a:srgbClr val="9A6E3A"/>
                </a:solidFill>
                <a:latin typeface="IBM Plex Mono"/>
              </a:rPr>
              <a:t>-</a:t>
            </a:r>
            <a:r>
              <a:rPr lang="pl-PL" dirty="0" err="1">
                <a:solidFill>
                  <a:srgbClr val="444444"/>
                </a:solidFill>
                <a:latin typeface="IBM Plex Mono"/>
              </a:rPr>
              <a:t>library</a:t>
            </a:r>
            <a:r>
              <a:rPr lang="pl-PL" dirty="0">
                <a:solidFill>
                  <a:srgbClr val="9A6E3A"/>
                </a:solidFill>
                <a:latin typeface="IBM Plex Mono"/>
              </a:rPr>
              <a:t>/</a:t>
            </a:r>
            <a:r>
              <a:rPr lang="pl-PL" dirty="0" err="1">
                <a:solidFill>
                  <a:srgbClr val="444444"/>
                </a:solidFill>
                <a:latin typeface="IBM Plex Mono"/>
              </a:rPr>
              <a:t>react</a:t>
            </a:r>
            <a:endParaRPr lang="pl-PL" dirty="0"/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FAD86750-ADB2-4332-955C-B0C129DCF75A}"/>
              </a:ext>
            </a:extLst>
          </p:cNvPr>
          <p:cNvSpPr/>
          <p:nvPr/>
        </p:nvSpPr>
        <p:spPr>
          <a:xfrm>
            <a:off x="5688382" y="832438"/>
            <a:ext cx="2623667" cy="369332"/>
          </a:xfrm>
          <a:prstGeom prst="rect">
            <a:avLst/>
          </a:prstGeom>
          <a:solidFill>
            <a:schemeClr val="bg2"/>
          </a:solidFill>
        </p:spPr>
        <p:txBody>
          <a:bodyPr wrap="none">
            <a:spAutoFit/>
          </a:bodyPr>
          <a:lstStyle/>
          <a:p>
            <a:r>
              <a:rPr lang="pl-PL" dirty="0" err="1">
                <a:solidFill>
                  <a:srgbClr val="000000"/>
                </a:solidFill>
                <a:latin typeface="SFMono-Regular"/>
              </a:rPr>
              <a:t>npm</a:t>
            </a:r>
            <a:r>
              <a:rPr lang="pl-PL" dirty="0">
                <a:solidFill>
                  <a:srgbClr val="000000"/>
                </a:solidFill>
                <a:latin typeface="SFMono-Regular"/>
              </a:rPr>
              <a:t> </a:t>
            </a:r>
            <a:r>
              <a:rPr lang="pl-PL" dirty="0" err="1">
                <a:solidFill>
                  <a:srgbClr val="000000"/>
                </a:solidFill>
                <a:latin typeface="SFMono-Regular"/>
              </a:rPr>
              <a:t>install</a:t>
            </a:r>
            <a:r>
              <a:rPr lang="pl-PL" dirty="0">
                <a:solidFill>
                  <a:srgbClr val="000000"/>
                </a:solidFill>
                <a:latin typeface="SFMono-Regular"/>
              </a:rPr>
              <a:t> --</a:t>
            </a:r>
            <a:r>
              <a:rPr lang="pl-PL" dirty="0" err="1">
                <a:solidFill>
                  <a:srgbClr val="000000"/>
                </a:solidFill>
                <a:latin typeface="SFMono-Regular"/>
              </a:rPr>
              <a:t>save-dev</a:t>
            </a:r>
            <a:r>
              <a:rPr lang="pl-PL" dirty="0">
                <a:solidFill>
                  <a:srgbClr val="000000"/>
                </a:solidFill>
                <a:latin typeface="SFMono-Regular"/>
              </a:rPr>
              <a:t> jest</a:t>
            </a:r>
            <a:endParaRPr lang="pl-PL" dirty="0"/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9E66A301-D4F4-4905-AED7-BA7A6B16BD00}"/>
              </a:ext>
            </a:extLst>
          </p:cNvPr>
          <p:cNvSpPr txBox="1"/>
          <p:nvPr/>
        </p:nvSpPr>
        <p:spPr>
          <a:xfrm>
            <a:off x="3592221" y="746337"/>
            <a:ext cx="1812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Jest – to run </a:t>
            </a:r>
            <a:r>
              <a:rPr lang="pl-PL" dirty="0" err="1"/>
              <a:t>tests</a:t>
            </a:r>
            <a:endParaRPr lang="pl-PL" dirty="0"/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9D4902EB-F3BD-4761-BA19-94B0BA1F9E2F}"/>
              </a:ext>
            </a:extLst>
          </p:cNvPr>
          <p:cNvSpPr txBox="1"/>
          <p:nvPr/>
        </p:nvSpPr>
        <p:spPr>
          <a:xfrm>
            <a:off x="1132701" y="1299615"/>
            <a:ext cx="4270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Set of </a:t>
            </a:r>
            <a:r>
              <a:rPr lang="pl-PL" dirty="0" err="1"/>
              <a:t>functions</a:t>
            </a:r>
            <a:r>
              <a:rPr lang="pl-PL" dirty="0"/>
              <a:t> </a:t>
            </a:r>
            <a:r>
              <a:rPr lang="pl-PL" dirty="0" err="1"/>
              <a:t>that</a:t>
            </a:r>
            <a:r>
              <a:rPr lang="pl-PL" dirty="0"/>
              <a:t> </a:t>
            </a:r>
            <a:r>
              <a:rPr lang="pl-PL" dirty="0" err="1"/>
              <a:t>may</a:t>
            </a:r>
            <a:r>
              <a:rPr lang="pl-PL" dirty="0"/>
              <a:t> be </a:t>
            </a:r>
            <a:r>
              <a:rPr lang="pl-PL" dirty="0" err="1"/>
              <a:t>useful</a:t>
            </a:r>
            <a:r>
              <a:rPr lang="pl-PL" dirty="0"/>
              <a:t> for </a:t>
            </a:r>
            <a:r>
              <a:rPr lang="pl-PL" dirty="0" err="1"/>
              <a:t>tests</a:t>
            </a:r>
            <a:endParaRPr lang="pl-PL" dirty="0"/>
          </a:p>
        </p:txBody>
      </p:sp>
      <p:sp>
        <p:nvSpPr>
          <p:cNvPr id="10" name="Prostokąt 9">
            <a:extLst>
              <a:ext uri="{FF2B5EF4-FFF2-40B4-BE49-F238E27FC236}">
                <a16:creationId xmlns:a16="http://schemas.microsoft.com/office/drawing/2014/main" id="{B44D6886-182B-4EC3-93D1-D50F8A51509D}"/>
              </a:ext>
            </a:extLst>
          </p:cNvPr>
          <p:cNvSpPr/>
          <p:nvPr/>
        </p:nvSpPr>
        <p:spPr>
          <a:xfrm>
            <a:off x="1524000" y="1852893"/>
            <a:ext cx="9144000" cy="46474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container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l-PL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null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beforeEach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(() </a:t>
            </a:r>
            <a:r>
              <a:rPr lang="pl-PL" sz="16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pl-PL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container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l-PL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pl-PL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createElement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sz="1600" dirty="0">
                <a:solidFill>
                  <a:srgbClr val="CE9178"/>
                </a:solidFill>
                <a:latin typeface="Consolas" panose="020B0609020204030204" pitchFamily="49" charset="0"/>
              </a:rPr>
              <a:t>"div"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pl-PL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pl-PL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body</a:t>
            </a:r>
            <a:r>
              <a:rPr lang="pl-PL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appendChild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container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</a:p>
          <a:p>
            <a:b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l-PL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afterEach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(() </a:t>
            </a:r>
            <a:r>
              <a:rPr lang="pl-PL" sz="16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pl-PL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unmountComponentAtNode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container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pl-PL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container</a:t>
            </a:r>
            <a:r>
              <a:rPr lang="pl-PL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remove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pl-PL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container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l-PL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null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</a:p>
          <a:p>
            <a:b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l-PL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it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renders</a:t>
            </a:r>
            <a:r>
              <a:rPr lang="pl-PL" sz="1600" dirty="0">
                <a:solidFill>
                  <a:srgbClr val="CE9178"/>
                </a:solidFill>
                <a:latin typeface="Consolas" panose="020B0609020204030204" pitchFamily="49" charset="0"/>
              </a:rPr>
              <a:t> menu with Help"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, () </a:t>
            </a:r>
            <a:r>
              <a:rPr lang="pl-PL" sz="16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pl-PL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act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(() </a:t>
            </a:r>
            <a:r>
              <a:rPr lang="pl-PL" sz="1600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render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sz="1600" dirty="0">
                <a:solidFill>
                  <a:srgbClr val="4EC9B0"/>
                </a:solidFill>
                <a:latin typeface="Consolas" panose="020B0609020204030204" pitchFamily="49" charset="0"/>
              </a:rPr>
              <a:t>Router</a:t>
            </a:r>
            <a:r>
              <a:rPr lang="pl-PL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pl-PL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SomeComponent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sz="1600" dirty="0">
                <a:solidFill>
                  <a:srgbClr val="808080"/>
                </a:solidFill>
                <a:latin typeface="Consolas" panose="020B0609020204030204" pitchFamily="49" charset="0"/>
              </a:rPr>
              <a:t>/&gt;&lt;/</a:t>
            </a:r>
            <a:r>
              <a:rPr lang="pl-PL" sz="1600" dirty="0">
                <a:solidFill>
                  <a:srgbClr val="4EC9B0"/>
                </a:solidFill>
                <a:latin typeface="Consolas" panose="020B0609020204030204" pitchFamily="49" charset="0"/>
              </a:rPr>
              <a:t>Router</a:t>
            </a:r>
            <a:r>
              <a:rPr lang="pl-PL" sz="16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container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});</a:t>
            </a:r>
          </a:p>
          <a:p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pl-PL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expect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container</a:t>
            </a:r>
            <a:r>
              <a:rPr lang="pl-PL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sz="1600" dirty="0" err="1">
                <a:solidFill>
                  <a:srgbClr val="9CDCFE"/>
                </a:solidFill>
                <a:latin typeface="Consolas" panose="020B0609020204030204" pitchFamily="49" charset="0"/>
              </a:rPr>
              <a:t>textContent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pl-PL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toBe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Some</a:t>
            </a:r>
            <a:r>
              <a:rPr lang="pl-PL" sz="1600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pl-PL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text</a:t>
            </a:r>
            <a:r>
              <a:rPr lang="pl-PL" sz="1600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pl-PL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inside</a:t>
            </a:r>
            <a:r>
              <a:rPr lang="pl-PL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l-PL" sz="1600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  <a:endParaRPr lang="pl-PL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47487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1841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Tests</a:t>
            </a:r>
            <a:r>
              <a:rPr lang="pl-PL" dirty="0"/>
              <a:t> - </a:t>
            </a:r>
            <a:r>
              <a:rPr lang="pl-PL" dirty="0" err="1"/>
              <a:t>interaction</a:t>
            </a:r>
            <a:endParaRPr lang="pl-PL" dirty="0"/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7B49E0FB-64C1-4B81-BEFA-0C1AF5B6D948}"/>
              </a:ext>
            </a:extLst>
          </p:cNvPr>
          <p:cNvSpPr/>
          <p:nvPr/>
        </p:nvSpPr>
        <p:spPr>
          <a:xfrm>
            <a:off x="2531166" y="1528825"/>
            <a:ext cx="6665844" cy="36623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{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fireEvent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}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'@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testing-library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/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react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E97B0CD6-1362-4C40-ACED-CF8C48A4099E}"/>
              </a:ext>
            </a:extLst>
          </p:cNvPr>
          <p:cNvSpPr/>
          <p:nvPr/>
        </p:nvSpPr>
        <p:spPr>
          <a:xfrm>
            <a:off x="2531166" y="2040724"/>
            <a:ext cx="7474228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fireEvent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click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container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querySelector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'.some-class))</a:t>
            </a:r>
            <a:r>
              <a:rPr lang="en-US" dirty="0">
                <a:solidFill>
                  <a:srgbClr val="F44747"/>
                </a:solidFill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DB5D8446-CB9B-437E-ABB8-BE9D5E166D8A}"/>
              </a:ext>
            </a:extLst>
          </p:cNvPr>
          <p:cNvSpPr txBox="1"/>
          <p:nvPr/>
        </p:nvSpPr>
        <p:spPr>
          <a:xfrm>
            <a:off x="2476110" y="1114912"/>
            <a:ext cx="14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Click</a:t>
            </a:r>
            <a:r>
              <a:rPr lang="pl-PL" dirty="0"/>
              <a:t> element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5422EC9A-A62A-4326-8119-F2F955730777}"/>
              </a:ext>
            </a:extLst>
          </p:cNvPr>
          <p:cNvSpPr/>
          <p:nvPr/>
        </p:nvSpPr>
        <p:spPr>
          <a:xfrm>
            <a:off x="2476110" y="3114799"/>
            <a:ext cx="8057321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fireEvent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change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container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querySelector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'.some-class)</a:t>
            </a:r>
            <a:r>
              <a:rPr lang="en-US" dirty="0">
                <a:solidFill>
                  <a:schemeClr val="bg2"/>
                </a:solidFill>
                <a:latin typeface="Consolas" panose="020B0609020204030204" pitchFamily="49" charset="0"/>
              </a:rPr>
              <a:t>)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target: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{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"12345"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}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});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3B5D612A-333A-4610-A566-EA34BE64E46E}"/>
              </a:ext>
            </a:extLst>
          </p:cNvPr>
          <p:cNvSpPr txBox="1"/>
          <p:nvPr/>
        </p:nvSpPr>
        <p:spPr>
          <a:xfrm>
            <a:off x="2476110" y="2689757"/>
            <a:ext cx="2215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Change</a:t>
            </a:r>
            <a:r>
              <a:rPr lang="pl-PL" dirty="0"/>
              <a:t> </a:t>
            </a:r>
            <a:r>
              <a:rPr lang="pl-PL" dirty="0" err="1"/>
              <a:t>value</a:t>
            </a:r>
            <a:r>
              <a:rPr lang="pl-PL" dirty="0"/>
              <a:t> in </a:t>
            </a:r>
            <a:r>
              <a:rPr lang="pl-PL" dirty="0" err="1"/>
              <a:t>input</a:t>
            </a:r>
            <a:endParaRPr lang="pl-PL" dirty="0"/>
          </a:p>
        </p:txBody>
      </p:sp>
      <p:sp>
        <p:nvSpPr>
          <p:cNvPr id="8" name="Prostokąt 7">
            <a:extLst>
              <a:ext uri="{FF2B5EF4-FFF2-40B4-BE49-F238E27FC236}">
                <a16:creationId xmlns:a16="http://schemas.microsoft.com/office/drawing/2014/main" id="{326C8ADD-3BDB-42AC-8E50-38DABB93938B}"/>
              </a:ext>
            </a:extLst>
          </p:cNvPr>
          <p:cNvSpPr/>
          <p:nvPr/>
        </p:nvSpPr>
        <p:spPr>
          <a:xfrm>
            <a:off x="2531165" y="4558206"/>
            <a:ext cx="8002266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expect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someEl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classList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contains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disabled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)).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toBe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D31ED360-6F34-4604-85E3-FB8D1DAC8401}"/>
              </a:ext>
            </a:extLst>
          </p:cNvPr>
          <p:cNvSpPr txBox="1"/>
          <p:nvPr/>
        </p:nvSpPr>
        <p:spPr>
          <a:xfrm>
            <a:off x="2476110" y="4196077"/>
            <a:ext cx="3089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Check</a:t>
            </a:r>
            <a:r>
              <a:rPr lang="pl-PL" dirty="0"/>
              <a:t> </a:t>
            </a:r>
            <a:r>
              <a:rPr lang="pl-PL" dirty="0" err="1"/>
              <a:t>if</a:t>
            </a:r>
            <a:r>
              <a:rPr lang="pl-PL" dirty="0"/>
              <a:t> element </a:t>
            </a:r>
            <a:r>
              <a:rPr lang="pl-PL" dirty="0" err="1"/>
              <a:t>contains</a:t>
            </a:r>
            <a:r>
              <a:rPr lang="pl-PL" dirty="0"/>
              <a:t> </a:t>
            </a:r>
            <a:r>
              <a:rPr lang="pl-PL" dirty="0" err="1"/>
              <a:t>class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1038802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2116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Tests</a:t>
            </a:r>
            <a:r>
              <a:rPr lang="pl-PL" dirty="0"/>
              <a:t> – </a:t>
            </a:r>
            <a:r>
              <a:rPr lang="pl-PL" dirty="0" err="1"/>
              <a:t>Mocking</a:t>
            </a:r>
            <a:r>
              <a:rPr lang="pl-PL" dirty="0"/>
              <a:t> http</a:t>
            </a:r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F11127F1-1F14-4BF6-812B-961DD76F857E}"/>
              </a:ext>
            </a:extLst>
          </p:cNvPr>
          <p:cNvSpPr/>
          <p:nvPr/>
        </p:nvSpPr>
        <p:spPr>
          <a:xfrm>
            <a:off x="4023476" y="1442039"/>
            <a:ext cx="41450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 err="1">
                <a:solidFill>
                  <a:srgbClr val="24292E"/>
                </a:solidFill>
                <a:latin typeface="SFMono-Regular"/>
              </a:rPr>
              <a:t>npm</a:t>
            </a:r>
            <a:r>
              <a:rPr lang="pl-PL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pl-PL" dirty="0" err="1">
                <a:solidFill>
                  <a:srgbClr val="24292E"/>
                </a:solidFill>
                <a:latin typeface="SFMono-Regular"/>
              </a:rPr>
              <a:t>install</a:t>
            </a:r>
            <a:r>
              <a:rPr lang="pl-PL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pl-PL" dirty="0" err="1">
                <a:solidFill>
                  <a:srgbClr val="24292E"/>
                </a:solidFill>
                <a:latin typeface="SFMono-Regular"/>
              </a:rPr>
              <a:t>axios</a:t>
            </a:r>
            <a:r>
              <a:rPr lang="pl-PL" dirty="0">
                <a:solidFill>
                  <a:srgbClr val="24292E"/>
                </a:solidFill>
                <a:latin typeface="SFMono-Regular"/>
              </a:rPr>
              <a:t>-</a:t>
            </a:r>
            <a:r>
              <a:rPr lang="pl-PL" dirty="0" err="1">
                <a:solidFill>
                  <a:srgbClr val="24292E"/>
                </a:solidFill>
                <a:latin typeface="SFMono-Regular"/>
              </a:rPr>
              <a:t>mock</a:t>
            </a:r>
            <a:r>
              <a:rPr lang="pl-PL" dirty="0">
                <a:solidFill>
                  <a:srgbClr val="24292E"/>
                </a:solidFill>
                <a:latin typeface="SFMono-Regular"/>
              </a:rPr>
              <a:t>-adapter --</a:t>
            </a:r>
            <a:r>
              <a:rPr lang="pl-PL" dirty="0" err="1">
                <a:solidFill>
                  <a:srgbClr val="24292E"/>
                </a:solidFill>
                <a:latin typeface="SFMono-Regular"/>
              </a:rPr>
              <a:t>save-dev</a:t>
            </a:r>
            <a:endParaRPr lang="pl-PL" dirty="0"/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4C33ECF1-7D04-47C9-BC00-2D396F0EC126}"/>
              </a:ext>
            </a:extLst>
          </p:cNvPr>
          <p:cNvSpPr/>
          <p:nvPr/>
        </p:nvSpPr>
        <p:spPr>
          <a:xfrm>
            <a:off x="2630555" y="1951672"/>
            <a:ext cx="6930888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axios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require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axios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MockAdapter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require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axios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-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mock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-adapter'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mock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MockAdapter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axios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D282DF31-0011-4332-8C15-C9F1C45D3765}"/>
              </a:ext>
            </a:extLst>
          </p:cNvPr>
          <p:cNvSpPr/>
          <p:nvPr/>
        </p:nvSpPr>
        <p:spPr>
          <a:xfrm>
            <a:off x="2614510" y="3015303"/>
            <a:ext cx="6946933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>
                <a:solidFill>
                  <a:srgbClr val="9CDCFE"/>
                </a:solidFill>
                <a:latin typeface="Consolas" panose="020B0609020204030204" pitchFamily="49" charset="0"/>
              </a:rPr>
              <a:t>mock</a:t>
            </a:r>
            <a:r>
              <a:rPr lang="pl-PL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>
                <a:solidFill>
                  <a:srgbClr val="DCDCAA"/>
                </a:solidFill>
                <a:latin typeface="Consolas" panose="020B0609020204030204" pitchFamily="49" charset="0"/>
              </a:rPr>
              <a:t>onGet</a:t>
            </a:r>
            <a:r>
              <a:rPr lang="pl-PL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>
                <a:solidFill>
                  <a:srgbClr val="CE9178"/>
                </a:solidFill>
                <a:latin typeface="Consolas" panose="020B0609020204030204" pitchFamily="49" charset="0"/>
              </a:rPr>
              <a:t>'/users'</a:t>
            </a:r>
            <a:r>
              <a:rPr lang="pl-PL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pl-PL">
                <a:solidFill>
                  <a:srgbClr val="DCDCAA"/>
                </a:solidFill>
                <a:latin typeface="Consolas" panose="020B0609020204030204" pitchFamily="49" charset="0"/>
              </a:rPr>
              <a:t>reply</a:t>
            </a:r>
            <a:r>
              <a:rPr lang="pl-PL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>
                <a:solidFill>
                  <a:srgbClr val="B5CEA8"/>
                </a:solidFill>
                <a:latin typeface="Consolas" panose="020B0609020204030204" pitchFamily="49" charset="0"/>
              </a:rPr>
              <a:t>200</a:t>
            </a:r>
            <a:r>
              <a:rPr lang="pl-PL">
                <a:solidFill>
                  <a:srgbClr val="D4D4D4"/>
                </a:solidFill>
                <a:latin typeface="Consolas" panose="020B0609020204030204" pitchFamily="49" charset="0"/>
              </a:rPr>
              <a:t>, {</a:t>
            </a:r>
          </a:p>
          <a:p>
            <a:r>
              <a:rPr lang="pl-PL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pl-PL">
                <a:solidFill>
                  <a:srgbClr val="9CDCFE"/>
                </a:solidFill>
                <a:latin typeface="Consolas" panose="020B0609020204030204" pitchFamily="49" charset="0"/>
              </a:rPr>
              <a:t>users:</a:t>
            </a:r>
            <a:r>
              <a:rPr lang="pl-PL">
                <a:solidFill>
                  <a:srgbClr val="D4D4D4"/>
                </a:solidFill>
                <a:latin typeface="Consolas" panose="020B0609020204030204" pitchFamily="49" charset="0"/>
              </a:rPr>
              <a:t> [</a:t>
            </a:r>
          </a:p>
          <a:p>
            <a:r>
              <a:rPr lang="pl-PL">
                <a:solidFill>
                  <a:srgbClr val="D4D4D4"/>
                </a:solidFill>
                <a:latin typeface="Consolas" panose="020B0609020204030204" pitchFamily="49" charset="0"/>
              </a:rPr>
              <a:t>    { </a:t>
            </a:r>
            <a:r>
              <a:rPr lang="pl-PL">
                <a:solidFill>
                  <a:srgbClr val="9CDCFE"/>
                </a:solidFill>
                <a:latin typeface="Consolas" panose="020B0609020204030204" pitchFamily="49" charset="0"/>
              </a:rPr>
              <a:t>id:</a:t>
            </a:r>
            <a:r>
              <a:rPr lang="pl-PL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pl-PL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>
                <a:solidFill>
                  <a:srgbClr val="9CDCFE"/>
                </a:solidFill>
                <a:latin typeface="Consolas" panose="020B0609020204030204" pitchFamily="49" charset="0"/>
              </a:rPr>
              <a:t>name:</a:t>
            </a:r>
            <a:r>
              <a:rPr lang="pl-PL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>
                <a:solidFill>
                  <a:srgbClr val="CE9178"/>
                </a:solidFill>
                <a:latin typeface="Consolas" panose="020B0609020204030204" pitchFamily="49" charset="0"/>
              </a:rPr>
              <a:t>'John Smith'</a:t>
            </a:r>
            <a:r>
              <a:rPr lang="pl-PL">
                <a:solidFill>
                  <a:srgbClr val="D4D4D4"/>
                </a:solidFill>
                <a:latin typeface="Consolas" panose="020B0609020204030204" pitchFamily="49" charset="0"/>
              </a:rPr>
              <a:t> }</a:t>
            </a:r>
          </a:p>
          <a:p>
            <a:r>
              <a:rPr lang="pl-PL">
                <a:solidFill>
                  <a:srgbClr val="D4D4D4"/>
                </a:solidFill>
                <a:latin typeface="Consolas" panose="020B0609020204030204" pitchFamily="49" charset="0"/>
              </a:rPr>
              <a:t>  ]</a:t>
            </a:r>
          </a:p>
          <a:p>
            <a:r>
              <a:rPr lang="pl-PL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1B75AF30-924B-4D27-8663-DB5B623A1BC6}"/>
              </a:ext>
            </a:extLst>
          </p:cNvPr>
          <p:cNvSpPr/>
          <p:nvPr/>
        </p:nvSpPr>
        <p:spPr>
          <a:xfrm>
            <a:off x="1921565" y="5167159"/>
            <a:ext cx="8309113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mock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onGet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'/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users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{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params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{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searchText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'John'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} }).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reply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8467E77E-09B3-4398-9226-8BCE85760025}"/>
              </a:ext>
            </a:extLst>
          </p:cNvPr>
          <p:cNvSpPr/>
          <p:nvPr/>
        </p:nvSpPr>
        <p:spPr>
          <a:xfrm>
            <a:off x="1921565" y="4797827"/>
            <a:ext cx="24332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>
                <a:solidFill>
                  <a:srgbClr val="24292E"/>
                </a:solidFill>
                <a:latin typeface="SFMono-Regular"/>
              </a:rPr>
              <a:t>With </a:t>
            </a:r>
            <a:r>
              <a:rPr lang="pl-PL" dirty="0" err="1">
                <a:solidFill>
                  <a:srgbClr val="24292E"/>
                </a:solidFill>
                <a:latin typeface="SFMono-Regular"/>
              </a:rPr>
              <a:t>specific</a:t>
            </a:r>
            <a:r>
              <a:rPr lang="pl-PL" dirty="0">
                <a:solidFill>
                  <a:srgbClr val="24292E"/>
                </a:solidFill>
                <a:latin typeface="SFMono-Regular"/>
              </a:rPr>
              <a:t> </a:t>
            </a:r>
            <a:r>
              <a:rPr lang="pl-PL" dirty="0" err="1">
                <a:solidFill>
                  <a:srgbClr val="24292E"/>
                </a:solidFill>
                <a:latin typeface="SFMono-Regular"/>
              </a:rPr>
              <a:t>parameter</a:t>
            </a:r>
            <a:endParaRPr lang="pl-PL" dirty="0"/>
          </a:p>
        </p:txBody>
      </p:sp>
      <p:sp>
        <p:nvSpPr>
          <p:cNvPr id="8" name="Prostokąt 7">
            <a:extLst>
              <a:ext uri="{FF2B5EF4-FFF2-40B4-BE49-F238E27FC236}">
                <a16:creationId xmlns:a16="http://schemas.microsoft.com/office/drawing/2014/main" id="{85D17675-9C0C-4173-B699-CA8A8D1299E4}"/>
              </a:ext>
            </a:extLst>
          </p:cNvPr>
          <p:cNvSpPr/>
          <p:nvPr/>
        </p:nvSpPr>
        <p:spPr>
          <a:xfrm>
            <a:off x="4710699" y="5905823"/>
            <a:ext cx="49704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>
                <a:hlinkClick r:id="rId3"/>
              </a:rPr>
              <a:t>https://github.com/ctimmerm/axios-mock-adapter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499725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645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Tests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95038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3417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Build</a:t>
            </a:r>
            <a:r>
              <a:rPr lang="pl-PL" dirty="0"/>
              <a:t> </a:t>
            </a:r>
            <a:r>
              <a:rPr lang="pl-PL" dirty="0" err="1"/>
              <a:t>react</a:t>
            </a:r>
            <a:r>
              <a:rPr lang="pl-PL" dirty="0"/>
              <a:t> </a:t>
            </a:r>
            <a:r>
              <a:rPr lang="pl-PL" dirty="0" err="1"/>
              <a:t>app</a:t>
            </a:r>
            <a:r>
              <a:rPr lang="pl-PL" dirty="0"/>
              <a:t> – </a:t>
            </a:r>
            <a:r>
              <a:rPr lang="pl-PL" dirty="0" err="1"/>
              <a:t>other</a:t>
            </a:r>
            <a:r>
              <a:rPr lang="pl-PL" dirty="0"/>
              <a:t> </a:t>
            </a:r>
            <a:r>
              <a:rPr lang="pl-PL" dirty="0" err="1"/>
              <a:t>commands</a:t>
            </a:r>
            <a:endParaRPr lang="pl-PL" dirty="0"/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D60382DB-7209-4922-86CF-C7658E613D12}"/>
              </a:ext>
            </a:extLst>
          </p:cNvPr>
          <p:cNvSpPr/>
          <p:nvPr/>
        </p:nvSpPr>
        <p:spPr>
          <a:xfrm>
            <a:off x="3180522" y="2273541"/>
            <a:ext cx="6096000" cy="1754326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"scripts"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"start"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"react-scripts start"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"build"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"react-scripts build"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"react-scripts test"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"eject"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"react-scripts eject"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},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307D64CC-1E64-4EDB-BF81-40AC355E07C6}"/>
              </a:ext>
            </a:extLst>
          </p:cNvPr>
          <p:cNvSpPr/>
          <p:nvPr/>
        </p:nvSpPr>
        <p:spPr>
          <a:xfrm>
            <a:off x="7988253" y="4027867"/>
            <a:ext cx="13938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 err="1"/>
              <a:t>package.json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337891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2810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Reactjs</a:t>
            </a:r>
            <a:r>
              <a:rPr lang="pl-PL" dirty="0"/>
              <a:t> – vs </a:t>
            </a:r>
            <a:r>
              <a:rPr lang="pl-PL" dirty="0" err="1"/>
              <a:t>code</a:t>
            </a:r>
            <a:r>
              <a:rPr lang="pl-PL" dirty="0"/>
              <a:t> </a:t>
            </a:r>
            <a:r>
              <a:rPr lang="pl-PL" dirty="0" err="1"/>
              <a:t>debugging</a:t>
            </a:r>
            <a:endParaRPr lang="pl-PL" dirty="0"/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D60382DB-7209-4922-86CF-C7658E613D12}"/>
              </a:ext>
            </a:extLst>
          </p:cNvPr>
          <p:cNvSpPr/>
          <p:nvPr/>
        </p:nvSpPr>
        <p:spPr>
          <a:xfrm>
            <a:off x="3180522" y="2273541"/>
            <a:ext cx="6096000" cy="1754326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"scripts"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"start"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"react-scripts start"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"build"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"react-scripts build"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"react-scripts test"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"eject"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"react-scripts eject"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},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307D64CC-1E64-4EDB-BF81-40AC355E07C6}"/>
              </a:ext>
            </a:extLst>
          </p:cNvPr>
          <p:cNvSpPr/>
          <p:nvPr/>
        </p:nvSpPr>
        <p:spPr>
          <a:xfrm>
            <a:off x="7988253" y="4027867"/>
            <a:ext cx="13938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 err="1"/>
              <a:t>package.json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384723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755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Index.</a:t>
            </a:r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FBFD37DF-3583-4D6D-8F39-E79BC0C83C87}"/>
              </a:ext>
            </a:extLst>
          </p:cNvPr>
          <p:cNvSpPr/>
          <p:nvPr/>
        </p:nvSpPr>
        <p:spPr>
          <a:xfrm>
            <a:off x="1252919" y="1192050"/>
            <a:ext cx="9912626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React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react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ReactDOM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react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-dom'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'./index.css'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App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'./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App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*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as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serviceWorker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'./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serviceWorker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ReactDOM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render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App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getElementById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root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serviceWorker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unregister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9585E604-2F4E-4417-96FC-3FB580C0232E}"/>
              </a:ext>
            </a:extLst>
          </p:cNvPr>
          <p:cNvSpPr/>
          <p:nvPr/>
        </p:nvSpPr>
        <p:spPr>
          <a:xfrm>
            <a:off x="1252919" y="4503290"/>
            <a:ext cx="2844048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id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root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A9CD2010-9779-4169-908C-FB9CA74B61D3}"/>
              </a:ext>
            </a:extLst>
          </p:cNvPr>
          <p:cNvSpPr txBox="1"/>
          <p:nvPr/>
        </p:nvSpPr>
        <p:spPr>
          <a:xfrm>
            <a:off x="10284570" y="3599946"/>
            <a:ext cx="899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Index.js</a:t>
            </a: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D4567886-F410-4105-A68B-B30D6498A7D9}"/>
              </a:ext>
            </a:extLst>
          </p:cNvPr>
          <p:cNvSpPr txBox="1"/>
          <p:nvPr/>
        </p:nvSpPr>
        <p:spPr>
          <a:xfrm>
            <a:off x="2907987" y="4872622"/>
            <a:ext cx="1188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Index.html</a:t>
            </a:r>
          </a:p>
        </p:txBody>
      </p:sp>
    </p:spTree>
    <p:extLst>
      <p:ext uri="{BB962C8B-B14F-4D97-AF65-F5344CB8AC3E}">
        <p14:creationId xmlns:p14="http://schemas.microsoft.com/office/powerpoint/2010/main" val="1906514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2249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React</a:t>
            </a:r>
            <a:r>
              <a:rPr lang="pl-PL" dirty="0"/>
              <a:t> – </a:t>
            </a:r>
            <a:r>
              <a:rPr lang="pl-PL" dirty="0" err="1"/>
              <a:t>add</a:t>
            </a:r>
            <a:r>
              <a:rPr lang="pl-PL" dirty="0"/>
              <a:t> </a:t>
            </a:r>
            <a:r>
              <a:rPr lang="pl-PL" dirty="0" err="1"/>
              <a:t>bootstrap</a:t>
            </a:r>
            <a:endParaRPr lang="pl-PL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67C512EA-465B-47FF-9FA3-C20DAFB1E0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3912" y="2297703"/>
            <a:ext cx="9799157" cy="1692771"/>
          </a:xfrm>
          <a:prstGeom prst="rect">
            <a:avLst/>
          </a:prstGeom>
          <a:solidFill>
            <a:srgbClr val="EFF0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npm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 </a:t>
            </a: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install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 --</a:t>
            </a: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save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 </a:t>
            </a: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bootstrap</a:t>
            </a:r>
            <a:endParaRPr kumimoji="0" lang="pl-PL" altLang="pl-PL" sz="2000" b="0" i="0" u="none" strike="noStrike" cap="none" normalizeH="0" baseline="0" dirty="0">
              <a:ln>
                <a:noFill/>
              </a:ln>
              <a:solidFill>
                <a:srgbClr val="303336"/>
              </a:solidFill>
              <a:effectLst/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l-PL" altLang="pl-PL" sz="2000" dirty="0">
              <a:solidFill>
                <a:srgbClr val="303336"/>
              </a:solidFill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altLang="pl-PL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32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cs typeface="Arial" panose="020B0604020202020204" pitchFamily="34" charset="0"/>
              </a:rPr>
              <a:t>Then </a:t>
            </a:r>
            <a:r>
              <a:rPr kumimoji="0" lang="pl-PL" altLang="pl-PL" sz="3200" b="0" i="0" u="none" strike="noStrike" cap="none" normalizeH="0" baseline="0" dirty="0" err="1">
                <a:ln>
                  <a:noFill/>
                </a:ln>
                <a:solidFill>
                  <a:srgbClr val="242729"/>
                </a:solidFill>
                <a:effectLst/>
                <a:cs typeface="Arial" panose="020B0604020202020204" pitchFamily="34" charset="0"/>
              </a:rPr>
              <a:t>add</a:t>
            </a:r>
            <a:r>
              <a:rPr kumimoji="0" lang="pl-PL" altLang="pl-PL" sz="32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cs typeface="Arial" panose="020B0604020202020204" pitchFamily="34" charset="0"/>
              </a:rPr>
              <a:t> the </a:t>
            </a:r>
            <a:r>
              <a:rPr kumimoji="0" lang="pl-PL" altLang="pl-PL" sz="3200" b="0" i="0" u="none" strike="noStrike" cap="none" normalizeH="0" baseline="0" dirty="0" err="1">
                <a:ln>
                  <a:noFill/>
                </a:ln>
                <a:solidFill>
                  <a:srgbClr val="242729"/>
                </a:solidFill>
                <a:effectLst/>
                <a:cs typeface="Arial" panose="020B0604020202020204" pitchFamily="34" charset="0"/>
              </a:rPr>
              <a:t>following</a:t>
            </a:r>
            <a:r>
              <a:rPr kumimoji="0" lang="pl-PL" altLang="pl-PL" sz="32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cs typeface="Arial" panose="020B0604020202020204" pitchFamily="34" charset="0"/>
              </a:rPr>
              <a:t> import </a:t>
            </a:r>
            <a:r>
              <a:rPr kumimoji="0" lang="pl-PL" altLang="pl-PL" sz="3200" b="0" i="0" u="none" strike="noStrike" cap="none" normalizeH="0" baseline="0" dirty="0" err="1">
                <a:ln>
                  <a:noFill/>
                </a:ln>
                <a:solidFill>
                  <a:srgbClr val="242729"/>
                </a:solidFill>
                <a:effectLst/>
                <a:cs typeface="Arial" panose="020B0604020202020204" pitchFamily="34" charset="0"/>
              </a:rPr>
              <a:t>statement</a:t>
            </a:r>
            <a:r>
              <a:rPr kumimoji="0" lang="pl-PL" altLang="pl-PL" sz="32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cs typeface="Arial" panose="020B0604020202020204" pitchFamily="34" charset="0"/>
              </a:rPr>
              <a:t> to </a:t>
            </a:r>
            <a:r>
              <a:rPr kumimoji="0" lang="pl-PL" altLang="pl-PL" sz="3200" b="1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inherit"/>
                <a:cs typeface="Arial" panose="020B0604020202020204" pitchFamily="34" charset="0"/>
              </a:rPr>
              <a:t>index.js</a:t>
            </a:r>
            <a:r>
              <a:rPr kumimoji="0" lang="pl-PL" altLang="pl-PL" sz="32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cs typeface="Arial" panose="020B0604020202020204" pitchFamily="34" charset="0"/>
              </a:rPr>
              <a:t> file</a:t>
            </a:r>
            <a:endParaRPr kumimoji="0" lang="pl-PL" altLang="pl-PL" sz="2000" b="0" i="0" u="none" strike="noStrike" cap="none" normalizeH="0" baseline="0" dirty="0">
              <a:ln>
                <a:noFill/>
              </a:ln>
              <a:solidFill>
                <a:srgbClr val="101094"/>
              </a:solidFill>
              <a:effectLst/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101094"/>
                </a:solidFill>
                <a:effectLst/>
                <a:latin typeface="inherit"/>
              </a:rPr>
              <a:t>import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 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inherit"/>
              </a:rPr>
              <a:t>'../</a:t>
            </a: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rgbClr val="7D2727"/>
                </a:solidFill>
                <a:effectLst/>
                <a:latin typeface="inherit"/>
              </a:rPr>
              <a:t>node_modules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inherit"/>
              </a:rPr>
              <a:t>/</a:t>
            </a: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rgbClr val="7D2727"/>
                </a:solidFill>
                <a:effectLst/>
                <a:latin typeface="inherit"/>
              </a:rPr>
              <a:t>bootstrap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inherit"/>
              </a:rPr>
              <a:t>/</a:t>
            </a: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rgbClr val="7D2727"/>
                </a:solidFill>
                <a:effectLst/>
                <a:latin typeface="inherit"/>
              </a:rPr>
              <a:t>dist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inherit"/>
              </a:rPr>
              <a:t>/</a:t>
            </a: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rgbClr val="7D2727"/>
                </a:solidFill>
                <a:effectLst/>
                <a:latin typeface="inherit"/>
              </a:rPr>
              <a:t>css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inherit"/>
              </a:rPr>
              <a:t>/bootstrap.min.css'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;</a:t>
            </a:r>
            <a:r>
              <a:rPr kumimoji="0" lang="pl-PL" altLang="pl-PL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l-PL" altLang="pl-PL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8847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271734" y="377114"/>
            <a:ext cx="1822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JSX - </a:t>
            </a:r>
            <a:r>
              <a:rPr lang="pl-PL" dirty="0" err="1"/>
              <a:t>introduction</a:t>
            </a:r>
            <a:endParaRPr lang="pl-PL" dirty="0"/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6D15B74F-F2A3-4833-B493-2A165FEE00BE}"/>
              </a:ext>
            </a:extLst>
          </p:cNvPr>
          <p:cNvSpPr/>
          <p:nvPr/>
        </p:nvSpPr>
        <p:spPr>
          <a:xfrm>
            <a:off x="3201280" y="1072060"/>
            <a:ext cx="8328106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'Hello world'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(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className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"App"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6976F7E5-BEA2-4A65-BB95-B580E359A95A}"/>
              </a:ext>
            </a:extLst>
          </p:cNvPr>
          <p:cNvSpPr/>
          <p:nvPr/>
        </p:nvSpPr>
        <p:spPr>
          <a:xfrm>
            <a:off x="3201279" y="1841567"/>
            <a:ext cx="8328107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'Hello World'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element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className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"App"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element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5682D6B2-EDE0-41E9-A739-D8848ED2616E}"/>
              </a:ext>
            </a:extLst>
          </p:cNvPr>
          <p:cNvSpPr txBox="1"/>
          <p:nvPr/>
        </p:nvSpPr>
        <p:spPr>
          <a:xfrm>
            <a:off x="251678" y="1213766"/>
            <a:ext cx="1475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JSX - </a:t>
            </a:r>
            <a:r>
              <a:rPr lang="pl-PL" dirty="0" err="1"/>
              <a:t>injection</a:t>
            </a:r>
            <a:endParaRPr lang="pl-PL" dirty="0"/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1C40C996-C384-438D-B170-EC7E1178758B}"/>
              </a:ext>
            </a:extLst>
          </p:cNvPr>
          <p:cNvSpPr txBox="1"/>
          <p:nvPr/>
        </p:nvSpPr>
        <p:spPr>
          <a:xfrm>
            <a:off x="251678" y="2118566"/>
            <a:ext cx="2593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JSX – element </a:t>
            </a:r>
            <a:r>
              <a:rPr lang="pl-PL" dirty="0" err="1"/>
              <a:t>declaration</a:t>
            </a:r>
            <a:endParaRPr lang="pl-PL" dirty="0"/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BF75B14D-0F79-4C82-B16F-9469912FE21E}"/>
              </a:ext>
            </a:extLst>
          </p:cNvPr>
          <p:cNvSpPr/>
          <p:nvPr/>
        </p:nvSpPr>
        <p:spPr>
          <a:xfrm>
            <a:off x="3201279" y="2893250"/>
            <a:ext cx="8328108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addNumbers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x1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x2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x1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+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x2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}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element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className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App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addNumbers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B89744CF-CE43-4AB3-8641-9087206EAA22}"/>
              </a:ext>
            </a:extLst>
          </p:cNvPr>
          <p:cNvSpPr txBox="1"/>
          <p:nvPr/>
        </p:nvSpPr>
        <p:spPr>
          <a:xfrm>
            <a:off x="271734" y="3124082"/>
            <a:ext cx="235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JSX – </a:t>
            </a:r>
            <a:r>
              <a:rPr lang="pl-PL" dirty="0" err="1"/>
              <a:t>function</a:t>
            </a:r>
            <a:r>
              <a:rPr lang="pl-PL" dirty="0"/>
              <a:t> </a:t>
            </a:r>
            <a:r>
              <a:rPr lang="pl-PL" dirty="0" err="1"/>
              <a:t>injection</a:t>
            </a:r>
            <a:endParaRPr lang="pl-PL" dirty="0"/>
          </a:p>
        </p:txBody>
      </p:sp>
      <p:sp>
        <p:nvSpPr>
          <p:cNvPr id="11" name="Prostokąt 10">
            <a:extLst>
              <a:ext uri="{FF2B5EF4-FFF2-40B4-BE49-F238E27FC236}">
                <a16:creationId xmlns:a16="http://schemas.microsoft.com/office/drawing/2014/main" id="{7BF88C29-C405-4E05-A5A6-DDA7EF48F7CA}"/>
              </a:ext>
            </a:extLst>
          </p:cNvPr>
          <p:cNvSpPr/>
          <p:nvPr/>
        </p:nvSpPr>
        <p:spPr>
          <a:xfrm>
            <a:off x="3201279" y="4221932"/>
            <a:ext cx="8328105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avatarUrl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img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/picture.jpg"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element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img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src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user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avatarUrl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img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DB45978F-0382-486C-A44C-63B9F8E4FB6C}"/>
              </a:ext>
            </a:extLst>
          </p:cNvPr>
          <p:cNvSpPr txBox="1"/>
          <p:nvPr/>
        </p:nvSpPr>
        <p:spPr>
          <a:xfrm>
            <a:off x="372946" y="4360431"/>
            <a:ext cx="1619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JSX – </a:t>
            </a:r>
            <a:r>
              <a:rPr lang="pl-PL" dirty="0" err="1"/>
              <a:t>attributes</a:t>
            </a:r>
            <a:endParaRPr lang="pl-PL" dirty="0"/>
          </a:p>
        </p:txBody>
      </p:sp>
      <p:sp>
        <p:nvSpPr>
          <p:cNvPr id="9" name="Prostokąt 8">
            <a:extLst>
              <a:ext uri="{FF2B5EF4-FFF2-40B4-BE49-F238E27FC236}">
                <a16:creationId xmlns:a16="http://schemas.microsoft.com/office/drawing/2014/main" id="{1614F7FC-A6B3-4D93-AE65-49DD62BB233D}"/>
              </a:ext>
            </a:extLst>
          </p:cNvPr>
          <p:cNvSpPr/>
          <p:nvPr/>
        </p:nvSpPr>
        <p:spPr>
          <a:xfrm>
            <a:off x="8432061" y="5416608"/>
            <a:ext cx="3097323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Date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().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getSeconds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Prostokąt 9">
            <a:extLst>
              <a:ext uri="{FF2B5EF4-FFF2-40B4-BE49-F238E27FC236}">
                <a16:creationId xmlns:a16="http://schemas.microsoft.com/office/drawing/2014/main" id="{8AB51DBD-7354-4794-AA3D-B599AB074A42}"/>
              </a:ext>
            </a:extLst>
          </p:cNvPr>
          <p:cNvSpPr/>
          <p:nvPr/>
        </p:nvSpPr>
        <p:spPr>
          <a:xfrm>
            <a:off x="5498592" y="6149619"/>
            <a:ext cx="6124625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pl-PL" dirty="0" err="1">
                <a:solidFill>
                  <a:srgbClr val="FFFFFF"/>
                </a:solidFill>
                <a:latin typeface="source-code-pro"/>
              </a:rPr>
              <a:t>ReactDOM</a:t>
            </a:r>
            <a:r>
              <a:rPr lang="pl-PL" dirty="0" err="1">
                <a:solidFill>
                  <a:srgbClr val="88C6BE"/>
                </a:solidFill>
                <a:latin typeface="source-code-pro"/>
              </a:rPr>
              <a:t>.</a:t>
            </a:r>
            <a:r>
              <a:rPr lang="pl-PL" dirty="0" err="1">
                <a:solidFill>
                  <a:srgbClr val="79B6F2"/>
                </a:solidFill>
                <a:latin typeface="source-code-pro"/>
              </a:rPr>
              <a:t>render</a:t>
            </a:r>
            <a:r>
              <a:rPr lang="pl-PL" dirty="0">
                <a:solidFill>
                  <a:srgbClr val="88C6BE"/>
                </a:solidFill>
                <a:latin typeface="source-code-pro"/>
              </a:rPr>
              <a:t>(</a:t>
            </a:r>
            <a:r>
              <a:rPr lang="pl-PL" dirty="0">
                <a:solidFill>
                  <a:srgbClr val="FFFFFF"/>
                </a:solidFill>
                <a:latin typeface="source-code-pro"/>
              </a:rPr>
              <a:t>element</a:t>
            </a:r>
            <a:r>
              <a:rPr lang="pl-PL" dirty="0">
                <a:solidFill>
                  <a:srgbClr val="88C6BE"/>
                </a:solidFill>
                <a:latin typeface="source-code-pro"/>
              </a:rPr>
              <a:t>,</a:t>
            </a:r>
            <a:r>
              <a:rPr lang="pl-PL" dirty="0">
                <a:solidFill>
                  <a:srgbClr val="FFFFFF"/>
                </a:solidFill>
                <a:latin typeface="source-code-pro"/>
              </a:rPr>
              <a:t> </a:t>
            </a:r>
            <a:r>
              <a:rPr lang="pl-PL" dirty="0" err="1">
                <a:solidFill>
                  <a:srgbClr val="FFFFFF"/>
                </a:solidFill>
                <a:latin typeface="source-code-pro"/>
              </a:rPr>
              <a:t>document</a:t>
            </a:r>
            <a:r>
              <a:rPr lang="pl-PL" dirty="0" err="1">
                <a:solidFill>
                  <a:srgbClr val="88C6BE"/>
                </a:solidFill>
                <a:latin typeface="source-code-pro"/>
              </a:rPr>
              <a:t>.</a:t>
            </a:r>
            <a:r>
              <a:rPr lang="pl-PL" dirty="0" err="1">
                <a:solidFill>
                  <a:srgbClr val="79B6F2"/>
                </a:solidFill>
                <a:latin typeface="source-code-pro"/>
              </a:rPr>
              <a:t>getElementById</a:t>
            </a:r>
            <a:r>
              <a:rPr lang="pl-PL" dirty="0">
                <a:solidFill>
                  <a:srgbClr val="88C6BE"/>
                </a:solidFill>
                <a:latin typeface="source-code-pro"/>
              </a:rPr>
              <a:t>(</a:t>
            </a:r>
            <a:r>
              <a:rPr lang="pl-PL" dirty="0">
                <a:solidFill>
                  <a:srgbClr val="8DC891"/>
                </a:solidFill>
                <a:latin typeface="source-code-pro"/>
              </a:rPr>
              <a:t>'</a:t>
            </a:r>
            <a:r>
              <a:rPr lang="pl-PL" dirty="0" err="1">
                <a:solidFill>
                  <a:srgbClr val="8DC891"/>
                </a:solidFill>
                <a:latin typeface="source-code-pro"/>
              </a:rPr>
              <a:t>root</a:t>
            </a:r>
            <a:r>
              <a:rPr lang="pl-PL" dirty="0">
                <a:solidFill>
                  <a:srgbClr val="8DC891"/>
                </a:solidFill>
                <a:latin typeface="source-code-pro"/>
              </a:rPr>
              <a:t>'</a:t>
            </a:r>
            <a:r>
              <a:rPr lang="pl-PL" dirty="0">
                <a:solidFill>
                  <a:srgbClr val="88C6BE"/>
                </a:solidFill>
                <a:latin typeface="source-code-pro"/>
              </a:rPr>
              <a:t>));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486456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3146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Render</a:t>
            </a:r>
            <a:r>
              <a:rPr lang="pl-PL" dirty="0"/>
              <a:t> </a:t>
            </a:r>
            <a:r>
              <a:rPr lang="pl-PL" dirty="0" err="1"/>
              <a:t>elements</a:t>
            </a:r>
            <a:r>
              <a:rPr lang="pl-PL" dirty="0"/>
              <a:t> (</a:t>
            </a:r>
            <a:r>
              <a:rPr lang="pl-PL" dirty="0" err="1"/>
              <a:t>components</a:t>
            </a:r>
            <a:r>
              <a:rPr lang="pl-PL" dirty="0"/>
              <a:t>)</a:t>
            </a: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836D64F6-385D-425E-8105-4DEF24738280}"/>
              </a:ext>
            </a:extLst>
          </p:cNvPr>
          <p:cNvSpPr/>
          <p:nvPr/>
        </p:nvSpPr>
        <p:spPr>
          <a:xfrm>
            <a:off x="4300329" y="914542"/>
            <a:ext cx="7593494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App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Hello World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default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App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8888ACB4-E8E7-4C72-9B6A-8FD46DA6D543}"/>
              </a:ext>
            </a:extLst>
          </p:cNvPr>
          <p:cNvSpPr/>
          <p:nvPr/>
        </p:nvSpPr>
        <p:spPr>
          <a:xfrm>
            <a:off x="4300328" y="2234609"/>
            <a:ext cx="7593495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App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extends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React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Component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render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Hello World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}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default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App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AA56C886-88ED-41EA-93E0-9A8A86600A3C}"/>
              </a:ext>
            </a:extLst>
          </p:cNvPr>
          <p:cNvSpPr txBox="1"/>
          <p:nvPr/>
        </p:nvSpPr>
        <p:spPr>
          <a:xfrm>
            <a:off x="1821376" y="1479646"/>
            <a:ext cx="2137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Function</a:t>
            </a:r>
            <a:r>
              <a:rPr lang="pl-PL" dirty="0"/>
              <a:t> component</a:t>
            </a: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A1E249E1-C45F-45A6-9551-2905A6E0B34E}"/>
              </a:ext>
            </a:extLst>
          </p:cNvPr>
          <p:cNvSpPr txBox="1"/>
          <p:nvPr/>
        </p:nvSpPr>
        <p:spPr>
          <a:xfrm>
            <a:off x="2175639" y="2537292"/>
            <a:ext cx="1783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Class component</a:t>
            </a:r>
          </a:p>
        </p:txBody>
      </p:sp>
      <p:sp>
        <p:nvSpPr>
          <p:cNvPr id="9" name="Prostokąt 8">
            <a:extLst>
              <a:ext uri="{FF2B5EF4-FFF2-40B4-BE49-F238E27FC236}">
                <a16:creationId xmlns:a16="http://schemas.microsoft.com/office/drawing/2014/main" id="{89DAFA29-C4E3-4C64-A4ED-4209A3DA6399}"/>
              </a:ext>
            </a:extLst>
          </p:cNvPr>
          <p:cNvSpPr/>
          <p:nvPr/>
        </p:nvSpPr>
        <p:spPr>
          <a:xfrm>
            <a:off x="4300327" y="4067709"/>
            <a:ext cx="7593496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App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'./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App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ReactDOM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render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App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getElementById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root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A6F92A12-AAE4-4B8B-92D6-3E1D0D7934D7}"/>
              </a:ext>
            </a:extLst>
          </p:cNvPr>
          <p:cNvSpPr txBox="1"/>
          <p:nvPr/>
        </p:nvSpPr>
        <p:spPr>
          <a:xfrm>
            <a:off x="1966479" y="4344708"/>
            <a:ext cx="1992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Render</a:t>
            </a:r>
            <a:r>
              <a:rPr lang="pl-PL" dirty="0"/>
              <a:t> component</a:t>
            </a:r>
          </a:p>
        </p:txBody>
      </p:sp>
      <p:sp>
        <p:nvSpPr>
          <p:cNvPr id="12" name="Prostokąt 11">
            <a:extLst>
              <a:ext uri="{FF2B5EF4-FFF2-40B4-BE49-F238E27FC236}">
                <a16:creationId xmlns:a16="http://schemas.microsoft.com/office/drawing/2014/main" id="{632D7AF2-F954-4865-90AE-B40F6B206CE3}"/>
              </a:ext>
            </a:extLst>
          </p:cNvPr>
          <p:cNvSpPr/>
          <p:nvPr/>
        </p:nvSpPr>
        <p:spPr>
          <a:xfrm>
            <a:off x="4300327" y="5069813"/>
            <a:ext cx="4490332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element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l-PL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00B0F0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App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/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>
                <a:solidFill>
                  <a:srgbClr val="00B0F0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8559D0B3-D4EE-4823-AE6E-08756A50CB3C}"/>
              </a:ext>
            </a:extLst>
          </p:cNvPr>
          <p:cNvSpPr txBox="1"/>
          <p:nvPr/>
        </p:nvSpPr>
        <p:spPr>
          <a:xfrm>
            <a:off x="2622359" y="5950188"/>
            <a:ext cx="1224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With </a:t>
            </a:r>
            <a:r>
              <a:rPr lang="pl-PL" dirty="0" err="1"/>
              <a:t>props</a:t>
            </a:r>
            <a:endParaRPr lang="pl-PL" dirty="0"/>
          </a:p>
        </p:txBody>
      </p:sp>
      <p:sp>
        <p:nvSpPr>
          <p:cNvPr id="14" name="Prostokąt 13">
            <a:extLst>
              <a:ext uri="{FF2B5EF4-FFF2-40B4-BE49-F238E27FC236}">
                <a16:creationId xmlns:a16="http://schemas.microsoft.com/office/drawing/2014/main" id="{C636E9B6-22D7-4196-98B5-3AD39FE2CE07}"/>
              </a:ext>
            </a:extLst>
          </p:cNvPr>
          <p:cNvSpPr/>
          <p:nvPr/>
        </p:nvSpPr>
        <p:spPr>
          <a:xfrm>
            <a:off x="4300327" y="5517919"/>
            <a:ext cx="7802624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Welcome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Cześć, 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Welcome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"Sara"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0242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1349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React</a:t>
            </a:r>
            <a:r>
              <a:rPr lang="pl-PL" dirty="0"/>
              <a:t> router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2AB5571D-7C30-4C21-949A-95B2C04794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1350" y="907812"/>
            <a:ext cx="4393369" cy="369332"/>
          </a:xfrm>
          <a:prstGeom prst="rect">
            <a:avLst/>
          </a:prstGeom>
          <a:solidFill>
            <a:srgbClr val="2D2D2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b="0" i="0" u="none" strike="noStrike" cap="none" normalizeH="0" baseline="0" dirty="0" err="1">
                <a:ln>
                  <a:noFill/>
                </a:ln>
                <a:solidFill>
                  <a:srgbClr val="F08D49"/>
                </a:solidFill>
                <a:effectLst/>
                <a:latin typeface="Consolas" panose="020B0609020204030204" pitchFamily="49" charset="0"/>
              </a:rPr>
              <a:t>npm</a:t>
            </a:r>
            <a:r>
              <a:rPr kumimoji="0" lang="pl-PL" altLang="pl-PL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l-PL" altLang="pl-PL" b="0" i="0" u="none" strike="noStrike" cap="none" normalizeH="0" baseline="0" dirty="0" err="1">
                <a:ln>
                  <a:noFill/>
                </a:ln>
                <a:solidFill>
                  <a:srgbClr val="F08D49"/>
                </a:solidFill>
                <a:effectLst/>
                <a:latin typeface="Consolas" panose="020B0609020204030204" pitchFamily="49" charset="0"/>
              </a:rPr>
              <a:t>install</a:t>
            </a:r>
            <a:r>
              <a:rPr kumimoji="0" lang="pl-PL" altLang="pl-PL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l-PL" altLang="pl-PL" b="0" i="0" u="none" strike="noStrike" cap="none" normalizeH="0" baseline="0" dirty="0" err="1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kumimoji="0" lang="pl-PL" altLang="pl-PL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-router-dom </a:t>
            </a:r>
            <a:endParaRPr kumimoji="0" lang="pl-PL" altLang="pl-PL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0CCEA609-D902-4EA2-9F01-C4F31B8581EC}"/>
              </a:ext>
            </a:extLst>
          </p:cNvPr>
          <p:cNvSpPr/>
          <p:nvPr/>
        </p:nvSpPr>
        <p:spPr>
          <a:xfrm>
            <a:off x="1232452" y="2136338"/>
            <a:ext cx="9727096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{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BrowserRouter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as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Router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Switch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Route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}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react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-router-dom"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5" name="Prostokąt 14">
            <a:extLst>
              <a:ext uri="{FF2B5EF4-FFF2-40B4-BE49-F238E27FC236}">
                <a16:creationId xmlns:a16="http://schemas.microsoft.com/office/drawing/2014/main" id="{5873742F-2BEF-4025-89FF-639417B1ED1F}"/>
              </a:ext>
            </a:extLst>
          </p:cNvPr>
          <p:cNvSpPr/>
          <p:nvPr/>
        </p:nvSpPr>
        <p:spPr>
          <a:xfrm>
            <a:off x="1232452" y="2611687"/>
            <a:ext cx="9727096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Router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Switch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Route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path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"/help"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Help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/&gt;&lt;/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Route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Route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path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"/list"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List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/&gt;&lt;/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Route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Route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path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"/"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Home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/&gt;&lt;/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Route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Switch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Router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Prostokąt 15">
            <a:extLst>
              <a:ext uri="{FF2B5EF4-FFF2-40B4-BE49-F238E27FC236}">
                <a16:creationId xmlns:a16="http://schemas.microsoft.com/office/drawing/2014/main" id="{3EAFEC5C-A72B-4827-A223-EAD343334574}"/>
              </a:ext>
            </a:extLst>
          </p:cNvPr>
          <p:cNvSpPr/>
          <p:nvPr/>
        </p:nvSpPr>
        <p:spPr>
          <a:xfrm>
            <a:off x="1232450" y="5303857"/>
            <a:ext cx="9727097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Link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className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"nav-link"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to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"/list"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List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Link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4496569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1303</TotalTime>
  <Words>1059</Words>
  <Application>Microsoft Office PowerPoint</Application>
  <PresentationFormat>Panoramiczny</PresentationFormat>
  <Paragraphs>384</Paragraphs>
  <Slides>25</Slides>
  <Notes>25</Notes>
  <HiddenSlides>0</HiddenSlides>
  <MMClips>0</MMClips>
  <ScaleCrop>false</ScaleCrop>
  <HeadingPairs>
    <vt:vector size="6" baseType="variant">
      <vt:variant>
        <vt:lpstr>Używane czcionki</vt:lpstr>
      </vt:variant>
      <vt:variant>
        <vt:i4>8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25</vt:i4>
      </vt:variant>
    </vt:vector>
  </HeadingPairs>
  <TitlesOfParts>
    <vt:vector size="34" baseType="lpstr">
      <vt:lpstr>Arial</vt:lpstr>
      <vt:lpstr>Calibri</vt:lpstr>
      <vt:lpstr>Calibri Light</vt:lpstr>
      <vt:lpstr>Consolas</vt:lpstr>
      <vt:lpstr>IBM Plex Mono</vt:lpstr>
      <vt:lpstr>inherit</vt:lpstr>
      <vt:lpstr>SFMono-Regular</vt:lpstr>
      <vt:lpstr>source-code-pro</vt:lpstr>
      <vt:lpstr>Motyw pakietu Office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Przemysław Struciński</dc:creator>
  <cp:lastModifiedBy>Przemysław Struciński</cp:lastModifiedBy>
  <cp:revision>107</cp:revision>
  <dcterms:created xsi:type="dcterms:W3CDTF">2019-09-28T08:17:33Z</dcterms:created>
  <dcterms:modified xsi:type="dcterms:W3CDTF">2019-10-05T11:38:32Z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ad1bf97-4b98-4e5c-84f4-bbc497191520_Enabled">
    <vt:lpwstr>True</vt:lpwstr>
  </property>
  <property fmtid="{D5CDD505-2E9C-101B-9397-08002B2CF9AE}" pid="3" name="MSIP_Label_fad1bf97-4b98-4e5c-84f4-bbc497191520_SiteId">
    <vt:lpwstr>1e2ad6d6-274f-43e8-89ef-d36d65bb83b5</vt:lpwstr>
  </property>
  <property fmtid="{D5CDD505-2E9C-101B-9397-08002B2CF9AE}" pid="4" name="MSIP_Label_fad1bf97-4b98-4e5c-84f4-bbc497191520_Owner">
    <vt:lpwstr>PST@kmd.dk</vt:lpwstr>
  </property>
  <property fmtid="{D5CDD505-2E9C-101B-9397-08002B2CF9AE}" pid="5" name="MSIP_Label_fad1bf97-4b98-4e5c-84f4-bbc497191520_SetDate">
    <vt:lpwstr>2019-10-04T12:01:51.2408312Z</vt:lpwstr>
  </property>
  <property fmtid="{D5CDD505-2E9C-101B-9397-08002B2CF9AE}" pid="6" name="MSIP_Label_fad1bf97-4b98-4e5c-84f4-bbc497191520_Name">
    <vt:lpwstr>Internal</vt:lpwstr>
  </property>
  <property fmtid="{D5CDD505-2E9C-101B-9397-08002B2CF9AE}" pid="7" name="MSIP_Label_fad1bf97-4b98-4e5c-84f4-bbc497191520_Application">
    <vt:lpwstr>Microsoft Azure Information Protection</vt:lpwstr>
  </property>
  <property fmtid="{D5CDD505-2E9C-101B-9397-08002B2CF9AE}" pid="8" name="MSIP_Label_fad1bf97-4b98-4e5c-84f4-bbc497191520_Extended_MSFT_Method">
    <vt:lpwstr>Automatic</vt:lpwstr>
  </property>
  <property fmtid="{D5CDD505-2E9C-101B-9397-08002B2CF9AE}" pid="9" name="Sensitivity">
    <vt:lpwstr>Internal</vt:lpwstr>
  </property>
</Properties>
</file>