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9" r:id="rId24"/>
    <p:sldId id="278" r:id="rId25"/>
    <p:sldId id="280" r:id="rId26"/>
    <p:sldId id="284" r:id="rId27"/>
    <p:sldId id="285" r:id="rId28"/>
    <p:sldId id="289" r:id="rId29"/>
    <p:sldId id="286" r:id="rId30"/>
    <p:sldId id="287" r:id="rId31"/>
    <p:sldId id="288" r:id="rId32"/>
    <p:sldId id="290" r:id="rId33"/>
    <p:sldId id="291" r:id="rId34"/>
    <p:sldId id="281" r:id="rId35"/>
    <p:sldId id="292" r:id="rId36"/>
    <p:sldId id="293" r:id="rId37"/>
    <p:sldId id="294" r:id="rId38"/>
    <p:sldId id="295" r:id="rId39"/>
    <p:sldId id="296" r:id="rId40"/>
    <p:sldId id="282" r:id="rId4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2177" autoAdjust="0"/>
  </p:normalViewPr>
  <p:slideViewPr>
    <p:cSldViewPr snapToGrid="0">
      <p:cViewPr varScale="1">
        <p:scale>
          <a:sx n="48" d="100"/>
          <a:sy n="48" d="100"/>
        </p:scale>
        <p:origin x="136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AF21-C883-454C-A249-8697E6BEDB6B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6612-7A23-4B98-B0E9-4F3C882AD2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537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lprzemo/reactjs-starter/commit/d67706d1c453216c27c4527e95dd6f5d180d3a6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l.reactjs.org/docs/strict-mode.html#identifying-unsafe-lifecycles" TargetMode="External"/><Relationship Id="rId7" Type="http://schemas.openxmlformats.org/officeDocument/2006/relationships/hyperlink" Target="https://pl.reactjs.org/docs/strict-mode.html#detecting-legacy-context-api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l.reactjs.org/docs/strict-mode.html#detecting-unexpected-side-effects" TargetMode="External"/><Relationship Id="rId5" Type="http://schemas.openxmlformats.org/officeDocument/2006/relationships/hyperlink" Target="https://pl.reactjs.org/docs/strict-mode.html#warning-about-deprecated-finddomnode-usage" TargetMode="External"/><Relationship Id="rId4" Type="http://schemas.openxmlformats.org/officeDocument/2006/relationships/hyperlink" Target="https://pl.reactjs.org/docs/strict-mode.html#warning-about-legacy-string-ref-api-usage" TargetMode="Externa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part of </a:t>
            </a:r>
            <a:r>
              <a:rPr lang="pl-PL" dirty="0" err="1"/>
              <a:t>npm</a:t>
            </a:r>
            <a:r>
              <a:rPr lang="pl-PL" dirty="0"/>
              <a:t> &gt; 5</a:t>
            </a:r>
          </a:p>
          <a:p>
            <a:endParaRPr lang="pl-PL" dirty="0"/>
          </a:p>
          <a:p>
            <a:r>
              <a:rPr lang="pl-PL" dirty="0"/>
              <a:t>Cd </a:t>
            </a:r>
            <a:r>
              <a:rPr lang="pl-PL" dirty="0" err="1"/>
              <a:t>reactjs</a:t>
            </a:r>
            <a:r>
              <a:rPr lang="pl-PL" dirty="0"/>
              <a:t>-starter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251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Wcześniej </a:t>
            </a:r>
            <a:r>
              <a:rPr lang="pl-PL" dirty="0" err="1"/>
              <a:t>nauczylśmy</a:t>
            </a:r>
            <a:r>
              <a:rPr lang="pl-PL" dirty="0"/>
              <a:t> się by </a:t>
            </a:r>
            <a:r>
              <a:rPr lang="pl-PL" dirty="0" err="1"/>
              <a:t>przerenderować</a:t>
            </a:r>
            <a:r>
              <a:rPr lang="pl-PL" dirty="0"/>
              <a:t> aplikację wykonujemy </a:t>
            </a:r>
            <a:r>
              <a:rPr lang="pl-PL" dirty="0" err="1"/>
              <a:t>ReactDOM.render</a:t>
            </a:r>
            <a:r>
              <a:rPr lang="pl-PL" dirty="0"/>
              <a:t>()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Wytłumaczyć, że stan by wszystko mieć w jednym miejscu i by był obiekt na podstawie którego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byłby w stanie zarządzać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renderowaniem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zmieni to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przerenderuje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 komponent</a:t>
            </a: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Nie modyfikować stanu bezpośrednio (bez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Modyfikacja może działać asynchronicznie więc nie powinno się odwoływać bezpośrednio do wartości stanu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wstrzykiwać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Stan jest scalany – można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robić na jednym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nie trzeba całego obiektu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redeklarować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Stan jest enkapsulowany – tylko dany komponent o nim wie (oczywiście można przekazać wartość z niego jako parametr)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4: Sprawić by kwadrat co sekundę zmieniał kolor używając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Tip1: trzeba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arrow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 zwykła nie sięga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1643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5: Wyłączyć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jak nie jesteśmy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(wytłumaczyć w czym problem)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7712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zamiast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e.preventDefault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zadziała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–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mamy dostęp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6: przyciskiem pauzować i startować zmianę koloru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993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 przypadku 1 opcji trzeba jeszcze pamięć by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wstrzyknąć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Jakbyśmy dali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by nie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wyrenderował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komponentu w ogóle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7: Jeżeli zastopowaliśmy kwadrat to zamiast niego powinniśmy wyświetlać "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jest pod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Exercise</a:t>
            </a:r>
            <a:r>
              <a:rPr lang="pl-PL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7: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Events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 )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7107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(dodać, że przykład z dokumentacji)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Wspomnieć o index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Każdy element li czy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powinien mieć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Klucze muszą być unikalne tylko wśród rodzeństwa (możemy użyć tych samych dla dwóch globalnych tablic)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8: Wyświetlić listę 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przypisać index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id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każdego wiersza.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bootstrapa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9: Dodać przycisk usuń i oprogramować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8634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(Pokazać jak zrobić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dokumentacji)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10: Dodać tryb edycji dla użytkownika dla tych trzech pól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558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11: Stworzyć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ListForm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component, w którym będziemy obsługiwali edycję. Nie powinien on nic wiedzieć o liście użytkowników a jedynie operować na jednym danym użytkowniku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5938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Dodać do czego to potrzebne: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modale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itp.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12: Sprawić by w kolorowym kwadracie nie była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zahardcodowana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wartość tylko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który wstrzykniemy</a:t>
            </a: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13: Dodać walidację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(nie mogą być puste). Ma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zaznaczać się na czerwono pole i wyświetlać informacja o błędzie pod polem</a:t>
            </a: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14: Stworzyć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TextInput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gdzie przeniesiemy logikę walidacyjną i użyjemy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ListForm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(Rozwiązujemy problem tego, że kiedyś to się może jeszcze przydać oraz dublowania kodu)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034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15: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stworzyć okienko do logowania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jak użytkownik się zaloguje to token do localStorage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użytkownik niezalogowany nie może podejrzeć listy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zalogowany użytkownik może się wylogować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4730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16: Odpytaj reqres api w momencie logowania użytkownika.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zaloguje to przypisz otrzymany token w przeciwnym wypadku wyswietl alert to zlym hasle lub email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1434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0449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17: Dodać komponent details który będzie childem dla help. Dodatkowo do help przekazać id, które wyświetlimy na górze (w zależności od url będzie inne id)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827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18: Przerobić autentykację listy tak by było zrobione tym sposobem (logika poza komponentem)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2621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19: Napisać test do Menu, który sprawdzi czy menu w stanie pierwotnym zawiera wszystkie menu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oraz nie zawiera "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out" oraz "Hello"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89129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20: Dodać test który: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Uzupełni email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sprawdzi czy przycisk jest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oraz walidacja się nie odpaliła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Potem od razu wpisze email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sprawdzi czy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zmieniło (klasa) i czy walidacja się odpaliła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29871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21: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 in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"Hello "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visible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1511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22: Napisać prosty test do Help.js gdzie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zastąpimy innym elementem i to sprawdzimy (dodać, że używa się tego najczęściej do zewnętrznych bibliotek albo problematycznych)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1687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1a: Help routing zamienić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loading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czyli Help dociągany jest w momencie naciśnięcia na link do Help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06875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2a: Poprzez kompozycje przekazywać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avatara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</a:t>
            </a:r>
            <a:r>
              <a:rPr lang="pl-PL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.js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4308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globable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bo przekazywanie w drzewku może być uciążliwe, np. preferowany język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3a: Stwórz kontekst w App.js w którym przekażesz klasy dla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różnymi kolorami (np.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yellow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zamiast red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63934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Granice błędów to komponenty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reactowe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które 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przechwytują błędy </a:t>
            </a:r>
            <a:r>
              <a:rPr lang="pl-P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javascriptowe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występujące gdziekolwiek wewnątrz drzewa komponentów ich potomków, a następnie logują je i wyświetlają zastępczy interfejs UI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Granice błędów 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 obsługują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błędów w: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Procedurach obsługi zdarzeń (ang. event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dlatego mi nie działało z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buttonem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który wywalał błąd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Asynchronicznym kodzie (np. w metodach: 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setTimeout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Komponentach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renderowanych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 stronie serwera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Błędach rzuconych w samych granicach błędów (a nie w ich podrzędnych komponentach)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4a: Dodaj component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ErrorHandler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który będzie opakowaniem dla dowolnego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 którym jak wyrzucimy wyjątek to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ErrorHandler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zastąpi komponent informacją o błędzie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2898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 tej pory sami zarządzamy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webpackiem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44985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72458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5a: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Przerobić error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boundary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 HOC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53964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6a: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(login form) jak się naciśnie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Submit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(wyłączyć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to ma się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sfokusować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 email/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jeżeli dla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któregoś odpaliła się walidacja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95754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Identyfikacji komponentów używających niebezpiecznych metod cyklu życia komponentu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Ostrzeganiu o użyciu przestarzałego API tekstowych referencji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Ostrzeganiu o użyciu przestarzałego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findDOMNode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Wykrywaniu nieoczekiwanych efektów ubocznych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Wykrywaniu użycia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przestrzałego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 API kontekstów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65001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 wolno deklarować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hooków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one muszą być na top-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lvl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 nazwy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nawsze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zaczynają się od "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Może być kilka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23: Zamień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 by używał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hooks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67646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24: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whole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hooks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85731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Zamiana klas na funkcje z możliwością zarządzania stanem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5815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Zamiana klas na funkcje z możliwością zarządzania stanem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8028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Zamiana klas na funkcje z możliwością zarządzania stanem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63157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5077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742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Coś o </a:t>
            </a:r>
            <a:r>
              <a:rPr lang="pl-PL" dirty="0" err="1"/>
              <a:t>serviceWorker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301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Ćwiczenie 0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r>
              <a:rPr lang="pl-PL" dirty="0"/>
              <a:t> to </a:t>
            </a:r>
            <a:r>
              <a:rPr lang="pl-PL" dirty="0" err="1"/>
              <a:t>project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33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1 – obiekt jest czerwony dla parzystych sekund i zielony dla nieparzystych. Dodać, że z </a:t>
            </a:r>
            <a:r>
              <a:rPr lang="pl-PL" dirty="0" err="1"/>
              <a:t>odświażaniem</a:t>
            </a:r>
            <a:r>
              <a:rPr lang="pl-PL" dirty="0"/>
              <a:t>, potem dojdziemy do tego jak co sekundę </a:t>
            </a:r>
            <a:r>
              <a:rPr lang="pl-PL" dirty="0" err="1"/>
              <a:t>updateować</a:t>
            </a:r>
            <a:endParaRPr lang="pl-PL" dirty="0"/>
          </a:p>
          <a:p>
            <a:pPr marL="0" indent="0">
              <a:buFontTx/>
              <a:buNone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Pokazać jakby to można było zrobić z </a:t>
            </a:r>
            <a:r>
              <a:rPr lang="pl-PL" dirty="0" err="1"/>
              <a:t>interval</a:t>
            </a:r>
            <a:r>
              <a:rPr lang="pl-PL" dirty="0"/>
              <a:t> i z </a:t>
            </a:r>
            <a:r>
              <a:rPr lang="pl-PL" dirty="0" err="1"/>
              <a:t>ReactDOM</a:t>
            </a:r>
            <a:br>
              <a:rPr lang="pl-PL" dirty="0"/>
            </a:br>
            <a:br>
              <a:rPr lang="pl-PL" dirty="0"/>
            </a:br>
            <a:r>
              <a:rPr lang="pl-PL" dirty="0"/>
              <a:t>+ </a:t>
            </a:r>
            <a:r>
              <a:rPr lang="pl-PL" dirty="0" err="1"/>
              <a:t>React</a:t>
            </a:r>
            <a:r>
              <a:rPr lang="pl-PL" dirty="0"/>
              <a:t> uaktualnia (</a:t>
            </a:r>
            <a:r>
              <a:rPr lang="pl-PL" dirty="0" err="1"/>
              <a:t>rerenderuje</a:t>
            </a:r>
            <a:r>
              <a:rPr lang="pl-PL" dirty="0"/>
              <a:t>) tylko to co potrzebne. Można wskazać przewagę nad </a:t>
            </a:r>
            <a:r>
              <a:rPr lang="pl-PL" dirty="0" err="1"/>
              <a:t>Angularem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7249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Obydwa podejścia równoważne</a:t>
            </a:r>
          </a:p>
          <a:p>
            <a:pPr marL="171450" indent="-171450">
              <a:buFontTx/>
              <a:buChar char="-"/>
            </a:pPr>
            <a:r>
              <a:rPr lang="pl-PL" dirty="0"/>
              <a:t>Wszystkie komponenty muszą zachowywać się jak czyste funkcje (nie zmieniać swoich argumentów)</a:t>
            </a:r>
          </a:p>
          <a:p>
            <a:pPr marL="171450" indent="-171450">
              <a:buFontTx/>
              <a:buChar char="-"/>
            </a:pPr>
            <a:r>
              <a:rPr lang="pl-PL" dirty="0"/>
              <a:t>Funkcja </a:t>
            </a:r>
            <a:r>
              <a:rPr lang="pl-PL" dirty="0" err="1"/>
              <a:t>render</a:t>
            </a:r>
            <a:r>
              <a:rPr lang="pl-PL" dirty="0"/>
              <a:t> w </a:t>
            </a:r>
            <a:r>
              <a:rPr lang="pl-PL" dirty="0" err="1"/>
              <a:t>class</a:t>
            </a:r>
            <a:r>
              <a:rPr lang="pl-PL" dirty="0"/>
              <a:t> automatycznie przyjmuje argument </a:t>
            </a:r>
            <a:r>
              <a:rPr lang="pl-PL" dirty="0" err="1"/>
              <a:t>props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 err="1"/>
              <a:t>Css</a:t>
            </a:r>
            <a:r>
              <a:rPr lang="pl-PL" dirty="0"/>
              <a:t> się nie </a:t>
            </a:r>
            <a:r>
              <a:rPr lang="pl-PL" dirty="0" err="1"/>
              <a:t>enkapsulują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Ćwiczenie 2: Dodać menu component z </a:t>
            </a:r>
            <a:r>
              <a:rPr lang="pl-PL" dirty="0" err="1"/>
              <a:t>itemami</a:t>
            </a:r>
            <a:r>
              <a:rPr lang="pl-PL" dirty="0"/>
              <a:t>: Home, List, Help. Rozbić menu-</a:t>
            </a:r>
            <a:r>
              <a:rPr lang="pl-PL" dirty="0" err="1"/>
              <a:t>item</a:t>
            </a:r>
            <a:r>
              <a:rPr lang="pl-PL" dirty="0"/>
              <a:t> na osobne komponenty.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class</a:t>
            </a:r>
            <a:r>
              <a:rPr lang="pl-PL" dirty="0"/>
              <a:t> trzeba pozamieniać na </a:t>
            </a:r>
            <a:r>
              <a:rPr lang="pl-PL" dirty="0" err="1"/>
              <a:t>className</a:t>
            </a:r>
            <a:r>
              <a:rPr lang="pl-PL" dirty="0"/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3722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3: Dodać komponenty </a:t>
            </a:r>
            <a:r>
              <a:rPr lang="pl-PL" dirty="0" err="1"/>
              <a:t>help</a:t>
            </a:r>
            <a:r>
              <a:rPr lang="pl-PL" dirty="0"/>
              <a:t>, list, </a:t>
            </a:r>
            <a:r>
              <a:rPr lang="pl-PL" dirty="0" err="1"/>
              <a:t>home</a:t>
            </a:r>
            <a:r>
              <a:rPr lang="pl-PL" dirty="0"/>
              <a:t> oraz obsłużyć to w routing. Kwadrat wynieść do </a:t>
            </a:r>
            <a:r>
              <a:rPr lang="pl-PL" dirty="0" err="1"/>
              <a:t>help</a:t>
            </a:r>
            <a:br>
              <a:rPr lang="pl-PL" dirty="0"/>
            </a:br>
            <a:r>
              <a:rPr lang="pl-PL" dirty="0" err="1"/>
              <a:t>Tip</a:t>
            </a:r>
            <a:r>
              <a:rPr lang="pl-PL" dirty="0"/>
              <a:t>: </a:t>
            </a:r>
            <a:r>
              <a:rPr lang="pl-PL" dirty="0" err="1"/>
              <a:t>Route</a:t>
            </a:r>
            <a:r>
              <a:rPr lang="pl-PL" dirty="0"/>
              <a:t> oraz Link muszą być w tym samym Router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167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FBA044-1AD2-42DD-BD34-0180716FC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07B938F-FB7B-4C50-9C20-A112A8852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116764-1016-4AF9-B41E-C804B43D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9B8288-FFD2-4179-8420-6D5488A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499DA4-DECA-4B56-9F28-67499344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774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CC2FCF-61CB-4F0C-BD8E-F4FD59FC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5432EBE-DC06-47F0-B0AC-228EABE90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93FCAA-27B6-4075-BEA3-AE36A27F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D8D50F-21BC-4D10-9444-6D9DABD0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F76BC4-F179-4DD5-9F6F-5B7CCA5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284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DFF33ED-09E0-42AD-9DF5-EE99684B0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9B4B0EB-6512-4BAB-8FEE-950DC39F8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B905B1-C7D7-4242-80E8-FDE07EB8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E99932-7AED-4200-BA42-3D460B95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8F3B16-2BEB-425C-9B98-630F2FD9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913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325B3B-5934-4E68-B86C-818A46A2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277B7F-FBA5-4D0A-8D35-D08C711D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41C4DC-D7C8-4C8F-A933-13FFEBA0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F660AA-8779-4F02-BDC3-C168D8C1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75A644-1A89-48D3-8BB6-047B25FC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560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D1D796-0F2A-474C-86A7-561F5206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9151E1-3FC8-47E3-8AE8-FD5CEF34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E3021F-C8E2-4E49-AFF0-2FE496F7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0247DD-32AF-4D17-A0A6-54DAD850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9BFAB3-D4B9-4DCB-BAFC-F82A50BC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032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3420D-0995-4FFC-8DD7-2FCEA545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A480C7-F397-45A0-85B7-9F57D49AF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280FD28-EDC4-487F-AD52-2C35338A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293D72F-93FF-46FB-B434-0899D695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6BAE7F0-49D8-49E6-B99C-D38F5D7F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998EBA0-5E25-4B39-BA8C-F9DA1AD7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12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6A8C82-1D42-4BD0-B4A9-D06F8495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1F0E84-C167-47B8-B370-36DEA1165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722F04A-B385-4651-A7D1-62BADA82E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EE16E4B-A323-4E44-AFF5-A4C8DBB5E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06C8BAC-C5A0-4C64-9B27-369869BF9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1C9C96F-F778-498A-90C5-F949B50E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727962C-2E42-41CD-BBB7-5749EF34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D731868-4FD6-4501-ABA1-AAD917A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9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760D10-B378-4766-914A-BCC97133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41BC23-DA44-4836-A9D9-B137BD5D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E686EDB-A0EC-4B04-8F45-901F6615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E1BC8F-178A-477D-844B-9649FA78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335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CA8F227-2F4D-416E-986F-4E606914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51E0404-4A40-4442-B0B4-D30E4874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188474-0C30-49C5-B9F7-00A12337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272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3B8B0A-8D17-4BBC-B723-F33799FA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89DC71-1703-4D0B-8112-F003F637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40F1E5-79B8-40A6-B5F6-E5BC70C3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CA5C30A-EB26-463E-A9DC-D79A033E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34465C-A60D-4C41-BF76-9D60510F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DE4CE14-2EA4-4CA9-9909-E27EBF89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24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99B9AD-D14D-4B71-B39A-874E81D6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8DEED29-E59B-41FB-AD32-AC8516B9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A0C47E-3D1A-4621-A185-36906168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D5E3087-47F0-431F-ACF3-4D8FE2F9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CA234DA-A55C-45B0-BE43-F3279BD5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4C8A499-FB72-4897-89E7-B6A2FACD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45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7A99223-B38E-4039-AFC1-A4F48142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BC7361E-EBBB-4B87-B876-89F9C6F5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4D2623-0337-47B1-A1B2-F19B914E8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AEE6EC-24CC-43A7-A874-6AF00C72C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0EAD16-8508-427D-9730-1C1B484C4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  <p:sp>
        <p:nvSpPr>
          <p:cNvPr id="7" name="MSIPCMContentMarking" descr="{&quot;HashCode&quot;:100097502,&quot;Placement&quot;:&quot;Footer&quot;}">
            <a:extLst>
              <a:ext uri="{FF2B5EF4-FFF2-40B4-BE49-F238E27FC236}">
                <a16:creationId xmlns:a16="http://schemas.microsoft.com/office/drawing/2014/main" id="{E1B4FCCE-3C4B-4173-9B92-97B3499AC4E7}"/>
              </a:ext>
            </a:extLst>
          </p:cNvPr>
          <p:cNvSpPr txBox="1"/>
          <p:nvPr userDrawn="1"/>
        </p:nvSpPr>
        <p:spPr>
          <a:xfrm>
            <a:off x="0" y="6595656"/>
            <a:ext cx="125376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Internal - KMD A/S</a:t>
            </a:r>
          </a:p>
        </p:txBody>
      </p:sp>
    </p:spTree>
    <p:extLst>
      <p:ext uri="{BB962C8B-B14F-4D97-AF65-F5344CB8AC3E}">
        <p14:creationId xmlns:p14="http://schemas.microsoft.com/office/powerpoint/2010/main" val="201675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qres.in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timmerm/axios-mock-adapter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7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333052" y="1821934"/>
            <a:ext cx="327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create-react-app</a:t>
            </a:r>
            <a:r>
              <a:rPr lang="pl-PL" dirty="0"/>
              <a:t> {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}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B946699-88F2-4DBE-86BE-7E55BC96E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884" y="2481262"/>
            <a:ext cx="4068221" cy="31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60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21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CE7B2D4-50B6-4612-9636-DF8C028D4163}"/>
              </a:ext>
            </a:extLst>
          </p:cNvPr>
          <p:cNvSpPr/>
          <p:nvPr/>
        </p:nvSpPr>
        <p:spPr>
          <a:xfrm>
            <a:off x="1895061" y="1557924"/>
            <a:ext cx="903798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241F00A-5EBF-4200-8D7A-567BA30EDC81}"/>
              </a:ext>
            </a:extLst>
          </p:cNvPr>
          <p:cNvSpPr/>
          <p:nvPr/>
        </p:nvSpPr>
        <p:spPr>
          <a:xfrm>
            <a:off x="1895061" y="3177209"/>
            <a:ext cx="903798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65A884B-E399-471E-A865-282164E8F557}"/>
              </a:ext>
            </a:extLst>
          </p:cNvPr>
          <p:cNvSpPr txBox="1"/>
          <p:nvPr/>
        </p:nvSpPr>
        <p:spPr>
          <a:xfrm>
            <a:off x="1895061" y="1139759"/>
            <a:ext cx="21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Declaring</a:t>
            </a:r>
            <a:r>
              <a:rPr lang="pl-PL" dirty="0"/>
              <a:t> </a:t>
            </a:r>
            <a:r>
              <a:rPr lang="pl-PL" dirty="0" err="1"/>
              <a:t>initial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9D10148-84A5-458E-A997-FB466A5D659C}"/>
              </a:ext>
            </a:extLst>
          </p:cNvPr>
          <p:cNvSpPr txBox="1"/>
          <p:nvPr/>
        </p:nvSpPr>
        <p:spPr>
          <a:xfrm>
            <a:off x="1895061" y="2807085"/>
            <a:ext cx="156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Changing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46DB6F23-2E12-415A-9E52-0369B472420C}"/>
              </a:ext>
            </a:extLst>
          </p:cNvPr>
          <p:cNvSpPr/>
          <p:nvPr/>
        </p:nvSpPr>
        <p:spPr>
          <a:xfrm>
            <a:off x="1895061" y="4028517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this.state.date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E179411-EB48-4B37-AC58-DD818E885D0F}"/>
              </a:ext>
            </a:extLst>
          </p:cNvPr>
          <p:cNvSpPr txBox="1"/>
          <p:nvPr/>
        </p:nvSpPr>
        <p:spPr>
          <a:xfrm>
            <a:off x="1895061" y="3615251"/>
            <a:ext cx="121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CC345896-3C08-40CA-BB9A-AA99F842D030}"/>
              </a:ext>
            </a:extLst>
          </p:cNvPr>
          <p:cNvSpPr/>
          <p:nvPr/>
        </p:nvSpPr>
        <p:spPr>
          <a:xfrm>
            <a:off x="4049433" y="6264157"/>
            <a:ext cx="385714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2D9C0EB1-6576-4108-98E2-E6BB3626DCE3}"/>
              </a:ext>
            </a:extLst>
          </p:cNvPr>
          <p:cNvSpPr/>
          <p:nvPr/>
        </p:nvSpPr>
        <p:spPr>
          <a:xfrm>
            <a:off x="530086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32AFC13E-28FE-4647-A7A1-256F20ACAE32}"/>
              </a:ext>
            </a:extLst>
          </p:cNvPr>
          <p:cNvSpPr/>
          <p:nvPr/>
        </p:nvSpPr>
        <p:spPr>
          <a:xfrm>
            <a:off x="6096000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A4ED379-9038-46A5-84DA-1EE34EF5D083}"/>
              </a:ext>
            </a:extLst>
          </p:cNvPr>
          <p:cNvSpPr txBox="1"/>
          <p:nvPr/>
        </p:nvSpPr>
        <p:spPr>
          <a:xfrm>
            <a:off x="6052085" y="444178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Bad: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00BB4D4-8AF0-418E-B30E-9C0CCAD3F987}"/>
              </a:ext>
            </a:extLst>
          </p:cNvPr>
          <p:cNvSpPr txBox="1"/>
          <p:nvPr/>
        </p:nvSpPr>
        <p:spPr>
          <a:xfrm>
            <a:off x="650240" y="458788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Good:</a:t>
            </a:r>
          </a:p>
        </p:txBody>
      </p:sp>
    </p:spTree>
    <p:extLst>
      <p:ext uri="{BB962C8B-B14F-4D97-AF65-F5344CB8AC3E}">
        <p14:creationId xmlns:p14="http://schemas.microsoft.com/office/powerpoint/2010/main" val="268340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57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component life </a:t>
            </a:r>
            <a:r>
              <a:rPr lang="pl-PL" dirty="0" err="1"/>
              <a:t>cycle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1B0F877-4248-4B7F-A1F2-CBE594B98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17" y="1595298"/>
            <a:ext cx="3657600" cy="809625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2731D3A4-B16B-4E3A-8DF3-420213317005}"/>
              </a:ext>
            </a:extLst>
          </p:cNvPr>
          <p:cNvSpPr/>
          <p:nvPr/>
        </p:nvSpPr>
        <p:spPr>
          <a:xfrm>
            <a:off x="5526156" y="1088120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A208560-8E3C-4ACC-9C41-84BDBAFBCA43}"/>
              </a:ext>
            </a:extLst>
          </p:cNvPr>
          <p:cNvSpPr/>
          <p:nvPr/>
        </p:nvSpPr>
        <p:spPr>
          <a:xfrm>
            <a:off x="3939198" y="4268412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clearInterval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timer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here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0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events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5FB737AB-4AFC-4AA5-AA60-262C59FBF5C0}"/>
              </a:ext>
            </a:extLst>
          </p:cNvPr>
          <p:cNvSpPr/>
          <p:nvPr/>
        </p:nvSpPr>
        <p:spPr>
          <a:xfrm>
            <a:off x="4659023" y="1530628"/>
            <a:ext cx="648031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Click me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074BFB7-B5BB-4192-9CF3-58E501CC7D02}"/>
              </a:ext>
            </a:extLst>
          </p:cNvPr>
          <p:cNvSpPr/>
          <p:nvPr/>
        </p:nvSpPr>
        <p:spPr>
          <a:xfrm>
            <a:off x="497840" y="1530628"/>
            <a:ext cx="410817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B18B279-4870-42DD-9307-D25BF32A56E2}"/>
              </a:ext>
            </a:extLst>
          </p:cNvPr>
          <p:cNvSpPr/>
          <p:nvPr/>
        </p:nvSpPr>
        <p:spPr>
          <a:xfrm>
            <a:off x="497840" y="3526879"/>
            <a:ext cx="622101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A9F47FB-0B9E-4802-A972-50555230406F}"/>
              </a:ext>
            </a:extLst>
          </p:cNvPr>
          <p:cNvSpPr txBox="1"/>
          <p:nvPr/>
        </p:nvSpPr>
        <p:spPr>
          <a:xfrm>
            <a:off x="497840" y="3059668"/>
            <a:ext cx="505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 order to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access</a:t>
            </a:r>
            <a:r>
              <a:rPr lang="pl-PL" dirty="0"/>
              <a:t> to </a:t>
            </a:r>
            <a:r>
              <a:rPr lang="pl-PL" dirty="0" err="1"/>
              <a:t>this</a:t>
            </a:r>
            <a:r>
              <a:rPr lang="pl-PL" dirty="0"/>
              <a:t> in </a:t>
            </a:r>
            <a:r>
              <a:rPr lang="pl-PL" dirty="0" err="1"/>
              <a:t>function</a:t>
            </a:r>
            <a:r>
              <a:rPr lang="pl-PL" dirty="0"/>
              <a:t> – </a:t>
            </a:r>
            <a:r>
              <a:rPr lang="pl-PL" dirty="0" err="1"/>
              <a:t>option</a:t>
            </a:r>
            <a:r>
              <a:rPr lang="pl-PL" dirty="0"/>
              <a:t> 1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E5BB61A4-0863-4DA3-844D-CABB88079BEF}"/>
              </a:ext>
            </a:extLst>
          </p:cNvPr>
          <p:cNvSpPr/>
          <p:nvPr/>
        </p:nvSpPr>
        <p:spPr>
          <a:xfrm>
            <a:off x="7150431" y="3526879"/>
            <a:ext cx="439221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46C105B9-37D2-4100-86E8-C2E9FA11F3E0}"/>
              </a:ext>
            </a:extLst>
          </p:cNvPr>
          <p:cNvSpPr txBox="1"/>
          <p:nvPr/>
        </p:nvSpPr>
        <p:spPr>
          <a:xfrm>
            <a:off x="7150431" y="3059668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AC4213D-A6BF-4E82-BDF6-EE6625C6AEFC}"/>
              </a:ext>
            </a:extLst>
          </p:cNvPr>
          <p:cNvSpPr/>
          <p:nvPr/>
        </p:nvSpPr>
        <p:spPr>
          <a:xfrm>
            <a:off x="497839" y="5512107"/>
            <a:ext cx="835461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me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E275BD9-03AC-4255-9B83-4F8BC532592D}"/>
              </a:ext>
            </a:extLst>
          </p:cNvPr>
          <p:cNvSpPr txBox="1"/>
          <p:nvPr/>
        </p:nvSpPr>
        <p:spPr>
          <a:xfrm>
            <a:off x="497839" y="5083355"/>
            <a:ext cx="300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 (+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parameters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198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64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conditional</a:t>
            </a:r>
            <a:r>
              <a:rPr lang="pl-PL" dirty="0"/>
              <a:t> element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4AD0E559-9793-408B-8433-1098332E9358}"/>
              </a:ext>
            </a:extLst>
          </p:cNvPr>
          <p:cNvSpPr/>
          <p:nvPr/>
        </p:nvSpPr>
        <p:spPr>
          <a:xfrm>
            <a:off x="1139687" y="1282222"/>
            <a:ext cx="91440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SomeElement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     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E6CB17D-344E-4385-A3A0-5E61125F0302}"/>
              </a:ext>
            </a:extLst>
          </p:cNvPr>
          <p:cNvSpPr/>
          <p:nvPr/>
        </p:nvSpPr>
        <p:spPr>
          <a:xfrm>
            <a:off x="1139687" y="3082788"/>
            <a:ext cx="461697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SomeElement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23F4524-182F-4619-9853-F3208C930C0C}"/>
              </a:ext>
            </a:extLst>
          </p:cNvPr>
          <p:cNvSpPr txBox="1"/>
          <p:nvPr/>
        </p:nvSpPr>
        <p:spPr>
          <a:xfrm>
            <a:off x="1139687" y="912890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1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9016C3FB-F21A-448A-B504-5A87D80B10D7}"/>
              </a:ext>
            </a:extLst>
          </p:cNvPr>
          <p:cNvSpPr/>
          <p:nvPr/>
        </p:nvSpPr>
        <p:spPr>
          <a:xfrm>
            <a:off x="1139687" y="4011196"/>
            <a:ext cx="91440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A195A7C-E407-439A-A6D5-92E1AFEADC2D}"/>
              </a:ext>
            </a:extLst>
          </p:cNvPr>
          <p:cNvSpPr/>
          <p:nvPr/>
        </p:nvSpPr>
        <p:spPr>
          <a:xfrm>
            <a:off x="1139687" y="5257765"/>
            <a:ext cx="170431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squareArea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9E813D9C-EBDB-4B11-915A-32752CFA335D}"/>
              </a:ext>
            </a:extLst>
          </p:cNvPr>
          <p:cNvSpPr txBox="1"/>
          <p:nvPr/>
        </p:nvSpPr>
        <p:spPr>
          <a:xfrm>
            <a:off x="1130452" y="364186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0A34DE64-6A9B-4A0B-BCCA-A5734C8C1747}"/>
              </a:ext>
            </a:extLst>
          </p:cNvPr>
          <p:cNvSpPr/>
          <p:nvPr/>
        </p:nvSpPr>
        <p:spPr>
          <a:xfrm>
            <a:off x="1139687" y="6375916"/>
            <a:ext cx="866936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 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'No element'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0D42F5F5-92CF-4CBE-947D-E7472105493C}"/>
              </a:ext>
            </a:extLst>
          </p:cNvPr>
          <p:cNvSpPr txBox="1"/>
          <p:nvPr/>
        </p:nvSpPr>
        <p:spPr>
          <a:xfrm>
            <a:off x="1081460" y="596034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156709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11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lists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0E0C930-E304-4C36-8245-B134B25A3CFF}"/>
              </a:ext>
            </a:extLst>
          </p:cNvPr>
          <p:cNvSpPr/>
          <p:nvPr/>
        </p:nvSpPr>
        <p:spPr>
          <a:xfrm>
            <a:off x="2650432" y="2551837"/>
            <a:ext cx="689113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numer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, 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FED2BA4-D110-417F-A7E2-53A43A8873B0}"/>
              </a:ext>
            </a:extLst>
          </p:cNvPr>
          <p:cNvSpPr/>
          <p:nvPr/>
        </p:nvSpPr>
        <p:spPr>
          <a:xfrm>
            <a:off x="2650433" y="1390327"/>
            <a:ext cx="689113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doubled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1FC234E-10E7-4BD7-89F4-5F72B81539EE}"/>
              </a:ext>
            </a:extLst>
          </p:cNvPr>
          <p:cNvSpPr txBox="1"/>
          <p:nvPr/>
        </p:nvSpPr>
        <p:spPr>
          <a:xfrm>
            <a:off x="2545301" y="90255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Map </a:t>
            </a:r>
            <a:r>
              <a:rPr lang="pl-PL" dirty="0" err="1"/>
              <a:t>function</a:t>
            </a:r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FBE48F9-6E1C-4E85-A82D-46744FC4662C}"/>
              </a:ext>
            </a:extLst>
          </p:cNvPr>
          <p:cNvSpPr txBox="1"/>
          <p:nvPr/>
        </p:nvSpPr>
        <p:spPr>
          <a:xfrm>
            <a:off x="2545301" y="2221324"/>
            <a:ext cx="488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map to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render</a:t>
            </a:r>
            <a:r>
              <a:rPr lang="pl-PL" dirty="0"/>
              <a:t> a list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9F59FAA9-4E0D-4C9B-8127-C771F4472FA7}"/>
              </a:ext>
            </a:extLst>
          </p:cNvPr>
          <p:cNvSpPr txBox="1"/>
          <p:nvPr/>
        </p:nvSpPr>
        <p:spPr>
          <a:xfrm>
            <a:off x="2545301" y="4636676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Show list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54E2DC1-5179-446E-B994-C9BC93A49CF7}"/>
              </a:ext>
            </a:extLst>
          </p:cNvPr>
          <p:cNvSpPr/>
          <p:nvPr/>
        </p:nvSpPr>
        <p:spPr>
          <a:xfrm>
            <a:off x="2545301" y="5098341"/>
            <a:ext cx="271741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854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92D78AA-0AE3-408C-8FB7-E5ECB263964E}"/>
              </a:ext>
            </a:extLst>
          </p:cNvPr>
          <p:cNvSpPr/>
          <p:nvPr/>
        </p:nvSpPr>
        <p:spPr>
          <a:xfrm>
            <a:off x="2438397" y="3773558"/>
            <a:ext cx="811033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569E2A8-0727-42A9-A759-0F8FF8BBBC48}"/>
              </a:ext>
            </a:extLst>
          </p:cNvPr>
          <p:cNvSpPr/>
          <p:nvPr/>
        </p:nvSpPr>
        <p:spPr>
          <a:xfrm>
            <a:off x="2438399" y="1305378"/>
            <a:ext cx="811033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handleSubmit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Send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7A21401-C97B-4573-A5A8-E8BE58B69E5D}"/>
              </a:ext>
            </a:extLst>
          </p:cNvPr>
          <p:cNvSpPr/>
          <p:nvPr/>
        </p:nvSpPr>
        <p:spPr>
          <a:xfrm>
            <a:off x="2438396" y="4856744"/>
            <a:ext cx="8110331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logic</a:t>
            </a:r>
            <a:endParaRPr lang="pl-PL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41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</a:t>
            </a:r>
            <a:r>
              <a:rPr lang="pl-PL" dirty="0" err="1"/>
              <a:t>propagation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1F46DE75-D54B-4E73-B542-AF19E6C56519}"/>
              </a:ext>
            </a:extLst>
          </p:cNvPr>
          <p:cNvSpPr/>
          <p:nvPr/>
        </p:nvSpPr>
        <p:spPr>
          <a:xfrm>
            <a:off x="1179444" y="1886093"/>
            <a:ext cx="474360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newValue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1ABB2D6-553B-481E-B474-7B70EC8AEF1D}"/>
              </a:ext>
            </a:extLst>
          </p:cNvPr>
          <p:cNvSpPr txBox="1"/>
          <p:nvPr/>
        </p:nvSpPr>
        <p:spPr>
          <a:xfrm>
            <a:off x="1179444" y="1353489"/>
            <a:ext cx="17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Child component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EA02256-9E83-47F9-B854-48FC5B3D4CB3}"/>
              </a:ext>
            </a:extLst>
          </p:cNvPr>
          <p:cNvSpPr txBox="1"/>
          <p:nvPr/>
        </p:nvSpPr>
        <p:spPr>
          <a:xfrm>
            <a:off x="1179444" y="2609094"/>
            <a:ext cx="193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Parent</a:t>
            </a:r>
            <a:r>
              <a:rPr lang="pl-PL" dirty="0"/>
              <a:t>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20E36CD-D77E-49A4-949A-8C313688274C}"/>
              </a:ext>
            </a:extLst>
          </p:cNvPr>
          <p:cNvSpPr/>
          <p:nvPr/>
        </p:nvSpPr>
        <p:spPr>
          <a:xfrm>
            <a:off x="1179444" y="2984225"/>
            <a:ext cx="681161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ListForm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1F244443-0C92-45EE-AEA2-2EDFBE6EE7B9}"/>
              </a:ext>
            </a:extLst>
          </p:cNvPr>
          <p:cNvSpPr/>
          <p:nvPr/>
        </p:nvSpPr>
        <p:spPr>
          <a:xfrm>
            <a:off x="1179444" y="4391618"/>
            <a:ext cx="681161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 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93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content</a:t>
            </a:r>
            <a:r>
              <a:rPr lang="pl-PL" dirty="0"/>
              <a:t> </a:t>
            </a:r>
            <a:r>
              <a:rPr lang="pl-PL" dirty="0" err="1"/>
              <a:t>projection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58C05DC-544D-4DE9-A0B7-39C93AA11D9D}"/>
              </a:ext>
            </a:extLst>
          </p:cNvPr>
          <p:cNvSpPr/>
          <p:nvPr/>
        </p:nvSpPr>
        <p:spPr>
          <a:xfrm>
            <a:off x="2565105" y="2197412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164AB1C-6AA8-48C5-806B-D08340240449}"/>
              </a:ext>
            </a:extLst>
          </p:cNvPr>
          <p:cNvSpPr txBox="1"/>
          <p:nvPr/>
        </p:nvSpPr>
        <p:spPr>
          <a:xfrm>
            <a:off x="2565105" y="1708811"/>
            <a:ext cx="3351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in </a:t>
            </a:r>
            <a:r>
              <a:rPr lang="pl-PL" dirty="0" err="1"/>
              <a:t>MyElement</a:t>
            </a:r>
            <a:r>
              <a:rPr lang="pl-PL" dirty="0"/>
              <a:t>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90B6AEDB-9B2B-4640-8935-4F41972DF0E3}"/>
              </a:ext>
            </a:extLst>
          </p:cNvPr>
          <p:cNvSpPr/>
          <p:nvPr/>
        </p:nvSpPr>
        <p:spPr>
          <a:xfrm>
            <a:off x="2565105" y="3549134"/>
            <a:ext cx="5630067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MyElement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MyElement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85D123B-E2DD-4B72-B227-3D465C21B182}"/>
              </a:ext>
            </a:extLst>
          </p:cNvPr>
          <p:cNvSpPr txBox="1"/>
          <p:nvPr/>
        </p:nvSpPr>
        <p:spPr>
          <a:xfrm>
            <a:off x="2565105" y="3124200"/>
            <a:ext cx="209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Usage</a:t>
            </a:r>
            <a:r>
              <a:rPr lang="pl-PL" dirty="0"/>
              <a:t> with </a:t>
            </a:r>
            <a:r>
              <a:rPr lang="pl-PL" dirty="0" err="1"/>
              <a:t>injection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334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70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React forms – local storage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1A784F-76EE-4B74-B668-4A6B32630FC7}"/>
              </a:ext>
            </a:extLst>
          </p:cNvPr>
          <p:cNvSpPr/>
          <p:nvPr/>
        </p:nvSpPr>
        <p:spPr>
          <a:xfrm>
            <a:off x="3534240" y="3059668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'key'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085FDD-19DB-47BF-9512-F84E7F39334C}"/>
              </a:ext>
            </a:extLst>
          </p:cNvPr>
          <p:cNvSpPr/>
          <p:nvPr/>
        </p:nvSpPr>
        <p:spPr>
          <a:xfrm>
            <a:off x="3534240" y="2512814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setItem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key'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CC76DB-1551-4BA0-A344-EE7CF4255806}"/>
              </a:ext>
            </a:extLst>
          </p:cNvPr>
          <p:cNvSpPr/>
          <p:nvPr/>
        </p:nvSpPr>
        <p:spPr>
          <a:xfrm>
            <a:off x="3534240" y="3606522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removeItem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'token'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18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50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React forms – Http client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7B2B72-D831-46C9-A1CD-C7F4D068F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578" y="1028129"/>
            <a:ext cx="2507546" cy="30777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npm install axios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F58EF7-2263-4A35-9669-975626A88BD1}"/>
              </a:ext>
            </a:extLst>
          </p:cNvPr>
          <p:cNvSpPr/>
          <p:nvPr/>
        </p:nvSpPr>
        <p:spPr>
          <a:xfrm>
            <a:off x="1317868" y="2980336"/>
            <a:ext cx="895496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post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firstName: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'Fred'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lastName: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'Flintstone'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721F0-8652-45DD-86F3-B9B561D705B6}"/>
              </a:ext>
            </a:extLst>
          </p:cNvPr>
          <p:cNvSpPr/>
          <p:nvPr/>
        </p:nvSpPr>
        <p:spPr>
          <a:xfrm>
            <a:off x="1317868" y="1463085"/>
            <a:ext cx="895496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params: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12345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finally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() {}); 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DB71F8-53C9-4340-8721-4089B7E2C614}"/>
              </a:ext>
            </a:extLst>
          </p:cNvPr>
          <p:cNvSpPr/>
          <p:nvPr/>
        </p:nvSpPr>
        <p:spPr>
          <a:xfrm>
            <a:off x="1317868" y="4804539"/>
            <a:ext cx="895496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'/user?ID=12345'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6B75CF-6BC2-4D79-B7E5-C15E3124B02C}"/>
              </a:ext>
            </a:extLst>
          </p:cNvPr>
          <p:cNvSpPr/>
          <p:nvPr/>
        </p:nvSpPr>
        <p:spPr>
          <a:xfrm>
            <a:off x="1178989" y="5982412"/>
            <a:ext cx="1826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https://reqres.in/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B635DE-2B1A-4771-BF60-74E109C83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643" y="5362575"/>
            <a:ext cx="45910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8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929400" y="1636404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npm</a:t>
            </a:r>
            <a:r>
              <a:rPr lang="pl-PL" dirty="0"/>
              <a:t> run </a:t>
            </a:r>
            <a:r>
              <a:rPr lang="pl-PL" dirty="0" err="1"/>
              <a:t>build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B6E63824-062D-45F6-87EB-03A244DC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151" y="2557669"/>
            <a:ext cx="6865303" cy="29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91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4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Routing – nested routing + params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FCDB0A-526E-464D-A9E7-B4F88932195C}"/>
              </a:ext>
            </a:extLst>
          </p:cNvPr>
          <p:cNvSpPr/>
          <p:nvPr/>
        </p:nvSpPr>
        <p:spPr>
          <a:xfrm>
            <a:off x="1264811" y="1233733"/>
            <a:ext cx="702307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6D4AF7-5548-4B24-8558-279154844915}"/>
              </a:ext>
            </a:extLst>
          </p:cNvPr>
          <p:cNvSpPr/>
          <p:nvPr/>
        </p:nvSpPr>
        <p:spPr>
          <a:xfrm>
            <a:off x="1264810" y="1624717"/>
            <a:ext cx="10021824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/child`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Child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6022C8-31AE-4DB0-AFBB-6342B645CDA7}"/>
              </a:ext>
            </a:extLst>
          </p:cNvPr>
          <p:cNvSpPr/>
          <p:nvPr/>
        </p:nvSpPr>
        <p:spPr>
          <a:xfrm>
            <a:off x="1264811" y="4616360"/>
            <a:ext cx="7529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some/:id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283B05-4AC6-4B0E-9EB9-39810E5DB833}"/>
              </a:ext>
            </a:extLst>
          </p:cNvPr>
          <p:cNvSpPr/>
          <p:nvPr/>
        </p:nvSpPr>
        <p:spPr>
          <a:xfrm>
            <a:off x="1264811" y="5414615"/>
            <a:ext cx="2337499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t-B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t-B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pt-B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pt-B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3">
            <a:extLst>
              <a:ext uri="{FF2B5EF4-FFF2-40B4-BE49-F238E27FC236}">
                <a16:creationId xmlns:a16="http://schemas.microsoft.com/office/drawing/2014/main" id="{A05D5F0B-9688-4F8B-8643-E70277DED324}"/>
              </a:ext>
            </a:extLst>
          </p:cNvPr>
          <p:cNvSpPr txBox="1"/>
          <p:nvPr/>
        </p:nvSpPr>
        <p:spPr>
          <a:xfrm>
            <a:off x="1264811" y="5045283"/>
            <a:ext cx="18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SomeComponent</a:t>
            </a:r>
          </a:p>
        </p:txBody>
      </p:sp>
      <p:sp>
        <p:nvSpPr>
          <p:cNvPr id="9" name="pole tekstowe 3">
            <a:extLst>
              <a:ext uri="{FF2B5EF4-FFF2-40B4-BE49-F238E27FC236}">
                <a16:creationId xmlns:a16="http://schemas.microsoft.com/office/drawing/2014/main" id="{91BBD189-AB20-48F3-B341-7A7E27CDFFF8}"/>
              </a:ext>
            </a:extLst>
          </p:cNvPr>
          <p:cNvSpPr txBox="1"/>
          <p:nvPr/>
        </p:nvSpPr>
        <p:spPr>
          <a:xfrm>
            <a:off x="1264811" y="4286048"/>
            <a:ext cx="212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Routing with params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4F60B8-4F01-458E-BA7F-40A7878FD1F3}"/>
              </a:ext>
            </a:extLst>
          </p:cNvPr>
          <p:cNvSpPr/>
          <p:nvPr/>
        </p:nvSpPr>
        <p:spPr>
          <a:xfrm>
            <a:off x="9687351" y="5989306"/>
            <a:ext cx="1599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/help/4/details</a:t>
            </a:r>
          </a:p>
        </p:txBody>
      </p:sp>
      <p:sp>
        <p:nvSpPr>
          <p:cNvPr id="13" name="pole tekstowe 3">
            <a:extLst>
              <a:ext uri="{FF2B5EF4-FFF2-40B4-BE49-F238E27FC236}">
                <a16:creationId xmlns:a16="http://schemas.microsoft.com/office/drawing/2014/main" id="{537DF380-1A8F-4902-BFCE-7758F3D1AE69}"/>
              </a:ext>
            </a:extLst>
          </p:cNvPr>
          <p:cNvSpPr txBox="1"/>
          <p:nvPr/>
        </p:nvSpPr>
        <p:spPr>
          <a:xfrm>
            <a:off x="1264810" y="5883267"/>
            <a:ext cx="499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Object in parameter – it will be available in location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7E3EB-481E-40D8-BD1A-C57D227C4200}"/>
              </a:ext>
            </a:extLst>
          </p:cNvPr>
          <p:cNvSpPr/>
          <p:nvPr/>
        </p:nvSpPr>
        <p:spPr>
          <a:xfrm>
            <a:off x="1264810" y="6319520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663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36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Router - </a:t>
            </a:r>
            <a:r>
              <a:rPr lang="pl-PL" dirty="0" err="1"/>
              <a:t>authentication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53EBEB0-65AA-48E7-A654-75BD34D5E9F5}"/>
              </a:ext>
            </a:extLst>
          </p:cNvPr>
          <p:cNvSpPr/>
          <p:nvPr/>
        </p:nvSpPr>
        <p:spPr>
          <a:xfrm>
            <a:off x="248920" y="1601571"/>
            <a:ext cx="1169416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rest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isAuthentictedLogic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?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: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Redirect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pathname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from: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}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CFC2D025-EC66-467C-8F77-245B7C2C1D59}"/>
              </a:ext>
            </a:extLst>
          </p:cNvPr>
          <p:cNvSpPr/>
          <p:nvPr/>
        </p:nvSpPr>
        <p:spPr>
          <a:xfrm>
            <a:off x="1113181" y="4656264"/>
            <a:ext cx="975360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42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1F99E8D-0E8C-48AD-A29F-DCA7C6F5430D}"/>
              </a:ext>
            </a:extLst>
          </p:cNvPr>
          <p:cNvSpPr/>
          <p:nvPr/>
        </p:nvSpPr>
        <p:spPr>
          <a:xfrm>
            <a:off x="5686586" y="1299615"/>
            <a:ext cx="4371453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444444"/>
                </a:solidFill>
                <a:latin typeface="IBM Plex Mono"/>
              </a:rPr>
              <a:t>npm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install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</a:t>
            </a:r>
            <a:r>
              <a:rPr lang="pl-PL" dirty="0">
                <a:solidFill>
                  <a:srgbClr val="9A6E3A"/>
                </a:solidFill>
                <a:latin typeface="IBM Plex Mono"/>
              </a:rPr>
              <a:t>--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save</a:t>
            </a:r>
            <a:r>
              <a:rPr lang="pl-PL" dirty="0" err="1">
                <a:solidFill>
                  <a:srgbClr val="9A6E3A"/>
                </a:solidFill>
                <a:latin typeface="IBM Plex Mono"/>
              </a:rPr>
              <a:t>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dev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@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testing</a:t>
            </a:r>
            <a:r>
              <a:rPr lang="pl-PL" dirty="0" err="1">
                <a:solidFill>
                  <a:srgbClr val="9A6E3A"/>
                </a:solidFill>
                <a:latin typeface="IBM Plex Mono"/>
              </a:rPr>
              <a:t>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library</a:t>
            </a:r>
            <a:r>
              <a:rPr lang="pl-PL" dirty="0">
                <a:solidFill>
                  <a:srgbClr val="9A6E3A"/>
                </a:solidFill>
                <a:latin typeface="IBM Plex Mono"/>
              </a:rPr>
              <a:t>/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react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FAD86750-ADB2-4332-955C-B0C129DCF75A}"/>
              </a:ext>
            </a:extLst>
          </p:cNvPr>
          <p:cNvSpPr/>
          <p:nvPr/>
        </p:nvSpPr>
        <p:spPr>
          <a:xfrm>
            <a:off x="5688382" y="832438"/>
            <a:ext cx="2623667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SFMono-Regular"/>
              </a:rPr>
              <a:t>npm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SFMono-Regular"/>
              </a:rPr>
              <a:t>install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--</a:t>
            </a:r>
            <a:r>
              <a:rPr lang="pl-PL" dirty="0" err="1">
                <a:solidFill>
                  <a:srgbClr val="000000"/>
                </a:solidFill>
                <a:latin typeface="SFMono-Regular"/>
              </a:rPr>
              <a:t>save-dev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jest</a:t>
            </a:r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9E66A301-D4F4-4905-AED7-BA7A6B16BD00}"/>
              </a:ext>
            </a:extLst>
          </p:cNvPr>
          <p:cNvSpPr txBox="1"/>
          <p:nvPr/>
        </p:nvSpPr>
        <p:spPr>
          <a:xfrm>
            <a:off x="3592221" y="746337"/>
            <a:ext cx="181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Jest – to run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D4902EB-F3BD-4761-BA19-94B0BA1F9E2F}"/>
              </a:ext>
            </a:extLst>
          </p:cNvPr>
          <p:cNvSpPr txBox="1"/>
          <p:nvPr/>
        </p:nvSpPr>
        <p:spPr>
          <a:xfrm>
            <a:off x="1132701" y="1299615"/>
            <a:ext cx="427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Set of </a:t>
            </a:r>
            <a:r>
              <a:rPr lang="pl-PL" dirty="0" err="1"/>
              <a:t>functions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may</a:t>
            </a:r>
            <a:r>
              <a:rPr lang="pl-PL" dirty="0"/>
              <a:t> be </a:t>
            </a:r>
            <a:r>
              <a:rPr lang="pl-PL" dirty="0" err="1"/>
              <a:t>useful</a:t>
            </a:r>
            <a:r>
              <a:rPr lang="pl-PL" dirty="0"/>
              <a:t> for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B44D6886-182B-4EC3-93D1-D50F8A51509D}"/>
              </a:ext>
            </a:extLst>
          </p:cNvPr>
          <p:cNvSpPr/>
          <p:nvPr/>
        </p:nvSpPr>
        <p:spPr>
          <a:xfrm>
            <a:off x="1524000" y="1852893"/>
            <a:ext cx="9144000" cy="46474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beforeEach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"div"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appendChild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afterEach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unmountComponentAtNode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remove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renders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 menu with Help"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, 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act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6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SomeComponent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sz="16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});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expect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textContent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toBe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inside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748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84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r>
              <a:rPr lang="pl-PL" dirty="0"/>
              <a:t> - </a:t>
            </a:r>
            <a:r>
              <a:rPr lang="pl-PL" dirty="0" err="1"/>
              <a:t>interaction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7B49E0FB-64C1-4B81-BEFA-0C1AF5B6D948}"/>
              </a:ext>
            </a:extLst>
          </p:cNvPr>
          <p:cNvSpPr/>
          <p:nvPr/>
        </p:nvSpPr>
        <p:spPr>
          <a:xfrm>
            <a:off x="2531166" y="1528825"/>
            <a:ext cx="6665844" cy="36623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fireEvent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'@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testing-library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E97B0CD6-1362-4C40-ACED-CF8C48A4099E}"/>
              </a:ext>
            </a:extLst>
          </p:cNvPr>
          <p:cNvSpPr/>
          <p:nvPr/>
        </p:nvSpPr>
        <p:spPr>
          <a:xfrm>
            <a:off x="2531166" y="2040724"/>
            <a:ext cx="747422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fireEvent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'.some-class))</a:t>
            </a:r>
            <a:r>
              <a:rPr lang="en-US" dirty="0">
                <a:solidFill>
                  <a:srgbClr val="F44747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B5D8446-CB9B-437E-ABB8-BE9D5E166D8A}"/>
              </a:ext>
            </a:extLst>
          </p:cNvPr>
          <p:cNvSpPr txBox="1"/>
          <p:nvPr/>
        </p:nvSpPr>
        <p:spPr>
          <a:xfrm>
            <a:off x="2476110" y="1114912"/>
            <a:ext cx="14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Click</a:t>
            </a:r>
            <a:r>
              <a:rPr lang="pl-PL" dirty="0"/>
              <a:t> element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422EC9A-A62A-4326-8119-F2F955730777}"/>
              </a:ext>
            </a:extLst>
          </p:cNvPr>
          <p:cNvSpPr/>
          <p:nvPr/>
        </p:nvSpPr>
        <p:spPr>
          <a:xfrm>
            <a:off x="2476110" y="3114799"/>
            <a:ext cx="805732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fireEvent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'.some-class)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target: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"12345"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5D612A-333A-4610-A566-EA34BE64E46E}"/>
              </a:ext>
            </a:extLst>
          </p:cNvPr>
          <p:cNvSpPr txBox="1"/>
          <p:nvPr/>
        </p:nvSpPr>
        <p:spPr>
          <a:xfrm>
            <a:off x="2476110" y="2689757"/>
            <a:ext cx="22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in </a:t>
            </a:r>
            <a:r>
              <a:rPr lang="pl-PL" dirty="0" err="1"/>
              <a:t>input</a:t>
            </a:r>
            <a:endParaRPr lang="pl-PL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326C8ADD-3BDB-42AC-8E50-38DABB93938B}"/>
              </a:ext>
            </a:extLst>
          </p:cNvPr>
          <p:cNvSpPr/>
          <p:nvPr/>
        </p:nvSpPr>
        <p:spPr>
          <a:xfrm>
            <a:off x="2531165" y="4558206"/>
            <a:ext cx="800226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expect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someEl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classList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contains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disabled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toBe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31ED360-6F34-4604-85E3-FB8D1DAC8401}"/>
              </a:ext>
            </a:extLst>
          </p:cNvPr>
          <p:cNvSpPr txBox="1"/>
          <p:nvPr/>
        </p:nvSpPr>
        <p:spPr>
          <a:xfrm>
            <a:off x="2476110" y="4196077"/>
            <a:ext cx="308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element </a:t>
            </a:r>
            <a:r>
              <a:rPr lang="pl-PL" dirty="0" err="1"/>
              <a:t>contains</a:t>
            </a:r>
            <a:r>
              <a:rPr lang="pl-PL" dirty="0"/>
              <a:t> </a:t>
            </a:r>
            <a:r>
              <a:rPr lang="pl-PL" dirty="0" err="1"/>
              <a:t>class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03880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r>
              <a:rPr lang="pl-PL" dirty="0"/>
              <a:t> – </a:t>
            </a:r>
            <a:r>
              <a:rPr lang="pl-PL" dirty="0" err="1"/>
              <a:t>Mocking</a:t>
            </a:r>
            <a:r>
              <a:rPr lang="pl-PL" dirty="0"/>
              <a:t> http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11127F1-1F14-4BF6-812B-961DD76F857E}"/>
              </a:ext>
            </a:extLst>
          </p:cNvPr>
          <p:cNvSpPr/>
          <p:nvPr/>
        </p:nvSpPr>
        <p:spPr>
          <a:xfrm>
            <a:off x="4023476" y="855290"/>
            <a:ext cx="4145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24292E"/>
                </a:solidFill>
                <a:latin typeface="SFMono-Regular"/>
              </a:rPr>
              <a:t>npm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install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axios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-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mock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-adapter --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save-dev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C33ECF1-7D04-47C9-BC00-2D396F0EC126}"/>
              </a:ext>
            </a:extLst>
          </p:cNvPr>
          <p:cNvSpPr/>
          <p:nvPr/>
        </p:nvSpPr>
        <p:spPr>
          <a:xfrm>
            <a:off x="2630555" y="1364923"/>
            <a:ext cx="693088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MockAdapter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mock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-adapter'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MockAdapter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282DF31-0011-4332-8C15-C9F1C45D3765}"/>
              </a:ext>
            </a:extLst>
          </p:cNvPr>
          <p:cNvSpPr/>
          <p:nvPr/>
        </p:nvSpPr>
        <p:spPr>
          <a:xfrm>
            <a:off x="2614510" y="2428554"/>
            <a:ext cx="6946933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users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reply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'John 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Smith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]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B75AF30-924B-4D27-8663-DB5B623A1BC6}"/>
              </a:ext>
            </a:extLst>
          </p:cNvPr>
          <p:cNvSpPr/>
          <p:nvPr/>
        </p:nvSpPr>
        <p:spPr>
          <a:xfrm>
            <a:off x="1941443" y="4360148"/>
            <a:ext cx="830911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users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searchText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'John'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}).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reply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467E77E-09B3-4398-9226-8BCE85760025}"/>
              </a:ext>
            </a:extLst>
          </p:cNvPr>
          <p:cNvSpPr/>
          <p:nvPr/>
        </p:nvSpPr>
        <p:spPr>
          <a:xfrm>
            <a:off x="1881360" y="3990816"/>
            <a:ext cx="2433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24292E"/>
                </a:solidFill>
                <a:latin typeface="SFMono-Regular"/>
              </a:rPr>
              <a:t>With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specific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parameter</a:t>
            </a:r>
            <a:endParaRPr lang="pl-PL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85D17675-9C0C-4173-B699-CA8A8D1299E4}"/>
              </a:ext>
            </a:extLst>
          </p:cNvPr>
          <p:cNvSpPr/>
          <p:nvPr/>
        </p:nvSpPr>
        <p:spPr>
          <a:xfrm>
            <a:off x="7221537" y="169148"/>
            <a:ext cx="4970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3"/>
              </a:rPr>
              <a:t>https://github.com/ctimmerm/axios-mock-adapter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9448EB04-B670-4B28-8730-162684175643}"/>
              </a:ext>
            </a:extLst>
          </p:cNvPr>
          <p:cNvSpPr/>
          <p:nvPr/>
        </p:nvSpPr>
        <p:spPr>
          <a:xfrm>
            <a:off x="906376" y="5520666"/>
            <a:ext cx="103632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getByText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findByText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Component/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7BC1F180-E3EE-46CF-992D-7DED5CA58D1F}"/>
              </a:ext>
            </a:extLst>
          </p:cNvPr>
          <p:cNvSpPr/>
          <p:nvPr/>
        </p:nvSpPr>
        <p:spPr>
          <a:xfrm>
            <a:off x="906376" y="5098812"/>
            <a:ext cx="499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User </a:t>
            </a:r>
            <a:r>
              <a:rPr lang="pl-PL" dirty="0" err="1">
                <a:latin typeface="Consolas" panose="020B0609020204030204" pitchFamily="49" charset="0"/>
              </a:rPr>
              <a:t>render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from@testing-library</a:t>
            </a:r>
            <a:r>
              <a:rPr lang="pl-PL" dirty="0">
                <a:latin typeface="Consolas" panose="020B0609020204030204" pitchFamily="49" charset="0"/>
              </a:rPr>
              <a:t>/</a:t>
            </a:r>
            <a:r>
              <a:rPr lang="pl-PL" dirty="0" err="1">
                <a:latin typeface="Consolas" panose="020B0609020204030204" pitchFamily="49" charset="0"/>
              </a:rPr>
              <a:t>react</a:t>
            </a:r>
            <a:endParaRPr lang="pl-PL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B58DD073-002C-42BA-A57B-14C0062F8489}"/>
              </a:ext>
            </a:extLst>
          </p:cNvPr>
          <p:cNvSpPr/>
          <p:nvPr/>
        </p:nvSpPr>
        <p:spPr>
          <a:xfrm>
            <a:off x="908781" y="6088155"/>
            <a:ext cx="681161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logOutButton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findByText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2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53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r>
              <a:rPr lang="pl-PL" dirty="0"/>
              <a:t> – </a:t>
            </a:r>
            <a:r>
              <a:rPr lang="pl-PL" dirty="0" err="1"/>
              <a:t>Mocking</a:t>
            </a:r>
            <a:r>
              <a:rPr lang="pl-PL" dirty="0"/>
              <a:t> </a:t>
            </a:r>
            <a:r>
              <a:rPr lang="pl-PL" dirty="0" err="1"/>
              <a:t>modules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089662BC-DD47-4CA4-87F5-EEC1E0934252}"/>
              </a:ext>
            </a:extLst>
          </p:cNvPr>
          <p:cNvSpPr/>
          <p:nvPr/>
        </p:nvSpPr>
        <p:spPr>
          <a:xfrm>
            <a:off x="3180522" y="1997839"/>
            <a:ext cx="6096000" cy="286232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jest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mock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()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Dummy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testid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"square"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here is square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38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– </a:t>
            </a:r>
            <a:r>
              <a:rPr lang="pl-PL" i="1" dirty="0" err="1"/>
              <a:t>lazy</a:t>
            </a:r>
            <a:r>
              <a:rPr lang="pl-PL" i="1" dirty="0"/>
              <a:t> </a:t>
            </a:r>
            <a:r>
              <a:rPr lang="pl-PL" i="1" dirty="0" err="1"/>
              <a:t>loading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C21B87DB-2F85-4A8A-A7CD-C684EAC316E7}"/>
              </a:ext>
            </a:extLst>
          </p:cNvPr>
          <p:cNvSpPr/>
          <p:nvPr/>
        </p:nvSpPr>
        <p:spPr>
          <a:xfrm>
            <a:off x="3048000" y="2284308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math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3B87306A-A2F0-401F-895E-C7BC7395EC2D}"/>
              </a:ext>
            </a:extLst>
          </p:cNvPr>
          <p:cNvSpPr/>
          <p:nvPr/>
        </p:nvSpPr>
        <p:spPr>
          <a:xfrm>
            <a:off x="3015841" y="1248788"/>
            <a:ext cx="6096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add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math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FF56C460-0ABE-41E7-85A8-25CD3C346872}"/>
              </a:ext>
            </a:extLst>
          </p:cNvPr>
          <p:cNvSpPr/>
          <p:nvPr/>
        </p:nvSpPr>
        <p:spPr>
          <a:xfrm>
            <a:off x="1041647" y="3596827"/>
            <a:ext cx="88392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OtherComponent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lazy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OtherComponent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594E28A-F2E6-4AB1-86CB-659BE8178BE3}"/>
              </a:ext>
            </a:extLst>
          </p:cNvPr>
          <p:cNvSpPr txBox="1"/>
          <p:nvPr/>
        </p:nvSpPr>
        <p:spPr>
          <a:xfrm>
            <a:off x="3015841" y="879456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Normal</a:t>
            </a:r>
            <a:r>
              <a:rPr lang="pl-PL" dirty="0"/>
              <a:t> import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9938AA82-9F41-47A6-A120-CE17AB055A5E}"/>
              </a:ext>
            </a:extLst>
          </p:cNvPr>
          <p:cNvSpPr txBox="1"/>
          <p:nvPr/>
        </p:nvSpPr>
        <p:spPr>
          <a:xfrm>
            <a:off x="3048000" y="1941194"/>
            <a:ext cx="127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Lazy</a:t>
            </a:r>
            <a:r>
              <a:rPr lang="pl-PL" dirty="0"/>
              <a:t> import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005DB816-D9E1-4EFF-8FB0-22BCC0707EFC}"/>
              </a:ext>
            </a:extLst>
          </p:cNvPr>
          <p:cNvSpPr txBox="1"/>
          <p:nvPr/>
        </p:nvSpPr>
        <p:spPr>
          <a:xfrm>
            <a:off x="925114" y="3213362"/>
            <a:ext cx="362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Import component 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it's</a:t>
            </a:r>
            <a:r>
              <a:rPr lang="pl-PL" dirty="0"/>
              <a:t> </a:t>
            </a:r>
            <a:r>
              <a:rPr lang="pl-PL" dirty="0" err="1"/>
              <a:t>needed</a:t>
            </a:r>
            <a:endParaRPr lang="pl-PL" dirty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43E09D28-C513-4110-909D-60FE8F151A53}"/>
              </a:ext>
            </a:extLst>
          </p:cNvPr>
          <p:cNvSpPr/>
          <p:nvPr/>
        </p:nvSpPr>
        <p:spPr>
          <a:xfrm>
            <a:off x="925114" y="4355348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Suspense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fallback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Loading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OtherComponent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Suspense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BC1F7CE-0D0C-4852-BE4D-0D8ED16B455A}"/>
              </a:ext>
            </a:extLst>
          </p:cNvPr>
          <p:cNvSpPr txBox="1"/>
          <p:nvPr/>
        </p:nvSpPr>
        <p:spPr>
          <a:xfrm>
            <a:off x="925114" y="3985078"/>
            <a:ext cx="448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Placeholder</a:t>
            </a:r>
            <a:r>
              <a:rPr lang="pl-PL" dirty="0"/>
              <a:t> </a:t>
            </a:r>
            <a:r>
              <a:rPr lang="pl-PL" dirty="0" err="1"/>
              <a:t>until</a:t>
            </a:r>
            <a:r>
              <a:rPr lang="pl-PL" dirty="0"/>
              <a:t> component </a:t>
            </a:r>
            <a:r>
              <a:rPr lang="pl-PL" dirty="0" err="1"/>
              <a:t>will</a:t>
            </a:r>
            <a:r>
              <a:rPr lang="pl-PL" dirty="0"/>
              <a:t> be </a:t>
            </a:r>
            <a:r>
              <a:rPr lang="pl-PL" dirty="0" err="1"/>
              <a:t>rendered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0688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50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Component </a:t>
            </a:r>
            <a:r>
              <a:rPr lang="pl-PL" dirty="0" err="1"/>
              <a:t>composition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BD21C8F1-B87C-4A2A-8541-31EFB5B3C573}"/>
              </a:ext>
            </a:extLst>
          </p:cNvPr>
          <p:cNvSpPr/>
          <p:nvPr/>
        </p:nvSpPr>
        <p:spPr>
          <a:xfrm>
            <a:off x="2252868" y="1028343"/>
            <a:ext cx="768626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PageLayout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NavigationBar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permalink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Avatar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8D519BB6-E878-4624-BDDA-A767B260BCE2}"/>
              </a:ext>
            </a:extLst>
          </p:cNvPr>
          <p:cNvSpPr/>
          <p:nvPr/>
        </p:nvSpPr>
        <p:spPr>
          <a:xfrm>
            <a:off x="159948" y="2903200"/>
            <a:ext cx="11872103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permalink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Avatar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PageLayout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PageLayout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NavigationBar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691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91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Context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ED9AABA-7705-48EF-B3F6-A45B2DF93E45}"/>
              </a:ext>
            </a:extLst>
          </p:cNvPr>
          <p:cNvSpPr/>
          <p:nvPr/>
        </p:nvSpPr>
        <p:spPr>
          <a:xfrm>
            <a:off x="2557669" y="1324067"/>
            <a:ext cx="764650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ColorContext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createContext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3D4C87E-89A8-4C9D-BDA8-D731CBB0A9F7}"/>
              </a:ext>
            </a:extLst>
          </p:cNvPr>
          <p:cNvSpPr txBox="1"/>
          <p:nvPr/>
        </p:nvSpPr>
        <p:spPr>
          <a:xfrm>
            <a:off x="2557669" y="940981"/>
            <a:ext cx="165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Declare</a:t>
            </a:r>
            <a:r>
              <a:rPr lang="pl-PL" dirty="0"/>
              <a:t> </a:t>
            </a:r>
            <a:r>
              <a:rPr lang="pl-PL" dirty="0" err="1"/>
              <a:t>context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9F5D755-1E8B-4DB5-8929-8E4AA4404171}"/>
              </a:ext>
            </a:extLst>
          </p:cNvPr>
          <p:cNvSpPr/>
          <p:nvPr/>
        </p:nvSpPr>
        <p:spPr>
          <a:xfrm>
            <a:off x="1948068" y="2350461"/>
            <a:ext cx="857415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Provider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Consumer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createContext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defaultValue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AFBFF6E-D528-41FC-B304-E1790889608C}"/>
              </a:ext>
            </a:extLst>
          </p:cNvPr>
          <p:cNvSpPr txBox="1"/>
          <p:nvPr/>
        </p:nvSpPr>
        <p:spPr>
          <a:xfrm>
            <a:off x="1848678" y="198415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API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B3708224-F77D-4D19-899A-4100042ABA84}"/>
              </a:ext>
            </a:extLst>
          </p:cNvPr>
          <p:cNvSpPr/>
          <p:nvPr/>
        </p:nvSpPr>
        <p:spPr>
          <a:xfrm>
            <a:off x="304798" y="3261045"/>
            <a:ext cx="5314123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Provider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ColorContext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2AEA798-8AAF-4721-A6BA-BA1FAA3647A5}"/>
              </a:ext>
            </a:extLst>
          </p:cNvPr>
          <p:cNvSpPr txBox="1"/>
          <p:nvPr/>
        </p:nvSpPr>
        <p:spPr>
          <a:xfrm>
            <a:off x="250817" y="2891713"/>
            <a:ext cx="368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context</a:t>
            </a:r>
            <a:r>
              <a:rPr lang="pl-PL" dirty="0"/>
              <a:t> and </a:t>
            </a:r>
            <a:r>
              <a:rPr lang="pl-PL" dirty="0" err="1"/>
              <a:t>distribute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lower</a:t>
            </a:r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3CA8F0AD-1751-4CA4-BC68-6036F396EA31}"/>
              </a:ext>
            </a:extLst>
          </p:cNvPr>
          <p:cNvSpPr/>
          <p:nvPr/>
        </p:nvSpPr>
        <p:spPr>
          <a:xfrm>
            <a:off x="5777947" y="3261045"/>
            <a:ext cx="5870714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Consumer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ColorContext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Consumer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Consumer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AA447AA-121C-460D-9A40-67693DDC23EC}"/>
              </a:ext>
            </a:extLst>
          </p:cNvPr>
          <p:cNvSpPr txBox="1"/>
          <p:nvPr/>
        </p:nvSpPr>
        <p:spPr>
          <a:xfrm>
            <a:off x="5777947" y="2825880"/>
            <a:ext cx="33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somewhere</a:t>
            </a:r>
            <a:r>
              <a:rPr lang="pl-PL" dirty="0"/>
              <a:t> </a:t>
            </a:r>
            <a:r>
              <a:rPr lang="pl-PL" dirty="0" err="1"/>
              <a:t>lower</a:t>
            </a:r>
            <a:r>
              <a:rPr lang="pl-PL" dirty="0"/>
              <a:t> in </a:t>
            </a:r>
            <a:r>
              <a:rPr lang="pl-PL" dirty="0" err="1"/>
              <a:t>render</a:t>
            </a:r>
            <a:endParaRPr lang="pl-PL" dirty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5EC9C16-9F5A-4956-AFCE-AFB5963B02B6}"/>
              </a:ext>
            </a:extLst>
          </p:cNvPr>
          <p:cNvSpPr/>
          <p:nvPr/>
        </p:nvSpPr>
        <p:spPr>
          <a:xfrm>
            <a:off x="2729947" y="5533933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Square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contextType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ColorContext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context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54A378F5-86E5-4CF8-93CE-7BA7E4674FE4}"/>
              </a:ext>
            </a:extLst>
          </p:cNvPr>
          <p:cNvSpPr txBox="1"/>
          <p:nvPr/>
        </p:nvSpPr>
        <p:spPr>
          <a:xfrm>
            <a:off x="2720268" y="5132260"/>
            <a:ext cx="2996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outside</a:t>
            </a:r>
            <a:r>
              <a:rPr lang="pl-PL" dirty="0"/>
              <a:t> </a:t>
            </a:r>
            <a:r>
              <a:rPr lang="pl-PL" dirty="0" err="1"/>
              <a:t>render</a:t>
            </a:r>
            <a:r>
              <a:rPr lang="pl-PL" dirty="0"/>
              <a:t> </a:t>
            </a:r>
            <a:r>
              <a:rPr lang="pl-PL" dirty="0" err="1"/>
              <a:t>function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86437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01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Error </a:t>
            </a:r>
            <a:r>
              <a:rPr lang="pl-PL" dirty="0" err="1"/>
              <a:t>encapsulation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7A92A86-0030-4834-8A5E-269BFE65D96D}"/>
              </a:ext>
            </a:extLst>
          </p:cNvPr>
          <p:cNvSpPr/>
          <p:nvPr/>
        </p:nvSpPr>
        <p:spPr>
          <a:xfrm>
            <a:off x="2902226" y="1407469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pl-PL" dirty="0" err="1">
                <a:solidFill>
                  <a:srgbClr val="6A9955"/>
                </a:solidFill>
                <a:latin typeface="Consolas" panose="020B0609020204030204" pitchFamily="49" charset="0"/>
              </a:rPr>
              <a:t>change</a:t>
            </a: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6A9955"/>
                </a:solidFill>
                <a:latin typeface="Consolas" panose="020B0609020204030204" pitchFamily="49" charset="0"/>
              </a:rPr>
              <a:t>state</a:t>
            </a: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 of error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getDerivedStateFromError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hasError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// log error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errorInfo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5E1B194-C6ED-4ABA-B002-46C4A9394AB9}"/>
              </a:ext>
            </a:extLst>
          </p:cNvPr>
          <p:cNvSpPr/>
          <p:nvPr/>
        </p:nvSpPr>
        <p:spPr>
          <a:xfrm>
            <a:off x="2902226" y="4386540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hasError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67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–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commands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7891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17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Fragments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03F2BA2-BFB3-443D-A116-3DBB37F12780}"/>
              </a:ext>
            </a:extLst>
          </p:cNvPr>
          <p:cNvSpPr/>
          <p:nvPr/>
        </p:nvSpPr>
        <p:spPr>
          <a:xfrm>
            <a:off x="2782956" y="907812"/>
            <a:ext cx="6096000" cy="286232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Columns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val2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D52F609-E980-4463-9598-1C4AC567D549}"/>
              </a:ext>
            </a:extLst>
          </p:cNvPr>
          <p:cNvSpPr/>
          <p:nvPr/>
        </p:nvSpPr>
        <p:spPr>
          <a:xfrm>
            <a:off x="2782956" y="3928766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React.Fragment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val2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React.Fragment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347261E-F5C8-49FD-B876-889BF461B457}"/>
              </a:ext>
            </a:extLst>
          </p:cNvPr>
          <p:cNvSpPr/>
          <p:nvPr/>
        </p:nvSpPr>
        <p:spPr>
          <a:xfrm>
            <a:off x="2782956" y="5248474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val2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1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12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HOC – </a:t>
            </a:r>
            <a:r>
              <a:rPr lang="pl-PL" dirty="0" err="1"/>
              <a:t>higher</a:t>
            </a:r>
            <a:r>
              <a:rPr lang="pl-PL" dirty="0"/>
              <a:t> order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62EB359-F5C3-458A-A85E-FF1B953C863D}"/>
              </a:ext>
            </a:extLst>
          </p:cNvPr>
          <p:cNvSpPr/>
          <p:nvPr/>
        </p:nvSpPr>
        <p:spPr>
          <a:xfrm>
            <a:off x="497840" y="1856746"/>
            <a:ext cx="11542644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myHoc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settings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WrappedComponent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DecoratingComponent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settings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WrappedComponent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5B773708-F535-4438-BDEA-5A02515F42A6}"/>
              </a:ext>
            </a:extLst>
          </p:cNvPr>
          <p:cNvSpPr/>
          <p:nvPr/>
        </p:nvSpPr>
        <p:spPr>
          <a:xfrm>
            <a:off x="497841" y="4704666"/>
            <a:ext cx="82561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MyWrappedComponent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myHoc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'test'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MyWrappedComponent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D31629A-EF1C-4DAF-9B63-C0E9B0266DBC}"/>
              </a:ext>
            </a:extLst>
          </p:cNvPr>
          <p:cNvSpPr txBox="1"/>
          <p:nvPr/>
        </p:nvSpPr>
        <p:spPr>
          <a:xfrm>
            <a:off x="497839" y="1411212"/>
            <a:ext cx="282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 to </a:t>
            </a:r>
            <a:r>
              <a:rPr lang="pl-PL" dirty="0" err="1"/>
              <a:t>any</a:t>
            </a:r>
            <a:r>
              <a:rPr lang="pl-PL" dirty="0"/>
              <a:t> component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D0FD36A-AC71-47A0-80C2-2E2E71187588}"/>
              </a:ext>
            </a:extLst>
          </p:cNvPr>
          <p:cNvSpPr txBox="1"/>
          <p:nvPr/>
        </p:nvSpPr>
        <p:spPr>
          <a:xfrm>
            <a:off x="497839" y="4335334"/>
            <a:ext cx="75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Usage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93020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576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Refs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34521698-43E0-4E50-B448-C2B909EAFAEB}"/>
              </a:ext>
            </a:extLst>
          </p:cNvPr>
          <p:cNvSpPr/>
          <p:nvPr/>
        </p:nvSpPr>
        <p:spPr>
          <a:xfrm>
            <a:off x="3761010" y="1162827"/>
            <a:ext cx="436369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96B1A45-E172-4B28-B293-061E8342D21E}"/>
              </a:ext>
            </a:extLst>
          </p:cNvPr>
          <p:cNvSpPr/>
          <p:nvPr/>
        </p:nvSpPr>
        <p:spPr>
          <a:xfrm>
            <a:off x="3761010" y="2026625"/>
            <a:ext cx="398378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74BAB07-5CE5-44BF-A35C-58E7940201EC}"/>
              </a:ext>
            </a:extLst>
          </p:cNvPr>
          <p:cNvSpPr txBox="1"/>
          <p:nvPr/>
        </p:nvSpPr>
        <p:spPr>
          <a:xfrm>
            <a:off x="3761010" y="3966820"/>
            <a:ext cx="3275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/>
              <a:t>Custom</a:t>
            </a:r>
            <a:r>
              <a:rPr lang="pl-PL" sz="2800" dirty="0"/>
              <a:t> </a:t>
            </a:r>
            <a:r>
              <a:rPr lang="pl-PL" sz="2800" dirty="0" err="1"/>
              <a:t>components</a:t>
            </a:r>
            <a:endParaRPr lang="pl-PL" sz="2800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E83D696A-E993-4AC7-9F47-466B36BAC6D1}"/>
              </a:ext>
            </a:extLst>
          </p:cNvPr>
          <p:cNvSpPr txBox="1"/>
          <p:nvPr/>
        </p:nvSpPr>
        <p:spPr>
          <a:xfrm>
            <a:off x="1355740" y="5004789"/>
            <a:ext cx="2710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Class Component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71734450-3C1A-4747-85C0-5C86B5659369}"/>
              </a:ext>
            </a:extLst>
          </p:cNvPr>
          <p:cNvSpPr txBox="1"/>
          <p:nvPr/>
        </p:nvSpPr>
        <p:spPr>
          <a:xfrm>
            <a:off x="6747166" y="4983571"/>
            <a:ext cx="3260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/>
              <a:t>Function</a:t>
            </a:r>
            <a:r>
              <a:rPr lang="pl-PL" sz="2800" dirty="0"/>
              <a:t> Component</a:t>
            </a:r>
          </a:p>
        </p:txBody>
      </p:sp>
      <p:pic>
        <p:nvPicPr>
          <p:cNvPr id="12" name="Grafika 11" descr="Znacznik wyboru">
            <a:extLst>
              <a:ext uri="{FF2B5EF4-FFF2-40B4-BE49-F238E27FC236}">
                <a16:creationId xmlns:a16="http://schemas.microsoft.com/office/drawing/2014/main" id="{077DDB89-5A15-41E9-9F7C-0C63E784D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0956" y="5585558"/>
            <a:ext cx="914400" cy="914400"/>
          </a:xfrm>
          <a:prstGeom prst="rect">
            <a:avLst/>
          </a:prstGeom>
        </p:spPr>
      </p:pic>
      <p:pic>
        <p:nvPicPr>
          <p:cNvPr id="14" name="Grafika 13" descr="Zamykać">
            <a:extLst>
              <a:ext uri="{FF2B5EF4-FFF2-40B4-BE49-F238E27FC236}">
                <a16:creationId xmlns:a16="http://schemas.microsoft.com/office/drawing/2014/main" id="{15DD43EB-C2FF-4049-A8FB-63B49D94BA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4705" y="5585558"/>
            <a:ext cx="914400" cy="914400"/>
          </a:xfrm>
          <a:prstGeom prst="rect">
            <a:avLst/>
          </a:prstGeom>
        </p:spPr>
      </p:pic>
      <p:sp>
        <p:nvSpPr>
          <p:cNvPr id="15" name="Prostokąt 14">
            <a:extLst>
              <a:ext uri="{FF2B5EF4-FFF2-40B4-BE49-F238E27FC236}">
                <a16:creationId xmlns:a16="http://schemas.microsoft.com/office/drawing/2014/main" id="{59908596-1031-4FCD-951D-C6D5A6DBD4C7}"/>
              </a:ext>
            </a:extLst>
          </p:cNvPr>
          <p:cNvSpPr/>
          <p:nvPr/>
        </p:nvSpPr>
        <p:spPr>
          <a:xfrm>
            <a:off x="3761010" y="2899142"/>
            <a:ext cx="385714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focus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8895093A-2AEA-4E0B-B990-B63B341E99EA}"/>
              </a:ext>
            </a:extLst>
          </p:cNvPr>
          <p:cNvSpPr txBox="1"/>
          <p:nvPr/>
        </p:nvSpPr>
        <p:spPr>
          <a:xfrm>
            <a:off x="3683859" y="824273"/>
            <a:ext cx="1662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err="1"/>
              <a:t>Declare</a:t>
            </a:r>
            <a:r>
              <a:rPr lang="pl-PL" sz="1600" dirty="0"/>
              <a:t> </a:t>
            </a:r>
            <a:r>
              <a:rPr lang="pl-PL" sz="1600" dirty="0" err="1"/>
              <a:t>reference</a:t>
            </a:r>
            <a:endParaRPr lang="pl-PL" sz="1600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72ECD05E-EB9D-497D-B648-AD39F170F778}"/>
              </a:ext>
            </a:extLst>
          </p:cNvPr>
          <p:cNvSpPr txBox="1"/>
          <p:nvPr/>
        </p:nvSpPr>
        <p:spPr>
          <a:xfrm>
            <a:off x="3736868" y="1677576"/>
            <a:ext cx="1558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err="1"/>
              <a:t>Assign</a:t>
            </a:r>
            <a:r>
              <a:rPr lang="pl-PL" sz="1600" dirty="0"/>
              <a:t> </a:t>
            </a:r>
            <a:r>
              <a:rPr lang="pl-PL" sz="1600" dirty="0" err="1"/>
              <a:t>reference</a:t>
            </a:r>
            <a:endParaRPr lang="pl-PL" sz="1600" dirty="0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F7B9826B-1D2E-4E2E-8EB5-B89788543B71}"/>
              </a:ext>
            </a:extLst>
          </p:cNvPr>
          <p:cNvSpPr txBox="1"/>
          <p:nvPr/>
        </p:nvSpPr>
        <p:spPr>
          <a:xfrm>
            <a:off x="3735411" y="2572152"/>
            <a:ext cx="1390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err="1"/>
              <a:t>Use</a:t>
            </a:r>
            <a:r>
              <a:rPr lang="pl-PL" sz="1600" dirty="0"/>
              <a:t> </a:t>
            </a:r>
            <a:r>
              <a:rPr lang="pl-PL" sz="1600" dirty="0" err="1"/>
              <a:t>reference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5247765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Strict</a:t>
            </a:r>
            <a:r>
              <a:rPr lang="pl-PL" dirty="0"/>
              <a:t> </a:t>
            </a:r>
            <a:r>
              <a:rPr lang="pl-PL" dirty="0" err="1"/>
              <a:t>mode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52A7F88C-8CC7-4945-AC44-07F2DD1D316B}"/>
              </a:ext>
            </a:extLst>
          </p:cNvPr>
          <p:cNvSpPr/>
          <p:nvPr/>
        </p:nvSpPr>
        <p:spPr>
          <a:xfrm>
            <a:off x="3909392" y="1451907"/>
            <a:ext cx="458525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React.StrictMode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ComponentOne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ComponentTwo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React.StrictMode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16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Hooks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7561F4B9-C0BC-4BBA-BE6F-3EDE4E4FC41E}"/>
              </a:ext>
            </a:extLst>
          </p:cNvPr>
          <p:cNvSpPr/>
          <p:nvPr/>
        </p:nvSpPr>
        <p:spPr>
          <a:xfrm>
            <a:off x="225287" y="954811"/>
            <a:ext cx="6096000" cy="304698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pl-PL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clicked</a:t>
            </a:r>
            <a:r>
              <a:rPr lang="pl-PL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Clicked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times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pl-PL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</a:t>
            </a:r>
            <a:r>
              <a:rPr lang="pl-PL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clicked</a:t>
            </a:r>
            <a:r>
              <a:rPr lang="pl-PL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clicked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	     })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Click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me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)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3DB9D818-FC3A-4603-9AF8-E2733B5216BE}"/>
              </a:ext>
            </a:extLst>
          </p:cNvPr>
          <p:cNvSpPr/>
          <p:nvPr/>
        </p:nvSpPr>
        <p:spPr>
          <a:xfrm>
            <a:off x="6652592" y="954811"/>
            <a:ext cx="5314121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, {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useState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Example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setCount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Clicked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times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Click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 me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);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9B66343-91CC-42ED-ADF2-99597522498D}"/>
              </a:ext>
            </a:extLst>
          </p:cNvPr>
          <p:cNvSpPr/>
          <p:nvPr/>
        </p:nvSpPr>
        <p:spPr>
          <a:xfrm>
            <a:off x="225286" y="4305768"/>
            <a:ext cx="6096001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componentDidMount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clicked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componentDidUpdate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` 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 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clicked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7BEEDC80-25ED-42EC-B080-94E38CB1CBDA}"/>
              </a:ext>
            </a:extLst>
          </p:cNvPr>
          <p:cNvSpPr/>
          <p:nvPr/>
        </p:nvSpPr>
        <p:spPr>
          <a:xfrm>
            <a:off x="6652591" y="4305768"/>
            <a:ext cx="5314121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useEffect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A6888C16-2671-4488-AA6A-273A9F190398}"/>
              </a:ext>
            </a:extLst>
          </p:cNvPr>
          <p:cNvSpPr/>
          <p:nvPr/>
        </p:nvSpPr>
        <p:spPr>
          <a:xfrm>
            <a:off x="3048000" y="5903189"/>
            <a:ext cx="3273287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pl-PL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unsubscribe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CDBC52C0-69FA-40FD-96D8-5061EF095F1D}"/>
              </a:ext>
            </a:extLst>
          </p:cNvPr>
          <p:cNvSpPr/>
          <p:nvPr/>
        </p:nvSpPr>
        <p:spPr>
          <a:xfrm>
            <a:off x="6652591" y="5898885"/>
            <a:ext cx="3710609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useEffect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()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sz="1400" dirty="0">
                <a:solidFill>
                  <a:srgbClr val="6A9955"/>
                </a:solidFill>
                <a:latin typeface="Consolas" panose="020B0609020204030204" pitchFamily="49" charset="0"/>
              </a:rPr>
              <a:t>/*</a:t>
            </a:r>
            <a:r>
              <a:rPr lang="pl-PL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unsubscribe</a:t>
            </a:r>
            <a:r>
              <a:rPr lang="pl-PL" sz="1400" dirty="0">
                <a:solidFill>
                  <a:srgbClr val="6A9955"/>
                </a:solidFill>
                <a:latin typeface="Consolas" panose="020B0609020204030204" pitchFamily="49" charset="0"/>
              </a:rPr>
              <a:t>*/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9FB90208-DBFF-45BA-B607-7A09124CCB94}"/>
              </a:ext>
            </a:extLst>
          </p:cNvPr>
          <p:cNvSpPr/>
          <p:nvPr/>
        </p:nvSpPr>
        <p:spPr>
          <a:xfrm>
            <a:off x="6652591" y="3661340"/>
            <a:ext cx="4259499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useContext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LocaleContext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742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Hooks</a:t>
            </a:r>
            <a:r>
              <a:rPr lang="pl-PL" dirty="0"/>
              <a:t> – </a:t>
            </a:r>
            <a:r>
              <a:rPr lang="pl-PL" dirty="0" err="1"/>
              <a:t>custom</a:t>
            </a:r>
            <a:r>
              <a:rPr lang="pl-PL" dirty="0"/>
              <a:t> </a:t>
            </a:r>
            <a:r>
              <a:rPr lang="pl-PL" dirty="0" err="1"/>
              <a:t>hook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AD48096-1084-46E2-A2D5-A90DC972E10A}"/>
              </a:ext>
            </a:extLst>
          </p:cNvPr>
          <p:cNvSpPr/>
          <p:nvPr/>
        </p:nvSpPr>
        <p:spPr>
          <a:xfrm>
            <a:off x="2107095" y="1482301"/>
            <a:ext cx="7977809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useColor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initialColor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changeColor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initialColor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changeColor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useEffect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Color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changed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306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4976DA-E497-41CB-9445-140AB59DD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FBF8A4-57FB-4CE9-B094-C5E5EDA94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06039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Hooks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526429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Hooks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855405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Hooks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4864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Reactjs</a:t>
            </a:r>
            <a:r>
              <a:rPr lang="pl-PL" dirty="0"/>
              <a:t> – vs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debugging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47238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2CB4B36-132E-4A3A-AAF5-A1E25F7ADBC0}"/>
              </a:ext>
            </a:extLst>
          </p:cNvPr>
          <p:cNvSpPr/>
          <p:nvPr/>
        </p:nvSpPr>
        <p:spPr>
          <a:xfrm>
            <a:off x="4482078" y="1415534"/>
            <a:ext cx="2962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>
                <a:latin typeface="SFMono-Regular"/>
              </a:rPr>
              <a:t>npm</a:t>
            </a:r>
            <a:r>
              <a:rPr lang="pl-PL" dirty="0">
                <a:latin typeface="SFMono-Regular"/>
              </a:rPr>
              <a:t> </a:t>
            </a:r>
            <a:r>
              <a:rPr lang="pl-PL" dirty="0" err="1">
                <a:latin typeface="SFMono-Regular"/>
              </a:rPr>
              <a:t>install</a:t>
            </a:r>
            <a:r>
              <a:rPr lang="pl-PL" dirty="0">
                <a:latin typeface="SFMono-Regular"/>
              </a:rPr>
              <a:t> --</a:t>
            </a:r>
            <a:r>
              <a:rPr lang="pl-PL" dirty="0" err="1">
                <a:latin typeface="SFMono-Regular"/>
              </a:rPr>
              <a:t>save</a:t>
            </a:r>
            <a:r>
              <a:rPr lang="pl-PL" dirty="0">
                <a:latin typeface="SFMono-Regular"/>
              </a:rPr>
              <a:t> </a:t>
            </a:r>
            <a:r>
              <a:rPr lang="pl-PL" dirty="0" err="1">
                <a:latin typeface="SFMono-Regular"/>
              </a:rPr>
              <a:t>react-redux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BF58E04-F447-4CA1-AC77-99E7122E8C0C}"/>
              </a:ext>
            </a:extLst>
          </p:cNvPr>
          <p:cNvSpPr/>
          <p:nvPr/>
        </p:nvSpPr>
        <p:spPr>
          <a:xfrm>
            <a:off x="4482077" y="1784866"/>
            <a:ext cx="2962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inherit"/>
              </a:rPr>
              <a:t>npm</a:t>
            </a:r>
            <a:r>
              <a:rPr lang="pl-PL" dirty="0">
                <a:solidFill>
                  <a:srgbClr val="000000"/>
                </a:solidFill>
                <a:latin typeface="inherit"/>
              </a:rPr>
              <a:t> i </a:t>
            </a:r>
            <a:r>
              <a:rPr lang="pl-PL" dirty="0" err="1">
                <a:solidFill>
                  <a:srgbClr val="000000"/>
                </a:solidFill>
                <a:latin typeface="inherit"/>
              </a:rPr>
              <a:t>redux</a:t>
            </a:r>
            <a:r>
              <a:rPr lang="pl-PL" dirty="0">
                <a:solidFill>
                  <a:srgbClr val="000000"/>
                </a:solidFill>
                <a:latin typeface="inherit"/>
              </a:rPr>
              <a:t> --</a:t>
            </a:r>
            <a:r>
              <a:rPr lang="pl-PL" dirty="0" err="1">
                <a:solidFill>
                  <a:srgbClr val="000000"/>
                </a:solidFill>
                <a:latin typeface="inherit"/>
              </a:rPr>
              <a:t>save-dev</a:t>
            </a:r>
            <a:endParaRPr lang="pl-PL" dirty="0">
              <a:solidFill>
                <a:srgbClr val="444444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97653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75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BFD37DF-3583-4D6D-8F39-E79BC0C83C87}"/>
              </a:ext>
            </a:extLst>
          </p:cNvPr>
          <p:cNvSpPr/>
          <p:nvPr/>
        </p:nvSpPr>
        <p:spPr>
          <a:xfrm>
            <a:off x="1252919" y="1192050"/>
            <a:ext cx="991262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-dom'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'./index.css'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unregister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585E604-2F4E-4417-96FC-3FB580C0232E}"/>
              </a:ext>
            </a:extLst>
          </p:cNvPr>
          <p:cNvSpPr/>
          <p:nvPr/>
        </p:nvSpPr>
        <p:spPr>
          <a:xfrm>
            <a:off x="1252919" y="4503290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id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9CD2010-9779-4169-908C-FB9CA74B61D3}"/>
              </a:ext>
            </a:extLst>
          </p:cNvPr>
          <p:cNvSpPr txBox="1"/>
          <p:nvPr/>
        </p:nvSpPr>
        <p:spPr>
          <a:xfrm>
            <a:off x="10284570" y="3599946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Index.js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4567886-F410-4105-A68B-B30D6498A7D9}"/>
              </a:ext>
            </a:extLst>
          </p:cNvPr>
          <p:cNvSpPr txBox="1"/>
          <p:nvPr/>
        </p:nvSpPr>
        <p:spPr>
          <a:xfrm>
            <a:off x="2907987" y="4872622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90651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endParaRPr lang="pl-P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7C512EA-465B-47FF-9FA3-C20DAFB1E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12" y="2297703"/>
            <a:ext cx="9799157" cy="169277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npm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install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--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save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bootstrap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2000" dirty="0">
              <a:solidFill>
                <a:srgbClr val="303336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Then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add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the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following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import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statement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to 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index.js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 file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10109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import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'../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node_modules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bootstrap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dist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css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/bootstrap.min.css'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;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4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271734" y="377114"/>
            <a:ext cx="18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6D15B74F-F2A3-4833-B493-2A165FEE00BE}"/>
              </a:ext>
            </a:extLst>
          </p:cNvPr>
          <p:cNvSpPr/>
          <p:nvPr/>
        </p:nvSpPr>
        <p:spPr>
          <a:xfrm>
            <a:off x="3201280" y="1072060"/>
            <a:ext cx="832810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976F7E5-BEA2-4A65-BB95-B580E359A95A}"/>
              </a:ext>
            </a:extLst>
          </p:cNvPr>
          <p:cNvSpPr/>
          <p:nvPr/>
        </p:nvSpPr>
        <p:spPr>
          <a:xfrm>
            <a:off x="3201279" y="1841567"/>
            <a:ext cx="832810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682D6B2-EDE0-41E9-A739-D8848ED2616E}"/>
              </a:ext>
            </a:extLst>
          </p:cNvPr>
          <p:cNvSpPr txBox="1"/>
          <p:nvPr/>
        </p:nvSpPr>
        <p:spPr>
          <a:xfrm>
            <a:off x="251678" y="1213766"/>
            <a:ext cx="147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C40C996-C384-438D-B170-EC7E1178758B}"/>
              </a:ext>
            </a:extLst>
          </p:cNvPr>
          <p:cNvSpPr txBox="1"/>
          <p:nvPr/>
        </p:nvSpPr>
        <p:spPr>
          <a:xfrm>
            <a:off x="251678" y="2118566"/>
            <a:ext cx="259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element </a:t>
            </a:r>
            <a:r>
              <a:rPr lang="pl-PL" dirty="0" err="1"/>
              <a:t>declaration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BF75B14D-0F79-4C82-B16F-9469912FE21E}"/>
              </a:ext>
            </a:extLst>
          </p:cNvPr>
          <p:cNvSpPr/>
          <p:nvPr/>
        </p:nvSpPr>
        <p:spPr>
          <a:xfrm>
            <a:off x="3201279" y="2893250"/>
            <a:ext cx="832810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89744CF-CE43-4AB3-8641-9087206EAA22}"/>
              </a:ext>
            </a:extLst>
          </p:cNvPr>
          <p:cNvSpPr txBox="1"/>
          <p:nvPr/>
        </p:nvSpPr>
        <p:spPr>
          <a:xfrm>
            <a:off x="271734" y="3124082"/>
            <a:ext cx="235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7BF88C29-C405-4E05-A5A6-DDA7EF48F7CA}"/>
              </a:ext>
            </a:extLst>
          </p:cNvPr>
          <p:cNvSpPr/>
          <p:nvPr/>
        </p:nvSpPr>
        <p:spPr>
          <a:xfrm>
            <a:off x="3201279" y="4221932"/>
            <a:ext cx="832810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/picture.jpg"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B45978F-0382-486C-A44C-63B9F8E4FB6C}"/>
              </a:ext>
            </a:extLst>
          </p:cNvPr>
          <p:cNvSpPr txBox="1"/>
          <p:nvPr/>
        </p:nvSpPr>
        <p:spPr>
          <a:xfrm>
            <a:off x="372946" y="4360431"/>
            <a:ext cx="16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attributes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614F7FC-A6B3-4D93-AE65-49DD62BB233D}"/>
              </a:ext>
            </a:extLst>
          </p:cNvPr>
          <p:cNvSpPr/>
          <p:nvPr/>
        </p:nvSpPr>
        <p:spPr>
          <a:xfrm>
            <a:off x="8432061" y="5416608"/>
            <a:ext cx="309732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getSeconds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AB51DBD-7354-4794-AA3D-B599AB074A42}"/>
              </a:ext>
            </a:extLst>
          </p:cNvPr>
          <p:cNvSpPr/>
          <p:nvPr/>
        </p:nvSpPr>
        <p:spPr>
          <a:xfrm>
            <a:off x="5498592" y="6149619"/>
            <a:ext cx="6124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FFFFFF"/>
                </a:solidFill>
                <a:latin typeface="source-code-pro"/>
              </a:rPr>
              <a:t>ReactDOM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render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element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,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source-code-pro"/>
              </a:rPr>
              <a:t>document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getElementById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 err="1">
                <a:solidFill>
                  <a:srgbClr val="8DC891"/>
                </a:solidFill>
                <a:latin typeface="source-code-pro"/>
              </a:rPr>
              <a:t>root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));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645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1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 (</a:t>
            </a:r>
            <a:r>
              <a:rPr lang="pl-PL" dirty="0" err="1"/>
              <a:t>components</a:t>
            </a:r>
            <a:r>
              <a:rPr lang="pl-PL" dirty="0"/>
              <a:t>)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36D64F6-385D-425E-8105-4DEF24738280}"/>
              </a:ext>
            </a:extLst>
          </p:cNvPr>
          <p:cNvSpPr/>
          <p:nvPr/>
        </p:nvSpPr>
        <p:spPr>
          <a:xfrm>
            <a:off x="4300329" y="914542"/>
            <a:ext cx="759349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888ACB4-E8E7-4C72-9B6A-8FD46DA6D543}"/>
              </a:ext>
            </a:extLst>
          </p:cNvPr>
          <p:cNvSpPr/>
          <p:nvPr/>
        </p:nvSpPr>
        <p:spPr>
          <a:xfrm>
            <a:off x="4300328" y="2234609"/>
            <a:ext cx="759349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A56C886-88ED-41EA-93E0-9A8A86600A3C}"/>
              </a:ext>
            </a:extLst>
          </p:cNvPr>
          <p:cNvSpPr txBox="1"/>
          <p:nvPr/>
        </p:nvSpPr>
        <p:spPr>
          <a:xfrm>
            <a:off x="1821376" y="1479646"/>
            <a:ext cx="213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Function</a:t>
            </a:r>
            <a:r>
              <a:rPr lang="pl-PL" dirty="0"/>
              <a:t> component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1E249E1-C45F-45A6-9551-2905A6E0B34E}"/>
              </a:ext>
            </a:extLst>
          </p:cNvPr>
          <p:cNvSpPr txBox="1"/>
          <p:nvPr/>
        </p:nvSpPr>
        <p:spPr>
          <a:xfrm>
            <a:off x="2175639" y="2537292"/>
            <a:ext cx="178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Class component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9DAFA29-C4E3-4C64-A4ED-4209A3DA6399}"/>
              </a:ext>
            </a:extLst>
          </p:cNvPr>
          <p:cNvSpPr/>
          <p:nvPr/>
        </p:nvSpPr>
        <p:spPr>
          <a:xfrm>
            <a:off x="4300327" y="4067709"/>
            <a:ext cx="759349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6F92A12-AAE4-4B8B-92D6-3E1D0D7934D7}"/>
              </a:ext>
            </a:extLst>
          </p:cNvPr>
          <p:cNvSpPr txBox="1"/>
          <p:nvPr/>
        </p:nvSpPr>
        <p:spPr>
          <a:xfrm>
            <a:off x="1966479" y="4344708"/>
            <a:ext cx="19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component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32D7AF2-F954-4865-90AE-B40F6B206CE3}"/>
              </a:ext>
            </a:extLst>
          </p:cNvPr>
          <p:cNvSpPr/>
          <p:nvPr/>
        </p:nvSpPr>
        <p:spPr>
          <a:xfrm>
            <a:off x="4300327" y="5069813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559D0B3-D4EE-4823-AE6E-08756A50CB3C}"/>
              </a:ext>
            </a:extLst>
          </p:cNvPr>
          <p:cNvSpPr txBox="1"/>
          <p:nvPr/>
        </p:nvSpPr>
        <p:spPr>
          <a:xfrm>
            <a:off x="2622359" y="5950188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With </a:t>
            </a:r>
            <a:r>
              <a:rPr lang="pl-PL" dirty="0" err="1"/>
              <a:t>props</a:t>
            </a:r>
            <a:endParaRPr lang="pl-PL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C636E9B6-22D7-4196-98B5-3AD39FE2CE07}"/>
              </a:ext>
            </a:extLst>
          </p:cNvPr>
          <p:cNvSpPr/>
          <p:nvPr/>
        </p:nvSpPr>
        <p:spPr>
          <a:xfrm>
            <a:off x="4300327" y="5517919"/>
            <a:ext cx="780262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Cześć,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"Sara"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4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router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B5571D-7C30-4C21-949A-95B2C0479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350" y="907812"/>
            <a:ext cx="4393369" cy="369332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-router-dom </a:t>
            </a:r>
            <a:endParaRPr kumimoji="0" lang="pl-PL" altLang="pl-P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0CCEA609-D902-4EA2-9F01-C4F31B8581EC}"/>
              </a:ext>
            </a:extLst>
          </p:cNvPr>
          <p:cNvSpPr/>
          <p:nvPr/>
        </p:nvSpPr>
        <p:spPr>
          <a:xfrm>
            <a:off x="1232452" y="2136338"/>
            <a:ext cx="972709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-router-dom"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73742F-2BEF-4025-89FF-639417B1ED1F}"/>
              </a:ext>
            </a:extLst>
          </p:cNvPr>
          <p:cNvSpPr/>
          <p:nvPr/>
        </p:nvSpPr>
        <p:spPr>
          <a:xfrm>
            <a:off x="1232452" y="2611687"/>
            <a:ext cx="972709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"/help"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Help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3EAFEC5C-A72B-4827-A223-EAD343334574}"/>
              </a:ext>
            </a:extLst>
          </p:cNvPr>
          <p:cNvSpPr/>
          <p:nvPr/>
        </p:nvSpPr>
        <p:spPr>
          <a:xfrm>
            <a:off x="1232450" y="5303857"/>
            <a:ext cx="972709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"nav-link"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9656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</TotalTime>
  <Words>1516</Words>
  <Application>Microsoft Office PowerPoint</Application>
  <PresentationFormat>Panoramiczny</PresentationFormat>
  <Paragraphs>618</Paragraphs>
  <Slides>40</Slides>
  <Notes>39</Notes>
  <HiddenSlides>0</HiddenSlides>
  <MMClips>0</MMClips>
  <ScaleCrop>false</ScaleCrop>
  <HeadingPairs>
    <vt:vector size="6" baseType="variant">
      <vt:variant>
        <vt:lpstr>Używane czcionki</vt:lpstr>
      </vt:variant>
      <vt:variant>
        <vt:i4>9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40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IBM Plex Mono</vt:lpstr>
      <vt:lpstr>inherit</vt:lpstr>
      <vt:lpstr>SFMono-Regular</vt:lpstr>
      <vt:lpstr>Source Code Pro</vt:lpstr>
      <vt:lpstr>source-code-pro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Przemysław Struciński</dc:creator>
  <cp:lastModifiedBy>Przemysław Struciński</cp:lastModifiedBy>
  <cp:revision>159</cp:revision>
  <dcterms:created xsi:type="dcterms:W3CDTF">2019-09-28T08:17:33Z</dcterms:created>
  <dcterms:modified xsi:type="dcterms:W3CDTF">2019-10-12T11:29:52Z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ad1bf97-4b98-4e5c-84f4-bbc497191520_Enabled">
    <vt:lpwstr>True</vt:lpwstr>
  </property>
  <property fmtid="{D5CDD505-2E9C-101B-9397-08002B2CF9AE}" pid="3" name="MSIP_Label_fad1bf97-4b98-4e5c-84f4-bbc497191520_SiteId">
    <vt:lpwstr>1e2ad6d6-274f-43e8-89ef-d36d65bb83b5</vt:lpwstr>
  </property>
  <property fmtid="{D5CDD505-2E9C-101B-9397-08002B2CF9AE}" pid="4" name="MSIP_Label_fad1bf97-4b98-4e5c-84f4-bbc497191520_Owner">
    <vt:lpwstr>PST@kmd.dk</vt:lpwstr>
  </property>
  <property fmtid="{D5CDD505-2E9C-101B-9397-08002B2CF9AE}" pid="5" name="MSIP_Label_fad1bf97-4b98-4e5c-84f4-bbc497191520_SetDate">
    <vt:lpwstr>2019-10-04T12:01:51.2408312Z</vt:lpwstr>
  </property>
  <property fmtid="{D5CDD505-2E9C-101B-9397-08002B2CF9AE}" pid="6" name="MSIP_Label_fad1bf97-4b98-4e5c-84f4-bbc497191520_Name">
    <vt:lpwstr>Internal</vt:lpwstr>
  </property>
  <property fmtid="{D5CDD505-2E9C-101B-9397-08002B2CF9AE}" pid="7" name="MSIP_Label_fad1bf97-4b98-4e5c-84f4-bbc497191520_Application">
    <vt:lpwstr>Microsoft Azure Information Protection</vt:lpwstr>
  </property>
  <property fmtid="{D5CDD505-2E9C-101B-9397-08002B2CF9AE}" pid="8" name="MSIP_Label_fad1bf97-4b98-4e5c-84f4-bbc497191520_Extended_MSFT_Method">
    <vt:lpwstr>Automatic</vt:lpwstr>
  </property>
  <property fmtid="{D5CDD505-2E9C-101B-9397-08002B2CF9AE}" pid="9" name="Sensitivity">
    <vt:lpwstr>Internal</vt:lpwstr>
  </property>
</Properties>
</file>