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90" r:id="rId33"/>
    <p:sldId id="291" r:id="rId34"/>
    <p:sldId id="281" r:id="rId35"/>
    <p:sldId id="292" r:id="rId36"/>
    <p:sldId id="294" r:id="rId37"/>
    <p:sldId id="282" r:id="rId38"/>
    <p:sldId id="295" r:id="rId39"/>
    <p:sldId id="296" r:id="rId4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reactjs.org/docs/strict-mode.html#identifying-unsafe-lifecycles" TargetMode="External"/><Relationship Id="rId7" Type="http://schemas.openxmlformats.org/officeDocument/2006/relationships/hyperlink" Target="https://pl.reactjs.org/docs/strict-mode.html#detecting-legacy-context-api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.reactjs.org/docs/strict-mode.html#detecting-unexpected-side-effects" TargetMode="External"/><Relationship Id="rId5" Type="http://schemas.openxmlformats.org/officeDocument/2006/relationships/hyperlink" Target="https://pl.reactjs.org/docs/strict-mode.html#warning-about-deprecated-finddomnode-usage" TargetMode="External"/><Relationship Id="rId4" Type="http://schemas.openxmlformats.org/officeDocument/2006/relationships/hyperlink" Target="https://pl.reactjs.org/docs/strict-mode.html#warning-about-legacy-string-ref-api-usage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 to komponenty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reactowe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przechwytują błędy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występujące gdziekolwiek wewnątrz drzewa komponentów ich potomków, a następnie logują je i wyświetlają zastępczy interfejs UI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obsługują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błędów w: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Procedurach obsługi zdarzeń (ang. event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dlatego mi nie działało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wywalał błąd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Asynchronicznym kodzie (np. w metodach: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renderowanych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 stronie serwera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Błędach rzuconych w samych granicach błędów (a nie w ich podrzędnych komponentach)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4a: Dodaj component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będzie opakowaniem dla dowolnego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którym jak wyrzucimy wyjątek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 komponent informacją o błędzie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5a: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Przerobić error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HOC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6a: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(login form) jak się naciśnie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ma się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sfokusować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email/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jeżeli dla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któregoś odpaliła się walidacja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57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Identyfikacji komponentów używających niebezpiecznych metod cyklu życia komponentu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Ostrzeganiu o użyciu przestarzałego API tekstowych referencji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Ostrzeganiu o użyciu przestarzałego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findDOMNode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Wykrywaniu nieoczekiwanych efektów ubocznych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Wykrywaniu użycia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przestrzałego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API kontekstów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500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wolno deklarować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hooków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one muszą być na top-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nazwy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nawsze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zaczynają się od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Może być kilka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23: Zamień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by używał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573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81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Stworzenie akcji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wstrzyknięcie go do index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Użycie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 do zarządzania stanem zalogowanego użytkownika (Account.js)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Stworzenia drzewka stanu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wyniesiene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account.reducer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root.reducer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Stwórz osobny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Przerób listę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Trzymaj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informację czy obecnie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edytowanym użytkowniku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 każdym razem jak się zmieni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wyświetl go w konsoli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877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a third-party extension point between dispatching an action, and the moment it reaches the reducer.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use Redux middleware for logging, crash reporting, talking to an asynchronous API, routing, and more.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skrócie – logika pomiędzy akcją 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tutaj po drodze odpytujemy API. Używane też do logowania, routingu itp.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27: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Wynieść login http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Account.js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Zalogować start, koniec i wynik każdego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logowania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13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Error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7A92A86-0030-4834-8A5E-269BFE65D96D}"/>
              </a:ext>
            </a:extLst>
          </p:cNvPr>
          <p:cNvSpPr/>
          <p:nvPr/>
        </p:nvSpPr>
        <p:spPr>
          <a:xfrm>
            <a:off x="2902226" y="140746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of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log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E1B194-C6ED-4ABA-B002-46C4A9394AB9}"/>
              </a:ext>
            </a:extLst>
          </p:cNvPr>
          <p:cNvSpPr/>
          <p:nvPr/>
        </p:nvSpPr>
        <p:spPr>
          <a:xfrm>
            <a:off x="2902226" y="438654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Fragments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03F2BA2-BFB3-443D-A116-3DBB37F12780}"/>
              </a:ext>
            </a:extLst>
          </p:cNvPr>
          <p:cNvSpPr/>
          <p:nvPr/>
        </p:nvSpPr>
        <p:spPr>
          <a:xfrm>
            <a:off x="2782956" y="90781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Columns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D52F609-E980-4463-9598-1C4AC567D549}"/>
              </a:ext>
            </a:extLst>
          </p:cNvPr>
          <p:cNvSpPr/>
          <p:nvPr/>
        </p:nvSpPr>
        <p:spPr>
          <a:xfrm>
            <a:off x="2782956" y="392876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47261E-F5C8-49FD-B876-889BF461B457}"/>
              </a:ext>
            </a:extLst>
          </p:cNvPr>
          <p:cNvSpPr/>
          <p:nvPr/>
        </p:nvSpPr>
        <p:spPr>
          <a:xfrm>
            <a:off x="2782956" y="524847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HOC – </a:t>
            </a:r>
            <a:r>
              <a:rPr lang="pl-PL" dirty="0" err="1"/>
              <a:t>higher</a:t>
            </a:r>
            <a:r>
              <a:rPr lang="pl-PL" dirty="0"/>
              <a:t> order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62EB359-F5C3-458A-A85E-FF1B953C863D}"/>
              </a:ext>
            </a:extLst>
          </p:cNvPr>
          <p:cNvSpPr/>
          <p:nvPr/>
        </p:nvSpPr>
        <p:spPr>
          <a:xfrm>
            <a:off x="497840" y="1856746"/>
            <a:ext cx="115426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DecoratingComponent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773708-F535-4438-BDEA-5A02515F42A6}"/>
              </a:ext>
            </a:extLst>
          </p:cNvPr>
          <p:cNvSpPr/>
          <p:nvPr/>
        </p:nvSpPr>
        <p:spPr>
          <a:xfrm>
            <a:off x="497841" y="4704666"/>
            <a:ext cx="82561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31629A-EF1C-4DAF-9B63-C0E9B0266DBC}"/>
              </a:ext>
            </a:extLst>
          </p:cNvPr>
          <p:cNvSpPr txBox="1"/>
          <p:nvPr/>
        </p:nvSpPr>
        <p:spPr>
          <a:xfrm>
            <a:off x="497839" y="1411212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to </a:t>
            </a:r>
            <a:r>
              <a:rPr lang="pl-PL" dirty="0" err="1"/>
              <a:t>any</a:t>
            </a:r>
            <a:r>
              <a:rPr lang="pl-PL" dirty="0"/>
              <a:t> component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0FD36A-AC71-47A0-80C2-2E2E71187588}"/>
              </a:ext>
            </a:extLst>
          </p:cNvPr>
          <p:cNvSpPr txBox="1"/>
          <p:nvPr/>
        </p:nvSpPr>
        <p:spPr>
          <a:xfrm>
            <a:off x="497839" y="433533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Refs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4521698-43E0-4E50-B448-C2B909EAFAEB}"/>
              </a:ext>
            </a:extLst>
          </p:cNvPr>
          <p:cNvSpPr/>
          <p:nvPr/>
        </p:nvSpPr>
        <p:spPr>
          <a:xfrm>
            <a:off x="3761010" y="1162827"/>
            <a:ext cx="43636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6B1A45-E172-4B28-B293-061E8342D21E}"/>
              </a:ext>
            </a:extLst>
          </p:cNvPr>
          <p:cNvSpPr/>
          <p:nvPr/>
        </p:nvSpPr>
        <p:spPr>
          <a:xfrm>
            <a:off x="3761010" y="2026625"/>
            <a:ext cx="398378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74BAB07-5CE5-44BF-A35C-58E7940201EC}"/>
              </a:ext>
            </a:extLst>
          </p:cNvPr>
          <p:cNvSpPr txBox="1"/>
          <p:nvPr/>
        </p:nvSpPr>
        <p:spPr>
          <a:xfrm>
            <a:off x="3761010" y="3966820"/>
            <a:ext cx="3275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Custom</a:t>
            </a:r>
            <a:r>
              <a:rPr lang="pl-PL" sz="2800" dirty="0"/>
              <a:t> </a:t>
            </a:r>
            <a:r>
              <a:rPr lang="pl-PL" sz="2800" dirty="0" err="1"/>
              <a:t>components</a:t>
            </a:r>
            <a:endParaRPr lang="pl-PL" sz="28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83D696A-E993-4AC7-9F47-466B36BAC6D1}"/>
              </a:ext>
            </a:extLst>
          </p:cNvPr>
          <p:cNvSpPr txBox="1"/>
          <p:nvPr/>
        </p:nvSpPr>
        <p:spPr>
          <a:xfrm>
            <a:off x="1355740" y="5004789"/>
            <a:ext cx="271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Class Component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734450-3C1A-4747-85C0-5C86B5659369}"/>
              </a:ext>
            </a:extLst>
          </p:cNvPr>
          <p:cNvSpPr txBox="1"/>
          <p:nvPr/>
        </p:nvSpPr>
        <p:spPr>
          <a:xfrm>
            <a:off x="6747166" y="4983571"/>
            <a:ext cx="326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Function</a:t>
            </a:r>
            <a:r>
              <a:rPr lang="pl-PL" sz="2800" dirty="0"/>
              <a:t> Component</a:t>
            </a:r>
          </a:p>
        </p:txBody>
      </p:sp>
      <p:pic>
        <p:nvPicPr>
          <p:cNvPr id="12" name="Grafika 11" descr="Znacznik wyboru">
            <a:extLst>
              <a:ext uri="{FF2B5EF4-FFF2-40B4-BE49-F238E27FC236}">
                <a16:creationId xmlns:a16="http://schemas.microsoft.com/office/drawing/2014/main" id="{077DDB89-5A15-41E9-9F7C-0C63E784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0956" y="5585558"/>
            <a:ext cx="914400" cy="914400"/>
          </a:xfrm>
          <a:prstGeom prst="rect">
            <a:avLst/>
          </a:prstGeom>
        </p:spPr>
      </p:pic>
      <p:pic>
        <p:nvPicPr>
          <p:cNvPr id="14" name="Grafika 13" descr="Zamykać">
            <a:extLst>
              <a:ext uri="{FF2B5EF4-FFF2-40B4-BE49-F238E27FC236}">
                <a16:creationId xmlns:a16="http://schemas.microsoft.com/office/drawing/2014/main" id="{15DD43EB-C2FF-4049-A8FB-63B49D94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4705" y="5585558"/>
            <a:ext cx="914400" cy="9144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9908596-1031-4FCD-951D-C6D5A6DBD4C7}"/>
              </a:ext>
            </a:extLst>
          </p:cNvPr>
          <p:cNvSpPr/>
          <p:nvPr/>
        </p:nvSpPr>
        <p:spPr>
          <a:xfrm>
            <a:off x="3761010" y="2899142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895093A-2AEA-4E0B-B990-B63B341E99EA}"/>
              </a:ext>
            </a:extLst>
          </p:cNvPr>
          <p:cNvSpPr txBox="1"/>
          <p:nvPr/>
        </p:nvSpPr>
        <p:spPr>
          <a:xfrm>
            <a:off x="3683859" y="824273"/>
            <a:ext cx="166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Declare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2ECD05E-EB9D-497D-B648-AD39F170F778}"/>
              </a:ext>
            </a:extLst>
          </p:cNvPr>
          <p:cNvSpPr txBox="1"/>
          <p:nvPr/>
        </p:nvSpPr>
        <p:spPr>
          <a:xfrm>
            <a:off x="3736868" y="1677576"/>
            <a:ext cx="1558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Assign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7B9826B-1D2E-4E2E-8EB5-B89788543B71}"/>
              </a:ext>
            </a:extLst>
          </p:cNvPr>
          <p:cNvSpPr txBox="1"/>
          <p:nvPr/>
        </p:nvSpPr>
        <p:spPr>
          <a:xfrm>
            <a:off x="3735411" y="2572152"/>
            <a:ext cx="13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Use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2477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Strict</a:t>
            </a:r>
            <a:r>
              <a:rPr lang="pl-PL" dirty="0"/>
              <a:t> </a:t>
            </a:r>
            <a:r>
              <a:rPr lang="pl-PL" dirty="0" err="1"/>
              <a:t>mode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2A7F88C-8CC7-4945-AC44-07F2DD1D316B}"/>
              </a:ext>
            </a:extLst>
          </p:cNvPr>
          <p:cNvSpPr/>
          <p:nvPr/>
        </p:nvSpPr>
        <p:spPr>
          <a:xfrm>
            <a:off x="3909392" y="1451907"/>
            <a:ext cx="458525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ComponentOne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ComponentTwo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1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561F4B9-C0BC-4BBA-BE6F-3EDE4E4FC41E}"/>
              </a:ext>
            </a:extLst>
          </p:cNvPr>
          <p:cNvSpPr/>
          <p:nvPr/>
        </p:nvSpPr>
        <p:spPr>
          <a:xfrm>
            <a:off x="225287" y="954811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	     })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DB9D818-FC3A-4603-9AF8-E2733B5216BE}"/>
              </a:ext>
            </a:extLst>
          </p:cNvPr>
          <p:cNvSpPr/>
          <p:nvPr/>
        </p:nvSpPr>
        <p:spPr>
          <a:xfrm>
            <a:off x="6652592" y="954811"/>
            <a:ext cx="531412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 me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B66343-91CC-42ED-ADF2-99597522498D}"/>
              </a:ext>
            </a:extLst>
          </p:cNvPr>
          <p:cNvSpPr/>
          <p:nvPr/>
        </p:nvSpPr>
        <p:spPr>
          <a:xfrm>
            <a:off x="225286" y="4305768"/>
            <a:ext cx="6096001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componentDidUpdate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 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BEEDC80-25ED-42EC-B080-94E38CB1CBDA}"/>
              </a:ext>
            </a:extLst>
          </p:cNvPr>
          <p:cNvSpPr/>
          <p:nvPr/>
        </p:nvSpPr>
        <p:spPr>
          <a:xfrm>
            <a:off x="6652591" y="4305768"/>
            <a:ext cx="5314121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6888C16-2671-4488-AA6A-273A9F190398}"/>
              </a:ext>
            </a:extLst>
          </p:cNvPr>
          <p:cNvSpPr/>
          <p:nvPr/>
        </p:nvSpPr>
        <p:spPr>
          <a:xfrm>
            <a:off x="3048000" y="5903189"/>
            <a:ext cx="327328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DBC52C0-69FA-40FD-96D8-5061EF095F1D}"/>
              </a:ext>
            </a:extLst>
          </p:cNvPr>
          <p:cNvSpPr/>
          <p:nvPr/>
        </p:nvSpPr>
        <p:spPr>
          <a:xfrm>
            <a:off x="6652591" y="5898885"/>
            <a:ext cx="371060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FB90208-DBFF-45BA-B607-7A09124CCB94}"/>
              </a:ext>
            </a:extLst>
          </p:cNvPr>
          <p:cNvSpPr/>
          <p:nvPr/>
        </p:nvSpPr>
        <p:spPr>
          <a:xfrm>
            <a:off x="6652591" y="3661340"/>
            <a:ext cx="4259499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–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AD48096-1084-46E2-A2D5-A90DC972E10A}"/>
              </a:ext>
            </a:extLst>
          </p:cNvPr>
          <p:cNvSpPr/>
          <p:nvPr/>
        </p:nvSpPr>
        <p:spPr>
          <a:xfrm>
            <a:off x="2107095" y="1482301"/>
            <a:ext cx="797780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0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C09B202-DCC1-41CB-B03D-B36150A8CCDD}"/>
              </a:ext>
            </a:extLst>
          </p:cNvPr>
          <p:cNvSpPr/>
          <p:nvPr/>
        </p:nvSpPr>
        <p:spPr>
          <a:xfrm>
            <a:off x="4720617" y="5513595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F16DEF6-1206-44B1-8AD6-E974761CC6C3}"/>
              </a:ext>
            </a:extLst>
          </p:cNvPr>
          <p:cNvSpPr/>
          <p:nvPr/>
        </p:nvSpPr>
        <p:spPr>
          <a:xfrm>
            <a:off x="4720616" y="5882927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0C8317-897A-442A-8C79-C264C738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5" y="1344405"/>
            <a:ext cx="8420513" cy="369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4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53FA734-B489-4C65-A235-879639E2157C}"/>
              </a:ext>
            </a:extLst>
          </p:cNvPr>
          <p:cNvSpPr/>
          <p:nvPr/>
        </p:nvSpPr>
        <p:spPr>
          <a:xfrm>
            <a:off x="497840" y="1481005"/>
            <a:ext cx="477652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'INCREMENT'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'DECREMENT'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BFF2828-24D0-4EEA-806B-ED9304C32091}"/>
              </a:ext>
            </a:extLst>
          </p:cNvPr>
          <p:cNvSpPr txBox="1"/>
          <p:nvPr/>
        </p:nvSpPr>
        <p:spPr>
          <a:xfrm>
            <a:off x="497840" y="111167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actions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DBE36DD-B60E-49A5-8970-AD9BF81FC301}"/>
              </a:ext>
            </a:extLst>
          </p:cNvPr>
          <p:cNvSpPr/>
          <p:nvPr/>
        </p:nvSpPr>
        <p:spPr>
          <a:xfrm>
            <a:off x="5459896" y="753205"/>
            <a:ext cx="673210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Actions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counter.actions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: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: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7D22BF2-5083-41FC-A207-D7E8F64D9FDC}"/>
              </a:ext>
            </a:extLst>
          </p:cNvPr>
          <p:cNvSpPr txBox="1"/>
          <p:nvPr/>
        </p:nvSpPr>
        <p:spPr>
          <a:xfrm>
            <a:off x="5459896" y="411447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reducer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E83C68C-BA54-4409-A55F-6B4B30ECA015}"/>
              </a:ext>
            </a:extLst>
          </p:cNvPr>
          <p:cNvSpPr/>
          <p:nvPr/>
        </p:nvSpPr>
        <p:spPr>
          <a:xfrm>
            <a:off x="337930" y="4069247"/>
            <a:ext cx="987287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redux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react-redux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Reducers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counter.reducer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5C7D0D0-A010-439C-9334-0412142DDEF5}"/>
              </a:ext>
            </a:extLst>
          </p:cNvPr>
          <p:cNvSpPr txBox="1"/>
          <p:nvPr/>
        </p:nvSpPr>
        <p:spPr>
          <a:xfrm>
            <a:off x="239423" y="368947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67BCB0D-B2B7-44A4-B58B-BD25CE52749D}"/>
              </a:ext>
            </a:extLst>
          </p:cNvPr>
          <p:cNvSpPr/>
          <p:nvPr/>
        </p:nvSpPr>
        <p:spPr>
          <a:xfrm>
            <a:off x="337931" y="5744049"/>
            <a:ext cx="512196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useDispatch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useSelector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8BF6B0F-1538-4032-B0A4-BAF88DCA6338}"/>
              </a:ext>
            </a:extLst>
          </p:cNvPr>
          <p:cNvSpPr txBox="1"/>
          <p:nvPr/>
        </p:nvSpPr>
        <p:spPr>
          <a:xfrm>
            <a:off x="337930" y="5371729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7D8E88A4-CA01-472F-8E18-09369F381461}"/>
              </a:ext>
            </a:extLst>
          </p:cNvPr>
          <p:cNvSpPr/>
          <p:nvPr/>
        </p:nvSpPr>
        <p:spPr>
          <a:xfrm>
            <a:off x="314168" y="6319520"/>
            <a:ext cx="2470548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513EB6A9-A80C-4B92-88F3-8A79734FB1FE}"/>
              </a:ext>
            </a:extLst>
          </p:cNvPr>
          <p:cNvSpPr/>
          <p:nvPr/>
        </p:nvSpPr>
        <p:spPr>
          <a:xfrm>
            <a:off x="6732105" y="5735463"/>
            <a:ext cx="485029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rootReducer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combineReducers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counterReducer</a:t>
            </a:r>
            <a:endParaRPr lang="pl-PL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0B4BDAB-1AA6-4480-8D4C-644E9C0DE87F}"/>
              </a:ext>
            </a:extLst>
          </p:cNvPr>
          <p:cNvSpPr txBox="1"/>
          <p:nvPr/>
        </p:nvSpPr>
        <p:spPr>
          <a:xfrm>
            <a:off x="6732105" y="5374717"/>
            <a:ext cx="24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reducer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store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3C9D326-06F8-434D-AE4A-0D0B7DBE36ED}"/>
              </a:ext>
            </a:extLst>
          </p:cNvPr>
          <p:cNvSpPr/>
          <p:nvPr/>
        </p:nvSpPr>
        <p:spPr>
          <a:xfrm>
            <a:off x="1914574" y="2373148"/>
            <a:ext cx="9144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unsubscribe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84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middleware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40C6AE-7F6F-45CF-B346-69E47CF80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749" y="1167997"/>
            <a:ext cx="3432313" cy="5641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26960" tIns="152352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redux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thunk</a:t>
            </a:r>
            <a:endParaRPr kumimoji="0" lang="pl-PL" altLang="pl-PL" sz="775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1FAFB6C-99D1-4733-B5BC-C8BB251FAD1B}"/>
              </a:ext>
            </a:extLst>
          </p:cNvPr>
          <p:cNvSpPr/>
          <p:nvPr/>
        </p:nvSpPr>
        <p:spPr>
          <a:xfrm>
            <a:off x="2325757" y="1732173"/>
            <a:ext cx="746097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rootReducer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applyMiddleware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thunkMiddleware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lets us dispatch() 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47EE63D-3624-4B4C-8531-5B7FEE6E45F7}"/>
              </a:ext>
            </a:extLst>
          </p:cNvPr>
          <p:cNvSpPr/>
          <p:nvPr/>
        </p:nvSpPr>
        <p:spPr>
          <a:xfrm>
            <a:off x="2289312" y="3185867"/>
            <a:ext cx="785191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someHttpRequest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'http://api.com/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getSth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doSthWithConsumedDataAction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loginRequestCompleted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9C8CF87-C4DD-4615-B2E7-6FDDA1711883}"/>
              </a:ext>
            </a:extLst>
          </p:cNvPr>
          <p:cNvSpPr txBox="1"/>
          <p:nvPr/>
        </p:nvSpPr>
        <p:spPr>
          <a:xfrm>
            <a:off x="2187492" y="2850347"/>
            <a:ext cx="287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</a:t>
            </a:r>
            <a:r>
              <a:rPr lang="pl-PL" dirty="0" err="1"/>
              <a:t>consuming</a:t>
            </a:r>
            <a:r>
              <a:rPr lang="pl-PL" dirty="0"/>
              <a:t> http</a:t>
            </a:r>
          </a:p>
        </p:txBody>
      </p:sp>
    </p:spTree>
    <p:extLst>
      <p:ext uri="{BB962C8B-B14F-4D97-AF65-F5344CB8AC3E}">
        <p14:creationId xmlns:p14="http://schemas.microsoft.com/office/powerpoint/2010/main" val="316518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1612</Words>
  <Application>Microsoft Office PowerPoint</Application>
  <PresentationFormat>Panoramiczny</PresentationFormat>
  <Paragraphs>682</Paragraphs>
  <Slides>39</Slides>
  <Notes>39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173</cp:revision>
  <dcterms:created xsi:type="dcterms:W3CDTF">2019-09-28T08:17:33Z</dcterms:created>
  <dcterms:modified xsi:type="dcterms:W3CDTF">2019-10-13T08:45:54Z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