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12.svg" ContentType="image/svg+xml"/>
  <Override PartName="/ppt/media/image16.svg" ContentType="image/svg+xml"/>
  <Override PartName="/ppt/media/image18.svg" ContentType="image/svg+xml"/>
  <Override PartName="/ppt/media/image3.svg" ContentType="image/svg+xml"/>
  <Override PartName="/ppt/media/image5.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8288000" cy="10287000"/>
  <p:notesSz cx="6858000" cy="9144000"/>
  <p:embeddedFontLst>
    <p:embeddedFont>
      <p:font typeface="Poppins Medium" panose="00000600000000000000"/>
      <p:regular r:id="rId18"/>
    </p:embeddedFont>
    <p:embeddedFont>
      <p:font typeface="Abril Fatface" panose="02000503000000020003"/>
      <p:regular r:id="rId19"/>
    </p:embeddedFont>
    <p:embeddedFont>
      <p:font typeface="Anton" panose="00000500000000000000"/>
      <p:regular r:id="rId20"/>
    </p:embeddedFont>
    <p:embeddedFont>
      <p:font typeface="Poppins Bold" panose="00000800000000000000"/>
      <p:bold r:id="rId21"/>
    </p:embeddedFont>
    <p:embeddedFont>
      <p:font typeface="Calibri" panose="020F050202020403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svg"/><Relationship Id="rId8" Type="http://schemas.openxmlformats.org/officeDocument/2006/relationships/image" Target="../media/image8.png"/><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0"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jpe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20.jpe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png"/><Relationship Id="rId7" Type="http://schemas.openxmlformats.org/officeDocument/2006/relationships/image" Target="../media/image12.svg"/><Relationship Id="rId6" Type="http://schemas.openxmlformats.org/officeDocument/2006/relationships/image" Target="../media/image11.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jpeg"/><Relationship Id="rId7" Type="http://schemas.openxmlformats.org/officeDocument/2006/relationships/image" Target="../media/image12.svg"/><Relationship Id="rId6" Type="http://schemas.openxmlformats.org/officeDocument/2006/relationships/image" Target="../media/image11.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14.jpeg"/><Relationship Id="rId2" Type="http://schemas.openxmlformats.org/officeDocument/2006/relationships/image" Target="../media/image12.sv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9" Type="http://schemas.openxmlformats.org/officeDocument/2006/relationships/image" Target="../media/image12.svg"/><Relationship Id="rId8" Type="http://schemas.openxmlformats.org/officeDocument/2006/relationships/image" Target="../media/image11.png"/><Relationship Id="rId7" Type="http://schemas.openxmlformats.org/officeDocument/2006/relationships/image" Target="../media/image18.svg"/><Relationship Id="rId6" Type="http://schemas.openxmlformats.org/officeDocument/2006/relationships/image" Target="../media/image17.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2" Type="http://schemas.openxmlformats.org/officeDocument/2006/relationships/slideLayout" Target="../slideLayouts/slideLayout7.xml"/><Relationship Id="rId11" Type="http://schemas.openxmlformats.org/officeDocument/2006/relationships/image" Target="../media/image16.svg"/><Relationship Id="rId10" Type="http://schemas.openxmlformats.org/officeDocument/2006/relationships/image" Target="../media/image15.png"/><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9" Type="http://schemas.openxmlformats.org/officeDocument/2006/relationships/image" Target="../media/image12.svg"/><Relationship Id="rId8" Type="http://schemas.openxmlformats.org/officeDocument/2006/relationships/image" Target="../media/image11.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0" Type="http://schemas.openxmlformats.org/officeDocument/2006/relationships/slideLayout" Target="../slideLayouts/slideLayout7.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jpeg"/><Relationship Id="rId7" Type="http://schemas.openxmlformats.org/officeDocument/2006/relationships/image" Target="../media/image12.svg"/><Relationship Id="rId6" Type="http://schemas.openxmlformats.org/officeDocument/2006/relationships/image" Target="../media/image11.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3305" t="-11296" r="-7990"/>
            </a:stretch>
          </a:blipFill>
        </p:spPr>
      </p:sp>
      <p:grpSp>
        <p:nvGrpSpPr>
          <p:cNvPr id="3" name="Group 3"/>
          <p:cNvGrpSpPr/>
          <p:nvPr/>
        </p:nvGrpSpPr>
        <p:grpSpPr>
          <a:xfrm rot="0">
            <a:off x="0" y="3730205"/>
            <a:ext cx="18502431" cy="2826589"/>
            <a:chOff x="0" y="0"/>
            <a:chExt cx="4873068" cy="744451"/>
          </a:xfrm>
        </p:grpSpPr>
        <p:sp>
          <p:nvSpPr>
            <p:cNvPr id="4" name="Freeform 4"/>
            <p:cNvSpPr/>
            <p:nvPr/>
          </p:nvSpPr>
          <p:spPr>
            <a:xfrm>
              <a:off x="0" y="0"/>
              <a:ext cx="4873068" cy="744451"/>
            </a:xfrm>
            <a:custGeom>
              <a:avLst/>
              <a:gdLst/>
              <a:ahLst/>
              <a:cxnLst/>
              <a:rect l="l" t="t" r="r" b="b"/>
              <a:pathLst>
                <a:path w="4873068" h="744451">
                  <a:moveTo>
                    <a:pt x="0" y="0"/>
                  </a:moveTo>
                  <a:lnTo>
                    <a:pt x="4873068" y="0"/>
                  </a:lnTo>
                  <a:lnTo>
                    <a:pt x="4873068" y="744451"/>
                  </a:lnTo>
                  <a:lnTo>
                    <a:pt x="0" y="744451"/>
                  </a:lnTo>
                  <a:close/>
                </a:path>
              </a:pathLst>
            </a:custGeom>
            <a:gradFill rotWithShape="1">
              <a:gsLst>
                <a:gs pos="0">
                  <a:srgbClr val="000000">
                    <a:alpha val="41000"/>
                  </a:srgbClr>
                </a:gs>
                <a:gs pos="50000">
                  <a:srgbClr val="0F2949">
                    <a:alpha val="0"/>
                  </a:srgbClr>
                </a:gs>
                <a:gs pos="100000">
                  <a:srgbClr val="328DFF">
                    <a:alpha val="0"/>
                  </a:srgbClr>
                </a:gs>
              </a:gsLst>
              <a:lin ang="0"/>
            </a:gradFill>
          </p:spPr>
        </p:sp>
        <p:sp>
          <p:nvSpPr>
            <p:cNvPr id="5" name="TextBox 5"/>
            <p:cNvSpPr txBox="1"/>
            <p:nvPr/>
          </p:nvSpPr>
          <p:spPr>
            <a:xfrm>
              <a:off x="0" y="-38100"/>
              <a:ext cx="4873068" cy="782551"/>
            </a:xfrm>
            <a:prstGeom prst="rect">
              <a:avLst/>
            </a:prstGeom>
          </p:spPr>
          <p:txBody>
            <a:bodyPr lIns="50800" tIns="50800" rIns="50800" bIns="50800" rtlCol="0" anchor="ctr"/>
            <a:lstStyle/>
            <a:p>
              <a:pPr algn="ctr">
                <a:lnSpc>
                  <a:spcPts val="2660"/>
                </a:lnSpc>
                <a:spcBef>
                  <a:spcPct val="0"/>
                </a:spcBef>
              </a:pPr>
            </a:p>
          </p:txBody>
        </p:sp>
      </p:grpSp>
      <p:sp>
        <p:nvSpPr>
          <p:cNvPr id="6" name="Freeform 6"/>
          <p:cNvSpPr/>
          <p:nvPr/>
        </p:nvSpPr>
        <p:spPr>
          <a:xfrm>
            <a:off x="486769" y="1492721"/>
            <a:ext cx="1721742" cy="1721742"/>
          </a:xfrm>
          <a:custGeom>
            <a:avLst/>
            <a:gdLst/>
            <a:ahLst/>
            <a:cxnLst/>
            <a:rect l="l" t="t" r="r" b="b"/>
            <a:pathLst>
              <a:path w="1721742" h="1721742">
                <a:moveTo>
                  <a:pt x="0" y="0"/>
                </a:moveTo>
                <a:lnTo>
                  <a:pt x="1721742" y="0"/>
                </a:lnTo>
                <a:lnTo>
                  <a:pt x="1721742" y="1721742"/>
                </a:lnTo>
                <a:lnTo>
                  <a:pt x="0" y="17217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5831977" y="3147788"/>
            <a:ext cx="7353552" cy="424815"/>
          </a:xfrm>
          <a:prstGeom prst="rect">
            <a:avLst/>
          </a:prstGeom>
        </p:spPr>
        <p:txBody>
          <a:bodyPr lIns="0" tIns="0" rIns="0" bIns="0" rtlCol="0" anchor="t">
            <a:spAutoFit/>
          </a:bodyPr>
          <a:lstStyle/>
          <a:p>
            <a:pPr algn="l">
              <a:lnSpc>
                <a:spcPts val="3360"/>
              </a:lnSpc>
              <a:spcBef>
                <a:spcPct val="0"/>
              </a:spcBef>
            </a:pPr>
            <a:r>
              <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rPr>
              <a:t>CSST 106 - PERCEPTION AND COMPUTER VISION </a:t>
            </a:r>
            <a:endPar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0" name="Freeform 10"/>
          <p:cNvSpPr/>
          <p:nvPr/>
        </p:nvSpPr>
        <p:spPr>
          <a:xfrm>
            <a:off x="4951311" y="3001287"/>
            <a:ext cx="8845221" cy="806879"/>
          </a:xfrm>
          <a:custGeom>
            <a:avLst/>
            <a:gdLst/>
            <a:ahLst/>
            <a:cxnLst/>
            <a:rect l="l" t="t" r="r" b="b"/>
            <a:pathLst>
              <a:path w="8845221" h="806879">
                <a:moveTo>
                  <a:pt x="0" y="0"/>
                </a:moveTo>
                <a:lnTo>
                  <a:pt x="8845220" y="0"/>
                </a:lnTo>
                <a:lnTo>
                  <a:pt x="8845220" y="806879"/>
                </a:lnTo>
                <a:lnTo>
                  <a:pt x="0" y="8068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p:cNvSpPr txBox="1"/>
          <p:nvPr/>
        </p:nvSpPr>
        <p:spPr>
          <a:xfrm>
            <a:off x="0" y="4117740"/>
            <a:ext cx="18288000" cy="27876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Abril Fatface" panose="02000503000000020003"/>
                <a:ea typeface="Abril Fatface" panose="02000503000000020003"/>
                <a:cs typeface="Abril Fatface" panose="02000503000000020003"/>
                <a:sym typeface="Abril Fatface" panose="02000503000000020003"/>
              </a:rPr>
              <a:t>INTRODUCTION TO COMPUTER VISION AND IMAGE PROCESSING </a:t>
            </a:r>
            <a:endParaRPr lang="en-US" sz="8000">
              <a:solidFill>
                <a:srgbClr val="FFFFFF"/>
              </a:solidFill>
              <a:latin typeface="Abril Fatface" panose="02000503000000020003"/>
              <a:ea typeface="Abril Fatface" panose="02000503000000020003"/>
              <a:cs typeface="Abril Fatface" panose="02000503000000020003"/>
              <a:sym typeface="Abril Fatface" panose="02000503000000020003"/>
            </a:endParaRPr>
          </a:p>
        </p:txBody>
      </p:sp>
      <p:sp>
        <p:nvSpPr>
          <p:cNvPr id="12" name="TextBox 12"/>
          <p:cNvSpPr txBox="1"/>
          <p:nvPr/>
        </p:nvSpPr>
        <p:spPr>
          <a:xfrm>
            <a:off x="13185775" y="8343900"/>
            <a:ext cx="4711700" cy="1040765"/>
          </a:xfrm>
          <a:prstGeom prst="rect">
            <a:avLst/>
          </a:prstGeom>
        </p:spPr>
        <p:txBody>
          <a:bodyPr wrap="square" lIns="0" tIns="0" rIns="0" bIns="0" rtlCol="0" anchor="t">
            <a:spAutoFit/>
          </a:bodyPr>
          <a:lstStyle/>
          <a:p>
            <a:pPr algn="ctr">
              <a:lnSpc>
                <a:spcPts val="4060"/>
              </a:lnSpc>
            </a:pPr>
            <a:r>
              <a:rPr lang="en-US" sz="2900" b="1">
                <a:solidFill>
                  <a:srgbClr val="FFFFFF"/>
                </a:solidFill>
                <a:latin typeface="Poppins Medium" panose="00000600000000000000"/>
                <a:ea typeface="Poppins Medium" panose="00000600000000000000"/>
                <a:cs typeface="Poppins Medium" panose="00000600000000000000"/>
                <a:sym typeface="Poppins Medium" panose="00000600000000000000"/>
              </a:rPr>
              <a:t>JAEMEE DIANE T. DEL RIO</a:t>
            </a:r>
            <a:endParaRPr lang="en-US" sz="29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algn="ctr">
              <a:lnSpc>
                <a:spcPts val="4060"/>
              </a:lnSpc>
              <a:spcBef>
                <a:spcPct val="0"/>
              </a:spcBef>
            </a:pPr>
            <a:r>
              <a:rPr lang="en-US" sz="2900" b="1">
                <a:solidFill>
                  <a:srgbClr val="FFFFFF"/>
                </a:solidFill>
                <a:latin typeface="Poppins Medium" panose="00000600000000000000"/>
                <a:ea typeface="Poppins Medium" panose="00000600000000000000"/>
                <a:cs typeface="Poppins Medium" panose="00000600000000000000"/>
                <a:sym typeface="Poppins Medium" panose="00000600000000000000"/>
              </a:rPr>
              <a:t>BSCS IS - 4B</a:t>
            </a:r>
            <a:endParaRPr lang="en-US" sz="29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3305" t="-11296" r="-7990"/>
            </a:stretch>
          </a:blipFill>
        </p:spPr>
      </p:sp>
      <p:sp>
        <p:nvSpPr>
          <p:cNvPr id="3" name="Freeform 3"/>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rot="0">
            <a:off x="9309485" y="4550195"/>
            <a:ext cx="2590275" cy="259027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006CCD">
                      <a:alpha val="100000"/>
                    </a:srgbClr>
                  </a:gs>
                  <a:gs pos="100000">
                    <a:srgbClr val="050024">
                      <a:alpha val="0"/>
                    </a:srgbClr>
                  </a:gs>
                </a:gsLst>
                <a:lin ang="0"/>
              </a:gradFill>
              <a:prstDash val="solid"/>
              <a:miter/>
            </a:ln>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200"/>
                </a:lnSpc>
              </a:pPr>
            </a:p>
          </p:txBody>
        </p:sp>
      </p:grpSp>
      <p:grpSp>
        <p:nvGrpSpPr>
          <p:cNvPr id="7" name="Group 7"/>
          <p:cNvGrpSpPr/>
          <p:nvPr/>
        </p:nvGrpSpPr>
        <p:grpSpPr>
          <a:xfrm rot="0">
            <a:off x="9901894" y="-404148"/>
            <a:ext cx="8386106" cy="12028873"/>
            <a:chOff x="0" y="0"/>
            <a:chExt cx="2208686" cy="3168098"/>
          </a:xfrm>
        </p:grpSpPr>
        <p:sp>
          <p:nvSpPr>
            <p:cNvPr id="8" name="Freeform 8"/>
            <p:cNvSpPr/>
            <p:nvPr/>
          </p:nvSpPr>
          <p:spPr>
            <a:xfrm>
              <a:off x="0" y="0"/>
              <a:ext cx="2208686" cy="3168098"/>
            </a:xfrm>
            <a:custGeom>
              <a:avLst/>
              <a:gdLst/>
              <a:ahLst/>
              <a:cxnLst/>
              <a:rect l="l" t="t" r="r" b="b"/>
              <a:pathLst>
                <a:path w="2208686" h="3168098">
                  <a:moveTo>
                    <a:pt x="0" y="0"/>
                  </a:moveTo>
                  <a:lnTo>
                    <a:pt x="2208686" y="0"/>
                  </a:lnTo>
                  <a:lnTo>
                    <a:pt x="2208686" y="3168098"/>
                  </a:lnTo>
                  <a:lnTo>
                    <a:pt x="0" y="3168098"/>
                  </a:lnTo>
                  <a:close/>
                </a:path>
              </a:pathLst>
            </a:custGeom>
            <a:gradFill rotWithShape="1">
              <a:gsLst>
                <a:gs pos="0">
                  <a:srgbClr val="000000">
                    <a:alpha val="0"/>
                  </a:srgbClr>
                </a:gs>
                <a:gs pos="50000">
                  <a:srgbClr val="000000">
                    <a:alpha val="41000"/>
                  </a:srgbClr>
                </a:gs>
                <a:gs pos="100000">
                  <a:srgbClr val="000000">
                    <a:alpha val="41000"/>
                  </a:srgbClr>
                </a:gs>
              </a:gsLst>
              <a:lin ang="0"/>
            </a:gradFill>
          </p:spPr>
        </p:sp>
        <p:sp>
          <p:nvSpPr>
            <p:cNvPr id="9" name="TextBox 9"/>
            <p:cNvSpPr txBox="1"/>
            <p:nvPr/>
          </p:nvSpPr>
          <p:spPr>
            <a:xfrm>
              <a:off x="0" y="-38100"/>
              <a:ext cx="2208686" cy="3206198"/>
            </a:xfrm>
            <a:prstGeom prst="rect">
              <a:avLst/>
            </a:prstGeom>
          </p:spPr>
          <p:txBody>
            <a:bodyPr lIns="50800" tIns="50800" rIns="50800" bIns="50800" rtlCol="0" anchor="ctr"/>
            <a:lstStyle/>
            <a:p>
              <a:pPr algn="ctr">
                <a:lnSpc>
                  <a:spcPts val="2660"/>
                </a:lnSpc>
                <a:spcBef>
                  <a:spcPct val="0"/>
                </a:spcBef>
              </a:pPr>
            </a:p>
          </p:txBody>
        </p:sp>
      </p:grpSp>
      <p:sp>
        <p:nvSpPr>
          <p:cNvPr id="10" name="Freeform 10"/>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rot="0">
            <a:off x="605460" y="9029768"/>
            <a:ext cx="742179" cy="742179"/>
            <a:chOff x="0" y="0"/>
            <a:chExt cx="195471" cy="195471"/>
          </a:xfrm>
        </p:grpSpPr>
        <p:sp>
          <p:nvSpPr>
            <p:cNvPr id="12" name="Freeform 12"/>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sp>
        <p:sp>
          <p:nvSpPr>
            <p:cNvPr id="13" name="TextBox 13"/>
            <p:cNvSpPr txBox="1"/>
            <p:nvPr/>
          </p:nvSpPr>
          <p:spPr>
            <a:xfrm>
              <a:off x="0" y="-38100"/>
              <a:ext cx="195471" cy="233571"/>
            </a:xfrm>
            <a:prstGeom prst="rect">
              <a:avLst/>
            </a:prstGeom>
          </p:spPr>
          <p:txBody>
            <a:bodyPr lIns="50800" tIns="50800" rIns="50800" bIns="50800" rtlCol="0" anchor="ctr"/>
            <a:lstStyle/>
            <a:p>
              <a:pPr algn="ctr">
                <a:lnSpc>
                  <a:spcPts val="2200"/>
                </a:lnSpc>
              </a:pPr>
            </a:p>
          </p:txBody>
        </p:sp>
      </p:grpSp>
      <p:grpSp>
        <p:nvGrpSpPr>
          <p:cNvPr id="14" name="Group 14"/>
          <p:cNvGrpSpPr/>
          <p:nvPr/>
        </p:nvGrpSpPr>
        <p:grpSpPr>
          <a:xfrm rot="0">
            <a:off x="1174919" y="3639555"/>
            <a:ext cx="345440" cy="345440"/>
            <a:chOff x="0" y="0"/>
            <a:chExt cx="90980" cy="90980"/>
          </a:xfrm>
        </p:grpSpPr>
        <p:sp>
          <p:nvSpPr>
            <p:cNvPr id="15" name="Freeform 15"/>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16" name="TextBox 16"/>
            <p:cNvSpPr txBox="1"/>
            <p:nvPr/>
          </p:nvSpPr>
          <p:spPr>
            <a:xfrm>
              <a:off x="0" y="-38100"/>
              <a:ext cx="90980" cy="129080"/>
            </a:xfrm>
            <a:prstGeom prst="rect">
              <a:avLst/>
            </a:prstGeom>
          </p:spPr>
          <p:txBody>
            <a:bodyPr lIns="50800" tIns="50800" rIns="50800" bIns="50800" rtlCol="0" anchor="ctr"/>
            <a:lstStyle/>
            <a:p>
              <a:pPr algn="ctr">
                <a:lnSpc>
                  <a:spcPts val="2200"/>
                </a:lnSpc>
              </a:pPr>
            </a:p>
          </p:txBody>
        </p:sp>
      </p:grpSp>
      <p:sp>
        <p:nvSpPr>
          <p:cNvPr id="17" name="Freeform 17"/>
          <p:cNvSpPr/>
          <p:nvPr/>
        </p:nvSpPr>
        <p:spPr>
          <a:xfrm>
            <a:off x="14161352" y="7140470"/>
            <a:ext cx="1209456" cy="1238735"/>
          </a:xfrm>
          <a:custGeom>
            <a:avLst/>
            <a:gdLst/>
            <a:ahLst/>
            <a:cxnLst/>
            <a:rect l="l" t="t" r="r" b="b"/>
            <a:pathLst>
              <a:path w="1209456" h="1238735">
                <a:moveTo>
                  <a:pt x="0" y="0"/>
                </a:moveTo>
                <a:lnTo>
                  <a:pt x="1209456" y="0"/>
                </a:lnTo>
                <a:lnTo>
                  <a:pt x="1209456" y="1238736"/>
                </a:lnTo>
                <a:lnTo>
                  <a:pt x="0" y="1238736"/>
                </a:lnTo>
                <a:lnTo>
                  <a:pt x="0" y="0"/>
                </a:lnTo>
                <a:close/>
              </a:path>
            </a:pathLst>
          </a:custGeom>
          <a:blipFill>
            <a:blip r:embed="rId6">
              <a:alphaModFix amt="31000"/>
              <a:extLst>
                <a:ext uri="{96DAC541-7B7A-43D3-8B79-37D633B846F1}">
                  <asvg:svgBlip xmlns:asvg="http://schemas.microsoft.com/office/drawing/2016/SVG/main" r:embed="rId7"/>
                </a:ext>
              </a:extLst>
            </a:blip>
            <a:stretch>
              <a:fillRect/>
            </a:stretch>
          </a:blipFill>
        </p:spPr>
      </p:sp>
      <p:grpSp>
        <p:nvGrpSpPr>
          <p:cNvPr id="18" name="Group 18"/>
          <p:cNvGrpSpPr/>
          <p:nvPr/>
        </p:nvGrpSpPr>
        <p:grpSpPr>
          <a:xfrm rot="0">
            <a:off x="9725121" y="4936018"/>
            <a:ext cx="1759003" cy="1759003"/>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6CCD">
                    <a:alpha val="100000"/>
                  </a:srgbClr>
                </a:gs>
                <a:gs pos="100000">
                  <a:srgbClr val="041D57">
                    <a:alpha val="100000"/>
                  </a:srgbClr>
                </a:gs>
              </a:gsLst>
              <a:lin ang="0"/>
            </a:gra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200"/>
                </a:lnSpc>
              </a:pPr>
            </a:p>
          </p:txBody>
        </p:sp>
      </p:grpSp>
      <p:sp>
        <p:nvSpPr>
          <p:cNvPr id="21" name="TextBox 21"/>
          <p:cNvSpPr txBox="1"/>
          <p:nvPr/>
        </p:nvSpPr>
        <p:spPr>
          <a:xfrm>
            <a:off x="941728" y="9182100"/>
            <a:ext cx="724851" cy="451590"/>
          </a:xfrm>
          <a:prstGeom prst="rect">
            <a:avLst/>
          </a:prstGeom>
        </p:spPr>
        <p:txBody>
          <a:bodyPr lIns="0" tIns="0" rIns="0" bIns="0" rtlCol="0" anchor="t">
            <a:spAutoFit/>
          </a:bodyPr>
          <a:lstStyle/>
          <a:p>
            <a:pPr algn="l">
              <a:lnSpc>
                <a:spcPts val="3460"/>
              </a:lnSpc>
              <a:spcBef>
                <a:spcPct val="0"/>
              </a:spcBef>
            </a:pPr>
            <a:r>
              <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rPr>
              <a:t>10</a:t>
            </a:r>
            <a:endPar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22" name="TextBox 22"/>
          <p:cNvSpPr txBox="1"/>
          <p:nvPr/>
        </p:nvSpPr>
        <p:spPr>
          <a:xfrm>
            <a:off x="605460" y="1620203"/>
            <a:ext cx="7777158" cy="1007795"/>
          </a:xfrm>
          <a:prstGeom prst="rect">
            <a:avLst/>
          </a:prstGeom>
        </p:spPr>
        <p:txBody>
          <a:bodyPr lIns="0" tIns="0" rIns="0" bIns="0" rtlCol="0" anchor="t">
            <a:spAutoFit/>
          </a:bodyPr>
          <a:lstStyle/>
          <a:p>
            <a:pPr algn="l">
              <a:lnSpc>
                <a:spcPts val="7440"/>
              </a:lnSpc>
            </a:pPr>
            <a:r>
              <a:rPr lang="en-US" sz="8000">
                <a:solidFill>
                  <a:srgbClr val="FFFFFF"/>
                </a:solidFill>
                <a:latin typeface="Anton" panose="00000500000000000000"/>
                <a:ea typeface="Anton" panose="00000500000000000000"/>
                <a:cs typeface="Anton" panose="00000500000000000000"/>
                <a:sym typeface="Anton" panose="00000500000000000000"/>
              </a:rPr>
              <a:t>EXTENTION ACTIVITY:</a:t>
            </a:r>
            <a:endParaRPr lang="en-US" sz="8000">
              <a:solidFill>
                <a:srgbClr val="FFFFFF"/>
              </a:solidFill>
              <a:latin typeface="Anton" panose="00000500000000000000"/>
              <a:ea typeface="Anton" panose="00000500000000000000"/>
              <a:cs typeface="Anton" panose="00000500000000000000"/>
              <a:sym typeface="Anton" panose="00000500000000000000"/>
            </a:endParaRPr>
          </a:p>
        </p:txBody>
      </p:sp>
      <p:sp>
        <p:nvSpPr>
          <p:cNvPr id="23" name="TextBox 23"/>
          <p:cNvSpPr txBox="1"/>
          <p:nvPr/>
        </p:nvSpPr>
        <p:spPr>
          <a:xfrm>
            <a:off x="2314110" y="2808972"/>
            <a:ext cx="10431544" cy="566420"/>
          </a:xfrm>
          <a:prstGeom prst="rect">
            <a:avLst/>
          </a:prstGeom>
        </p:spPr>
        <p:txBody>
          <a:bodyPr lIns="0" tIns="0" rIns="0" bIns="0" rtlCol="0" anchor="t">
            <a:spAutoFit/>
          </a:bodyPr>
          <a:lstStyle/>
          <a:p>
            <a:pPr algn="l">
              <a:lnSpc>
                <a:spcPts val="4480"/>
              </a:lnSpc>
              <a:spcBef>
                <a:spcPct val="0"/>
              </a:spcBef>
            </a:pPr>
            <a:r>
              <a:rPr lang="en-US" sz="3200" b="1">
                <a:solidFill>
                  <a:srgbClr val="FFFFFF"/>
                </a:solidFill>
                <a:latin typeface="Poppins Medium" panose="00000600000000000000"/>
                <a:ea typeface="Poppins Medium" panose="00000600000000000000"/>
                <a:cs typeface="Poppins Medium" panose="00000600000000000000"/>
                <a:sym typeface="Poppins Medium" panose="00000600000000000000"/>
              </a:rPr>
              <a:t>Research an Emerging Form of Image Processing:</a:t>
            </a:r>
            <a:endParaRPr lang="en-US" sz="32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grpSp>
        <p:nvGrpSpPr>
          <p:cNvPr id="24" name="Group 24"/>
          <p:cNvGrpSpPr>
            <a:grpSpLocks noChangeAspect="1"/>
          </p:cNvGrpSpPr>
          <p:nvPr/>
        </p:nvGrpSpPr>
        <p:grpSpPr>
          <a:xfrm rot="0">
            <a:off x="13945635" y="2394335"/>
            <a:ext cx="3955245" cy="3955245"/>
            <a:chOff x="0" y="0"/>
            <a:chExt cx="14840029" cy="14840029"/>
          </a:xfrm>
        </p:grpSpPr>
        <p:sp>
          <p:nvSpPr>
            <p:cNvPr id="25" name="Freeform 25"/>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68F8FF">
                    <a:alpha val="100000"/>
                  </a:srgbClr>
                </a:gs>
                <a:gs pos="100000">
                  <a:srgbClr val="4612B6">
                    <a:alpha val="100000"/>
                  </a:srgbClr>
                </a:gs>
              </a:gsLst>
              <a:lin ang="2700000"/>
            </a:gradFill>
          </p:spPr>
        </p:sp>
        <p:sp>
          <p:nvSpPr>
            <p:cNvPr id="26" name="Freeform 26"/>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27" name="Freeform 27"/>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24712" r="-24712"/>
              </a:stretch>
            </a:blipFill>
          </p:spPr>
        </p:sp>
      </p:grpSp>
      <p:sp>
        <p:nvSpPr>
          <p:cNvPr id="28" name="TextBox 28"/>
          <p:cNvSpPr txBox="1"/>
          <p:nvPr/>
        </p:nvSpPr>
        <p:spPr>
          <a:xfrm>
            <a:off x="1666579" y="3572880"/>
            <a:ext cx="11726606" cy="5873115"/>
          </a:xfrm>
          <a:prstGeom prst="rect">
            <a:avLst/>
          </a:prstGeom>
        </p:spPr>
        <p:txBody>
          <a:bodyPr lIns="0" tIns="0" rIns="0" bIns="0" rtlCol="0" anchor="t">
            <a:spAutoFit/>
          </a:bodyPr>
          <a:lstStyle/>
          <a:p>
            <a:pPr algn="l">
              <a:lnSpc>
                <a:spcPts val="3360"/>
              </a:lnSpc>
            </a:pPr>
            <a:r>
              <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rPr>
              <a:t>Convolutional Neural Networks</a:t>
            </a:r>
            <a:endPar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518160" lvl="1" indent="-259080" algn="just">
              <a:lnSpc>
                <a:spcPts val="3360"/>
              </a:lnSpc>
              <a:buFont typeface="Arial" panose="020B0604020202020204"/>
              <a:buChar char="•"/>
            </a:pPr>
            <a:r>
              <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rPr>
              <a:t>In image processing is deep learning based image analysis, particularly through the use of Convolutional Neural Networks (CNNs). CNNs have revolutionized image processing by allowing AI systems to automatically learn and extract complex.</a:t>
            </a:r>
            <a:endPar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algn="just">
              <a:lnSpc>
                <a:spcPts val="3360"/>
              </a:lnSpc>
            </a:pPr>
          </a:p>
          <a:p>
            <a:pPr algn="just">
              <a:lnSpc>
                <a:spcPts val="3360"/>
              </a:lnSpc>
            </a:pPr>
            <a:r>
              <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rPr>
              <a:t>Self Supervised Learning</a:t>
            </a:r>
            <a:endPar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518160" lvl="1" indent="-259080" algn="just">
              <a:lnSpc>
                <a:spcPts val="3360"/>
              </a:lnSpc>
              <a:buFont typeface="Arial" panose="020B0604020202020204"/>
              <a:buChar char="•"/>
            </a:pPr>
            <a:r>
              <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rPr>
              <a:t>This model techniques like contrastive learning, where the model learns to distinguish between similar and dissimilar pairs of images, have shown promising results.</a:t>
            </a:r>
            <a:endPar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algn="just">
              <a:lnSpc>
                <a:spcPts val="3360"/>
              </a:lnSpc>
            </a:pPr>
          </a:p>
          <a:p>
            <a:pPr algn="just">
              <a:lnSpc>
                <a:spcPts val="3360"/>
              </a:lnSpc>
            </a:pPr>
            <a:r>
              <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rPr>
              <a:t>Generative Adversarial Networks (GANs)</a:t>
            </a:r>
            <a:endPar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518160" lvl="1" indent="-259080" algn="just">
              <a:lnSpc>
                <a:spcPts val="3360"/>
              </a:lnSpc>
              <a:buFont typeface="Arial" panose="020B0604020202020204"/>
              <a:buChar char="•"/>
            </a:pPr>
            <a:r>
              <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rPr>
              <a:t>GANs are used for tasks like image synthesis, style transfer, and image super resolution.</a:t>
            </a:r>
            <a:endPar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grpSp>
        <p:nvGrpSpPr>
          <p:cNvPr id="29" name="Group 29"/>
          <p:cNvGrpSpPr/>
          <p:nvPr/>
        </p:nvGrpSpPr>
        <p:grpSpPr>
          <a:xfrm rot="0">
            <a:off x="1131433" y="6176860"/>
            <a:ext cx="345440" cy="345440"/>
            <a:chOff x="0" y="0"/>
            <a:chExt cx="90980" cy="90980"/>
          </a:xfrm>
        </p:grpSpPr>
        <p:sp>
          <p:nvSpPr>
            <p:cNvPr id="30" name="Freeform 30"/>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31" name="TextBox 31"/>
            <p:cNvSpPr txBox="1"/>
            <p:nvPr/>
          </p:nvSpPr>
          <p:spPr>
            <a:xfrm>
              <a:off x="0" y="-38100"/>
              <a:ext cx="90980" cy="129080"/>
            </a:xfrm>
            <a:prstGeom prst="rect">
              <a:avLst/>
            </a:prstGeom>
          </p:spPr>
          <p:txBody>
            <a:bodyPr lIns="50800" tIns="50800" rIns="50800" bIns="50800" rtlCol="0" anchor="ctr"/>
            <a:lstStyle/>
            <a:p>
              <a:pPr algn="ctr">
                <a:lnSpc>
                  <a:spcPts val="2200"/>
                </a:lnSpc>
              </a:pPr>
            </a:p>
          </p:txBody>
        </p:sp>
      </p:grpSp>
      <p:grpSp>
        <p:nvGrpSpPr>
          <p:cNvPr id="32" name="Group 32"/>
          <p:cNvGrpSpPr/>
          <p:nvPr/>
        </p:nvGrpSpPr>
        <p:grpSpPr>
          <a:xfrm rot="0">
            <a:off x="1131433" y="8206486"/>
            <a:ext cx="345440" cy="345440"/>
            <a:chOff x="0" y="0"/>
            <a:chExt cx="90980" cy="90980"/>
          </a:xfrm>
        </p:grpSpPr>
        <p:sp>
          <p:nvSpPr>
            <p:cNvPr id="33" name="Freeform 33"/>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34" name="TextBox 34"/>
            <p:cNvSpPr txBox="1"/>
            <p:nvPr/>
          </p:nvSpPr>
          <p:spPr>
            <a:xfrm>
              <a:off x="0" y="-38100"/>
              <a:ext cx="90980" cy="129080"/>
            </a:xfrm>
            <a:prstGeom prst="rect">
              <a:avLst/>
            </a:prstGeom>
          </p:spPr>
          <p:txBody>
            <a:bodyPr lIns="50800" tIns="50800" rIns="50800" bIns="50800" rtlCol="0" anchor="ctr"/>
            <a:lstStyle/>
            <a:p>
              <a:pPr algn="ctr">
                <a:lnSpc>
                  <a:spcPts val="2200"/>
                </a:lnSpc>
              </a:p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3305" t="-11296" r="-7990"/>
            </a:stretch>
          </a:blipFill>
        </p:spPr>
      </p:sp>
      <p:sp>
        <p:nvSpPr>
          <p:cNvPr id="3" name="Freeform 3"/>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rot="0">
            <a:off x="605460" y="9029768"/>
            <a:ext cx="742179" cy="742179"/>
            <a:chOff x="0" y="0"/>
            <a:chExt cx="195471" cy="195471"/>
          </a:xfrm>
        </p:grpSpPr>
        <p:sp>
          <p:nvSpPr>
            <p:cNvPr id="6" name="Freeform 6"/>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sp>
        <p:sp>
          <p:nvSpPr>
            <p:cNvPr id="7" name="TextBox 7"/>
            <p:cNvSpPr txBox="1"/>
            <p:nvPr/>
          </p:nvSpPr>
          <p:spPr>
            <a:xfrm>
              <a:off x="0" y="-38100"/>
              <a:ext cx="195471" cy="233571"/>
            </a:xfrm>
            <a:prstGeom prst="rect">
              <a:avLst/>
            </a:prstGeom>
          </p:spPr>
          <p:txBody>
            <a:bodyPr lIns="50800" tIns="50800" rIns="50800" bIns="50800" rtlCol="0" anchor="ctr"/>
            <a:lstStyle/>
            <a:p>
              <a:pPr algn="ctr">
                <a:lnSpc>
                  <a:spcPts val="2200"/>
                </a:lnSpc>
              </a:pPr>
            </a:p>
          </p:txBody>
        </p:sp>
      </p:grpSp>
      <p:sp>
        <p:nvSpPr>
          <p:cNvPr id="8" name="TextBox 8"/>
          <p:cNvSpPr txBox="1"/>
          <p:nvPr/>
        </p:nvSpPr>
        <p:spPr>
          <a:xfrm>
            <a:off x="941728" y="9182100"/>
            <a:ext cx="724851" cy="451590"/>
          </a:xfrm>
          <a:prstGeom prst="rect">
            <a:avLst/>
          </a:prstGeom>
        </p:spPr>
        <p:txBody>
          <a:bodyPr lIns="0" tIns="0" rIns="0" bIns="0" rtlCol="0" anchor="t">
            <a:spAutoFit/>
          </a:bodyPr>
          <a:lstStyle/>
          <a:p>
            <a:pPr algn="l">
              <a:lnSpc>
                <a:spcPts val="3460"/>
              </a:lnSpc>
              <a:spcBef>
                <a:spcPct val="0"/>
              </a:spcBef>
            </a:pPr>
            <a:r>
              <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rPr>
              <a:t>11</a:t>
            </a:r>
            <a:endPar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grpSp>
        <p:nvGrpSpPr>
          <p:cNvPr id="9" name="Group 9"/>
          <p:cNvGrpSpPr>
            <a:grpSpLocks noChangeAspect="1"/>
          </p:cNvGrpSpPr>
          <p:nvPr/>
        </p:nvGrpSpPr>
        <p:grpSpPr>
          <a:xfrm rot="0">
            <a:off x="13885594" y="2294844"/>
            <a:ext cx="3912111" cy="3912111"/>
            <a:chOff x="0" y="0"/>
            <a:chExt cx="14840029" cy="14840029"/>
          </a:xfrm>
        </p:grpSpPr>
        <p:sp>
          <p:nvSpPr>
            <p:cNvPr id="10" name="Freeform 10"/>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68F8FF">
                    <a:alpha val="100000"/>
                  </a:srgbClr>
                </a:gs>
                <a:gs pos="100000">
                  <a:srgbClr val="4612B6">
                    <a:alpha val="100000"/>
                  </a:srgbClr>
                </a:gs>
              </a:gsLst>
              <a:lin ang="2700000"/>
            </a:gradFill>
          </p:spPr>
        </p:sp>
        <p:sp>
          <p:nvSpPr>
            <p:cNvPr id="11" name="Freeform 11"/>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12" name="Freeform 12"/>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24712" r="-24712"/>
              </a:stretch>
            </a:blipFill>
          </p:spPr>
        </p:sp>
      </p:grpSp>
      <p:sp>
        <p:nvSpPr>
          <p:cNvPr id="13" name="Freeform 13"/>
          <p:cNvSpPr/>
          <p:nvPr/>
        </p:nvSpPr>
        <p:spPr>
          <a:xfrm>
            <a:off x="13885594" y="6406579"/>
            <a:ext cx="1674557" cy="1715095"/>
          </a:xfrm>
          <a:custGeom>
            <a:avLst/>
            <a:gdLst/>
            <a:ahLst/>
            <a:cxnLst/>
            <a:rect l="l" t="t" r="r" b="b"/>
            <a:pathLst>
              <a:path w="1674557" h="1715095">
                <a:moveTo>
                  <a:pt x="0" y="0"/>
                </a:moveTo>
                <a:lnTo>
                  <a:pt x="1674556" y="0"/>
                </a:lnTo>
                <a:lnTo>
                  <a:pt x="1674556" y="1715095"/>
                </a:lnTo>
                <a:lnTo>
                  <a:pt x="0" y="1715095"/>
                </a:lnTo>
                <a:lnTo>
                  <a:pt x="0" y="0"/>
                </a:lnTo>
                <a:close/>
              </a:path>
            </a:pathLst>
          </a:custGeom>
          <a:blipFill>
            <a:blip r:embed="rId7">
              <a:alphaModFix amt="31000"/>
              <a:extLst>
                <a:ext uri="{96DAC541-7B7A-43D3-8B79-37D633B846F1}">
                  <asvg:svgBlip xmlns:asvg="http://schemas.microsoft.com/office/drawing/2016/SVG/main" r:embed="rId8"/>
                </a:ext>
              </a:extLst>
            </a:blip>
            <a:stretch>
              <a:fillRect/>
            </a:stretch>
          </a:blipFill>
        </p:spPr>
      </p:sp>
      <p:grpSp>
        <p:nvGrpSpPr>
          <p:cNvPr id="14" name="Group 14"/>
          <p:cNvGrpSpPr/>
          <p:nvPr/>
        </p:nvGrpSpPr>
        <p:grpSpPr>
          <a:xfrm rot="0">
            <a:off x="9901894" y="-368798"/>
            <a:ext cx="8386106" cy="12028873"/>
            <a:chOff x="0" y="0"/>
            <a:chExt cx="2208686" cy="3168098"/>
          </a:xfrm>
        </p:grpSpPr>
        <p:sp>
          <p:nvSpPr>
            <p:cNvPr id="15" name="Freeform 15"/>
            <p:cNvSpPr/>
            <p:nvPr/>
          </p:nvSpPr>
          <p:spPr>
            <a:xfrm>
              <a:off x="0" y="0"/>
              <a:ext cx="2208686" cy="3168098"/>
            </a:xfrm>
            <a:custGeom>
              <a:avLst/>
              <a:gdLst/>
              <a:ahLst/>
              <a:cxnLst/>
              <a:rect l="l" t="t" r="r" b="b"/>
              <a:pathLst>
                <a:path w="2208686" h="3168098">
                  <a:moveTo>
                    <a:pt x="0" y="0"/>
                  </a:moveTo>
                  <a:lnTo>
                    <a:pt x="2208686" y="0"/>
                  </a:lnTo>
                  <a:lnTo>
                    <a:pt x="2208686" y="3168098"/>
                  </a:lnTo>
                  <a:lnTo>
                    <a:pt x="0" y="3168098"/>
                  </a:lnTo>
                  <a:close/>
                </a:path>
              </a:pathLst>
            </a:custGeom>
            <a:gradFill rotWithShape="1">
              <a:gsLst>
                <a:gs pos="0">
                  <a:srgbClr val="000000">
                    <a:alpha val="0"/>
                  </a:srgbClr>
                </a:gs>
                <a:gs pos="50000">
                  <a:srgbClr val="000000">
                    <a:alpha val="41000"/>
                  </a:srgbClr>
                </a:gs>
                <a:gs pos="100000">
                  <a:srgbClr val="000000">
                    <a:alpha val="41000"/>
                  </a:srgbClr>
                </a:gs>
              </a:gsLst>
              <a:lin ang="0"/>
            </a:gradFill>
          </p:spPr>
        </p:sp>
        <p:sp>
          <p:nvSpPr>
            <p:cNvPr id="16" name="TextBox 16"/>
            <p:cNvSpPr txBox="1"/>
            <p:nvPr/>
          </p:nvSpPr>
          <p:spPr>
            <a:xfrm>
              <a:off x="0" y="-38100"/>
              <a:ext cx="2208686" cy="3206198"/>
            </a:xfrm>
            <a:prstGeom prst="rect">
              <a:avLst/>
            </a:prstGeom>
          </p:spPr>
          <p:txBody>
            <a:bodyPr lIns="50800" tIns="50800" rIns="50800" bIns="50800" rtlCol="0" anchor="ctr"/>
            <a:lstStyle/>
            <a:p>
              <a:pPr algn="ctr">
                <a:lnSpc>
                  <a:spcPts val="2660"/>
                </a:lnSpc>
                <a:spcBef>
                  <a:spcPct val="0"/>
                </a:spcBef>
              </a:pPr>
            </a:p>
          </p:txBody>
        </p:sp>
      </p:grpSp>
      <p:sp>
        <p:nvSpPr>
          <p:cNvPr id="17" name="TextBox 17"/>
          <p:cNvSpPr txBox="1"/>
          <p:nvPr/>
        </p:nvSpPr>
        <p:spPr>
          <a:xfrm>
            <a:off x="1666579" y="1470999"/>
            <a:ext cx="12428368" cy="1164424"/>
          </a:xfrm>
          <a:prstGeom prst="rect">
            <a:avLst/>
          </a:prstGeom>
        </p:spPr>
        <p:txBody>
          <a:bodyPr lIns="0" tIns="0" rIns="0" bIns="0" rtlCol="0" anchor="t">
            <a:spAutoFit/>
          </a:bodyPr>
          <a:lstStyle/>
          <a:p>
            <a:pPr algn="ctr">
              <a:lnSpc>
                <a:spcPts val="4595"/>
              </a:lnSpc>
              <a:spcBef>
                <a:spcPct val="0"/>
              </a:spcBef>
            </a:pPr>
            <a:r>
              <a:rPr lang="en-US" sz="3280" b="1">
                <a:solidFill>
                  <a:srgbClr val="FFFFFF"/>
                </a:solidFill>
                <a:latin typeface="Poppins Medium" panose="00000600000000000000"/>
                <a:ea typeface="Poppins Medium" panose="00000600000000000000"/>
                <a:cs typeface="Poppins Medium" panose="00000600000000000000"/>
                <a:sym typeface="Poppins Medium" panose="00000600000000000000"/>
              </a:rPr>
              <a:t>Prepare a brief report or additional slide discussing its    potential  impact on future AI </a:t>
            </a:r>
            <a:r>
              <a:rPr lang="en-US" sz="3280" b="1">
                <a:solidFill>
                  <a:srgbClr val="FFFFFF"/>
                </a:solidFill>
                <a:latin typeface="Poppins Medium" panose="00000600000000000000"/>
                <a:ea typeface="Poppins Medium" panose="00000600000000000000"/>
                <a:cs typeface="Poppins Medium" panose="00000600000000000000"/>
                <a:sym typeface="Poppins Medium" panose="00000600000000000000"/>
              </a:rPr>
              <a:t>systems.</a:t>
            </a:r>
            <a:endParaRPr lang="en-US" sz="328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8" name="TextBox 18"/>
          <p:cNvSpPr txBox="1"/>
          <p:nvPr/>
        </p:nvSpPr>
        <p:spPr>
          <a:xfrm>
            <a:off x="941728" y="3458220"/>
            <a:ext cx="12716420" cy="4967605"/>
          </a:xfrm>
          <a:prstGeom prst="rect">
            <a:avLst/>
          </a:prstGeom>
        </p:spPr>
        <p:txBody>
          <a:bodyPr lIns="0" tIns="0" rIns="0" bIns="0" rtlCol="0" anchor="t">
            <a:spAutoFit/>
          </a:bodyPr>
          <a:lstStyle/>
          <a:p>
            <a:pPr marL="604520" lvl="1" indent="-302260" algn="just">
              <a:lnSpc>
                <a:spcPts val="3920"/>
              </a:lnSpc>
              <a:buFont typeface="Arial" panose="020B0604020202020204"/>
              <a:buChar char="•"/>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AI can create more employment, not fewer, if there is an investment in all sectors anywhere that focuses on training and upskilling workers.</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04520" lvl="1" indent="-302260" algn="just">
              <a:lnSpc>
                <a:spcPts val="3920"/>
              </a:lnSpc>
              <a:buFont typeface="Arial" panose="020B0604020202020204"/>
              <a:buChar char="•"/>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AI is predicted to grow increasingly pervasive as technology develops, revolutionising sectors including healthcare, banking, and transportation</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04520" lvl="1" indent="-302260" algn="just">
              <a:lnSpc>
                <a:spcPts val="3920"/>
              </a:lnSpc>
              <a:buFont typeface="Arial" panose="020B0604020202020204"/>
              <a:buChar char="•"/>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And also can enhanced critical thinking skills, and better preparation for the evolving demands of the digital age, contributing to a more dynamic and adaptive educational experience.</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3305" t="-11296" r="-7990"/>
            </a:stretch>
          </a:blipFill>
        </p:spPr>
      </p:sp>
      <p:sp>
        <p:nvSpPr>
          <p:cNvPr id="3" name="Freeform 3"/>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rot="0">
            <a:off x="605460" y="9029768"/>
            <a:ext cx="742179" cy="742179"/>
            <a:chOff x="0" y="0"/>
            <a:chExt cx="195471" cy="195471"/>
          </a:xfrm>
        </p:grpSpPr>
        <p:sp>
          <p:nvSpPr>
            <p:cNvPr id="6" name="Freeform 6"/>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sp>
        <p:sp>
          <p:nvSpPr>
            <p:cNvPr id="7" name="TextBox 7"/>
            <p:cNvSpPr txBox="1"/>
            <p:nvPr/>
          </p:nvSpPr>
          <p:spPr>
            <a:xfrm>
              <a:off x="0" y="-38100"/>
              <a:ext cx="195471" cy="233571"/>
            </a:xfrm>
            <a:prstGeom prst="rect">
              <a:avLst/>
            </a:prstGeom>
          </p:spPr>
          <p:txBody>
            <a:bodyPr lIns="50800" tIns="50800" rIns="50800" bIns="50800" rtlCol="0" anchor="ctr"/>
            <a:lstStyle/>
            <a:p>
              <a:pPr algn="ctr">
                <a:lnSpc>
                  <a:spcPts val="2200"/>
                </a:lnSpc>
              </a:pPr>
            </a:p>
          </p:txBody>
        </p:sp>
      </p:grpSp>
      <p:sp>
        <p:nvSpPr>
          <p:cNvPr id="8" name="Freeform 8"/>
          <p:cNvSpPr/>
          <p:nvPr/>
        </p:nvSpPr>
        <p:spPr>
          <a:xfrm>
            <a:off x="-304338" y="2379879"/>
            <a:ext cx="3941834" cy="2795119"/>
          </a:xfrm>
          <a:custGeom>
            <a:avLst/>
            <a:gdLst/>
            <a:ahLst/>
            <a:cxnLst/>
            <a:rect l="l" t="t" r="r" b="b"/>
            <a:pathLst>
              <a:path w="3941834" h="2795119">
                <a:moveTo>
                  <a:pt x="0" y="0"/>
                </a:moveTo>
                <a:lnTo>
                  <a:pt x="3941835" y="0"/>
                </a:lnTo>
                <a:lnTo>
                  <a:pt x="3941835" y="2795119"/>
                </a:lnTo>
                <a:lnTo>
                  <a:pt x="0" y="279511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flipH="1">
            <a:off x="15885748" y="8374388"/>
            <a:ext cx="3941834" cy="2795119"/>
          </a:xfrm>
          <a:custGeom>
            <a:avLst/>
            <a:gdLst/>
            <a:ahLst/>
            <a:cxnLst/>
            <a:rect l="l" t="t" r="r" b="b"/>
            <a:pathLst>
              <a:path w="3941834" h="2795119">
                <a:moveTo>
                  <a:pt x="3941834" y="0"/>
                </a:moveTo>
                <a:lnTo>
                  <a:pt x="0" y="0"/>
                </a:lnTo>
                <a:lnTo>
                  <a:pt x="0" y="2795119"/>
                </a:lnTo>
                <a:lnTo>
                  <a:pt x="3941834" y="2795119"/>
                </a:lnTo>
                <a:lnTo>
                  <a:pt x="394183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7757737" y="2379879"/>
            <a:ext cx="2772526" cy="1627506"/>
          </a:xfrm>
          <a:custGeom>
            <a:avLst/>
            <a:gdLst/>
            <a:ahLst/>
            <a:cxnLst/>
            <a:rect l="l" t="t" r="r" b="b"/>
            <a:pathLst>
              <a:path w="2772526" h="1627506">
                <a:moveTo>
                  <a:pt x="0" y="0"/>
                </a:moveTo>
                <a:lnTo>
                  <a:pt x="2772526" y="0"/>
                </a:lnTo>
                <a:lnTo>
                  <a:pt x="2772526" y="1627506"/>
                </a:lnTo>
                <a:lnTo>
                  <a:pt x="0" y="1627506"/>
                </a:lnTo>
                <a:lnTo>
                  <a:pt x="0" y="0"/>
                </a:lnTo>
                <a:close/>
              </a:path>
            </a:pathLst>
          </a:custGeom>
          <a:blipFill>
            <a:blip r:embed="rId8"/>
            <a:stretch>
              <a:fillRect l="-58651" t="-87730" r="-58651" b="-182453"/>
            </a:stretch>
          </a:blipFill>
        </p:spPr>
      </p:sp>
      <p:sp>
        <p:nvSpPr>
          <p:cNvPr id="11" name="TextBox 11"/>
          <p:cNvSpPr txBox="1"/>
          <p:nvPr/>
        </p:nvSpPr>
        <p:spPr>
          <a:xfrm>
            <a:off x="941728" y="9182100"/>
            <a:ext cx="724851" cy="451590"/>
          </a:xfrm>
          <a:prstGeom prst="rect">
            <a:avLst/>
          </a:prstGeom>
        </p:spPr>
        <p:txBody>
          <a:bodyPr lIns="0" tIns="0" rIns="0" bIns="0" rtlCol="0" anchor="t">
            <a:spAutoFit/>
          </a:bodyPr>
          <a:lstStyle/>
          <a:p>
            <a:pPr algn="l">
              <a:lnSpc>
                <a:spcPts val="3460"/>
              </a:lnSpc>
              <a:spcBef>
                <a:spcPct val="0"/>
              </a:spcBef>
            </a:pPr>
            <a:r>
              <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rPr>
              <a:t>12</a:t>
            </a:r>
            <a:endPar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2" name="TextBox 12"/>
          <p:cNvSpPr txBox="1"/>
          <p:nvPr/>
        </p:nvSpPr>
        <p:spPr>
          <a:xfrm>
            <a:off x="5692603" y="4661131"/>
            <a:ext cx="7505941" cy="2020570"/>
          </a:xfrm>
          <a:prstGeom prst="rect">
            <a:avLst/>
          </a:prstGeom>
        </p:spPr>
        <p:txBody>
          <a:bodyPr lIns="0" tIns="0" rIns="0" bIns="0" rtlCol="0" anchor="t">
            <a:spAutoFit/>
          </a:bodyPr>
          <a:lstStyle/>
          <a:p>
            <a:pPr algn="ctr">
              <a:lnSpc>
                <a:spcPts val="7880"/>
              </a:lnSpc>
            </a:pPr>
            <a:r>
              <a:rPr lang="en-US" sz="8470">
                <a:solidFill>
                  <a:srgbClr val="FFFFFF"/>
                </a:solidFill>
                <a:latin typeface="Anton" panose="00000500000000000000"/>
                <a:ea typeface="Anton" panose="00000500000000000000"/>
                <a:cs typeface="Anton" panose="00000500000000000000"/>
                <a:sym typeface="Anton" panose="00000500000000000000"/>
              </a:rPr>
              <a:t>THANK YOU FOR </a:t>
            </a:r>
            <a:r>
              <a:rPr lang="en-PH" altLang="en-US" sz="8470">
                <a:solidFill>
                  <a:srgbClr val="FFFFFF"/>
                </a:solidFill>
                <a:latin typeface="Anton" panose="00000500000000000000"/>
                <a:ea typeface="Anton" panose="00000500000000000000"/>
                <a:cs typeface="Anton" panose="00000500000000000000"/>
                <a:sym typeface="Anton" panose="00000500000000000000"/>
              </a:rPr>
              <a:t>WATCHING</a:t>
            </a:r>
            <a:r>
              <a:rPr lang="en-US" sz="8470">
                <a:solidFill>
                  <a:srgbClr val="FFFFFF"/>
                </a:solidFill>
                <a:latin typeface="Anton" panose="00000500000000000000"/>
                <a:ea typeface="Anton" panose="00000500000000000000"/>
                <a:cs typeface="Anton" panose="00000500000000000000"/>
                <a:sym typeface="Anton" panose="00000500000000000000"/>
              </a:rPr>
              <a:t>!</a:t>
            </a:r>
            <a:endParaRPr lang="en-US" sz="8470">
              <a:solidFill>
                <a:srgbClr val="FFFFFF"/>
              </a:solidFill>
              <a:latin typeface="Anton" panose="00000500000000000000"/>
              <a:ea typeface="Anton" panose="00000500000000000000"/>
              <a:cs typeface="Anton" panose="00000500000000000000"/>
              <a:sym typeface="Anton"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3305" t="-11296" r="-7990"/>
            </a:stretch>
          </a:blipFill>
        </p:spPr>
      </p:sp>
      <p:sp>
        <p:nvSpPr>
          <p:cNvPr id="3" name="Freeform 3"/>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084581" y="573089"/>
            <a:ext cx="572565" cy="327924"/>
          </a:xfrm>
          <a:custGeom>
            <a:avLst/>
            <a:gdLst/>
            <a:ahLst/>
            <a:cxnLst/>
            <a:rect l="l" t="t" r="r" b="b"/>
            <a:pathLst>
              <a:path w="572565" h="327924">
                <a:moveTo>
                  <a:pt x="0" y="0"/>
                </a:moveTo>
                <a:lnTo>
                  <a:pt x="572565" y="0"/>
                </a:lnTo>
                <a:lnTo>
                  <a:pt x="572565" y="327924"/>
                </a:lnTo>
                <a:lnTo>
                  <a:pt x="0" y="3279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rot="0">
            <a:off x="5142511" y="2754290"/>
            <a:ext cx="12514635" cy="1588339"/>
            <a:chOff x="0" y="0"/>
            <a:chExt cx="3296036" cy="418328"/>
          </a:xfrm>
        </p:grpSpPr>
        <p:sp>
          <p:nvSpPr>
            <p:cNvPr id="6" name="Freeform 6"/>
            <p:cNvSpPr/>
            <p:nvPr/>
          </p:nvSpPr>
          <p:spPr>
            <a:xfrm>
              <a:off x="0" y="0"/>
              <a:ext cx="3296036" cy="418328"/>
            </a:xfrm>
            <a:custGeom>
              <a:avLst/>
              <a:gdLst/>
              <a:ahLst/>
              <a:cxnLst/>
              <a:rect l="l" t="t" r="r" b="b"/>
              <a:pathLst>
                <a:path w="3296036" h="418328">
                  <a:moveTo>
                    <a:pt x="0" y="0"/>
                  </a:moveTo>
                  <a:lnTo>
                    <a:pt x="3296036" y="0"/>
                  </a:lnTo>
                  <a:lnTo>
                    <a:pt x="3296036" y="418328"/>
                  </a:lnTo>
                  <a:lnTo>
                    <a:pt x="0" y="418328"/>
                  </a:lnTo>
                  <a:close/>
                </a:path>
              </a:pathLst>
            </a:custGeom>
            <a:gradFill rotWithShape="1">
              <a:gsLst>
                <a:gs pos="0">
                  <a:srgbClr val="000000">
                    <a:alpha val="41000"/>
                  </a:srgbClr>
                </a:gs>
                <a:gs pos="50000">
                  <a:srgbClr val="0F2949">
                    <a:alpha val="0"/>
                  </a:srgbClr>
                </a:gs>
                <a:gs pos="100000">
                  <a:srgbClr val="328DFF">
                    <a:alpha val="0"/>
                  </a:srgbClr>
                </a:gs>
              </a:gsLst>
              <a:lin ang="0"/>
            </a:gradFill>
          </p:spPr>
        </p:sp>
        <p:sp>
          <p:nvSpPr>
            <p:cNvPr id="7" name="TextBox 7"/>
            <p:cNvSpPr txBox="1"/>
            <p:nvPr/>
          </p:nvSpPr>
          <p:spPr>
            <a:xfrm>
              <a:off x="0" y="-38100"/>
              <a:ext cx="3296036" cy="456428"/>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257538" y="3730205"/>
            <a:ext cx="18502431" cy="2826589"/>
            <a:chOff x="0" y="0"/>
            <a:chExt cx="4873068" cy="744451"/>
          </a:xfrm>
        </p:grpSpPr>
        <p:sp>
          <p:nvSpPr>
            <p:cNvPr id="9" name="Freeform 9"/>
            <p:cNvSpPr/>
            <p:nvPr/>
          </p:nvSpPr>
          <p:spPr>
            <a:xfrm>
              <a:off x="0" y="0"/>
              <a:ext cx="4873068" cy="744451"/>
            </a:xfrm>
            <a:custGeom>
              <a:avLst/>
              <a:gdLst/>
              <a:ahLst/>
              <a:cxnLst/>
              <a:rect l="l" t="t" r="r" b="b"/>
              <a:pathLst>
                <a:path w="4873068" h="744451">
                  <a:moveTo>
                    <a:pt x="0" y="0"/>
                  </a:moveTo>
                  <a:lnTo>
                    <a:pt x="4873068" y="0"/>
                  </a:lnTo>
                  <a:lnTo>
                    <a:pt x="4873068" y="744451"/>
                  </a:lnTo>
                  <a:lnTo>
                    <a:pt x="0" y="744451"/>
                  </a:lnTo>
                  <a:close/>
                </a:path>
              </a:pathLst>
            </a:custGeom>
            <a:gradFill rotWithShape="1">
              <a:gsLst>
                <a:gs pos="0">
                  <a:srgbClr val="000000">
                    <a:alpha val="41000"/>
                  </a:srgbClr>
                </a:gs>
                <a:gs pos="50000">
                  <a:srgbClr val="0F2949">
                    <a:alpha val="0"/>
                  </a:srgbClr>
                </a:gs>
                <a:gs pos="100000">
                  <a:srgbClr val="328DFF">
                    <a:alpha val="0"/>
                  </a:srgbClr>
                </a:gs>
              </a:gsLst>
              <a:lin ang="0"/>
            </a:gradFill>
          </p:spPr>
        </p:sp>
        <p:sp>
          <p:nvSpPr>
            <p:cNvPr id="10" name="TextBox 10"/>
            <p:cNvSpPr txBox="1"/>
            <p:nvPr/>
          </p:nvSpPr>
          <p:spPr>
            <a:xfrm>
              <a:off x="0" y="-38100"/>
              <a:ext cx="4873068" cy="782551"/>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0" y="976978"/>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2" name="Group 12"/>
          <p:cNvGrpSpPr/>
          <p:nvPr/>
        </p:nvGrpSpPr>
        <p:grpSpPr>
          <a:xfrm rot="0">
            <a:off x="605460" y="9029768"/>
            <a:ext cx="742179" cy="742179"/>
            <a:chOff x="0" y="0"/>
            <a:chExt cx="195471" cy="195471"/>
          </a:xfrm>
        </p:grpSpPr>
        <p:sp>
          <p:nvSpPr>
            <p:cNvPr id="13" name="Freeform 13"/>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sp>
        <p:sp>
          <p:nvSpPr>
            <p:cNvPr id="14" name="TextBox 14"/>
            <p:cNvSpPr txBox="1"/>
            <p:nvPr/>
          </p:nvSpPr>
          <p:spPr>
            <a:xfrm>
              <a:off x="0" y="-38100"/>
              <a:ext cx="195471" cy="233571"/>
            </a:xfrm>
            <a:prstGeom prst="rect">
              <a:avLst/>
            </a:prstGeom>
          </p:spPr>
          <p:txBody>
            <a:bodyPr lIns="50800" tIns="50800" rIns="50800" bIns="50800" rtlCol="0" anchor="ctr"/>
            <a:lstStyle/>
            <a:p>
              <a:pPr algn="ctr">
                <a:lnSpc>
                  <a:spcPts val="2200"/>
                </a:lnSpc>
              </a:pPr>
            </a:p>
          </p:txBody>
        </p:sp>
      </p:grpSp>
      <p:sp>
        <p:nvSpPr>
          <p:cNvPr id="15" name="TextBox 15"/>
          <p:cNvSpPr txBox="1"/>
          <p:nvPr/>
        </p:nvSpPr>
        <p:spPr>
          <a:xfrm>
            <a:off x="6852537" y="1384274"/>
            <a:ext cx="10804609" cy="1094740"/>
          </a:xfrm>
          <a:prstGeom prst="rect">
            <a:avLst/>
          </a:prstGeom>
        </p:spPr>
        <p:txBody>
          <a:bodyPr lIns="0" tIns="0" rIns="0" bIns="0" rtlCol="0" anchor="t">
            <a:spAutoFit/>
          </a:bodyPr>
          <a:lstStyle/>
          <a:p>
            <a:pPr algn="l">
              <a:lnSpc>
                <a:spcPts val="8960"/>
              </a:lnSpc>
              <a:spcBef>
                <a:spcPct val="0"/>
              </a:spcBef>
            </a:pPr>
            <a:r>
              <a:rPr lang="en-US" sz="6400">
                <a:solidFill>
                  <a:srgbClr val="FFFFFF"/>
                </a:solidFill>
                <a:latin typeface="Anton" panose="00000500000000000000"/>
                <a:ea typeface="Anton" panose="00000500000000000000"/>
                <a:cs typeface="Anton" panose="00000500000000000000"/>
                <a:sym typeface="Anton" panose="00000500000000000000"/>
              </a:rPr>
              <a:t>OVERVIEW OF COMPUTER VISION:</a:t>
            </a:r>
            <a:endParaRPr lang="en-US" sz="6400">
              <a:solidFill>
                <a:srgbClr val="FFFFFF"/>
              </a:solidFill>
              <a:latin typeface="Anton" panose="00000500000000000000"/>
              <a:ea typeface="Anton" panose="00000500000000000000"/>
              <a:cs typeface="Anton" panose="00000500000000000000"/>
              <a:sym typeface="Anton" panose="00000500000000000000"/>
            </a:endParaRPr>
          </a:p>
        </p:txBody>
      </p:sp>
      <p:sp>
        <p:nvSpPr>
          <p:cNvPr id="16" name="TextBox 16"/>
          <p:cNvSpPr txBox="1"/>
          <p:nvPr/>
        </p:nvSpPr>
        <p:spPr>
          <a:xfrm>
            <a:off x="941728" y="9182100"/>
            <a:ext cx="724851" cy="451590"/>
          </a:xfrm>
          <a:prstGeom prst="rect">
            <a:avLst/>
          </a:prstGeom>
        </p:spPr>
        <p:txBody>
          <a:bodyPr lIns="0" tIns="0" rIns="0" bIns="0" rtlCol="0" anchor="t">
            <a:spAutoFit/>
          </a:bodyPr>
          <a:lstStyle/>
          <a:p>
            <a:pPr algn="l">
              <a:lnSpc>
                <a:spcPts val="3460"/>
              </a:lnSpc>
              <a:spcBef>
                <a:spcPct val="0"/>
              </a:spcBef>
            </a:pPr>
            <a:r>
              <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rPr>
              <a:t>02</a:t>
            </a:r>
            <a:endPar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7" name="TextBox 17"/>
          <p:cNvSpPr txBox="1"/>
          <p:nvPr/>
        </p:nvSpPr>
        <p:spPr>
          <a:xfrm>
            <a:off x="6852537" y="2874010"/>
            <a:ext cx="10804609" cy="4616450"/>
          </a:xfrm>
          <a:prstGeom prst="rect">
            <a:avLst/>
          </a:prstGeom>
        </p:spPr>
        <p:txBody>
          <a:bodyPr lIns="0" tIns="0" rIns="0" bIns="0" rtlCol="0" anchor="t">
            <a:spAutoFit/>
          </a:bodyPr>
          <a:lstStyle/>
          <a:p>
            <a:pPr marL="457200" indent="-457200" algn="just">
              <a:lnSpc>
                <a:spcPts val="4000"/>
              </a:lnSpc>
              <a:spcBef>
                <a:spcPct val="0"/>
              </a:spcBef>
              <a:buFont typeface="Arial" panose="020B0604020202020204" pitchFamily="34" charset="0"/>
              <a:buChar char="•"/>
            </a:pPr>
            <a:r>
              <a:rPr lang="en-US" sz="2860" b="1">
                <a:solidFill>
                  <a:srgbClr val="FFFFFF"/>
                </a:solidFill>
                <a:latin typeface="Poppins Medium" panose="00000600000000000000"/>
                <a:ea typeface="Poppins Medium" panose="00000600000000000000"/>
                <a:cs typeface="Poppins Medium" panose="00000600000000000000"/>
                <a:sym typeface="Poppins Medium" panose="00000600000000000000"/>
              </a:rPr>
              <a:t>Computer vision is a field of artificial intelligence (AI) that uses machine learning and neural networks to teach computers and systems to derive meaningful information </a:t>
            </a:r>
            <a:r>
              <a:rPr lang="en-PH" altLang="en-US" sz="2860" b="1">
                <a:solidFill>
                  <a:srgbClr val="FFFFFF"/>
                </a:solidFill>
                <a:latin typeface="Poppins Medium" panose="00000600000000000000"/>
                <a:ea typeface="Poppins Medium" panose="00000600000000000000"/>
                <a:cs typeface="Poppins Medium" panose="00000600000000000000"/>
                <a:sym typeface="Poppins Medium" panose="00000600000000000000"/>
              </a:rPr>
              <a:t>to</a:t>
            </a:r>
            <a:r>
              <a:rPr lang="en-US" sz="2860" b="1">
                <a:solidFill>
                  <a:srgbClr val="FFFFFF"/>
                </a:solidFill>
                <a:latin typeface="Poppins Medium" panose="00000600000000000000"/>
                <a:ea typeface="Poppins Medium" panose="00000600000000000000"/>
                <a:cs typeface="Poppins Medium" panose="00000600000000000000"/>
                <a:sym typeface="Poppins Medium" panose="00000600000000000000"/>
              </a:rPr>
              <a:t> analyze images and videos to perform tasks like recognizing objects, detecting faces, and classifying images into categories</a:t>
            </a:r>
            <a:r>
              <a:rPr lang="en-US" sz="2860" b="1">
                <a:solidFill>
                  <a:srgbClr val="FFFFFF"/>
                </a:solidFill>
                <a:latin typeface="Poppins Medium" panose="00000600000000000000"/>
                <a:ea typeface="Poppins Medium" panose="00000600000000000000"/>
                <a:cs typeface="Poppins Medium" panose="00000600000000000000"/>
                <a:sym typeface="Poppins Medium" panose="00000600000000000000"/>
              </a:rPr>
              <a:t> and other visual inputs and to make recommendations or take actions when they see defects or issues. </a:t>
            </a:r>
            <a:endParaRPr lang="en-US" sz="286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indent="0" algn="just">
              <a:lnSpc>
                <a:spcPts val="4000"/>
              </a:lnSpc>
              <a:spcBef>
                <a:spcPct val="0"/>
              </a:spcBef>
              <a:buFont typeface="Arial" panose="020B0604020202020204" pitchFamily="34" charset="0"/>
              <a:buNone/>
            </a:pPr>
            <a:endParaRPr lang="en-US" sz="286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grpSp>
        <p:nvGrpSpPr>
          <p:cNvPr id="18" name="Group 18"/>
          <p:cNvGrpSpPr>
            <a:grpSpLocks noChangeAspect="1"/>
          </p:cNvGrpSpPr>
          <p:nvPr/>
        </p:nvGrpSpPr>
        <p:grpSpPr>
          <a:xfrm rot="0">
            <a:off x="1028700" y="1993556"/>
            <a:ext cx="5343234" cy="5343234"/>
            <a:chOff x="0" y="0"/>
            <a:chExt cx="14840029" cy="14840029"/>
          </a:xfrm>
        </p:grpSpPr>
        <p:sp>
          <p:nvSpPr>
            <p:cNvPr id="19" name="Freeform 19"/>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68F8FF">
                    <a:alpha val="100000"/>
                  </a:srgbClr>
                </a:gs>
                <a:gs pos="100000">
                  <a:srgbClr val="4612B6">
                    <a:alpha val="100000"/>
                  </a:srgbClr>
                </a:gs>
              </a:gsLst>
              <a:lin ang="2700000"/>
            </a:gradFill>
          </p:spPr>
        </p:sp>
        <p:sp>
          <p:nvSpPr>
            <p:cNvPr id="20" name="Freeform 20"/>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21" name="Freeform 21"/>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24712" r="-24712"/>
              </a:stretch>
            </a:blip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205B"/>
        </a:solidFill>
        <a:effectLst/>
      </p:bgPr>
    </p:bg>
    <p:spTree>
      <p:nvGrpSpPr>
        <p:cNvPr id="1" name=""/>
        <p:cNvGrpSpPr/>
        <p:nvPr/>
      </p:nvGrpSpPr>
      <p:grpSpPr>
        <a:xfrm>
          <a:off x="0" y="0"/>
          <a:ext cx="0" cy="0"/>
          <a:chOff x="0" y="0"/>
          <a:chExt cx="0" cy="0"/>
        </a:xfrm>
      </p:grpSpPr>
      <p:sp>
        <p:nvSpPr>
          <p:cNvPr id="2" name="Freeform 2"/>
          <p:cNvSpPr/>
          <p:nvPr/>
        </p:nvSpPr>
        <p:spPr>
          <a:xfrm>
            <a:off x="282804" y="825047"/>
            <a:ext cx="5802923" cy="4114800"/>
          </a:xfrm>
          <a:custGeom>
            <a:avLst/>
            <a:gdLst/>
            <a:ahLst/>
            <a:cxnLst/>
            <a:rect l="l" t="t" r="r" b="b"/>
            <a:pathLst>
              <a:path w="5802923" h="4114800">
                <a:moveTo>
                  <a:pt x="0" y="0"/>
                </a:moveTo>
                <a:lnTo>
                  <a:pt x="5802923" y="0"/>
                </a:lnTo>
                <a:lnTo>
                  <a:pt x="5802923" y="4114800"/>
                </a:lnTo>
                <a:lnTo>
                  <a:pt x="0" y="4114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a:grpSpLocks noChangeAspect="1"/>
          </p:cNvGrpSpPr>
          <p:nvPr/>
        </p:nvGrpSpPr>
        <p:grpSpPr>
          <a:xfrm rot="0">
            <a:off x="1304154" y="1778352"/>
            <a:ext cx="5158283" cy="5158283"/>
            <a:chOff x="0" y="0"/>
            <a:chExt cx="14840029" cy="14840029"/>
          </a:xfrm>
        </p:grpSpPr>
        <p:sp>
          <p:nvSpPr>
            <p:cNvPr id="4" name="Freeform 4"/>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68F8FF">
                    <a:alpha val="100000"/>
                  </a:srgbClr>
                </a:gs>
                <a:gs pos="100000">
                  <a:srgbClr val="4612B6">
                    <a:alpha val="100000"/>
                  </a:srgbClr>
                </a:gs>
              </a:gsLst>
              <a:lin ang="2700000"/>
            </a:gradFill>
          </p:spPr>
        </p:sp>
        <p:sp>
          <p:nvSpPr>
            <p:cNvPr id="5" name="Freeform 5"/>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6" name="Freeform 6"/>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3"/>
              <a:stretch>
                <a:fillRect l="-24712" r="-24712"/>
              </a:stretch>
            </a:blipFill>
          </p:spPr>
        </p:sp>
      </p:grpSp>
      <p:sp>
        <p:nvSpPr>
          <p:cNvPr id="7" name="Freeform 7"/>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084581" y="573089"/>
            <a:ext cx="572565" cy="327924"/>
          </a:xfrm>
          <a:custGeom>
            <a:avLst/>
            <a:gdLst/>
            <a:ahLst/>
            <a:cxnLst/>
            <a:rect l="l" t="t" r="r" b="b"/>
            <a:pathLst>
              <a:path w="572565" h="327924">
                <a:moveTo>
                  <a:pt x="0" y="0"/>
                </a:moveTo>
                <a:lnTo>
                  <a:pt x="572565" y="0"/>
                </a:lnTo>
                <a:lnTo>
                  <a:pt x="572565" y="327924"/>
                </a:lnTo>
                <a:lnTo>
                  <a:pt x="0" y="3279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p:cNvGrpSpPr/>
          <p:nvPr/>
        </p:nvGrpSpPr>
        <p:grpSpPr>
          <a:xfrm rot="0">
            <a:off x="605460" y="9029768"/>
            <a:ext cx="742179" cy="742179"/>
            <a:chOff x="0" y="0"/>
            <a:chExt cx="195471" cy="195471"/>
          </a:xfrm>
        </p:grpSpPr>
        <p:sp>
          <p:nvSpPr>
            <p:cNvPr id="10" name="Freeform 10"/>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sp>
        <p:sp>
          <p:nvSpPr>
            <p:cNvPr id="11" name="TextBox 11"/>
            <p:cNvSpPr txBox="1"/>
            <p:nvPr/>
          </p:nvSpPr>
          <p:spPr>
            <a:xfrm>
              <a:off x="0" y="-38100"/>
              <a:ext cx="195471" cy="233571"/>
            </a:xfrm>
            <a:prstGeom prst="rect">
              <a:avLst/>
            </a:prstGeom>
          </p:spPr>
          <p:txBody>
            <a:bodyPr lIns="50800" tIns="50800" rIns="50800" bIns="50800" rtlCol="0" anchor="ctr"/>
            <a:lstStyle/>
            <a:p>
              <a:pPr algn="ctr">
                <a:lnSpc>
                  <a:spcPts val="2200"/>
                </a:lnSpc>
              </a:pPr>
            </a:p>
          </p:txBody>
        </p:sp>
      </p:grpSp>
      <p:sp>
        <p:nvSpPr>
          <p:cNvPr id="12" name="TextBox 12"/>
          <p:cNvSpPr txBox="1"/>
          <p:nvPr/>
        </p:nvSpPr>
        <p:spPr>
          <a:xfrm>
            <a:off x="941728" y="9182100"/>
            <a:ext cx="724851" cy="451590"/>
          </a:xfrm>
          <a:prstGeom prst="rect">
            <a:avLst/>
          </a:prstGeom>
        </p:spPr>
        <p:txBody>
          <a:bodyPr lIns="0" tIns="0" rIns="0" bIns="0" rtlCol="0" anchor="t">
            <a:spAutoFit/>
          </a:bodyPr>
          <a:lstStyle/>
          <a:p>
            <a:pPr algn="l">
              <a:lnSpc>
                <a:spcPts val="3460"/>
              </a:lnSpc>
              <a:spcBef>
                <a:spcPct val="0"/>
              </a:spcBef>
            </a:pPr>
            <a:r>
              <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rPr>
              <a:t>03</a:t>
            </a:r>
            <a:endPar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3" name="TextBox 13"/>
          <p:cNvSpPr txBox="1"/>
          <p:nvPr/>
        </p:nvSpPr>
        <p:spPr>
          <a:xfrm>
            <a:off x="6852537" y="3530095"/>
            <a:ext cx="10804609" cy="4042186"/>
          </a:xfrm>
          <a:prstGeom prst="rect">
            <a:avLst/>
          </a:prstGeom>
        </p:spPr>
        <p:txBody>
          <a:bodyPr lIns="0" tIns="0" rIns="0" bIns="0" rtlCol="0" anchor="t">
            <a:spAutoFit/>
          </a:bodyPr>
          <a:lstStyle/>
          <a:p>
            <a:pPr marL="617220" lvl="1" indent="-308610" algn="just">
              <a:lnSpc>
                <a:spcPts val="4000"/>
              </a:lnSpc>
              <a:buFont typeface="Arial" panose="020B0604020202020204"/>
              <a:buChar char="•"/>
            </a:pPr>
            <a:r>
              <a:rPr lang="en-US" sz="2860" b="1">
                <a:solidFill>
                  <a:srgbClr val="FFFFFF"/>
                </a:solidFill>
                <a:latin typeface="Poppins Medium" panose="00000600000000000000"/>
                <a:ea typeface="Poppins Medium" panose="00000600000000000000"/>
                <a:cs typeface="Poppins Medium" panose="00000600000000000000"/>
                <a:sym typeface="Poppins Medium" panose="00000600000000000000"/>
              </a:rPr>
              <a:t>AI image processing uses artificial intelligence to analyze and enhance images. It involves tasks like pattern recognition, object detection, and image classification. Core technologies include deep learning, neural networks, and machine learning algorithms. </a:t>
            </a:r>
            <a:endParaRPr lang="en-US" sz="286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algn="just">
              <a:lnSpc>
                <a:spcPts val="4000"/>
              </a:lnSpc>
            </a:pPr>
          </a:p>
          <a:p>
            <a:pPr marL="617220" lvl="1" indent="-308610" algn="just">
              <a:lnSpc>
                <a:spcPts val="4000"/>
              </a:lnSpc>
              <a:buFont typeface="Arial" panose="020B0604020202020204"/>
              <a:buChar char="•"/>
            </a:pPr>
            <a:r>
              <a:rPr lang="en-US" sz="2860" b="1">
                <a:solidFill>
                  <a:srgbClr val="FFFFFF"/>
                </a:solidFill>
                <a:latin typeface="Poppins Medium" panose="00000600000000000000"/>
                <a:ea typeface="Poppins Medium" panose="00000600000000000000"/>
                <a:cs typeface="Poppins Medium" panose="00000600000000000000"/>
                <a:sym typeface="Poppins Medium" panose="00000600000000000000"/>
              </a:rPr>
              <a:t>is to prepare and enhance images so they can be easily understood by AI models. </a:t>
            </a:r>
            <a:endParaRPr lang="en-US" sz="286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4" name="TextBox 14"/>
          <p:cNvSpPr txBox="1"/>
          <p:nvPr/>
        </p:nvSpPr>
        <p:spPr>
          <a:xfrm>
            <a:off x="7133839" y="1213215"/>
            <a:ext cx="9950742" cy="1668780"/>
          </a:xfrm>
          <a:prstGeom prst="rect">
            <a:avLst/>
          </a:prstGeom>
        </p:spPr>
        <p:txBody>
          <a:bodyPr lIns="0" tIns="0" rIns="0" bIns="0" rtlCol="0" anchor="t">
            <a:spAutoFit/>
          </a:bodyPr>
          <a:lstStyle/>
          <a:p>
            <a:pPr algn="l">
              <a:lnSpc>
                <a:spcPts val="6720"/>
              </a:lnSpc>
            </a:pPr>
            <a:r>
              <a:rPr lang="en-US" sz="4800">
                <a:solidFill>
                  <a:srgbClr val="FFFFFF"/>
                </a:solidFill>
                <a:latin typeface="Anton" panose="00000500000000000000"/>
                <a:ea typeface="Anton" panose="00000500000000000000"/>
                <a:cs typeface="Anton" panose="00000500000000000000"/>
                <a:sym typeface="Anton" panose="00000500000000000000"/>
              </a:rPr>
              <a:t>THE CRITICAL ROLE OF IMAGE PROCESSING </a:t>
            </a:r>
            <a:endParaRPr lang="en-US" sz="4800">
              <a:solidFill>
                <a:srgbClr val="FFFFFF"/>
              </a:solidFill>
              <a:latin typeface="Anton" panose="00000500000000000000"/>
              <a:ea typeface="Anton" panose="00000500000000000000"/>
              <a:cs typeface="Anton" panose="00000500000000000000"/>
              <a:sym typeface="Anton" panose="00000500000000000000"/>
            </a:endParaRPr>
          </a:p>
          <a:p>
            <a:pPr algn="l">
              <a:lnSpc>
                <a:spcPts val="6720"/>
              </a:lnSpc>
              <a:spcBef>
                <a:spcPct val="0"/>
              </a:spcBef>
            </a:pPr>
            <a:r>
              <a:rPr lang="en-US" sz="4800">
                <a:solidFill>
                  <a:srgbClr val="FFFFFF"/>
                </a:solidFill>
                <a:latin typeface="Anton" panose="00000500000000000000"/>
                <a:ea typeface="Anton" panose="00000500000000000000"/>
                <a:cs typeface="Anton" panose="00000500000000000000"/>
                <a:sym typeface="Anton" panose="00000500000000000000"/>
              </a:rPr>
              <a:t>                    IN AI SYSTEMS:</a:t>
            </a:r>
            <a:endParaRPr lang="en-US" sz="4800">
              <a:solidFill>
                <a:srgbClr val="FFFFFF"/>
              </a:solidFill>
              <a:latin typeface="Anton" panose="00000500000000000000"/>
              <a:ea typeface="Anton" panose="00000500000000000000"/>
              <a:cs typeface="Anton" panose="00000500000000000000"/>
              <a:sym typeface="Anton"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3305" t="-11296" r="-7990"/>
            </a:stretch>
          </a:blipFill>
        </p:spPr>
      </p:sp>
      <p:sp>
        <p:nvSpPr>
          <p:cNvPr id="3" name="Freeform 3"/>
          <p:cNvSpPr/>
          <p:nvPr/>
        </p:nvSpPr>
        <p:spPr>
          <a:xfrm>
            <a:off x="941728" y="749082"/>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rot="0">
            <a:off x="657610" y="9262600"/>
            <a:ext cx="742179" cy="742179"/>
            <a:chOff x="0" y="0"/>
            <a:chExt cx="195471" cy="195471"/>
          </a:xfrm>
        </p:grpSpPr>
        <p:sp>
          <p:nvSpPr>
            <p:cNvPr id="6" name="Freeform 6"/>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sp>
        <p:sp>
          <p:nvSpPr>
            <p:cNvPr id="7" name="TextBox 7"/>
            <p:cNvSpPr txBox="1"/>
            <p:nvPr/>
          </p:nvSpPr>
          <p:spPr>
            <a:xfrm>
              <a:off x="0" y="-38100"/>
              <a:ext cx="195471" cy="233571"/>
            </a:xfrm>
            <a:prstGeom prst="rect">
              <a:avLst/>
            </a:prstGeom>
          </p:spPr>
          <p:txBody>
            <a:bodyPr lIns="50800" tIns="50800" rIns="50800" bIns="50800" rtlCol="0" anchor="ctr"/>
            <a:lstStyle/>
            <a:p>
              <a:pPr algn="ctr">
                <a:lnSpc>
                  <a:spcPts val="2200"/>
                </a:lnSpc>
              </a:pPr>
            </a:p>
          </p:txBody>
        </p:sp>
      </p:grpSp>
      <p:sp>
        <p:nvSpPr>
          <p:cNvPr id="8" name="Freeform 8"/>
          <p:cNvSpPr/>
          <p:nvPr/>
        </p:nvSpPr>
        <p:spPr>
          <a:xfrm>
            <a:off x="15250529" y="7143262"/>
            <a:ext cx="4017541" cy="4114800"/>
          </a:xfrm>
          <a:custGeom>
            <a:avLst/>
            <a:gdLst/>
            <a:ahLst/>
            <a:cxnLst/>
            <a:rect l="l" t="t" r="r" b="b"/>
            <a:pathLst>
              <a:path w="4017541" h="4114800">
                <a:moveTo>
                  <a:pt x="0" y="0"/>
                </a:moveTo>
                <a:lnTo>
                  <a:pt x="4017542" y="0"/>
                </a:lnTo>
                <a:lnTo>
                  <a:pt x="4017542" y="4114800"/>
                </a:lnTo>
                <a:lnTo>
                  <a:pt x="0" y="4114800"/>
                </a:lnTo>
                <a:lnTo>
                  <a:pt x="0" y="0"/>
                </a:lnTo>
                <a:close/>
              </a:path>
            </a:pathLst>
          </a:custGeom>
          <a:blipFill>
            <a:blip r:embed="rId6">
              <a:alphaModFix amt="31000"/>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037364" y="9262892"/>
            <a:ext cx="724851" cy="451590"/>
          </a:xfrm>
          <a:prstGeom prst="rect">
            <a:avLst/>
          </a:prstGeom>
        </p:spPr>
        <p:txBody>
          <a:bodyPr lIns="0" tIns="0" rIns="0" bIns="0" rtlCol="0" anchor="t">
            <a:spAutoFit/>
          </a:bodyPr>
          <a:lstStyle/>
          <a:p>
            <a:pPr algn="l">
              <a:lnSpc>
                <a:spcPts val="3460"/>
              </a:lnSpc>
              <a:spcBef>
                <a:spcPct val="0"/>
              </a:spcBef>
            </a:pPr>
            <a:r>
              <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rPr>
              <a:t>04</a:t>
            </a:r>
            <a:endPar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grpSp>
        <p:nvGrpSpPr>
          <p:cNvPr id="10" name="Group 10"/>
          <p:cNvGrpSpPr/>
          <p:nvPr/>
        </p:nvGrpSpPr>
        <p:grpSpPr>
          <a:xfrm rot="0">
            <a:off x="1762215" y="1073975"/>
            <a:ext cx="14915506" cy="2777503"/>
            <a:chOff x="0" y="0"/>
            <a:chExt cx="3928364" cy="731523"/>
          </a:xfrm>
        </p:grpSpPr>
        <p:sp>
          <p:nvSpPr>
            <p:cNvPr id="11" name="Freeform 11"/>
            <p:cNvSpPr/>
            <p:nvPr/>
          </p:nvSpPr>
          <p:spPr>
            <a:xfrm>
              <a:off x="0" y="0"/>
              <a:ext cx="3928364" cy="731523"/>
            </a:xfrm>
            <a:custGeom>
              <a:avLst/>
              <a:gdLst/>
              <a:ahLst/>
              <a:cxnLst/>
              <a:rect l="l" t="t" r="r" b="b"/>
              <a:pathLst>
                <a:path w="3928364" h="731523">
                  <a:moveTo>
                    <a:pt x="0" y="0"/>
                  </a:moveTo>
                  <a:lnTo>
                    <a:pt x="3928364" y="0"/>
                  </a:lnTo>
                  <a:lnTo>
                    <a:pt x="3928364" y="731523"/>
                  </a:lnTo>
                  <a:lnTo>
                    <a:pt x="0" y="731523"/>
                  </a:lnTo>
                  <a:close/>
                </a:path>
              </a:pathLst>
            </a:custGeom>
            <a:gradFill rotWithShape="1">
              <a:gsLst>
                <a:gs pos="0">
                  <a:srgbClr val="000000">
                    <a:alpha val="0"/>
                  </a:srgbClr>
                </a:gs>
                <a:gs pos="50000">
                  <a:srgbClr val="000000">
                    <a:alpha val="41000"/>
                  </a:srgbClr>
                </a:gs>
                <a:gs pos="100000">
                  <a:srgbClr val="000000">
                    <a:alpha val="41000"/>
                  </a:srgbClr>
                </a:gs>
              </a:gsLst>
              <a:lin ang="0"/>
            </a:gradFill>
          </p:spPr>
        </p:sp>
        <p:sp>
          <p:nvSpPr>
            <p:cNvPr id="12" name="TextBox 12"/>
            <p:cNvSpPr txBox="1"/>
            <p:nvPr/>
          </p:nvSpPr>
          <p:spPr>
            <a:xfrm>
              <a:off x="0" y="-38100"/>
              <a:ext cx="3928364" cy="769623"/>
            </a:xfrm>
            <a:prstGeom prst="rect">
              <a:avLst/>
            </a:prstGeom>
          </p:spPr>
          <p:txBody>
            <a:bodyPr lIns="50800" tIns="50800" rIns="50800" bIns="50800" rtlCol="0" anchor="ctr"/>
            <a:lstStyle/>
            <a:p>
              <a:pPr algn="ctr">
                <a:lnSpc>
                  <a:spcPts val="2660"/>
                </a:lnSpc>
                <a:spcBef>
                  <a:spcPct val="0"/>
                </a:spcBef>
              </a:pPr>
            </a:p>
          </p:txBody>
        </p:sp>
      </p:grpSp>
      <p:sp>
        <p:nvSpPr>
          <p:cNvPr id="13" name="TextBox 13"/>
          <p:cNvSpPr txBox="1"/>
          <p:nvPr/>
        </p:nvSpPr>
        <p:spPr>
          <a:xfrm>
            <a:off x="2796226" y="1683477"/>
            <a:ext cx="13290589" cy="1950770"/>
          </a:xfrm>
          <a:prstGeom prst="rect">
            <a:avLst/>
          </a:prstGeom>
        </p:spPr>
        <p:txBody>
          <a:bodyPr lIns="0" tIns="0" rIns="0" bIns="0" rtlCol="0" anchor="t">
            <a:spAutoFit/>
          </a:bodyPr>
          <a:lstStyle/>
          <a:p>
            <a:pPr algn="ctr">
              <a:lnSpc>
                <a:spcPts val="7440"/>
              </a:lnSpc>
            </a:pPr>
            <a:r>
              <a:rPr lang="en-US" sz="8000">
                <a:solidFill>
                  <a:srgbClr val="FFFFFF"/>
                </a:solidFill>
                <a:latin typeface="Anton" panose="00000500000000000000"/>
                <a:ea typeface="Anton" panose="00000500000000000000"/>
                <a:cs typeface="Anton" panose="00000500000000000000"/>
                <a:sym typeface="Anton" panose="00000500000000000000"/>
              </a:rPr>
              <a:t>TYPES OF IMAGE PROCESSING        TECHNIQUES</a:t>
            </a:r>
            <a:endParaRPr lang="en-US" sz="8000">
              <a:solidFill>
                <a:srgbClr val="FFFFFF"/>
              </a:solidFill>
              <a:latin typeface="Anton" panose="00000500000000000000"/>
              <a:ea typeface="Anton" panose="00000500000000000000"/>
              <a:cs typeface="Anton" panose="00000500000000000000"/>
              <a:sym typeface="Anton" panose="00000500000000000000"/>
            </a:endParaRPr>
          </a:p>
        </p:txBody>
      </p:sp>
      <p:grpSp>
        <p:nvGrpSpPr>
          <p:cNvPr id="14" name="Group 14"/>
          <p:cNvGrpSpPr/>
          <p:nvPr/>
        </p:nvGrpSpPr>
        <p:grpSpPr>
          <a:xfrm rot="0">
            <a:off x="432740" y="4116907"/>
            <a:ext cx="345440" cy="345440"/>
            <a:chOff x="0" y="0"/>
            <a:chExt cx="90980" cy="90980"/>
          </a:xfrm>
        </p:grpSpPr>
        <p:sp>
          <p:nvSpPr>
            <p:cNvPr id="15" name="Freeform 15"/>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16" name="TextBox 16"/>
            <p:cNvSpPr txBox="1"/>
            <p:nvPr/>
          </p:nvSpPr>
          <p:spPr>
            <a:xfrm>
              <a:off x="0" y="-38100"/>
              <a:ext cx="90980" cy="129080"/>
            </a:xfrm>
            <a:prstGeom prst="rect">
              <a:avLst/>
            </a:prstGeom>
          </p:spPr>
          <p:txBody>
            <a:bodyPr lIns="50800" tIns="50800" rIns="50800" bIns="50800" rtlCol="0" anchor="ctr"/>
            <a:lstStyle/>
            <a:p>
              <a:pPr algn="ctr">
                <a:lnSpc>
                  <a:spcPts val="2200"/>
                </a:lnSpc>
              </a:pPr>
            </a:p>
          </p:txBody>
        </p:sp>
      </p:grpSp>
      <p:sp>
        <p:nvSpPr>
          <p:cNvPr id="17" name="TextBox 17"/>
          <p:cNvSpPr txBox="1"/>
          <p:nvPr/>
        </p:nvSpPr>
        <p:spPr>
          <a:xfrm>
            <a:off x="1028700" y="3963555"/>
            <a:ext cx="4585097" cy="566420"/>
          </a:xfrm>
          <a:prstGeom prst="rect">
            <a:avLst/>
          </a:prstGeom>
        </p:spPr>
        <p:txBody>
          <a:bodyPr lIns="0" tIns="0" rIns="0" bIns="0" rtlCol="0" anchor="t">
            <a:spAutoFit/>
          </a:bodyPr>
          <a:lstStyle/>
          <a:p>
            <a:pPr algn="ctr">
              <a:lnSpc>
                <a:spcPts val="4480"/>
              </a:lnSpc>
              <a:spcBef>
                <a:spcPct val="0"/>
              </a:spcBef>
            </a:pPr>
            <a:r>
              <a:rPr lang="en-US" sz="3200" b="1">
                <a:solidFill>
                  <a:srgbClr val="FFFFFF"/>
                </a:solidFill>
                <a:latin typeface="Poppins Medium" panose="00000600000000000000"/>
                <a:ea typeface="Poppins Medium" panose="00000600000000000000"/>
                <a:cs typeface="Poppins Medium" panose="00000600000000000000"/>
                <a:sym typeface="Poppins Medium" panose="00000600000000000000"/>
              </a:rPr>
              <a:t>IMAGE SEGMENTATION </a:t>
            </a:r>
            <a:endParaRPr lang="en-US" sz="32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8" name="TextBox 18"/>
          <p:cNvSpPr txBox="1"/>
          <p:nvPr/>
        </p:nvSpPr>
        <p:spPr>
          <a:xfrm>
            <a:off x="221552" y="4710950"/>
            <a:ext cx="9219968" cy="1500505"/>
          </a:xfrm>
          <a:prstGeom prst="rect">
            <a:avLst/>
          </a:prstGeom>
        </p:spPr>
        <p:txBody>
          <a:bodyPr lIns="0" tIns="0" rIns="0" bIns="0" rtlCol="0" anchor="t">
            <a:spAutoFit/>
          </a:bodyPr>
          <a:lstStyle/>
          <a:p>
            <a:pPr algn="ctr">
              <a:lnSpc>
                <a:spcPts val="3920"/>
              </a:lnSpc>
              <a:spcBef>
                <a:spcPct val="0"/>
              </a:spcBef>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Example: Segmenting an image of a road scene into regions like cars, pedestrians and the road surface.  </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9" name="TextBox 19"/>
          <p:cNvSpPr txBox="1"/>
          <p:nvPr/>
        </p:nvSpPr>
        <p:spPr>
          <a:xfrm>
            <a:off x="5052020" y="6532418"/>
            <a:ext cx="9525" cy="509905"/>
          </a:xfrm>
          <a:prstGeom prst="rect">
            <a:avLst/>
          </a:prstGeom>
        </p:spPr>
        <p:txBody>
          <a:bodyPr lIns="0" tIns="0" rIns="0" bIns="0" rtlCol="0" anchor="t">
            <a:spAutoFit/>
          </a:bodyPr>
          <a:lstStyle/>
          <a:p>
            <a:pPr algn="ctr">
              <a:lnSpc>
                <a:spcPts val="3920"/>
              </a:lnSpc>
              <a:spcBef>
                <a:spcPct val="0"/>
              </a:spcBef>
            </a:pPr>
          </a:p>
        </p:txBody>
      </p:sp>
      <p:grpSp>
        <p:nvGrpSpPr>
          <p:cNvPr id="20" name="Group 20"/>
          <p:cNvGrpSpPr/>
          <p:nvPr/>
        </p:nvGrpSpPr>
        <p:grpSpPr>
          <a:xfrm rot="0">
            <a:off x="432740" y="7240125"/>
            <a:ext cx="345440" cy="345440"/>
            <a:chOff x="0" y="0"/>
            <a:chExt cx="90980" cy="90980"/>
          </a:xfrm>
        </p:grpSpPr>
        <p:sp>
          <p:nvSpPr>
            <p:cNvPr id="21" name="Freeform 21"/>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22" name="TextBox 22"/>
            <p:cNvSpPr txBox="1"/>
            <p:nvPr/>
          </p:nvSpPr>
          <p:spPr>
            <a:xfrm>
              <a:off x="0" y="-38100"/>
              <a:ext cx="90980" cy="129080"/>
            </a:xfrm>
            <a:prstGeom prst="rect">
              <a:avLst/>
            </a:prstGeom>
          </p:spPr>
          <p:txBody>
            <a:bodyPr lIns="50800" tIns="50800" rIns="50800" bIns="50800" rtlCol="0" anchor="ctr"/>
            <a:lstStyle/>
            <a:p>
              <a:pPr algn="ctr">
                <a:lnSpc>
                  <a:spcPts val="2200"/>
                </a:lnSpc>
              </a:pPr>
            </a:p>
          </p:txBody>
        </p:sp>
      </p:grpSp>
      <p:grpSp>
        <p:nvGrpSpPr>
          <p:cNvPr id="23" name="Group 23"/>
          <p:cNvGrpSpPr/>
          <p:nvPr/>
        </p:nvGrpSpPr>
        <p:grpSpPr>
          <a:xfrm rot="0">
            <a:off x="11154943" y="4252162"/>
            <a:ext cx="345440" cy="345440"/>
            <a:chOff x="0" y="0"/>
            <a:chExt cx="90980" cy="90980"/>
          </a:xfrm>
        </p:grpSpPr>
        <p:sp>
          <p:nvSpPr>
            <p:cNvPr id="24" name="Freeform 24"/>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25" name="TextBox 25"/>
            <p:cNvSpPr txBox="1"/>
            <p:nvPr/>
          </p:nvSpPr>
          <p:spPr>
            <a:xfrm>
              <a:off x="0" y="-38100"/>
              <a:ext cx="90980" cy="129080"/>
            </a:xfrm>
            <a:prstGeom prst="rect">
              <a:avLst/>
            </a:prstGeom>
          </p:spPr>
          <p:txBody>
            <a:bodyPr lIns="50800" tIns="50800" rIns="50800" bIns="50800" rtlCol="0" anchor="ctr"/>
            <a:lstStyle/>
            <a:p>
              <a:pPr algn="ctr">
                <a:lnSpc>
                  <a:spcPts val="2200"/>
                </a:lnSpc>
              </a:pPr>
            </a:p>
          </p:txBody>
        </p:sp>
      </p:grpSp>
      <p:sp>
        <p:nvSpPr>
          <p:cNvPr id="26" name="TextBox 26"/>
          <p:cNvSpPr txBox="1"/>
          <p:nvPr/>
        </p:nvSpPr>
        <p:spPr>
          <a:xfrm>
            <a:off x="11500485" y="4107815"/>
            <a:ext cx="4759325" cy="574040"/>
          </a:xfrm>
          <a:prstGeom prst="rect">
            <a:avLst/>
          </a:prstGeom>
        </p:spPr>
        <p:txBody>
          <a:bodyPr wrap="square" lIns="0" tIns="0" rIns="0" bIns="0" rtlCol="0" anchor="t">
            <a:spAutoFit/>
          </a:bodyPr>
          <a:lstStyle/>
          <a:p>
            <a:pPr algn="ctr">
              <a:lnSpc>
                <a:spcPts val="4480"/>
              </a:lnSpc>
              <a:spcBef>
                <a:spcPct val="0"/>
              </a:spcBef>
            </a:pPr>
            <a:r>
              <a:rPr lang="en-US" sz="3200" b="1">
                <a:solidFill>
                  <a:srgbClr val="FFFFFF"/>
                </a:solidFill>
                <a:latin typeface="Poppins Medium" panose="00000600000000000000"/>
                <a:ea typeface="Poppins Medium" panose="00000600000000000000"/>
                <a:cs typeface="Poppins Medium" panose="00000600000000000000"/>
                <a:sym typeface="Poppins Medium" panose="00000600000000000000"/>
              </a:rPr>
              <a:t>IMAGE ENHANCEMENT</a:t>
            </a:r>
            <a:endParaRPr lang="en-US" sz="32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27" name="TextBox 27"/>
          <p:cNvSpPr txBox="1"/>
          <p:nvPr/>
        </p:nvSpPr>
        <p:spPr>
          <a:xfrm>
            <a:off x="2698403" y="6320327"/>
            <a:ext cx="6666568" cy="509905"/>
          </a:xfrm>
          <a:prstGeom prst="rect">
            <a:avLst/>
          </a:prstGeom>
        </p:spPr>
        <p:txBody>
          <a:bodyPr lIns="0" tIns="0" rIns="0" bIns="0" rtlCol="0" anchor="t">
            <a:spAutoFit/>
          </a:bodyPr>
          <a:lstStyle/>
          <a:p>
            <a:pPr algn="just">
              <a:lnSpc>
                <a:spcPts val="3920"/>
              </a:lnSpc>
              <a:spcBef>
                <a:spcPct val="0"/>
              </a:spcBef>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AI Application: Autonomous Vehicles</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28" name="TextBox 28"/>
          <p:cNvSpPr txBox="1"/>
          <p:nvPr/>
        </p:nvSpPr>
        <p:spPr>
          <a:xfrm>
            <a:off x="1028700" y="7086600"/>
            <a:ext cx="4450715" cy="574040"/>
          </a:xfrm>
          <a:prstGeom prst="rect">
            <a:avLst/>
          </a:prstGeom>
        </p:spPr>
        <p:txBody>
          <a:bodyPr wrap="square" lIns="0" tIns="0" rIns="0" bIns="0" rtlCol="0" anchor="t">
            <a:spAutoFit/>
          </a:bodyPr>
          <a:lstStyle/>
          <a:p>
            <a:pPr algn="ctr">
              <a:lnSpc>
                <a:spcPts val="4480"/>
              </a:lnSpc>
              <a:spcBef>
                <a:spcPct val="0"/>
              </a:spcBef>
            </a:pPr>
            <a:r>
              <a:rPr lang="en-US" sz="3200" b="1">
                <a:solidFill>
                  <a:srgbClr val="FFFFFF"/>
                </a:solidFill>
                <a:latin typeface="Poppins Medium" panose="00000600000000000000"/>
                <a:ea typeface="Poppins Medium" panose="00000600000000000000"/>
                <a:cs typeface="Poppins Medium" panose="00000600000000000000"/>
                <a:sym typeface="Poppins Medium" panose="00000600000000000000"/>
              </a:rPr>
              <a:t>EDGE DETECTION</a:t>
            </a:r>
            <a:endParaRPr lang="en-US" sz="32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29" name="TextBox 29"/>
          <p:cNvSpPr txBox="1"/>
          <p:nvPr/>
        </p:nvSpPr>
        <p:spPr>
          <a:xfrm>
            <a:off x="605460" y="7700817"/>
            <a:ext cx="9841706" cy="1005205"/>
          </a:xfrm>
          <a:prstGeom prst="rect">
            <a:avLst/>
          </a:prstGeom>
        </p:spPr>
        <p:txBody>
          <a:bodyPr lIns="0" tIns="0" rIns="0" bIns="0" rtlCol="0" anchor="t">
            <a:spAutoFit/>
          </a:bodyPr>
          <a:lstStyle/>
          <a:p>
            <a:pPr algn="just">
              <a:lnSpc>
                <a:spcPts val="3920"/>
              </a:lnSpc>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Example: Detecting the edges of a building in an aerial </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algn="just">
              <a:lnSpc>
                <a:spcPts val="3920"/>
              </a:lnSpc>
              <a:spcBef>
                <a:spcPct val="0"/>
              </a:spcBef>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                     image to outline its shape and structure. </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30" name="TextBox 30"/>
          <p:cNvSpPr txBox="1"/>
          <p:nvPr/>
        </p:nvSpPr>
        <p:spPr>
          <a:xfrm>
            <a:off x="2698403" y="9204577"/>
            <a:ext cx="6666568" cy="509905"/>
          </a:xfrm>
          <a:prstGeom prst="rect">
            <a:avLst/>
          </a:prstGeom>
        </p:spPr>
        <p:txBody>
          <a:bodyPr lIns="0" tIns="0" rIns="0" bIns="0" rtlCol="0" anchor="t">
            <a:spAutoFit/>
          </a:bodyPr>
          <a:lstStyle/>
          <a:p>
            <a:pPr algn="just">
              <a:lnSpc>
                <a:spcPts val="3920"/>
              </a:lnSpc>
              <a:spcBef>
                <a:spcPct val="0"/>
              </a:spcBef>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AI Application: Facial Recognition</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31" name="TextBox 31"/>
          <p:cNvSpPr txBox="1"/>
          <p:nvPr/>
        </p:nvSpPr>
        <p:spPr>
          <a:xfrm>
            <a:off x="10147189" y="4827154"/>
            <a:ext cx="8140811" cy="1500505"/>
          </a:xfrm>
          <a:prstGeom prst="rect">
            <a:avLst/>
          </a:prstGeom>
        </p:spPr>
        <p:txBody>
          <a:bodyPr lIns="0" tIns="0" rIns="0" bIns="0" rtlCol="0" anchor="t">
            <a:spAutoFit/>
          </a:bodyPr>
          <a:lstStyle/>
          <a:p>
            <a:pPr algn="l">
              <a:lnSpc>
                <a:spcPts val="3920"/>
              </a:lnSpc>
              <a:spcBef>
                <a:spcPct val="0"/>
              </a:spcBef>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Example:    Enhancing a low light photograph by increasing the brightness and contrast to reveal details that are hard to see.</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32" name="TextBox 32"/>
          <p:cNvSpPr txBox="1"/>
          <p:nvPr/>
        </p:nvSpPr>
        <p:spPr>
          <a:xfrm>
            <a:off x="11500782" y="6829915"/>
            <a:ext cx="6666568" cy="509905"/>
          </a:xfrm>
          <a:prstGeom prst="rect">
            <a:avLst/>
          </a:prstGeom>
        </p:spPr>
        <p:txBody>
          <a:bodyPr lIns="0" tIns="0" rIns="0" bIns="0" rtlCol="0" anchor="t">
            <a:spAutoFit/>
          </a:bodyPr>
          <a:lstStyle/>
          <a:p>
            <a:pPr algn="just">
              <a:lnSpc>
                <a:spcPts val="3920"/>
              </a:lnSpc>
              <a:spcBef>
                <a:spcPct val="0"/>
              </a:spcBef>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AI Application: Medical Imaging</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3305" t="-11296" r="-7990"/>
            </a:stretch>
          </a:blipFill>
        </p:spPr>
      </p:sp>
      <p:sp>
        <p:nvSpPr>
          <p:cNvPr id="3" name="Freeform 3"/>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rot="0">
            <a:off x="605460" y="9029768"/>
            <a:ext cx="742179" cy="742179"/>
            <a:chOff x="0" y="0"/>
            <a:chExt cx="195471" cy="195471"/>
          </a:xfrm>
        </p:grpSpPr>
        <p:sp>
          <p:nvSpPr>
            <p:cNvPr id="6" name="Freeform 6"/>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sp>
        <p:sp>
          <p:nvSpPr>
            <p:cNvPr id="7" name="TextBox 7"/>
            <p:cNvSpPr txBox="1"/>
            <p:nvPr/>
          </p:nvSpPr>
          <p:spPr>
            <a:xfrm>
              <a:off x="0" y="-38100"/>
              <a:ext cx="195471" cy="233571"/>
            </a:xfrm>
            <a:prstGeom prst="rect">
              <a:avLst/>
            </a:prstGeom>
          </p:spPr>
          <p:txBody>
            <a:bodyPr lIns="50800" tIns="50800" rIns="50800" bIns="50800" rtlCol="0" anchor="ctr"/>
            <a:lstStyle/>
            <a:p>
              <a:pPr algn="ctr">
                <a:lnSpc>
                  <a:spcPts val="2200"/>
                </a:lnSpc>
              </a:pPr>
            </a:p>
          </p:txBody>
        </p:sp>
      </p:grpSp>
      <p:sp>
        <p:nvSpPr>
          <p:cNvPr id="8" name="TextBox 8"/>
          <p:cNvSpPr txBox="1"/>
          <p:nvPr/>
        </p:nvSpPr>
        <p:spPr>
          <a:xfrm>
            <a:off x="941728" y="9182100"/>
            <a:ext cx="724851" cy="451590"/>
          </a:xfrm>
          <a:prstGeom prst="rect">
            <a:avLst/>
          </a:prstGeom>
        </p:spPr>
        <p:txBody>
          <a:bodyPr lIns="0" tIns="0" rIns="0" bIns="0" rtlCol="0" anchor="t">
            <a:spAutoFit/>
          </a:bodyPr>
          <a:lstStyle/>
          <a:p>
            <a:pPr algn="l">
              <a:lnSpc>
                <a:spcPts val="3460"/>
              </a:lnSpc>
              <a:spcBef>
                <a:spcPct val="0"/>
              </a:spcBef>
            </a:pPr>
            <a:r>
              <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rPr>
              <a:t>05</a:t>
            </a:r>
            <a:endPar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9" name="TextBox 9"/>
          <p:cNvSpPr txBox="1"/>
          <p:nvPr/>
        </p:nvSpPr>
        <p:spPr>
          <a:xfrm>
            <a:off x="4782102" y="1034597"/>
            <a:ext cx="8878240" cy="1007795"/>
          </a:xfrm>
          <a:prstGeom prst="rect">
            <a:avLst/>
          </a:prstGeom>
        </p:spPr>
        <p:txBody>
          <a:bodyPr lIns="0" tIns="0" rIns="0" bIns="0" rtlCol="0" anchor="t">
            <a:spAutoFit/>
          </a:bodyPr>
          <a:lstStyle/>
          <a:p>
            <a:pPr algn="ctr">
              <a:lnSpc>
                <a:spcPts val="7440"/>
              </a:lnSpc>
            </a:pPr>
            <a:r>
              <a:rPr lang="en-US" sz="8000">
                <a:solidFill>
                  <a:srgbClr val="FFFFFF"/>
                </a:solidFill>
                <a:latin typeface="Anton" panose="00000500000000000000"/>
                <a:ea typeface="Anton" panose="00000500000000000000"/>
                <a:cs typeface="Anton" panose="00000500000000000000"/>
                <a:sym typeface="Anton" panose="00000500000000000000"/>
              </a:rPr>
              <a:t>CASE STUDY OVERVIEW:</a:t>
            </a:r>
            <a:endParaRPr lang="en-US" sz="8000">
              <a:solidFill>
                <a:srgbClr val="FFFFFF"/>
              </a:solidFill>
              <a:latin typeface="Anton" panose="00000500000000000000"/>
              <a:ea typeface="Anton" panose="00000500000000000000"/>
              <a:cs typeface="Anton" panose="00000500000000000000"/>
              <a:sym typeface="Anton" panose="00000500000000000000"/>
            </a:endParaRPr>
          </a:p>
        </p:txBody>
      </p:sp>
      <p:grpSp>
        <p:nvGrpSpPr>
          <p:cNvPr id="10" name="Group 10"/>
          <p:cNvGrpSpPr/>
          <p:nvPr/>
        </p:nvGrpSpPr>
        <p:grpSpPr>
          <a:xfrm rot="0">
            <a:off x="855980" y="2879639"/>
            <a:ext cx="345440" cy="345440"/>
            <a:chOff x="0" y="0"/>
            <a:chExt cx="90980" cy="90980"/>
          </a:xfrm>
        </p:grpSpPr>
        <p:sp>
          <p:nvSpPr>
            <p:cNvPr id="11" name="Freeform 11"/>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12" name="TextBox 12"/>
            <p:cNvSpPr txBox="1"/>
            <p:nvPr/>
          </p:nvSpPr>
          <p:spPr>
            <a:xfrm>
              <a:off x="0" y="-38100"/>
              <a:ext cx="90980" cy="129080"/>
            </a:xfrm>
            <a:prstGeom prst="rect">
              <a:avLst/>
            </a:prstGeom>
          </p:spPr>
          <p:txBody>
            <a:bodyPr lIns="50800" tIns="50800" rIns="50800" bIns="50800" rtlCol="0" anchor="ctr"/>
            <a:lstStyle/>
            <a:p>
              <a:pPr algn="ctr">
                <a:lnSpc>
                  <a:spcPts val="2060"/>
                </a:lnSpc>
              </a:pPr>
            </a:p>
          </p:txBody>
        </p:sp>
      </p:grpSp>
      <p:sp>
        <p:nvSpPr>
          <p:cNvPr id="13" name="TextBox 13"/>
          <p:cNvSpPr txBox="1"/>
          <p:nvPr/>
        </p:nvSpPr>
        <p:spPr>
          <a:xfrm>
            <a:off x="1347640" y="2793914"/>
            <a:ext cx="7206737" cy="1995805"/>
          </a:xfrm>
          <a:prstGeom prst="rect">
            <a:avLst/>
          </a:prstGeom>
        </p:spPr>
        <p:txBody>
          <a:bodyPr lIns="0" tIns="0" rIns="0" bIns="0" rtlCol="0" anchor="t">
            <a:spAutoFit/>
          </a:bodyPr>
          <a:lstStyle/>
          <a:p>
            <a:pPr algn="just">
              <a:lnSpc>
                <a:spcPts val="3920"/>
              </a:lnSpc>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Preprocessing</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04520" lvl="1" indent="-302260" algn="just">
              <a:lnSpc>
                <a:spcPts val="3920"/>
              </a:lnSpc>
              <a:spcBef>
                <a:spcPct val="0"/>
              </a:spcBef>
              <a:buFont typeface="Arial" panose="020B0604020202020204"/>
              <a:buChar char="•"/>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Edge detection algorithms finding the sharp transitions in brightness that define facial features.  </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grpSp>
        <p:nvGrpSpPr>
          <p:cNvPr id="14" name="Group 14"/>
          <p:cNvGrpSpPr/>
          <p:nvPr/>
        </p:nvGrpSpPr>
        <p:grpSpPr>
          <a:xfrm rot="0">
            <a:off x="855980" y="5435874"/>
            <a:ext cx="345440" cy="345440"/>
            <a:chOff x="0" y="0"/>
            <a:chExt cx="90980" cy="90980"/>
          </a:xfrm>
        </p:grpSpPr>
        <p:sp>
          <p:nvSpPr>
            <p:cNvPr id="15" name="Freeform 15"/>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16" name="TextBox 16"/>
            <p:cNvSpPr txBox="1"/>
            <p:nvPr/>
          </p:nvSpPr>
          <p:spPr>
            <a:xfrm>
              <a:off x="0" y="-38100"/>
              <a:ext cx="90980" cy="129080"/>
            </a:xfrm>
            <a:prstGeom prst="rect">
              <a:avLst/>
            </a:prstGeom>
          </p:spPr>
          <p:txBody>
            <a:bodyPr lIns="50800" tIns="50800" rIns="50800" bIns="50800" rtlCol="0" anchor="ctr"/>
            <a:lstStyle/>
            <a:p>
              <a:pPr algn="ctr">
                <a:lnSpc>
                  <a:spcPts val="2060"/>
                </a:lnSpc>
              </a:pPr>
            </a:p>
          </p:txBody>
        </p:sp>
      </p:grpSp>
      <p:sp>
        <p:nvSpPr>
          <p:cNvPr id="17" name="TextBox 17"/>
          <p:cNvSpPr txBox="1"/>
          <p:nvPr/>
        </p:nvSpPr>
        <p:spPr>
          <a:xfrm>
            <a:off x="1347640" y="5350149"/>
            <a:ext cx="7873583" cy="1995805"/>
          </a:xfrm>
          <a:prstGeom prst="rect">
            <a:avLst/>
          </a:prstGeom>
        </p:spPr>
        <p:txBody>
          <a:bodyPr lIns="0" tIns="0" rIns="0" bIns="0" rtlCol="0" anchor="t">
            <a:spAutoFit/>
          </a:bodyPr>
          <a:lstStyle/>
          <a:p>
            <a:pPr algn="just">
              <a:lnSpc>
                <a:spcPts val="3920"/>
              </a:lnSpc>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Feature Extraction </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04520" lvl="1" indent="-302260" algn="just">
              <a:lnSpc>
                <a:spcPts val="3920"/>
              </a:lnSpc>
              <a:buFont typeface="Arial" panose="020B0604020202020204"/>
              <a:buChar char="•"/>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The system isolates the key facial in mouth and eyes  contours  and uses them to create a facial map.</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grpSp>
        <p:nvGrpSpPr>
          <p:cNvPr id="18" name="Group 18"/>
          <p:cNvGrpSpPr/>
          <p:nvPr/>
        </p:nvGrpSpPr>
        <p:grpSpPr>
          <a:xfrm rot="0">
            <a:off x="10128812" y="3052359"/>
            <a:ext cx="345440" cy="345440"/>
            <a:chOff x="0" y="0"/>
            <a:chExt cx="90980" cy="90980"/>
          </a:xfrm>
        </p:grpSpPr>
        <p:sp>
          <p:nvSpPr>
            <p:cNvPr id="19" name="Freeform 19"/>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20" name="TextBox 20"/>
            <p:cNvSpPr txBox="1"/>
            <p:nvPr/>
          </p:nvSpPr>
          <p:spPr>
            <a:xfrm>
              <a:off x="0" y="-38100"/>
              <a:ext cx="90980" cy="129080"/>
            </a:xfrm>
            <a:prstGeom prst="rect">
              <a:avLst/>
            </a:prstGeom>
          </p:spPr>
          <p:txBody>
            <a:bodyPr lIns="50800" tIns="50800" rIns="50800" bIns="50800" rtlCol="0" anchor="ctr"/>
            <a:lstStyle/>
            <a:p>
              <a:pPr algn="ctr">
                <a:lnSpc>
                  <a:spcPts val="2060"/>
                </a:lnSpc>
              </a:pPr>
            </a:p>
          </p:txBody>
        </p:sp>
      </p:grpSp>
      <p:sp>
        <p:nvSpPr>
          <p:cNvPr id="21" name="TextBox 21"/>
          <p:cNvSpPr txBox="1"/>
          <p:nvPr/>
        </p:nvSpPr>
        <p:spPr>
          <a:xfrm>
            <a:off x="10617128" y="2966634"/>
            <a:ext cx="7206737" cy="1995805"/>
          </a:xfrm>
          <a:prstGeom prst="rect">
            <a:avLst/>
          </a:prstGeom>
        </p:spPr>
        <p:txBody>
          <a:bodyPr lIns="0" tIns="0" rIns="0" bIns="0" rtlCol="0" anchor="t">
            <a:spAutoFit/>
          </a:bodyPr>
          <a:lstStyle/>
          <a:p>
            <a:pPr algn="just">
              <a:lnSpc>
                <a:spcPts val="3920"/>
              </a:lnSpc>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Comparison</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04520" lvl="1" indent="-302260" algn="just">
              <a:lnSpc>
                <a:spcPts val="3920"/>
              </a:lnSpc>
              <a:buFont typeface="Arial" panose="020B0604020202020204"/>
              <a:buChar char="•"/>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 The detected facial structure is compared to known faces in a database to find a match.</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22" name="TextBox 22"/>
          <p:cNvSpPr txBox="1"/>
          <p:nvPr/>
        </p:nvSpPr>
        <p:spPr>
          <a:xfrm>
            <a:off x="825073" y="1716319"/>
            <a:ext cx="3401219" cy="566420"/>
          </a:xfrm>
          <a:prstGeom prst="rect">
            <a:avLst/>
          </a:prstGeom>
        </p:spPr>
        <p:txBody>
          <a:bodyPr lIns="0" tIns="0" rIns="0" bIns="0" rtlCol="0" anchor="t">
            <a:spAutoFit/>
          </a:bodyPr>
          <a:lstStyle/>
          <a:p>
            <a:pPr algn="ctr">
              <a:lnSpc>
                <a:spcPts val="4480"/>
              </a:lnSpc>
              <a:spcBef>
                <a:spcPct val="0"/>
              </a:spcBef>
            </a:pPr>
            <a:r>
              <a:rPr lang="en-US" sz="3200" b="1">
                <a:solidFill>
                  <a:srgbClr val="FFFFFF"/>
                </a:solidFill>
                <a:latin typeface="Poppins Bold" panose="00000800000000000000"/>
                <a:ea typeface="Poppins Bold" panose="00000800000000000000"/>
                <a:cs typeface="Poppins Bold" panose="00000800000000000000"/>
                <a:sym typeface="Poppins Bold" panose="00000800000000000000"/>
              </a:rPr>
              <a:t>EDGE DETECTION</a:t>
            </a:r>
            <a:endParaRPr lang="en-US" sz="3200" b="1">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3305" t="-11296" r="-7990"/>
            </a:stretch>
          </a:blipFill>
        </p:spPr>
      </p:sp>
      <p:sp>
        <p:nvSpPr>
          <p:cNvPr id="3" name="Freeform 3"/>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rot="0">
            <a:off x="605460" y="9029768"/>
            <a:ext cx="742179" cy="742179"/>
            <a:chOff x="0" y="0"/>
            <a:chExt cx="195471" cy="195471"/>
          </a:xfrm>
        </p:grpSpPr>
        <p:sp>
          <p:nvSpPr>
            <p:cNvPr id="6" name="Freeform 6"/>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sp>
        <p:sp>
          <p:nvSpPr>
            <p:cNvPr id="7" name="TextBox 7"/>
            <p:cNvSpPr txBox="1"/>
            <p:nvPr/>
          </p:nvSpPr>
          <p:spPr>
            <a:xfrm>
              <a:off x="0" y="-38100"/>
              <a:ext cx="195471" cy="233571"/>
            </a:xfrm>
            <a:prstGeom prst="rect">
              <a:avLst/>
            </a:prstGeom>
          </p:spPr>
          <p:txBody>
            <a:bodyPr lIns="50800" tIns="50800" rIns="50800" bIns="50800" rtlCol="0" anchor="ctr"/>
            <a:lstStyle/>
            <a:p>
              <a:pPr algn="ctr">
                <a:lnSpc>
                  <a:spcPts val="2200"/>
                </a:lnSpc>
              </a:pPr>
            </a:p>
          </p:txBody>
        </p:sp>
      </p:grpSp>
      <p:sp>
        <p:nvSpPr>
          <p:cNvPr id="8" name="TextBox 8"/>
          <p:cNvSpPr txBox="1"/>
          <p:nvPr/>
        </p:nvSpPr>
        <p:spPr>
          <a:xfrm>
            <a:off x="941728" y="9182100"/>
            <a:ext cx="724851" cy="451590"/>
          </a:xfrm>
          <a:prstGeom prst="rect">
            <a:avLst/>
          </a:prstGeom>
        </p:spPr>
        <p:txBody>
          <a:bodyPr lIns="0" tIns="0" rIns="0" bIns="0" rtlCol="0" anchor="t">
            <a:spAutoFit/>
          </a:bodyPr>
          <a:lstStyle/>
          <a:p>
            <a:pPr algn="l">
              <a:lnSpc>
                <a:spcPts val="3460"/>
              </a:lnSpc>
              <a:spcBef>
                <a:spcPct val="0"/>
              </a:spcBef>
            </a:pPr>
            <a:r>
              <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rPr>
              <a:t>06</a:t>
            </a:r>
            <a:endPar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9" name="TextBox 9"/>
          <p:cNvSpPr txBox="1"/>
          <p:nvPr/>
        </p:nvSpPr>
        <p:spPr>
          <a:xfrm>
            <a:off x="4704880" y="1238250"/>
            <a:ext cx="8878240" cy="1007795"/>
          </a:xfrm>
          <a:prstGeom prst="rect">
            <a:avLst/>
          </a:prstGeom>
        </p:spPr>
        <p:txBody>
          <a:bodyPr lIns="0" tIns="0" rIns="0" bIns="0" rtlCol="0" anchor="t">
            <a:spAutoFit/>
          </a:bodyPr>
          <a:lstStyle/>
          <a:p>
            <a:pPr algn="ctr">
              <a:lnSpc>
                <a:spcPts val="7440"/>
              </a:lnSpc>
            </a:pPr>
            <a:r>
              <a:rPr lang="en-US" sz="8000">
                <a:solidFill>
                  <a:srgbClr val="FFFFFF"/>
                </a:solidFill>
                <a:latin typeface="Anton" panose="00000500000000000000"/>
                <a:ea typeface="Anton" panose="00000500000000000000"/>
                <a:cs typeface="Anton" panose="00000500000000000000"/>
                <a:sym typeface="Anton" panose="00000500000000000000"/>
              </a:rPr>
              <a:t>CASE STUDY OVERVIEW:</a:t>
            </a:r>
            <a:endParaRPr lang="en-US" sz="8000">
              <a:solidFill>
                <a:srgbClr val="FFFFFF"/>
              </a:solidFill>
              <a:latin typeface="Anton" panose="00000500000000000000"/>
              <a:ea typeface="Anton" panose="00000500000000000000"/>
              <a:cs typeface="Anton" panose="00000500000000000000"/>
              <a:sym typeface="Anton" panose="00000500000000000000"/>
            </a:endParaRPr>
          </a:p>
        </p:txBody>
      </p:sp>
      <p:sp>
        <p:nvSpPr>
          <p:cNvPr id="10" name="TextBox 10"/>
          <p:cNvSpPr txBox="1"/>
          <p:nvPr/>
        </p:nvSpPr>
        <p:spPr>
          <a:xfrm>
            <a:off x="605460" y="2484506"/>
            <a:ext cx="2680196" cy="592455"/>
          </a:xfrm>
          <a:prstGeom prst="rect">
            <a:avLst/>
          </a:prstGeom>
        </p:spPr>
        <p:txBody>
          <a:bodyPr lIns="0" tIns="0" rIns="0" bIns="0" rtlCol="0" anchor="t">
            <a:spAutoFit/>
          </a:bodyPr>
          <a:lstStyle/>
          <a:p>
            <a:pPr algn="ctr">
              <a:lnSpc>
                <a:spcPts val="4620"/>
              </a:lnSpc>
              <a:spcBef>
                <a:spcPct val="0"/>
              </a:spcBef>
            </a:pPr>
            <a:r>
              <a:rPr lang="en-US" sz="3300" b="1">
                <a:solidFill>
                  <a:srgbClr val="FFFFFF"/>
                </a:solidFill>
                <a:latin typeface="Poppins Bold" panose="00000800000000000000"/>
                <a:ea typeface="Poppins Bold" panose="00000800000000000000"/>
                <a:cs typeface="Poppins Bold" panose="00000800000000000000"/>
                <a:sym typeface="Poppins Bold" panose="00000800000000000000"/>
              </a:rPr>
              <a:t>CHALLENGES</a:t>
            </a:r>
            <a:endParaRPr lang="en-US" sz="3300" b="1">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
        <p:nvSpPr>
          <p:cNvPr id="11" name="TextBox 11"/>
          <p:cNvSpPr txBox="1"/>
          <p:nvPr/>
        </p:nvSpPr>
        <p:spPr>
          <a:xfrm>
            <a:off x="1304154" y="3584574"/>
            <a:ext cx="7206737" cy="2491105"/>
          </a:xfrm>
          <a:prstGeom prst="rect">
            <a:avLst/>
          </a:prstGeom>
        </p:spPr>
        <p:txBody>
          <a:bodyPr lIns="0" tIns="0" rIns="0" bIns="0" rtlCol="0" anchor="t">
            <a:spAutoFit/>
          </a:bodyPr>
          <a:lstStyle/>
          <a:p>
            <a:pPr algn="just">
              <a:lnSpc>
                <a:spcPts val="3920"/>
              </a:lnSpc>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Pose Variations</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04520" lvl="1" indent="-302260" algn="just">
              <a:lnSpc>
                <a:spcPts val="3920"/>
              </a:lnSpc>
              <a:buFont typeface="Arial" panose="020B0604020202020204"/>
              <a:buChar char="•"/>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It simplifies the face into basic outlines, making it easier to recognize faces from different angles.</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grpSp>
        <p:nvGrpSpPr>
          <p:cNvPr id="12" name="Group 12"/>
          <p:cNvGrpSpPr/>
          <p:nvPr/>
        </p:nvGrpSpPr>
        <p:grpSpPr>
          <a:xfrm rot="0">
            <a:off x="683260" y="3670299"/>
            <a:ext cx="345440" cy="345440"/>
            <a:chOff x="0" y="0"/>
            <a:chExt cx="90980" cy="90980"/>
          </a:xfrm>
        </p:grpSpPr>
        <p:sp>
          <p:nvSpPr>
            <p:cNvPr id="13" name="Freeform 13"/>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14" name="TextBox 14"/>
            <p:cNvSpPr txBox="1"/>
            <p:nvPr/>
          </p:nvSpPr>
          <p:spPr>
            <a:xfrm>
              <a:off x="0" y="-38100"/>
              <a:ext cx="90980" cy="129080"/>
            </a:xfrm>
            <a:prstGeom prst="rect">
              <a:avLst/>
            </a:prstGeom>
          </p:spPr>
          <p:txBody>
            <a:bodyPr lIns="50800" tIns="50800" rIns="50800" bIns="50800" rtlCol="0" anchor="ctr"/>
            <a:lstStyle/>
            <a:p>
              <a:pPr algn="ctr">
                <a:lnSpc>
                  <a:spcPts val="2060"/>
                </a:lnSpc>
              </a:pPr>
            </a:p>
          </p:txBody>
        </p:sp>
      </p:grpSp>
      <p:grpSp>
        <p:nvGrpSpPr>
          <p:cNvPr id="15" name="Group 15"/>
          <p:cNvGrpSpPr/>
          <p:nvPr/>
        </p:nvGrpSpPr>
        <p:grpSpPr>
          <a:xfrm rot="0">
            <a:off x="683260" y="6350034"/>
            <a:ext cx="345440" cy="345440"/>
            <a:chOff x="0" y="0"/>
            <a:chExt cx="90980" cy="90980"/>
          </a:xfrm>
        </p:grpSpPr>
        <p:sp>
          <p:nvSpPr>
            <p:cNvPr id="16" name="Freeform 16"/>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17" name="TextBox 17"/>
            <p:cNvSpPr txBox="1"/>
            <p:nvPr/>
          </p:nvSpPr>
          <p:spPr>
            <a:xfrm>
              <a:off x="0" y="-38100"/>
              <a:ext cx="90980" cy="129080"/>
            </a:xfrm>
            <a:prstGeom prst="rect">
              <a:avLst/>
            </a:prstGeom>
          </p:spPr>
          <p:txBody>
            <a:bodyPr lIns="50800" tIns="50800" rIns="50800" bIns="50800" rtlCol="0" anchor="ctr"/>
            <a:lstStyle/>
            <a:p>
              <a:pPr algn="ctr">
                <a:lnSpc>
                  <a:spcPts val="2060"/>
                </a:lnSpc>
              </a:pPr>
            </a:p>
          </p:txBody>
        </p:sp>
      </p:grpSp>
      <p:sp>
        <p:nvSpPr>
          <p:cNvPr id="18" name="TextBox 18"/>
          <p:cNvSpPr txBox="1"/>
          <p:nvPr/>
        </p:nvSpPr>
        <p:spPr>
          <a:xfrm>
            <a:off x="1347640" y="6264309"/>
            <a:ext cx="7206737" cy="1995805"/>
          </a:xfrm>
          <a:prstGeom prst="rect">
            <a:avLst/>
          </a:prstGeom>
        </p:spPr>
        <p:txBody>
          <a:bodyPr lIns="0" tIns="0" rIns="0" bIns="0" rtlCol="0" anchor="t">
            <a:spAutoFit/>
          </a:bodyPr>
          <a:lstStyle/>
          <a:p>
            <a:pPr algn="just">
              <a:lnSpc>
                <a:spcPts val="3920"/>
              </a:lnSpc>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Noise and Backgrounds</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04520" lvl="1" indent="-302260" algn="just">
              <a:lnSpc>
                <a:spcPts val="3920"/>
              </a:lnSpc>
              <a:buFont typeface="Arial" panose="020B0604020202020204"/>
              <a:buChar char="•"/>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By focusing on edges, the system can ignore irrelevant details in the image background.</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grpSp>
        <p:nvGrpSpPr>
          <p:cNvPr id="19" name="Group 19"/>
          <p:cNvGrpSpPr/>
          <p:nvPr/>
        </p:nvGrpSpPr>
        <p:grpSpPr>
          <a:xfrm rot="0">
            <a:off x="10026793" y="3670299"/>
            <a:ext cx="345440" cy="345440"/>
            <a:chOff x="0" y="0"/>
            <a:chExt cx="90980" cy="90980"/>
          </a:xfrm>
        </p:grpSpPr>
        <p:sp>
          <p:nvSpPr>
            <p:cNvPr id="20" name="Freeform 20"/>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21" name="TextBox 21"/>
            <p:cNvSpPr txBox="1"/>
            <p:nvPr/>
          </p:nvSpPr>
          <p:spPr>
            <a:xfrm>
              <a:off x="0" y="-38100"/>
              <a:ext cx="90980" cy="129080"/>
            </a:xfrm>
            <a:prstGeom prst="rect">
              <a:avLst/>
            </a:prstGeom>
          </p:spPr>
          <p:txBody>
            <a:bodyPr lIns="50800" tIns="50800" rIns="50800" bIns="50800" rtlCol="0" anchor="ctr"/>
            <a:lstStyle/>
            <a:p>
              <a:pPr algn="ctr">
                <a:lnSpc>
                  <a:spcPts val="2060"/>
                </a:lnSpc>
              </a:pPr>
            </a:p>
          </p:txBody>
        </p:sp>
      </p:grpSp>
      <p:sp>
        <p:nvSpPr>
          <p:cNvPr id="22" name="TextBox 22"/>
          <p:cNvSpPr txBox="1"/>
          <p:nvPr/>
        </p:nvSpPr>
        <p:spPr>
          <a:xfrm>
            <a:off x="10648458" y="3584574"/>
            <a:ext cx="7206737" cy="1995805"/>
          </a:xfrm>
          <a:prstGeom prst="rect">
            <a:avLst/>
          </a:prstGeom>
        </p:spPr>
        <p:txBody>
          <a:bodyPr lIns="0" tIns="0" rIns="0" bIns="0" rtlCol="0" anchor="t">
            <a:spAutoFit/>
          </a:bodyPr>
          <a:lstStyle/>
          <a:p>
            <a:pPr algn="just">
              <a:lnSpc>
                <a:spcPts val="3920"/>
              </a:lnSpc>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Lighting Variations</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04520" lvl="1" indent="-302260" algn="just">
              <a:lnSpc>
                <a:spcPts val="3920"/>
              </a:lnSpc>
              <a:buFont typeface="Arial" panose="020B0604020202020204"/>
              <a:buChar char="•"/>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Edge detection helps AI focus on facial features even in poor lighting conditions.</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3305" t="-11296" r="-7990"/>
            </a:stretch>
          </a:blipFill>
        </p:spPr>
      </p:sp>
      <p:sp>
        <p:nvSpPr>
          <p:cNvPr id="3" name="Freeform 3"/>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rot="0">
            <a:off x="10498890" y="1700848"/>
            <a:ext cx="8057507" cy="4992443"/>
            <a:chOff x="0" y="0"/>
            <a:chExt cx="2122142" cy="1314882"/>
          </a:xfrm>
        </p:grpSpPr>
        <p:sp>
          <p:nvSpPr>
            <p:cNvPr id="5" name="Freeform 5"/>
            <p:cNvSpPr/>
            <p:nvPr/>
          </p:nvSpPr>
          <p:spPr>
            <a:xfrm>
              <a:off x="0" y="0"/>
              <a:ext cx="2122142" cy="1314882"/>
            </a:xfrm>
            <a:custGeom>
              <a:avLst/>
              <a:gdLst/>
              <a:ahLst/>
              <a:cxnLst/>
              <a:rect l="l" t="t" r="r" b="b"/>
              <a:pathLst>
                <a:path w="2122142" h="1314882">
                  <a:moveTo>
                    <a:pt x="0" y="0"/>
                  </a:moveTo>
                  <a:lnTo>
                    <a:pt x="2122142" y="0"/>
                  </a:lnTo>
                  <a:lnTo>
                    <a:pt x="2122142" y="1314882"/>
                  </a:lnTo>
                  <a:lnTo>
                    <a:pt x="0" y="1314882"/>
                  </a:lnTo>
                  <a:close/>
                </a:path>
              </a:pathLst>
            </a:custGeom>
            <a:gradFill rotWithShape="1">
              <a:gsLst>
                <a:gs pos="0">
                  <a:srgbClr val="000000">
                    <a:alpha val="0"/>
                  </a:srgbClr>
                </a:gs>
                <a:gs pos="50000">
                  <a:srgbClr val="000000">
                    <a:alpha val="41000"/>
                  </a:srgbClr>
                </a:gs>
                <a:gs pos="100000">
                  <a:srgbClr val="000000">
                    <a:alpha val="41000"/>
                  </a:srgbClr>
                </a:gs>
              </a:gsLst>
              <a:lin ang="0"/>
            </a:gradFill>
          </p:spPr>
        </p:sp>
        <p:sp>
          <p:nvSpPr>
            <p:cNvPr id="6" name="TextBox 6"/>
            <p:cNvSpPr txBox="1"/>
            <p:nvPr/>
          </p:nvSpPr>
          <p:spPr>
            <a:xfrm>
              <a:off x="0" y="-38100"/>
              <a:ext cx="2122142" cy="1352982"/>
            </a:xfrm>
            <a:prstGeom prst="rect">
              <a:avLst/>
            </a:prstGeom>
          </p:spPr>
          <p:txBody>
            <a:bodyPr lIns="50800" tIns="50800" rIns="50800" bIns="50800" rtlCol="0" anchor="ctr"/>
            <a:lstStyle/>
            <a:p>
              <a:pPr algn="ctr">
                <a:lnSpc>
                  <a:spcPts val="2660"/>
                </a:lnSpc>
                <a:spcBef>
                  <a:spcPct val="0"/>
                </a:spcBef>
              </a:pPr>
            </a:p>
          </p:txBody>
        </p:sp>
      </p:grpSp>
      <p:sp>
        <p:nvSpPr>
          <p:cNvPr id="7" name="Freeform 7"/>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rot="0">
            <a:off x="605460" y="9029768"/>
            <a:ext cx="742179" cy="742179"/>
            <a:chOff x="0" y="0"/>
            <a:chExt cx="195471" cy="195471"/>
          </a:xfrm>
        </p:grpSpPr>
        <p:sp>
          <p:nvSpPr>
            <p:cNvPr id="9" name="Freeform 9"/>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sp>
        <p:sp>
          <p:nvSpPr>
            <p:cNvPr id="10" name="TextBox 10"/>
            <p:cNvSpPr txBox="1"/>
            <p:nvPr/>
          </p:nvSpPr>
          <p:spPr>
            <a:xfrm>
              <a:off x="0" y="-38100"/>
              <a:ext cx="195471" cy="233571"/>
            </a:xfrm>
            <a:prstGeom prst="rect">
              <a:avLst/>
            </a:prstGeom>
          </p:spPr>
          <p:txBody>
            <a:bodyPr lIns="50800" tIns="50800" rIns="50800" bIns="50800" rtlCol="0" anchor="ctr"/>
            <a:lstStyle/>
            <a:p>
              <a:pPr algn="ctr">
                <a:lnSpc>
                  <a:spcPts val="2200"/>
                </a:lnSpc>
              </a:pPr>
            </a:p>
          </p:txBody>
        </p:sp>
      </p:grpSp>
      <p:sp>
        <p:nvSpPr>
          <p:cNvPr id="11" name="Freeform 11"/>
          <p:cNvSpPr/>
          <p:nvPr/>
        </p:nvSpPr>
        <p:spPr>
          <a:xfrm>
            <a:off x="11795216" y="2483299"/>
            <a:ext cx="1040529" cy="1040529"/>
          </a:xfrm>
          <a:custGeom>
            <a:avLst/>
            <a:gdLst/>
            <a:ahLst/>
            <a:cxnLst/>
            <a:rect l="l" t="t" r="r" b="b"/>
            <a:pathLst>
              <a:path w="1040529" h="1040529">
                <a:moveTo>
                  <a:pt x="0" y="0"/>
                </a:moveTo>
                <a:lnTo>
                  <a:pt x="1040529" y="0"/>
                </a:lnTo>
                <a:lnTo>
                  <a:pt x="1040529" y="1040529"/>
                </a:lnTo>
                <a:lnTo>
                  <a:pt x="0" y="1040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941728" y="9182100"/>
            <a:ext cx="724851" cy="451590"/>
          </a:xfrm>
          <a:prstGeom prst="rect">
            <a:avLst/>
          </a:prstGeom>
        </p:spPr>
        <p:txBody>
          <a:bodyPr lIns="0" tIns="0" rIns="0" bIns="0" rtlCol="0" anchor="t">
            <a:spAutoFit/>
          </a:bodyPr>
          <a:lstStyle/>
          <a:p>
            <a:pPr algn="l">
              <a:lnSpc>
                <a:spcPts val="3460"/>
              </a:lnSpc>
              <a:spcBef>
                <a:spcPct val="0"/>
              </a:spcBef>
            </a:pPr>
            <a:r>
              <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rPr>
              <a:t>07</a:t>
            </a:r>
            <a:endPar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3" name="TextBox 13"/>
          <p:cNvSpPr txBox="1"/>
          <p:nvPr/>
        </p:nvSpPr>
        <p:spPr>
          <a:xfrm>
            <a:off x="12563130" y="3836177"/>
            <a:ext cx="5266932" cy="1395603"/>
          </a:xfrm>
          <a:prstGeom prst="rect">
            <a:avLst/>
          </a:prstGeom>
        </p:spPr>
        <p:txBody>
          <a:bodyPr lIns="0" tIns="0" rIns="0" bIns="0" rtlCol="0" anchor="t">
            <a:spAutoFit/>
          </a:bodyPr>
          <a:lstStyle/>
          <a:p>
            <a:pPr algn="just">
              <a:lnSpc>
                <a:spcPts val="5300"/>
              </a:lnSpc>
            </a:pPr>
            <a:r>
              <a:rPr lang="en-US" sz="5700">
                <a:solidFill>
                  <a:srgbClr val="FFFFFF"/>
                </a:solidFill>
                <a:latin typeface="Anton" panose="00000500000000000000"/>
                <a:ea typeface="Anton" panose="00000500000000000000"/>
                <a:cs typeface="Anton" panose="00000500000000000000"/>
                <a:sym typeface="Anton" panose="00000500000000000000"/>
              </a:rPr>
              <a:t>IMAGE PROCESSING IMPLEMENTATION</a:t>
            </a:r>
            <a:endParaRPr lang="en-US" sz="5700">
              <a:solidFill>
                <a:srgbClr val="FFFFFF"/>
              </a:solidFill>
              <a:latin typeface="Anton" panose="00000500000000000000"/>
              <a:ea typeface="Anton" panose="00000500000000000000"/>
              <a:cs typeface="Anton" panose="00000500000000000000"/>
              <a:sym typeface="Anton" panose="00000500000000000000"/>
            </a:endParaRPr>
          </a:p>
        </p:txBody>
      </p:sp>
      <p:sp>
        <p:nvSpPr>
          <p:cNvPr id="14" name="Freeform 14"/>
          <p:cNvSpPr/>
          <p:nvPr/>
        </p:nvSpPr>
        <p:spPr>
          <a:xfrm flipH="1" flipV="1">
            <a:off x="14122255" y="3952219"/>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12563130" y="7367553"/>
            <a:ext cx="1273375" cy="1304201"/>
          </a:xfrm>
          <a:custGeom>
            <a:avLst/>
            <a:gdLst/>
            <a:ahLst/>
            <a:cxnLst/>
            <a:rect l="l" t="t" r="r" b="b"/>
            <a:pathLst>
              <a:path w="1273375" h="1304201">
                <a:moveTo>
                  <a:pt x="0" y="0"/>
                </a:moveTo>
                <a:lnTo>
                  <a:pt x="1273375" y="0"/>
                </a:lnTo>
                <a:lnTo>
                  <a:pt x="1273375" y="1304201"/>
                </a:lnTo>
                <a:lnTo>
                  <a:pt x="0" y="1304201"/>
                </a:lnTo>
                <a:lnTo>
                  <a:pt x="0" y="0"/>
                </a:lnTo>
                <a:close/>
              </a:path>
            </a:pathLst>
          </a:custGeom>
          <a:blipFill>
            <a:blip r:embed="rId10">
              <a:alphaModFix amt="31000"/>
              <a:extLst>
                <a:ext uri="{96DAC541-7B7A-43D3-8B79-37D633B846F1}">
                  <asvg:svgBlip xmlns:asvg="http://schemas.microsoft.com/office/drawing/2016/SVG/main" r:embed="rId11"/>
                </a:ext>
              </a:extLst>
            </a:blip>
            <a:stretch>
              <a:fillRect/>
            </a:stretch>
          </a:blipFill>
        </p:spPr>
      </p:sp>
      <p:sp>
        <p:nvSpPr>
          <p:cNvPr id="16" name="TextBox 16"/>
          <p:cNvSpPr txBox="1"/>
          <p:nvPr/>
        </p:nvSpPr>
        <p:spPr>
          <a:xfrm>
            <a:off x="322656" y="1664969"/>
            <a:ext cx="10804609" cy="2026398"/>
          </a:xfrm>
          <a:prstGeom prst="rect">
            <a:avLst/>
          </a:prstGeom>
        </p:spPr>
        <p:txBody>
          <a:bodyPr lIns="0" tIns="0" rIns="0" bIns="0" rtlCol="0" anchor="t">
            <a:spAutoFit/>
          </a:bodyPr>
          <a:lstStyle/>
          <a:p>
            <a:pPr algn="just">
              <a:lnSpc>
                <a:spcPts val="4000"/>
              </a:lnSpc>
              <a:spcBef>
                <a:spcPct val="0"/>
              </a:spcBef>
            </a:pPr>
            <a:r>
              <a:rPr lang="en-US" sz="2860" b="1">
                <a:solidFill>
                  <a:srgbClr val="FFFFFF"/>
                </a:solidFill>
                <a:latin typeface="Poppins Medium" panose="00000600000000000000"/>
                <a:ea typeface="Poppins Medium" panose="00000600000000000000"/>
                <a:cs typeface="Poppins Medium" panose="00000600000000000000"/>
                <a:sym typeface="Poppins Medium" panose="00000600000000000000"/>
              </a:rPr>
              <a:t>For the edge detection model improves the AI's ability to process visual data effectively, helping it focus on the most important features for tasks like object detection, facial recognition, and pattern analysis.</a:t>
            </a:r>
            <a:endParaRPr lang="en-US" sz="286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grpSp>
        <p:nvGrpSpPr>
          <p:cNvPr id="17" name="Group 17"/>
          <p:cNvGrpSpPr/>
          <p:nvPr/>
        </p:nvGrpSpPr>
        <p:grpSpPr>
          <a:xfrm rot="0">
            <a:off x="803830" y="4959069"/>
            <a:ext cx="345440" cy="345440"/>
            <a:chOff x="0" y="0"/>
            <a:chExt cx="90980" cy="90980"/>
          </a:xfrm>
        </p:grpSpPr>
        <p:sp>
          <p:nvSpPr>
            <p:cNvPr id="18" name="Freeform 18"/>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19" name="TextBox 19"/>
            <p:cNvSpPr txBox="1"/>
            <p:nvPr/>
          </p:nvSpPr>
          <p:spPr>
            <a:xfrm>
              <a:off x="0" y="-38100"/>
              <a:ext cx="90980" cy="129080"/>
            </a:xfrm>
            <a:prstGeom prst="rect">
              <a:avLst/>
            </a:prstGeom>
          </p:spPr>
          <p:txBody>
            <a:bodyPr lIns="50800" tIns="50800" rIns="50800" bIns="50800" rtlCol="0" anchor="ctr"/>
            <a:lstStyle/>
            <a:p>
              <a:pPr algn="ctr">
                <a:lnSpc>
                  <a:spcPts val="2060"/>
                </a:lnSpc>
              </a:pPr>
            </a:p>
          </p:txBody>
        </p:sp>
      </p:grpSp>
      <p:sp>
        <p:nvSpPr>
          <p:cNvPr id="20" name="TextBox 20"/>
          <p:cNvSpPr txBox="1"/>
          <p:nvPr/>
        </p:nvSpPr>
        <p:spPr>
          <a:xfrm>
            <a:off x="683260" y="5539121"/>
            <a:ext cx="345440" cy="274424"/>
          </a:xfrm>
          <a:prstGeom prst="rect">
            <a:avLst/>
          </a:prstGeom>
        </p:spPr>
        <p:txBody>
          <a:bodyPr lIns="0" tIns="0" rIns="0" bIns="0" rtlCol="0" anchor="t">
            <a:spAutoFit/>
          </a:bodyPr>
          <a:lstStyle/>
          <a:p>
            <a:pPr algn="ctr">
              <a:lnSpc>
                <a:spcPts val="2200"/>
              </a:lnSpc>
              <a:spcBef>
                <a:spcPct val="0"/>
              </a:spcBef>
            </a:pPr>
          </a:p>
        </p:txBody>
      </p:sp>
      <p:sp>
        <p:nvSpPr>
          <p:cNvPr id="21" name="TextBox 21"/>
          <p:cNvSpPr txBox="1"/>
          <p:nvPr/>
        </p:nvSpPr>
        <p:spPr>
          <a:xfrm>
            <a:off x="1304154" y="4900824"/>
            <a:ext cx="9823112" cy="4196715"/>
          </a:xfrm>
          <a:prstGeom prst="rect">
            <a:avLst/>
          </a:prstGeom>
        </p:spPr>
        <p:txBody>
          <a:bodyPr lIns="0" tIns="0" rIns="0" bIns="0" rtlCol="0" anchor="t">
            <a:spAutoFit/>
          </a:bodyPr>
          <a:lstStyle/>
          <a:p>
            <a:pPr algn="just">
              <a:lnSpc>
                <a:spcPts val="3360"/>
              </a:lnSpc>
            </a:pPr>
            <a:r>
              <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rPr>
              <a:t>HOW THE MODEL WORKS:</a:t>
            </a:r>
            <a:endPar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518160" lvl="1" indent="-259080" algn="just">
              <a:lnSpc>
                <a:spcPts val="3360"/>
              </a:lnSpc>
              <a:buFont typeface="Arial" panose="020B0604020202020204"/>
              <a:buChar char="•"/>
            </a:pPr>
            <a:r>
              <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rPr>
              <a:t>A Gaussian filter is applied to the grayscale image to smooth it and reduce noise, making edge detection more accurate.</a:t>
            </a:r>
            <a:endPar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518160" lvl="1" indent="-259080" algn="just">
              <a:lnSpc>
                <a:spcPts val="3360"/>
              </a:lnSpc>
              <a:buFont typeface="Arial" panose="020B0604020202020204"/>
              <a:buChar char="•"/>
            </a:pPr>
            <a:r>
              <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rPr>
              <a:t>The input image is first converted to a grayscale image to simplify the intensity information in removing color detail.</a:t>
            </a:r>
            <a:endPar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518160" lvl="1" indent="-259080" algn="just">
              <a:lnSpc>
                <a:spcPts val="3360"/>
              </a:lnSpc>
              <a:buFont typeface="Arial" panose="020B0604020202020204"/>
              <a:buChar char="•"/>
            </a:pPr>
            <a:r>
              <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rPr>
              <a:t>The model calculates the intensity gradients of the image. This means identifying where the pixel intensity changes sharply, which usually happens at the edges of objects.</a:t>
            </a:r>
            <a:endParaRPr lang="en-US" sz="24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algn="just">
              <a:lnSpc>
                <a:spcPts val="336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3305" t="-11296" r="-7990"/>
            </a:stretch>
          </a:blipFill>
        </p:spPr>
      </p:sp>
      <p:sp>
        <p:nvSpPr>
          <p:cNvPr id="3" name="Freeform 3"/>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563130" y="7367553"/>
            <a:ext cx="1273375" cy="1304201"/>
          </a:xfrm>
          <a:custGeom>
            <a:avLst/>
            <a:gdLst/>
            <a:ahLst/>
            <a:cxnLst/>
            <a:rect l="l" t="t" r="r" b="b"/>
            <a:pathLst>
              <a:path w="1273375" h="1304201">
                <a:moveTo>
                  <a:pt x="0" y="0"/>
                </a:moveTo>
                <a:lnTo>
                  <a:pt x="1273375" y="0"/>
                </a:lnTo>
                <a:lnTo>
                  <a:pt x="1273375" y="1304201"/>
                </a:lnTo>
                <a:lnTo>
                  <a:pt x="0" y="1304201"/>
                </a:lnTo>
                <a:lnTo>
                  <a:pt x="0" y="0"/>
                </a:lnTo>
                <a:close/>
              </a:path>
            </a:pathLst>
          </a:custGeom>
          <a:blipFill>
            <a:blip r:embed="rId6">
              <a:alphaModFix amt="31000"/>
              <a:extLst>
                <a:ext uri="{96DAC541-7B7A-43D3-8B79-37D633B846F1}">
                  <asvg:svgBlip xmlns:asvg="http://schemas.microsoft.com/office/drawing/2016/SVG/main" r:embed="rId7"/>
                </a:ext>
              </a:extLst>
            </a:blip>
            <a:stretch>
              <a:fillRect/>
            </a:stretch>
          </a:blipFill>
        </p:spPr>
      </p:sp>
      <p:sp>
        <p:nvSpPr>
          <p:cNvPr id="6" name="Freeform 6"/>
          <p:cNvSpPr/>
          <p:nvPr/>
        </p:nvSpPr>
        <p:spPr>
          <a:xfrm flipH="1" flipV="1">
            <a:off x="14122255" y="3952219"/>
            <a:ext cx="5802923" cy="4114800"/>
          </a:xfrm>
          <a:custGeom>
            <a:avLst/>
            <a:gdLst/>
            <a:ahLst/>
            <a:cxnLst/>
            <a:rect l="l" t="t" r="r" b="b"/>
            <a:pathLst>
              <a:path w="5802923" h="4114800">
                <a:moveTo>
                  <a:pt x="5802923" y="4114800"/>
                </a:moveTo>
                <a:lnTo>
                  <a:pt x="0" y="4114800"/>
                </a:lnTo>
                <a:lnTo>
                  <a:pt x="0" y="0"/>
                </a:lnTo>
                <a:lnTo>
                  <a:pt x="5802923" y="0"/>
                </a:lnTo>
                <a:lnTo>
                  <a:pt x="5802923"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1347640" y="1793854"/>
            <a:ext cx="14736833" cy="4967605"/>
          </a:xfrm>
          <a:prstGeom prst="rect">
            <a:avLst/>
          </a:prstGeom>
        </p:spPr>
        <p:txBody>
          <a:bodyPr lIns="0" tIns="0" rIns="0" bIns="0" rtlCol="0" anchor="t">
            <a:spAutoFit/>
          </a:bodyPr>
          <a:lstStyle/>
          <a:p>
            <a:pPr algn="just">
              <a:lnSpc>
                <a:spcPts val="3920"/>
              </a:lnSpc>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How it Helps AI Solve the Problem:</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04520" lvl="1" indent="-302260" algn="just">
              <a:lnSpc>
                <a:spcPts val="3920"/>
              </a:lnSpc>
              <a:buFont typeface="Arial" panose="020B0604020202020204"/>
              <a:buChar char="•"/>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Isolating Important Features By highlighting edges, the model identifies key features like facial contours in facial recognition or object outlines in autonomous driving.</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04520" lvl="1" indent="-302260" algn="just">
              <a:lnSpc>
                <a:spcPts val="3920"/>
              </a:lnSpc>
              <a:buFont typeface="Arial" panose="020B0604020202020204"/>
              <a:buChar char="•"/>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Reducing Data Complexity the dge detection reduces the amount of information the AI system has to process, focusing only on the most critical parts of the image.</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04520" lvl="1" indent="-302260" algn="just">
              <a:lnSpc>
                <a:spcPts val="3920"/>
              </a:lnSpc>
              <a:buFont typeface="Arial" panose="020B0604020202020204"/>
              <a:buChar char="•"/>
            </a:pPr>
            <a:r>
              <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rPr>
              <a:t>Improving Accuracy in removing noise and irrelevant details the model enhances the AI's ability to correctly classify or recognize objects.</a:t>
            </a:r>
            <a:endParaRPr lang="en-US" sz="280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algn="just">
              <a:lnSpc>
                <a:spcPts val="3920"/>
              </a:lnSpc>
            </a:pPr>
          </a:p>
        </p:txBody>
      </p:sp>
      <p:grpSp>
        <p:nvGrpSpPr>
          <p:cNvPr id="8" name="Group 8"/>
          <p:cNvGrpSpPr/>
          <p:nvPr/>
        </p:nvGrpSpPr>
        <p:grpSpPr>
          <a:xfrm rot="0">
            <a:off x="855980" y="1879579"/>
            <a:ext cx="345440" cy="345440"/>
            <a:chOff x="0" y="0"/>
            <a:chExt cx="90980" cy="90980"/>
          </a:xfrm>
        </p:grpSpPr>
        <p:sp>
          <p:nvSpPr>
            <p:cNvPr id="9" name="Freeform 9"/>
            <p:cNvSpPr/>
            <p:nvPr/>
          </p:nvSpPr>
          <p:spPr>
            <a:xfrm>
              <a:off x="0" y="0"/>
              <a:ext cx="90980" cy="90980"/>
            </a:xfrm>
            <a:custGeom>
              <a:avLst/>
              <a:gdLst/>
              <a:ahLst/>
              <a:cxnLst/>
              <a:rect l="l" t="t" r="r" b="b"/>
              <a:pathLst>
                <a:path w="90980" h="90980">
                  <a:moveTo>
                    <a:pt x="0" y="0"/>
                  </a:moveTo>
                  <a:lnTo>
                    <a:pt x="90980" y="0"/>
                  </a:lnTo>
                  <a:lnTo>
                    <a:pt x="90980" y="90980"/>
                  </a:lnTo>
                  <a:lnTo>
                    <a:pt x="0" y="90980"/>
                  </a:lnTo>
                  <a:close/>
                </a:path>
              </a:pathLst>
            </a:custGeom>
            <a:solidFill>
              <a:srgbClr val="006CCD"/>
            </a:solidFill>
          </p:spPr>
        </p:sp>
        <p:sp>
          <p:nvSpPr>
            <p:cNvPr id="10" name="TextBox 10"/>
            <p:cNvSpPr txBox="1"/>
            <p:nvPr/>
          </p:nvSpPr>
          <p:spPr>
            <a:xfrm>
              <a:off x="0" y="-38100"/>
              <a:ext cx="90980" cy="129080"/>
            </a:xfrm>
            <a:prstGeom prst="rect">
              <a:avLst/>
            </a:prstGeom>
          </p:spPr>
          <p:txBody>
            <a:bodyPr lIns="50800" tIns="50800" rIns="50800" bIns="50800" rtlCol="0" anchor="ctr"/>
            <a:lstStyle/>
            <a:p>
              <a:pPr algn="ctr">
                <a:lnSpc>
                  <a:spcPts val="2060"/>
                </a:lnSpc>
              </a:pPr>
            </a:p>
          </p:txBody>
        </p:sp>
      </p:grpSp>
      <p:grpSp>
        <p:nvGrpSpPr>
          <p:cNvPr id="11" name="Group 11"/>
          <p:cNvGrpSpPr/>
          <p:nvPr/>
        </p:nvGrpSpPr>
        <p:grpSpPr>
          <a:xfrm rot="0">
            <a:off x="605460" y="9029768"/>
            <a:ext cx="742179" cy="742179"/>
            <a:chOff x="0" y="0"/>
            <a:chExt cx="195471" cy="195471"/>
          </a:xfrm>
        </p:grpSpPr>
        <p:sp>
          <p:nvSpPr>
            <p:cNvPr id="12" name="Freeform 12"/>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sp>
        <p:sp>
          <p:nvSpPr>
            <p:cNvPr id="13" name="TextBox 13"/>
            <p:cNvSpPr txBox="1"/>
            <p:nvPr/>
          </p:nvSpPr>
          <p:spPr>
            <a:xfrm>
              <a:off x="0" y="-38100"/>
              <a:ext cx="195471" cy="233571"/>
            </a:xfrm>
            <a:prstGeom prst="rect">
              <a:avLst/>
            </a:prstGeom>
          </p:spPr>
          <p:txBody>
            <a:bodyPr lIns="50800" tIns="50800" rIns="50800" bIns="50800" rtlCol="0" anchor="ctr"/>
            <a:lstStyle/>
            <a:p>
              <a:pPr algn="ctr">
                <a:lnSpc>
                  <a:spcPts val="2200"/>
                </a:lnSpc>
              </a:pPr>
            </a:p>
          </p:txBody>
        </p:sp>
      </p:grpSp>
      <p:sp>
        <p:nvSpPr>
          <p:cNvPr id="14" name="TextBox 14"/>
          <p:cNvSpPr txBox="1"/>
          <p:nvPr/>
        </p:nvSpPr>
        <p:spPr>
          <a:xfrm>
            <a:off x="941728" y="9182100"/>
            <a:ext cx="724851" cy="451590"/>
          </a:xfrm>
          <a:prstGeom prst="rect">
            <a:avLst/>
          </a:prstGeom>
        </p:spPr>
        <p:txBody>
          <a:bodyPr lIns="0" tIns="0" rIns="0" bIns="0" rtlCol="0" anchor="t">
            <a:spAutoFit/>
          </a:bodyPr>
          <a:lstStyle/>
          <a:p>
            <a:pPr algn="l">
              <a:lnSpc>
                <a:spcPts val="3460"/>
              </a:lnSpc>
              <a:spcBef>
                <a:spcPct val="0"/>
              </a:spcBef>
            </a:pPr>
            <a:r>
              <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rPr>
              <a:t>08</a:t>
            </a:r>
            <a:endPar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3305" t="-11296" r="-7990"/>
            </a:stretch>
          </a:blipFill>
        </p:spPr>
      </p:sp>
      <p:sp>
        <p:nvSpPr>
          <p:cNvPr id="3" name="Freeform 3"/>
          <p:cNvSpPr/>
          <p:nvPr/>
        </p:nvSpPr>
        <p:spPr>
          <a:xfrm>
            <a:off x="1028700" y="825047"/>
            <a:ext cx="637879" cy="151931"/>
          </a:xfrm>
          <a:custGeom>
            <a:avLst/>
            <a:gdLst/>
            <a:ahLst/>
            <a:cxnLst/>
            <a:rect l="l" t="t" r="r" b="b"/>
            <a:pathLst>
              <a:path w="637879" h="151931">
                <a:moveTo>
                  <a:pt x="0" y="0"/>
                </a:moveTo>
                <a:lnTo>
                  <a:pt x="637879" y="0"/>
                </a:lnTo>
                <a:lnTo>
                  <a:pt x="637879" y="151931"/>
                </a:lnTo>
                <a:lnTo>
                  <a:pt x="0" y="151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775865" y="901013"/>
            <a:ext cx="572565" cy="327924"/>
          </a:xfrm>
          <a:custGeom>
            <a:avLst/>
            <a:gdLst/>
            <a:ahLst/>
            <a:cxnLst/>
            <a:rect l="l" t="t" r="r" b="b"/>
            <a:pathLst>
              <a:path w="572565" h="327924">
                <a:moveTo>
                  <a:pt x="0" y="0"/>
                </a:moveTo>
                <a:lnTo>
                  <a:pt x="572565" y="0"/>
                </a:lnTo>
                <a:lnTo>
                  <a:pt x="572565" y="327923"/>
                </a:lnTo>
                <a:lnTo>
                  <a:pt x="0" y="3279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rot="0">
            <a:off x="605460" y="9029768"/>
            <a:ext cx="742179" cy="742179"/>
            <a:chOff x="0" y="0"/>
            <a:chExt cx="195471" cy="195471"/>
          </a:xfrm>
        </p:grpSpPr>
        <p:sp>
          <p:nvSpPr>
            <p:cNvPr id="6" name="Freeform 6"/>
            <p:cNvSpPr/>
            <p:nvPr/>
          </p:nvSpPr>
          <p:spPr>
            <a:xfrm>
              <a:off x="0" y="0"/>
              <a:ext cx="195471" cy="195471"/>
            </a:xfrm>
            <a:custGeom>
              <a:avLst/>
              <a:gdLst/>
              <a:ahLst/>
              <a:cxnLst/>
              <a:rect l="l" t="t" r="r" b="b"/>
              <a:pathLst>
                <a:path w="195471" h="195471">
                  <a:moveTo>
                    <a:pt x="0" y="0"/>
                  </a:moveTo>
                  <a:lnTo>
                    <a:pt x="195471" y="0"/>
                  </a:lnTo>
                  <a:lnTo>
                    <a:pt x="195471" y="195471"/>
                  </a:lnTo>
                  <a:lnTo>
                    <a:pt x="0" y="195471"/>
                  </a:lnTo>
                  <a:close/>
                </a:path>
              </a:pathLst>
            </a:custGeom>
            <a:gradFill rotWithShape="1">
              <a:gsLst>
                <a:gs pos="0">
                  <a:srgbClr val="006CCD">
                    <a:alpha val="100000"/>
                  </a:srgbClr>
                </a:gs>
                <a:gs pos="100000">
                  <a:srgbClr val="050024">
                    <a:alpha val="0"/>
                  </a:srgbClr>
                </a:gs>
              </a:gsLst>
              <a:lin ang="0"/>
            </a:gradFill>
          </p:spPr>
        </p:sp>
        <p:sp>
          <p:nvSpPr>
            <p:cNvPr id="7" name="TextBox 7"/>
            <p:cNvSpPr txBox="1"/>
            <p:nvPr/>
          </p:nvSpPr>
          <p:spPr>
            <a:xfrm>
              <a:off x="0" y="-38100"/>
              <a:ext cx="195471" cy="233571"/>
            </a:xfrm>
            <a:prstGeom prst="rect">
              <a:avLst/>
            </a:prstGeom>
          </p:spPr>
          <p:txBody>
            <a:bodyPr lIns="50800" tIns="50800" rIns="50800" bIns="50800" rtlCol="0" anchor="ctr"/>
            <a:lstStyle/>
            <a:p>
              <a:pPr algn="ctr">
                <a:lnSpc>
                  <a:spcPts val="2200"/>
                </a:lnSpc>
              </a:pPr>
            </a:p>
          </p:txBody>
        </p:sp>
      </p:grpSp>
      <p:sp>
        <p:nvSpPr>
          <p:cNvPr id="8" name="TextBox 8"/>
          <p:cNvSpPr txBox="1"/>
          <p:nvPr/>
        </p:nvSpPr>
        <p:spPr>
          <a:xfrm>
            <a:off x="941728" y="9182100"/>
            <a:ext cx="724851" cy="451590"/>
          </a:xfrm>
          <a:prstGeom prst="rect">
            <a:avLst/>
          </a:prstGeom>
        </p:spPr>
        <p:txBody>
          <a:bodyPr lIns="0" tIns="0" rIns="0" bIns="0" rtlCol="0" anchor="t">
            <a:spAutoFit/>
          </a:bodyPr>
          <a:lstStyle/>
          <a:p>
            <a:pPr algn="l">
              <a:lnSpc>
                <a:spcPts val="3460"/>
              </a:lnSpc>
              <a:spcBef>
                <a:spcPct val="0"/>
              </a:spcBef>
            </a:pPr>
            <a:r>
              <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rPr>
              <a:t>09</a:t>
            </a:r>
            <a:endParaRPr lang="en-US" sz="247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grpSp>
        <p:nvGrpSpPr>
          <p:cNvPr id="9" name="Group 9"/>
          <p:cNvGrpSpPr/>
          <p:nvPr/>
        </p:nvGrpSpPr>
        <p:grpSpPr>
          <a:xfrm rot="0">
            <a:off x="0" y="3208918"/>
            <a:ext cx="4786432" cy="2092698"/>
            <a:chOff x="0" y="0"/>
            <a:chExt cx="1260624" cy="551163"/>
          </a:xfrm>
        </p:grpSpPr>
        <p:sp>
          <p:nvSpPr>
            <p:cNvPr id="10" name="Freeform 10"/>
            <p:cNvSpPr/>
            <p:nvPr/>
          </p:nvSpPr>
          <p:spPr>
            <a:xfrm>
              <a:off x="0" y="0"/>
              <a:ext cx="1260624" cy="551163"/>
            </a:xfrm>
            <a:custGeom>
              <a:avLst/>
              <a:gdLst/>
              <a:ahLst/>
              <a:cxnLst/>
              <a:rect l="l" t="t" r="r" b="b"/>
              <a:pathLst>
                <a:path w="1260624" h="551163">
                  <a:moveTo>
                    <a:pt x="0" y="0"/>
                  </a:moveTo>
                  <a:lnTo>
                    <a:pt x="1260624" y="0"/>
                  </a:lnTo>
                  <a:lnTo>
                    <a:pt x="1260624" y="551163"/>
                  </a:lnTo>
                  <a:lnTo>
                    <a:pt x="0" y="551163"/>
                  </a:lnTo>
                  <a:close/>
                </a:path>
              </a:pathLst>
            </a:custGeom>
            <a:gradFill rotWithShape="1">
              <a:gsLst>
                <a:gs pos="0">
                  <a:srgbClr val="000000">
                    <a:alpha val="41000"/>
                  </a:srgbClr>
                </a:gs>
                <a:gs pos="50000">
                  <a:srgbClr val="0F2949">
                    <a:alpha val="0"/>
                  </a:srgbClr>
                </a:gs>
                <a:gs pos="100000">
                  <a:srgbClr val="328DFF">
                    <a:alpha val="0"/>
                  </a:srgbClr>
                </a:gs>
              </a:gsLst>
              <a:lin ang="0"/>
            </a:gradFill>
          </p:spPr>
        </p:sp>
        <p:sp>
          <p:nvSpPr>
            <p:cNvPr id="11" name="TextBox 11"/>
            <p:cNvSpPr txBox="1"/>
            <p:nvPr/>
          </p:nvSpPr>
          <p:spPr>
            <a:xfrm>
              <a:off x="0" y="-38100"/>
              <a:ext cx="1260624" cy="589263"/>
            </a:xfrm>
            <a:prstGeom prst="rect">
              <a:avLst/>
            </a:prstGeom>
          </p:spPr>
          <p:txBody>
            <a:bodyPr lIns="50800" tIns="50800" rIns="50800" bIns="50800" rtlCol="0" anchor="ctr"/>
            <a:lstStyle/>
            <a:p>
              <a:pPr algn="ctr">
                <a:lnSpc>
                  <a:spcPts val="2660"/>
                </a:lnSpc>
                <a:spcBef>
                  <a:spcPct val="0"/>
                </a:spcBef>
              </a:pPr>
            </a:p>
          </p:txBody>
        </p:sp>
      </p:grpSp>
      <p:sp>
        <p:nvSpPr>
          <p:cNvPr id="12" name="TextBox 12"/>
          <p:cNvSpPr txBox="1"/>
          <p:nvPr/>
        </p:nvSpPr>
        <p:spPr>
          <a:xfrm>
            <a:off x="247454" y="3821548"/>
            <a:ext cx="6454684" cy="962688"/>
          </a:xfrm>
          <a:prstGeom prst="rect">
            <a:avLst/>
          </a:prstGeom>
        </p:spPr>
        <p:txBody>
          <a:bodyPr lIns="0" tIns="0" rIns="0" bIns="0" rtlCol="0" anchor="t">
            <a:spAutoFit/>
          </a:bodyPr>
          <a:lstStyle/>
          <a:p>
            <a:pPr algn="l">
              <a:lnSpc>
                <a:spcPts val="7420"/>
              </a:lnSpc>
            </a:pPr>
            <a:r>
              <a:rPr lang="en-US" sz="7000">
                <a:solidFill>
                  <a:srgbClr val="FFFFFF"/>
                </a:solidFill>
                <a:latin typeface="Anton" panose="00000500000000000000"/>
                <a:ea typeface="Anton" panose="00000500000000000000"/>
                <a:cs typeface="Anton" panose="00000500000000000000"/>
                <a:sym typeface="Anton" panose="00000500000000000000"/>
              </a:rPr>
              <a:t>CONCLUSION</a:t>
            </a:r>
            <a:endParaRPr lang="en-US" sz="7000">
              <a:solidFill>
                <a:srgbClr val="FFFFFF"/>
              </a:solidFill>
              <a:latin typeface="Anton" panose="00000500000000000000"/>
              <a:ea typeface="Anton" panose="00000500000000000000"/>
              <a:cs typeface="Anton" panose="00000500000000000000"/>
              <a:sym typeface="Anton" panose="00000500000000000000"/>
            </a:endParaRPr>
          </a:p>
        </p:txBody>
      </p:sp>
      <p:sp>
        <p:nvSpPr>
          <p:cNvPr id="13" name="Freeform 13"/>
          <p:cNvSpPr/>
          <p:nvPr/>
        </p:nvSpPr>
        <p:spPr>
          <a:xfrm flipH="1">
            <a:off x="13217893" y="2068982"/>
            <a:ext cx="5802923" cy="4114800"/>
          </a:xfrm>
          <a:custGeom>
            <a:avLst/>
            <a:gdLst/>
            <a:ahLst/>
            <a:cxnLst/>
            <a:rect l="l" t="t" r="r" b="b"/>
            <a:pathLst>
              <a:path w="5802923" h="4114800">
                <a:moveTo>
                  <a:pt x="5802923" y="0"/>
                </a:moveTo>
                <a:lnTo>
                  <a:pt x="0" y="0"/>
                </a:lnTo>
                <a:lnTo>
                  <a:pt x="0" y="4114800"/>
                </a:lnTo>
                <a:lnTo>
                  <a:pt x="5802923" y="4114800"/>
                </a:lnTo>
                <a:lnTo>
                  <a:pt x="5802923"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4" name="Group 14"/>
          <p:cNvGrpSpPr>
            <a:grpSpLocks noChangeAspect="1"/>
          </p:cNvGrpSpPr>
          <p:nvPr/>
        </p:nvGrpSpPr>
        <p:grpSpPr>
          <a:xfrm rot="0">
            <a:off x="14742837" y="2950426"/>
            <a:ext cx="3268654" cy="3268654"/>
            <a:chOff x="0" y="0"/>
            <a:chExt cx="14840029" cy="14840029"/>
          </a:xfrm>
        </p:grpSpPr>
        <p:sp>
          <p:nvSpPr>
            <p:cNvPr id="15" name="Freeform 15"/>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68F8FF">
                    <a:alpha val="100000"/>
                  </a:srgbClr>
                </a:gs>
                <a:gs pos="100000">
                  <a:srgbClr val="4612B6">
                    <a:alpha val="100000"/>
                  </a:srgbClr>
                </a:gs>
              </a:gsLst>
              <a:lin ang="2700000"/>
            </a:gradFill>
          </p:spPr>
        </p:sp>
        <p:sp>
          <p:nvSpPr>
            <p:cNvPr id="16" name="Freeform 16"/>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17" name="Freeform 17"/>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38492" r="-38492"/>
              </a:stretch>
            </a:blipFill>
          </p:spPr>
        </p:sp>
      </p:grpSp>
      <p:sp>
        <p:nvSpPr>
          <p:cNvPr id="18" name="TextBox 18"/>
          <p:cNvSpPr txBox="1"/>
          <p:nvPr/>
        </p:nvSpPr>
        <p:spPr>
          <a:xfrm>
            <a:off x="4872157" y="2691980"/>
            <a:ext cx="9375103" cy="3547045"/>
          </a:xfrm>
          <a:prstGeom prst="rect">
            <a:avLst/>
          </a:prstGeom>
        </p:spPr>
        <p:txBody>
          <a:bodyPr lIns="0" tIns="0" rIns="0" bIns="0" rtlCol="0" anchor="t">
            <a:spAutoFit/>
          </a:bodyPr>
          <a:lstStyle/>
          <a:p>
            <a:pPr marL="615950" lvl="1" indent="-307975" algn="just">
              <a:lnSpc>
                <a:spcPts val="3995"/>
              </a:lnSpc>
              <a:buFont typeface="Arial" panose="020B0604020202020204"/>
              <a:buChar char="•"/>
            </a:pPr>
            <a:r>
              <a:rPr lang="en-US" sz="2850" b="1">
                <a:solidFill>
                  <a:srgbClr val="FFFFFF"/>
                </a:solidFill>
                <a:latin typeface="Poppins Medium" panose="00000600000000000000"/>
                <a:ea typeface="Poppins Medium" panose="00000600000000000000"/>
                <a:cs typeface="Poppins Medium" panose="00000600000000000000"/>
                <a:sym typeface="Poppins Medium" panose="00000600000000000000"/>
              </a:rPr>
              <a:t>In this activity i learn that AI image processing can uses artificial intelligence  to analyze and enhance images. and It also involves tasks like pattern recognition, object detection, and image classification. Core technologies include deep learning, neural networks, and machine learning algorithms.</a:t>
            </a:r>
            <a:endParaRPr lang="en-US" sz="285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grpSp>
        <p:nvGrpSpPr>
          <p:cNvPr id="19" name="Group 19"/>
          <p:cNvGrpSpPr/>
          <p:nvPr/>
        </p:nvGrpSpPr>
        <p:grpSpPr>
          <a:xfrm rot="0">
            <a:off x="4872157" y="2721132"/>
            <a:ext cx="9546553" cy="3574467"/>
            <a:chOff x="0" y="0"/>
            <a:chExt cx="2514319" cy="941424"/>
          </a:xfrm>
        </p:grpSpPr>
        <p:sp>
          <p:nvSpPr>
            <p:cNvPr id="20" name="Freeform 20"/>
            <p:cNvSpPr/>
            <p:nvPr/>
          </p:nvSpPr>
          <p:spPr>
            <a:xfrm>
              <a:off x="0" y="0"/>
              <a:ext cx="2514319" cy="941424"/>
            </a:xfrm>
            <a:custGeom>
              <a:avLst/>
              <a:gdLst/>
              <a:ahLst/>
              <a:cxnLst/>
              <a:rect l="l" t="t" r="r" b="b"/>
              <a:pathLst>
                <a:path w="2514319" h="941424">
                  <a:moveTo>
                    <a:pt x="0" y="0"/>
                  </a:moveTo>
                  <a:lnTo>
                    <a:pt x="2514319" y="0"/>
                  </a:lnTo>
                  <a:lnTo>
                    <a:pt x="2514319" y="941424"/>
                  </a:lnTo>
                  <a:lnTo>
                    <a:pt x="0" y="941424"/>
                  </a:lnTo>
                  <a:close/>
                </a:path>
              </a:pathLst>
            </a:custGeom>
            <a:gradFill rotWithShape="1">
              <a:gsLst>
                <a:gs pos="0">
                  <a:srgbClr val="000000">
                    <a:alpha val="41000"/>
                  </a:srgbClr>
                </a:gs>
                <a:gs pos="50000">
                  <a:srgbClr val="0F2949">
                    <a:alpha val="0"/>
                  </a:srgbClr>
                </a:gs>
                <a:gs pos="100000">
                  <a:srgbClr val="328DFF">
                    <a:alpha val="0"/>
                  </a:srgbClr>
                </a:gs>
              </a:gsLst>
              <a:lin ang="0"/>
            </a:gradFill>
          </p:spPr>
        </p:sp>
        <p:sp>
          <p:nvSpPr>
            <p:cNvPr id="21" name="TextBox 21"/>
            <p:cNvSpPr txBox="1"/>
            <p:nvPr/>
          </p:nvSpPr>
          <p:spPr>
            <a:xfrm>
              <a:off x="0" y="-38100"/>
              <a:ext cx="2514319" cy="979524"/>
            </a:xfrm>
            <a:prstGeom prst="rect">
              <a:avLst/>
            </a:prstGeom>
          </p:spPr>
          <p:txBody>
            <a:bodyPr lIns="50800" tIns="50800" rIns="50800" bIns="50800" rtlCol="0" anchor="ctr"/>
            <a:lstStyle/>
            <a:p>
              <a:pPr algn="ctr">
                <a:lnSpc>
                  <a:spcPts val="2660"/>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4978</Words>
  <Application>WPS Presentation</Application>
  <PresentationFormat>On-screen Show (4:3)</PresentationFormat>
  <Paragraphs>129</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Poppins Medium</vt:lpstr>
      <vt:lpstr>Abril Fatface</vt:lpstr>
      <vt:lpstr>Anton</vt:lpstr>
      <vt:lpstr>Arial</vt:lpstr>
      <vt:lpstr>Poppins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and Image Processing</dc:title>
  <dc:creator/>
  <cp:lastModifiedBy>Diane Del Rio</cp:lastModifiedBy>
  <cp:revision>4</cp:revision>
  <dcterms:created xsi:type="dcterms:W3CDTF">2006-08-16T00:00:00Z</dcterms:created>
  <dcterms:modified xsi:type="dcterms:W3CDTF">2024-09-06T06:12:28Z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9B0A7E36BEE64C02ADD45FEB907E5703_12</vt:lpwstr>
  </property>
  <property fmtid="{D5CDD505-2E9C-101B-9397-08002B2CF9AE}" pid="3" name="KSOProductBuildVer">
    <vt:lpwstr>1033-12.2.0.13472</vt:lpwstr>
  </property>
</Properties>
</file>