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3"/>
  </p:notesMasterIdLst>
  <p:handoutMasterIdLst>
    <p:handoutMasterId r:id="rId14"/>
  </p:handoutMasterIdLst>
  <p:sldIdLst>
    <p:sldId id="446" r:id="rId5"/>
    <p:sldId id="455" r:id="rId6"/>
    <p:sldId id="451" r:id="rId7"/>
    <p:sldId id="449" r:id="rId8"/>
    <p:sldId id="453" r:id="rId9"/>
    <p:sldId id="454" r:id="rId10"/>
    <p:sldId id="441" r:id="rId11"/>
    <p:sldId id="45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4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8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AWS</a:t>
            </a:r>
            <a:br>
              <a:rPr lang="en-US" dirty="0"/>
            </a:br>
            <a:r>
              <a:rPr lang="en-US" dirty="0"/>
              <a:t>Cloud formation templates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08" y="774307"/>
            <a:ext cx="7245927" cy="740457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Infrastructure as code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25A968-9DB3-4B30-832B-55D40C825AE6}"/>
              </a:ext>
            </a:extLst>
          </p:cNvPr>
          <p:cNvSpPr txBox="1">
            <a:spLocks/>
          </p:cNvSpPr>
          <p:nvPr/>
        </p:nvSpPr>
        <p:spPr>
          <a:xfrm>
            <a:off x="383308" y="1708727"/>
            <a:ext cx="10464800" cy="4266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Treat infrastructure the same way developers treat code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Code is stored in a source control system that logs a history of code development, changes, and bug fixes.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</a:rPr>
              <a:t>Without </a:t>
            </a:r>
            <a:r>
              <a:rPr lang="en-US" sz="2400" dirty="0" err="1">
                <a:solidFill>
                  <a:schemeClr val="bg1"/>
                </a:solidFill>
                <a:latin typeface="Segoe UI" panose="020B0502040204020203" pitchFamily="34" charset="0"/>
              </a:rPr>
              <a:t>IaC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</a:rPr>
              <a:t>, teams must maintain the settings of individual deployment environments. The unique configuration for each environment cannot be reproduced automatically.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6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8764"/>
            <a:ext cx="10617200" cy="538787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Writing a template -</a:t>
            </a:r>
            <a:br>
              <a:rPr lang="en-US" dirty="0"/>
            </a:br>
            <a:r>
              <a:rPr lang="en-US" dirty="0"/>
              <a:t>Building blocks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Parameters</a:t>
            </a:r>
            <a:br>
              <a:rPr lang="en-US" dirty="0"/>
            </a:br>
            <a:r>
              <a:rPr lang="en-US" dirty="0"/>
              <a:t>- Resources</a:t>
            </a:r>
            <a:br>
              <a:rPr lang="en-US" dirty="0"/>
            </a:br>
            <a:r>
              <a:rPr lang="en-US" dirty="0"/>
              <a:t>- Outputs</a:t>
            </a:r>
            <a:br>
              <a:rPr lang="en-US" dirty="0"/>
            </a:br>
            <a:r>
              <a:rPr lang="en-US" dirty="0"/>
              <a:t>- Intrinsic functions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0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64" y="274319"/>
            <a:ext cx="3619501" cy="648393"/>
          </a:xfrm>
        </p:spPr>
        <p:txBody>
          <a:bodyPr>
            <a:normAutofit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2E54EC-B782-4166-9DE5-AD5CE180DC11}"/>
              </a:ext>
            </a:extLst>
          </p:cNvPr>
          <p:cNvSpPr txBox="1"/>
          <p:nvPr/>
        </p:nvSpPr>
        <p:spPr>
          <a:xfrm>
            <a:off x="336364" y="1529542"/>
            <a:ext cx="11043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‘Parameter variable name’:</a:t>
            </a:r>
          </a:p>
          <a:p>
            <a:r>
              <a:rPr lang="en-US" dirty="0"/>
              <a:t>	Type: ‘</a:t>
            </a:r>
            <a:r>
              <a:rPr lang="en-US" dirty="0" err="1"/>
              <a:t>DataType</a:t>
            </a:r>
            <a:r>
              <a:rPr lang="en-US" dirty="0"/>
              <a:t>’</a:t>
            </a:r>
          </a:p>
          <a:p>
            <a:r>
              <a:rPr lang="en-US" dirty="0"/>
              <a:t>	Description: ‘Description of the parameter’</a:t>
            </a:r>
          </a:p>
          <a:p>
            <a:r>
              <a:rPr lang="en-US" dirty="0"/>
              <a:t>	Default: ‘Default value for the parameter if not passed into the deployment command’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C0F492BF-FD3A-408B-8E2F-97B4FF7D1737}"/>
              </a:ext>
            </a:extLst>
          </p:cNvPr>
          <p:cNvSpPr txBox="1">
            <a:spLocks/>
          </p:cNvSpPr>
          <p:nvPr/>
        </p:nvSpPr>
        <p:spPr>
          <a:xfrm>
            <a:off x="336364" y="881149"/>
            <a:ext cx="3619501" cy="6483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Syntax:</a:t>
            </a: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BB773D48-9C2F-4DCC-A7E6-1F1B40AFBC34}"/>
              </a:ext>
            </a:extLst>
          </p:cNvPr>
          <p:cNvSpPr txBox="1">
            <a:spLocks/>
          </p:cNvSpPr>
          <p:nvPr/>
        </p:nvSpPr>
        <p:spPr>
          <a:xfrm>
            <a:off x="336364" y="2566939"/>
            <a:ext cx="3619501" cy="6483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Example: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1252FA-55AB-42CF-A171-9919DCEFF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67" y="3395008"/>
            <a:ext cx="10924053" cy="221161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2375418-AB1A-4307-B9CA-26398CD057FE}"/>
              </a:ext>
            </a:extLst>
          </p:cNvPr>
          <p:cNvSpPr txBox="1"/>
          <p:nvPr/>
        </p:nvSpPr>
        <p:spPr>
          <a:xfrm>
            <a:off x="455467" y="5833534"/>
            <a:ext cx="1062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Specify parameters to a template using the --parameter-overrides option of the deployment command</a:t>
            </a:r>
          </a:p>
          <a:p>
            <a:r>
              <a:rPr lang="en-US" dirty="0"/>
              <a:t>Like --parameter-overrides ‘Parameter variable name’=‘Parameter Value’</a:t>
            </a:r>
          </a:p>
        </p:txBody>
      </p:sp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64" y="274319"/>
            <a:ext cx="3619501" cy="648393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2E54EC-B782-4166-9DE5-AD5CE180DC11}"/>
              </a:ext>
            </a:extLst>
          </p:cNvPr>
          <p:cNvSpPr txBox="1"/>
          <p:nvPr/>
        </p:nvSpPr>
        <p:spPr>
          <a:xfrm>
            <a:off x="336364" y="1529542"/>
            <a:ext cx="11043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  <a:r>
              <a:rPr lang="en-US" dirty="0" err="1"/>
              <a:t>ResourceName</a:t>
            </a:r>
            <a:r>
              <a:rPr lang="en-US" dirty="0"/>
              <a:t>’:</a:t>
            </a:r>
          </a:p>
          <a:p>
            <a:r>
              <a:rPr lang="en-US" dirty="0"/>
              <a:t>	Type: AWS::S3::Bucket | AWS::IAM::Role | Any AWS </a:t>
            </a:r>
            <a:r>
              <a:rPr lang="en-US" dirty="0" err="1"/>
              <a:t>Cloudformation</a:t>
            </a:r>
            <a:r>
              <a:rPr lang="en-US" dirty="0"/>
              <a:t> resource name</a:t>
            </a:r>
          </a:p>
          <a:p>
            <a:r>
              <a:rPr lang="en-US" dirty="0"/>
              <a:t>	Properties:</a:t>
            </a:r>
          </a:p>
          <a:p>
            <a:r>
              <a:rPr lang="en-US" dirty="0"/>
              <a:t>		Key: Value (Properties unique to the resource)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C0F492BF-FD3A-408B-8E2F-97B4FF7D1737}"/>
              </a:ext>
            </a:extLst>
          </p:cNvPr>
          <p:cNvSpPr txBox="1">
            <a:spLocks/>
          </p:cNvSpPr>
          <p:nvPr/>
        </p:nvSpPr>
        <p:spPr>
          <a:xfrm>
            <a:off x="336364" y="881149"/>
            <a:ext cx="3619501" cy="6483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Syntax:</a:t>
            </a: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BB773D48-9C2F-4DCC-A7E6-1F1B40AFBC34}"/>
              </a:ext>
            </a:extLst>
          </p:cNvPr>
          <p:cNvSpPr txBox="1">
            <a:spLocks/>
          </p:cNvSpPr>
          <p:nvPr/>
        </p:nvSpPr>
        <p:spPr>
          <a:xfrm>
            <a:off x="336364" y="2566939"/>
            <a:ext cx="3619501" cy="6483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Example: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769B1-EE61-46B6-A869-83385492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66" y="3348083"/>
            <a:ext cx="5708763" cy="144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1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64" y="274319"/>
            <a:ext cx="3619501" cy="648393"/>
          </a:xfrm>
        </p:spPr>
        <p:txBody>
          <a:bodyPr>
            <a:norm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2E54EC-B782-4166-9DE5-AD5CE180DC11}"/>
              </a:ext>
            </a:extLst>
          </p:cNvPr>
          <p:cNvSpPr txBox="1"/>
          <p:nvPr/>
        </p:nvSpPr>
        <p:spPr>
          <a:xfrm>
            <a:off x="336364" y="1529542"/>
            <a:ext cx="11043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  <a:r>
              <a:rPr lang="en-US" dirty="0" err="1"/>
              <a:t>OutputName</a:t>
            </a:r>
            <a:r>
              <a:rPr lang="en-US" dirty="0"/>
              <a:t>’:</a:t>
            </a:r>
          </a:p>
          <a:p>
            <a:r>
              <a:rPr lang="en-US" dirty="0"/>
              <a:t>	Type: AWS::S3::Bucket | AWS::IAM::Role | Any AWS </a:t>
            </a:r>
            <a:r>
              <a:rPr lang="en-US" dirty="0" err="1"/>
              <a:t>Cloudformation</a:t>
            </a:r>
            <a:r>
              <a:rPr lang="en-US" dirty="0"/>
              <a:t> resource name</a:t>
            </a:r>
          </a:p>
          <a:p>
            <a:r>
              <a:rPr lang="en-US" dirty="0"/>
              <a:t>	Properties:</a:t>
            </a:r>
          </a:p>
          <a:p>
            <a:r>
              <a:rPr lang="en-US" dirty="0"/>
              <a:t>		Key: Value (Properties unique to the resource)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C0F492BF-FD3A-408B-8E2F-97B4FF7D1737}"/>
              </a:ext>
            </a:extLst>
          </p:cNvPr>
          <p:cNvSpPr txBox="1">
            <a:spLocks/>
          </p:cNvSpPr>
          <p:nvPr/>
        </p:nvSpPr>
        <p:spPr>
          <a:xfrm>
            <a:off x="336364" y="881149"/>
            <a:ext cx="3619501" cy="6483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Syntax:</a:t>
            </a: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BB773D48-9C2F-4DCC-A7E6-1F1B40AFBC34}"/>
              </a:ext>
            </a:extLst>
          </p:cNvPr>
          <p:cNvSpPr txBox="1">
            <a:spLocks/>
          </p:cNvSpPr>
          <p:nvPr/>
        </p:nvSpPr>
        <p:spPr>
          <a:xfrm>
            <a:off x="336364" y="2566939"/>
            <a:ext cx="3619501" cy="6483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8BBAB-5133-4C97-9C2F-12133C25A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5" y="3283868"/>
            <a:ext cx="47720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18" y="576072"/>
            <a:ext cx="6288210" cy="646823"/>
          </a:xfrm>
        </p:spPr>
        <p:txBody>
          <a:bodyPr anchor="b" anchorCtr="0"/>
          <a:lstStyle/>
          <a:p>
            <a:r>
              <a:rPr lang="en-US" dirty="0"/>
              <a:t>Intrinsic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B14AD8-B969-4ABC-BAFB-D89A0063370A}"/>
              </a:ext>
            </a:extLst>
          </p:cNvPr>
          <p:cNvSpPr txBox="1"/>
          <p:nvPr/>
        </p:nvSpPr>
        <p:spPr>
          <a:xfrm>
            <a:off x="398918" y="1459345"/>
            <a:ext cx="209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Fn</a:t>
            </a:r>
            <a:r>
              <a:rPr lang="en-US" dirty="0"/>
              <a:t>::</a:t>
            </a:r>
            <a:r>
              <a:rPr lang="en-US" dirty="0" err="1"/>
              <a:t>GetAtt</a:t>
            </a:r>
            <a:r>
              <a:rPr lang="en-US" dirty="0"/>
              <a:t> | !</a:t>
            </a:r>
            <a:r>
              <a:rPr lang="en-US" dirty="0" err="1"/>
              <a:t>GetAtt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6FD752-0899-46AE-B4CB-61D7F969D47B}"/>
              </a:ext>
            </a:extLst>
          </p:cNvPr>
          <p:cNvSpPr txBox="1"/>
          <p:nvPr/>
        </p:nvSpPr>
        <p:spPr>
          <a:xfrm>
            <a:off x="398918" y="194911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Fn</a:t>
            </a:r>
            <a:r>
              <a:rPr lang="en-US" dirty="0"/>
              <a:t>::Join | !Join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EDC783-C3AE-42D5-93AF-7E6046BF3971}"/>
              </a:ext>
            </a:extLst>
          </p:cNvPr>
          <p:cNvSpPr txBox="1"/>
          <p:nvPr/>
        </p:nvSpPr>
        <p:spPr>
          <a:xfrm>
            <a:off x="398918" y="2429530"/>
            <a:ext cx="318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Fn</a:t>
            </a:r>
            <a:r>
              <a:rPr lang="en-US" dirty="0"/>
              <a:t>::</a:t>
            </a:r>
            <a:r>
              <a:rPr lang="en-US" dirty="0" err="1"/>
              <a:t>ImportValue</a:t>
            </a:r>
            <a:r>
              <a:rPr lang="en-US" dirty="0"/>
              <a:t> | </a:t>
            </a:r>
            <a:r>
              <a:rPr lang="en-IN" b="0" i="0" dirty="0">
                <a:solidFill>
                  <a:srgbClr val="16191F"/>
                </a:solidFill>
                <a:effectLst/>
                <a:latin typeface="Monaco"/>
              </a:rPr>
              <a:t>!</a:t>
            </a:r>
            <a:r>
              <a:rPr lang="en-IN" b="0" i="0" dirty="0" err="1">
                <a:solidFill>
                  <a:srgbClr val="16191F"/>
                </a:solidFill>
                <a:effectLst/>
                <a:latin typeface="Monaco"/>
              </a:rPr>
              <a:t>ImportValue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B6890-21DF-4532-ACCF-F604E0AD16AD}"/>
              </a:ext>
            </a:extLst>
          </p:cNvPr>
          <p:cNvSpPr txBox="1"/>
          <p:nvPr/>
        </p:nvSpPr>
        <p:spPr>
          <a:xfrm>
            <a:off x="398918" y="2932362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Fn</a:t>
            </a:r>
            <a:r>
              <a:rPr lang="en-US" dirty="0"/>
              <a:t>::Sub | !Sub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DCF4B6-1BF2-4EF3-AAFA-3C365DBAD19D}"/>
              </a:ext>
            </a:extLst>
          </p:cNvPr>
          <p:cNvSpPr txBox="1"/>
          <p:nvPr/>
        </p:nvSpPr>
        <p:spPr>
          <a:xfrm>
            <a:off x="398918" y="342900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 | !Ref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37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64" y="274319"/>
            <a:ext cx="3619501" cy="648393"/>
          </a:xfrm>
        </p:spPr>
        <p:txBody>
          <a:bodyPr>
            <a:normAutofit/>
          </a:bodyPr>
          <a:lstStyle/>
          <a:p>
            <a:r>
              <a:rPr lang="en-US" dirty="0"/>
              <a:t>Commands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2E54EC-B782-4166-9DE5-AD5CE180DC11}"/>
              </a:ext>
            </a:extLst>
          </p:cNvPr>
          <p:cNvSpPr txBox="1"/>
          <p:nvPr/>
        </p:nvSpPr>
        <p:spPr>
          <a:xfrm>
            <a:off x="336362" y="1613868"/>
            <a:ext cx="10924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JetBrains Mono Light" panose="02000009000000000000" pitchFamily="49" charset="0"/>
              </a:rPr>
              <a:t>aws </a:t>
            </a:r>
            <a:r>
              <a:rPr lang="en-US" b="0" dirty="0" err="1">
                <a:effectLst/>
                <a:latin typeface="JetBrains Mono Light" panose="02000009000000000000" pitchFamily="49" charset="0"/>
              </a:rPr>
              <a:t>cloudformation</a:t>
            </a:r>
            <a:r>
              <a:rPr lang="en-US" b="0" dirty="0">
                <a:effectLst/>
                <a:latin typeface="JetBrains Mono Light" panose="02000009000000000000" pitchFamily="49" charset="0"/>
              </a:rPr>
              <a:t> package --template-file </a:t>
            </a:r>
            <a:r>
              <a:rPr lang="en-US" b="0" dirty="0" err="1">
                <a:effectLst/>
                <a:latin typeface="JetBrains Mono Light" panose="02000009000000000000" pitchFamily="49" charset="0"/>
              </a:rPr>
              <a:t>template.yaml</a:t>
            </a:r>
            <a:r>
              <a:rPr lang="en-US" b="0" dirty="0">
                <a:effectLst/>
                <a:latin typeface="JetBrains Mono Light" panose="02000009000000000000" pitchFamily="49" charset="0"/>
              </a:rPr>
              <a:t> --s3-bucket deployments --s3-prefix </a:t>
            </a:r>
            <a:r>
              <a:rPr lang="en-US" b="0" dirty="0" err="1">
                <a:effectLst/>
                <a:latin typeface="JetBrains Mono Light" panose="02000009000000000000" pitchFamily="49" charset="0"/>
              </a:rPr>
              <a:t>ServiceName</a:t>
            </a:r>
            <a:r>
              <a:rPr lang="en-US" b="0" dirty="0">
                <a:effectLst/>
                <a:latin typeface="JetBrains Mono Light" panose="02000009000000000000" pitchFamily="49" charset="0"/>
              </a:rPr>
              <a:t> --output-template-file </a:t>
            </a:r>
            <a:r>
              <a:rPr lang="en-US" b="0" dirty="0" err="1">
                <a:effectLst/>
                <a:latin typeface="JetBrains Mono Light" panose="02000009000000000000" pitchFamily="49" charset="0"/>
              </a:rPr>
              <a:t>package.yaml</a:t>
            </a:r>
            <a:endParaRPr lang="en-US" b="0" dirty="0">
              <a:effectLst/>
              <a:latin typeface="JetBrains Mono Light" panose="02000009000000000000" pitchFamily="49" charset="0"/>
            </a:endParaRPr>
          </a:p>
          <a:p>
            <a:endParaRPr lang="en-US" b="0" dirty="0">
              <a:effectLst/>
              <a:latin typeface="JetBrains Mono Light" panose="02000009000000000000" pitchFamily="49" charset="0"/>
            </a:endParaRPr>
          </a:p>
          <a:p>
            <a:r>
              <a:rPr lang="en-US" b="0" dirty="0">
                <a:effectLst/>
                <a:latin typeface="JetBrains Mono Light" panose="02000009000000000000" pitchFamily="49" charset="0"/>
              </a:rPr>
              <a:t>aws </a:t>
            </a:r>
            <a:r>
              <a:rPr lang="en-US" b="0" dirty="0" err="1">
                <a:effectLst/>
                <a:latin typeface="JetBrains Mono Light" panose="02000009000000000000" pitchFamily="49" charset="0"/>
              </a:rPr>
              <a:t>cloudformation</a:t>
            </a:r>
            <a:r>
              <a:rPr lang="en-US" b="0" dirty="0">
                <a:effectLst/>
                <a:latin typeface="JetBrains Mono Light" panose="02000009000000000000" pitchFamily="49" charset="0"/>
              </a:rPr>
              <a:t> deploy --stack-name um-data-warehouse-&lt;ENV&gt; --template-file </a:t>
            </a:r>
            <a:r>
              <a:rPr lang="en-US" b="0" dirty="0" err="1">
                <a:effectLst/>
                <a:latin typeface="JetBrains Mono Light" panose="02000009000000000000" pitchFamily="49" charset="0"/>
              </a:rPr>
              <a:t>package.yaml</a:t>
            </a:r>
            <a:r>
              <a:rPr lang="en-US" b="0" dirty="0">
                <a:effectLst/>
                <a:latin typeface="JetBrains Mono Light" panose="02000009000000000000" pitchFamily="49" charset="0"/>
              </a:rPr>
              <a:t> --s3-bucket deployments --capabilities CAPABILITY_NAMED_IAM --parameter-overrides Env=&lt;ENV&gt;</a:t>
            </a:r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C0F492BF-FD3A-408B-8E2F-97B4FF7D1737}"/>
              </a:ext>
            </a:extLst>
          </p:cNvPr>
          <p:cNvSpPr txBox="1">
            <a:spLocks/>
          </p:cNvSpPr>
          <p:nvPr/>
        </p:nvSpPr>
        <p:spPr>
          <a:xfrm>
            <a:off x="336364" y="881149"/>
            <a:ext cx="3619501" cy="6483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AWS CLI:</a:t>
            </a: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BB773D48-9C2F-4DCC-A7E6-1F1B40AFBC34}"/>
              </a:ext>
            </a:extLst>
          </p:cNvPr>
          <p:cNvSpPr txBox="1">
            <a:spLocks/>
          </p:cNvSpPr>
          <p:nvPr/>
        </p:nvSpPr>
        <p:spPr>
          <a:xfrm>
            <a:off x="336364" y="3489806"/>
            <a:ext cx="3619501" cy="6483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SAM: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E0487-4DC6-4757-8565-F76D542ADA53}"/>
              </a:ext>
            </a:extLst>
          </p:cNvPr>
          <p:cNvSpPr txBox="1"/>
          <p:nvPr/>
        </p:nvSpPr>
        <p:spPr>
          <a:xfrm>
            <a:off x="336363" y="4277085"/>
            <a:ext cx="109240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effectLst/>
                <a:latin typeface="JetBrains Mono Light" panose="02000009000000000000" pitchFamily="49" charset="0"/>
              </a:rPr>
              <a:t>sam</a:t>
            </a:r>
            <a:r>
              <a:rPr lang="en-US" b="0" dirty="0">
                <a:effectLst/>
                <a:latin typeface="JetBrains Mono Light" panose="02000009000000000000" pitchFamily="49" charset="0"/>
              </a:rPr>
              <a:t> package --template-file </a:t>
            </a:r>
            <a:r>
              <a:rPr lang="en-US" b="0" dirty="0" err="1">
                <a:effectLst/>
                <a:latin typeface="JetBrains Mono Light" panose="02000009000000000000" pitchFamily="49" charset="0"/>
              </a:rPr>
              <a:t>template.yaml</a:t>
            </a:r>
            <a:r>
              <a:rPr lang="en-US" b="0" dirty="0">
                <a:effectLst/>
                <a:latin typeface="JetBrains Mono Light" panose="02000009000000000000" pitchFamily="49" charset="0"/>
              </a:rPr>
              <a:t> --s3-bucket deployments --s3-prefix </a:t>
            </a:r>
            <a:r>
              <a:rPr lang="en-US" b="0" dirty="0" err="1">
                <a:effectLst/>
                <a:latin typeface="JetBrains Mono Light" panose="02000009000000000000" pitchFamily="49" charset="0"/>
              </a:rPr>
              <a:t>ServiceName</a:t>
            </a:r>
            <a:r>
              <a:rPr lang="en-US" b="0" dirty="0">
                <a:effectLst/>
                <a:latin typeface="JetBrains Mono Light" panose="02000009000000000000" pitchFamily="49" charset="0"/>
              </a:rPr>
              <a:t> --output-template-file </a:t>
            </a:r>
            <a:r>
              <a:rPr lang="en-US" b="0" dirty="0" err="1">
                <a:effectLst/>
                <a:latin typeface="JetBrains Mono Light" panose="02000009000000000000" pitchFamily="49" charset="0"/>
              </a:rPr>
              <a:t>package.yaml</a:t>
            </a:r>
            <a:endParaRPr lang="en-US" b="0" dirty="0">
              <a:effectLst/>
              <a:latin typeface="JetBrains Mono Light" panose="02000009000000000000" pitchFamily="49" charset="0"/>
            </a:endParaRPr>
          </a:p>
          <a:p>
            <a:endParaRPr lang="en-US" b="0" dirty="0">
              <a:effectLst/>
              <a:latin typeface="JetBrains Mono Light" panose="02000009000000000000" pitchFamily="49" charset="0"/>
            </a:endParaRPr>
          </a:p>
          <a:p>
            <a:r>
              <a:rPr lang="en-US" b="0" dirty="0" err="1">
                <a:effectLst/>
                <a:latin typeface="JetBrains Mono Light" panose="02000009000000000000" pitchFamily="49" charset="0"/>
              </a:rPr>
              <a:t>sam</a:t>
            </a:r>
            <a:r>
              <a:rPr lang="en-US" b="0" dirty="0">
                <a:effectLst/>
                <a:latin typeface="JetBrains Mono Light" panose="02000009000000000000" pitchFamily="49" charset="0"/>
              </a:rPr>
              <a:t> deploy --stack-name um-data-warehouse-&lt;ENV&gt; --template-file </a:t>
            </a:r>
            <a:r>
              <a:rPr lang="en-US" b="0" dirty="0" err="1">
                <a:effectLst/>
                <a:latin typeface="JetBrains Mono Light" panose="02000009000000000000" pitchFamily="49" charset="0"/>
              </a:rPr>
              <a:t>package.yaml</a:t>
            </a:r>
            <a:r>
              <a:rPr lang="en-US" b="0" dirty="0">
                <a:effectLst/>
                <a:latin typeface="JetBrains Mono Light" panose="02000009000000000000" pitchFamily="49" charset="0"/>
              </a:rPr>
              <a:t> --s3-bucket deployments --capabilities CAPABILITY_NAMED_IAM --parameter-overrides Env=&lt;ENV&gt;</a:t>
            </a:r>
          </a:p>
        </p:txBody>
      </p:sp>
    </p:spTree>
    <p:extLst>
      <p:ext uri="{BB962C8B-B14F-4D97-AF65-F5344CB8AC3E}">
        <p14:creationId xmlns:p14="http://schemas.microsoft.com/office/powerpoint/2010/main" val="1739479420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{120DA283-70D6-4963-BCF1-EC2BF31C0D6F}tf78479028_win32</Template>
  <TotalTime>1304</TotalTime>
  <Words>378</Words>
  <Application>Microsoft Office PowerPoint</Application>
  <PresentationFormat>Widescreen</PresentationFormat>
  <Paragraphs>52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JetBrains Mono Light</vt:lpstr>
      <vt:lpstr>Monaco</vt:lpstr>
      <vt:lpstr>Segoe UI</vt:lpstr>
      <vt:lpstr>Segoe UI Light</vt:lpstr>
      <vt:lpstr>Balancing Act</vt:lpstr>
      <vt:lpstr>Wellspring</vt:lpstr>
      <vt:lpstr>Star of the show</vt:lpstr>
      <vt:lpstr>Amusements</vt:lpstr>
      <vt:lpstr>AWS Cloud formation templates</vt:lpstr>
      <vt:lpstr>Infrastructure as code (IaC)</vt:lpstr>
      <vt:lpstr>Writing a template - Building blocks  - Parameters - Resources - Outputs - Intrinsic functions </vt:lpstr>
      <vt:lpstr>Parameters</vt:lpstr>
      <vt:lpstr>Resources</vt:lpstr>
      <vt:lpstr>Outputs</vt:lpstr>
      <vt:lpstr>Intrinsic functions</vt:lpstr>
      <vt:lpstr>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PANTONE® COLOR OF THE YEAR 2022</dc:title>
  <dc:creator>Delroy Martins</dc:creator>
  <cp:lastModifiedBy>Delroy Martins</cp:lastModifiedBy>
  <cp:revision>12</cp:revision>
  <dcterms:created xsi:type="dcterms:W3CDTF">2022-01-25T06:47:33Z</dcterms:created>
  <dcterms:modified xsi:type="dcterms:W3CDTF">2022-02-02T10:51:01Z</dcterms:modified>
</cp:coreProperties>
</file>