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15" r:id="rId6"/>
    <p:sldId id="325" r:id="rId7"/>
    <p:sldId id="326" r:id="rId8"/>
    <p:sldId id="314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6/28/2021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Mr. Robot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 err="1"/>
              <a:t>PhD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Interpretacija programa</a:t>
            </a:r>
            <a:endParaRPr lang="en-US" dirty="0"/>
          </a:p>
          <a:p>
            <a:r>
              <a:rPr lang="hr-HR" dirty="0"/>
              <a:t>ak. god. 2020./2021.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Tko smo mi?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5367538" cy="3560763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Mlad i ambiciozan tim istraživača/inženjera s Prirodoslovno-matematičkog fakulteta u Zagrebu sa jednim ciljem—predstavljanje atraktivnog robotskog sustava upravljanja </a:t>
            </a:r>
            <a:r>
              <a:rPr lang="hr-HR" b="1" dirty="0"/>
              <a:t>Mr. Robot </a:t>
            </a:r>
            <a:r>
              <a:rPr lang="hr-HR" dirty="0"/>
              <a:t>tvrtki </a:t>
            </a:r>
            <a:r>
              <a:rPr lang="hr-HR" b="1" dirty="0" err="1"/>
              <a:t>fsociety</a:t>
            </a:r>
            <a:r>
              <a:rPr lang="hr-HR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6BC7FC0D-4951-4BAC-AB28-5D5BA3B2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58" y="3670988"/>
            <a:ext cx="2342965" cy="2342965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96398AD-FC8A-463D-9D33-968C6B88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107" y="3955595"/>
            <a:ext cx="3153333" cy="17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hr-HR" sz="40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Što Vam nudimo?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Mnogo toga…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hr-HR" dirty="0" err="1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rPr>
              <a:t>PhD</a:t>
            </a:r>
            <a:r>
              <a:rPr lang="hr-HR" dirty="0">
                <a:solidFill>
                  <a:srgbClr val="FFFFFF"/>
                </a:solidFill>
                <a:latin typeface="Calibri Light" panose="020F0302020204030204" pitchFamily="34" charset="0"/>
                <a:ea typeface="+mn-ea"/>
                <a:cs typeface="+mn-cs"/>
              </a:rPr>
              <a:t> grupa </a:t>
            </a:r>
            <a:r>
              <a:rPr lang="hr-HR" sz="28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tim je nevjerojatnih stručnjaka koji su mi u potpunosti promijenili život.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Zadovoljni kupac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184F3FD5-57F6-429C-8A79-BC3E161F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603" y="2233444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931DDA4-6E0A-4CD6-92DA-3787D0A6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0789" y="2233444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DC04250-3EFF-4260-841A-83A3745A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29201" y="2233444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70414E17-AF31-4773-9D9B-6F287966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799" y="2233444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A460E96-6DE9-4695-B9AA-33D872B9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6397" y="2233444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73AA3A47-BB43-4280-BD7B-7095FEBB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4995" y="2233444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0D4AF445-4FAA-4F77-90FF-71B4790DF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3593" y="2233444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160F8B1-281B-40FE-913B-79806DC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2191" y="2233444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2A74B3C-CA43-40B8-8377-A34C10C16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9387" y="2233444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hr-HR" sz="4800" b="1" dirty="0">
                <a:solidFill>
                  <a:schemeClr val="tx1"/>
                </a:solidFill>
              </a:rPr>
              <a:t>Razvoj projekta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B84A30F-F3B0-42F4-8DF6-3D9E61AB0E01}"/>
              </a:ext>
            </a:extLst>
          </p:cNvPr>
          <p:cNvSpPr txBox="1">
            <a:spLocks/>
          </p:cNvSpPr>
          <p:nvPr/>
        </p:nvSpPr>
        <p:spPr>
          <a:xfrm>
            <a:off x="2049177" y="1664723"/>
            <a:ext cx="604158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Q1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0BEEF0A5-2CB1-4246-A58F-DA45646140C6}"/>
              </a:ext>
            </a:extLst>
          </p:cNvPr>
          <p:cNvSpPr txBox="1">
            <a:spLocks/>
          </p:cNvSpPr>
          <p:nvPr/>
        </p:nvSpPr>
        <p:spPr>
          <a:xfrm>
            <a:off x="4774973" y="1664723"/>
            <a:ext cx="604157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Q2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F7438FF9-EC22-4A3F-ADDB-34D6A1CA0020}"/>
              </a:ext>
            </a:extLst>
          </p:cNvPr>
          <p:cNvSpPr txBox="1">
            <a:spLocks/>
          </p:cNvSpPr>
          <p:nvPr/>
        </p:nvSpPr>
        <p:spPr>
          <a:xfrm>
            <a:off x="7516193" y="1664723"/>
            <a:ext cx="588731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Q3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8590" y="2533672"/>
            <a:ext cx="250694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0441" y="2533672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2292" y="2533672"/>
            <a:ext cx="2487168" cy="301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2D8CCC-2870-4227-ABD9-02D24FF59C9D}"/>
              </a:ext>
            </a:extLst>
          </p:cNvPr>
          <p:cNvSpPr txBox="1"/>
          <p:nvPr/>
        </p:nvSpPr>
        <p:spPr>
          <a:xfrm>
            <a:off x="2049176" y="2366245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Ožu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A33B70-9718-4660-A2AE-8C514CC59259}"/>
              </a:ext>
            </a:extLst>
          </p:cNvPr>
          <p:cNvSpPr txBox="1"/>
          <p:nvPr/>
        </p:nvSpPr>
        <p:spPr>
          <a:xfrm>
            <a:off x="2957954" y="2366245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Tra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1910E1-1CD0-4263-8B65-DF80AB091A84}"/>
              </a:ext>
            </a:extLst>
          </p:cNvPr>
          <p:cNvSpPr txBox="1"/>
          <p:nvPr/>
        </p:nvSpPr>
        <p:spPr>
          <a:xfrm>
            <a:off x="3866374" y="2366245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Svi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B5CD73-11BC-43DA-910C-ABCDC49C4233}"/>
              </a:ext>
            </a:extLst>
          </p:cNvPr>
          <p:cNvSpPr txBox="1"/>
          <p:nvPr/>
        </p:nvSpPr>
        <p:spPr>
          <a:xfrm>
            <a:off x="5607105" y="2366245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Lip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F85F2D-21EB-430E-87FA-3C2988015BD5}"/>
              </a:ext>
            </a:extLst>
          </p:cNvPr>
          <p:cNvSpPr txBox="1"/>
          <p:nvPr/>
        </p:nvSpPr>
        <p:spPr>
          <a:xfrm>
            <a:off x="4790400" y="2366245"/>
            <a:ext cx="60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Svi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BECB44-1C03-468E-9519-E27DEFF7D5F1}"/>
              </a:ext>
            </a:extLst>
          </p:cNvPr>
          <p:cNvSpPr txBox="1"/>
          <p:nvPr/>
        </p:nvSpPr>
        <p:spPr>
          <a:xfrm>
            <a:off x="6515703" y="2366245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Srp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1474A0-3948-4481-B3F1-1BD1F9FD5596}"/>
              </a:ext>
            </a:extLst>
          </p:cNvPr>
          <p:cNvSpPr txBox="1"/>
          <p:nvPr/>
        </p:nvSpPr>
        <p:spPr>
          <a:xfrm>
            <a:off x="7424301" y="2366245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Srp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985E6F-8992-46C8-A3A9-0252AC0BD256}"/>
              </a:ext>
            </a:extLst>
          </p:cNvPr>
          <p:cNvSpPr txBox="1"/>
          <p:nvPr/>
        </p:nvSpPr>
        <p:spPr>
          <a:xfrm>
            <a:off x="8332899" y="2366245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Kol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B6B85C-AD04-4022-B4E1-7CDFE4556405}"/>
              </a:ext>
            </a:extLst>
          </p:cNvPr>
          <p:cNvSpPr txBox="1"/>
          <p:nvPr/>
        </p:nvSpPr>
        <p:spPr>
          <a:xfrm>
            <a:off x="9241497" y="2366245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Ruj</a:t>
            </a:r>
            <a:endParaRPr lang="en-US" sz="1600" dirty="0">
              <a:solidFill>
                <a:schemeClr val="bg1"/>
              </a:solidFill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2205682" y="3314211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hr-HR" b="1" dirty="0">
                <a:latin typeface="+mj-lt"/>
                <a:cs typeface="Biome Light" panose="020B0303030204020804" pitchFamily="34" charset="0"/>
              </a:rPr>
              <a:t>Preliminarno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hr-HR" sz="1400" b="0" i="0" u="none" strike="noStrike" dirty="0">
                <a:effectLst/>
                <a:cs typeface="Biome Light" panose="020B0303030204020804" pitchFamily="34" charset="0"/>
              </a:rPr>
              <a:t>Komunikacija s korisnikom i oblikovanje sustava.</a:t>
            </a:r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4951470" y="3314211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hr-HR" b="1" dirty="0">
                <a:latin typeface="+mj-lt"/>
                <a:cs typeface="Biome Light" panose="020B0303030204020804" pitchFamily="34" charset="0"/>
              </a:rPr>
              <a:t>Bazna razrada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hr-HR" sz="1400" dirty="0">
                <a:cs typeface="Biome Light" panose="020B0303030204020804" pitchFamily="34" charset="0"/>
              </a:rPr>
              <a:t>Implementacija osnovnih funkcionalnosti i zadaća.</a:t>
            </a:r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7668887" y="3314211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hr-HR" b="1" dirty="0">
                <a:latin typeface="+mj-lt"/>
                <a:cs typeface="Biome Light" panose="020B0303030204020804" pitchFamily="34" charset="0"/>
              </a:rPr>
              <a:t>Usavršavanje i proboj na tržište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hr-HR" sz="1400" b="0" i="0" u="none" strike="noStrike" dirty="0">
                <a:effectLst/>
                <a:cs typeface="Biome Light" panose="020B0303030204020804" pitchFamily="34" charset="0"/>
              </a:rPr>
              <a:t>Na temelju dojmova prvotnih korisnika donijet će se odluke o daljnjem razvoju i izmjenama.</a:t>
            </a:r>
            <a:endParaRPr lang="en-US" sz="1400" dirty="0"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Ciljevi faze Q1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r-HR" dirty="0"/>
              <a:t>Prilike za zaposlenike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Iskustvo u komunikaciji s korisnicima</a:t>
            </a:r>
          </a:p>
          <a:p>
            <a:r>
              <a:rPr lang="hr-HR" dirty="0"/>
              <a:t>Razvoj vještina oblikovanja složenog funkcionalnog sustava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r-HR" dirty="0"/>
              <a:t>Prioriteti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r-HR" dirty="0"/>
              <a:t>Potpuno ispunjenje želja naručitelja</a:t>
            </a:r>
            <a:endParaRPr lang="en-US" dirty="0"/>
          </a:p>
          <a:p>
            <a:r>
              <a:rPr lang="hr-HR" dirty="0"/>
              <a:t>Konzistentan razvoj</a:t>
            </a:r>
            <a:br>
              <a:rPr lang="en-US" dirty="0"/>
            </a:br>
            <a:endParaRPr lang="hr-HR" dirty="0"/>
          </a:p>
          <a:p>
            <a:r>
              <a:rPr lang="hr-HR" dirty="0"/>
              <a:t>Raznolikost funkcionalnosti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Meeting outline">
            <a:extLst>
              <a:ext uri="{FF2B5EF4-FFF2-40B4-BE49-F238E27FC236}">
                <a16:creationId xmlns:a16="http://schemas.microsoft.com/office/drawing/2014/main" id="{65B616D8-78BB-40DA-B138-E8CD9FAF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1381" y="4434738"/>
            <a:ext cx="1900438" cy="1900438"/>
          </a:xfrm>
          <a:prstGeom prst="rect">
            <a:avLst/>
          </a:prstGeom>
        </p:spPr>
      </p:pic>
      <p:pic>
        <p:nvPicPr>
          <p:cNvPr id="6" name="Graphic 5" descr="Teacher with solid fill">
            <a:extLst>
              <a:ext uri="{FF2B5EF4-FFF2-40B4-BE49-F238E27FC236}">
                <a16:creationId xmlns:a16="http://schemas.microsoft.com/office/drawing/2014/main" id="{53FF995F-B315-4F50-A9DD-3C2AC69B7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1676" y="4522961"/>
            <a:ext cx="1812215" cy="1812215"/>
          </a:xfrm>
          <a:prstGeom prst="rect">
            <a:avLst/>
          </a:prstGeom>
        </p:spPr>
      </p:pic>
      <p:pic>
        <p:nvPicPr>
          <p:cNvPr id="10" name="Graphic 9" descr="Social network outline">
            <a:extLst>
              <a:ext uri="{FF2B5EF4-FFF2-40B4-BE49-F238E27FC236}">
                <a16:creationId xmlns:a16="http://schemas.microsoft.com/office/drawing/2014/main" id="{251086B4-E110-411C-8C25-3B45F8E95B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9689" y="4522961"/>
            <a:ext cx="1812215" cy="18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Ciljevi faze Q2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r-HR" dirty="0"/>
              <a:t>Prilike za zaposlenike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3709530"/>
          </a:xfrm>
        </p:spPr>
        <p:txBody>
          <a:bodyPr/>
          <a:lstStyle/>
          <a:p>
            <a:r>
              <a:rPr lang="hr-HR" dirty="0"/>
              <a:t>Rad u izazovnom okruženju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hr-HR" dirty="0"/>
              <a:t>Usavršavanje znanja u jeziku Python</a:t>
            </a:r>
            <a:br>
              <a:rPr lang="en-US" dirty="0"/>
            </a:br>
            <a:endParaRPr lang="en-US" dirty="0"/>
          </a:p>
          <a:p>
            <a:r>
              <a:rPr lang="hr-HR" dirty="0"/>
              <a:t>Iskustvo formiranja programskog jezika i prevodioca</a:t>
            </a:r>
            <a:br>
              <a:rPr lang="en-US" dirty="0"/>
            </a:br>
            <a:endParaRPr lang="en-US" dirty="0"/>
          </a:p>
          <a:p>
            <a:r>
              <a:rPr lang="hr-HR" dirty="0"/>
              <a:t>Oblikovanje primjenjivog sustava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r-HR" dirty="0"/>
              <a:t>Dodatni</a:t>
            </a:r>
            <a:r>
              <a:rPr lang="en-US" dirty="0"/>
              <a:t> </a:t>
            </a:r>
            <a:r>
              <a:rPr lang="en-US" dirty="0" err="1"/>
              <a:t>priorit</a:t>
            </a:r>
            <a:r>
              <a:rPr lang="hr-HR" dirty="0" err="1"/>
              <a:t>eti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r-HR" dirty="0"/>
              <a:t>Smanjiti duljinu koda za faktor 1.25</a:t>
            </a:r>
            <a:br>
              <a:rPr lang="en-US" dirty="0"/>
            </a:br>
            <a:endParaRPr lang="en-US" dirty="0"/>
          </a:p>
          <a:p>
            <a:r>
              <a:rPr lang="hr-HR" dirty="0"/>
              <a:t>Pogurnuti vremenske rokove prema natrag ovisno o brzini razvoja</a:t>
            </a:r>
            <a:endParaRPr lang="en-US" dirty="0"/>
          </a:p>
          <a:p>
            <a:endParaRPr lang="en-US" dirty="0"/>
          </a:p>
        </p:txBody>
      </p:sp>
      <p:pic>
        <p:nvPicPr>
          <p:cNvPr id="10" name="Graphic 9" descr="Programmer female outline">
            <a:extLst>
              <a:ext uri="{FF2B5EF4-FFF2-40B4-BE49-F238E27FC236}">
                <a16:creationId xmlns:a16="http://schemas.microsoft.com/office/drawing/2014/main" id="{C0EBFB21-21E6-467A-A64E-E97D0A944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9547" y="4403022"/>
            <a:ext cx="1961302" cy="1961302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DF482DDD-8785-4571-97D5-6524E3D3C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8279" y="4403022"/>
            <a:ext cx="1961302" cy="1961302"/>
          </a:xfrm>
          <a:prstGeom prst="rect">
            <a:avLst/>
          </a:prstGeom>
        </p:spPr>
      </p:pic>
      <p:pic>
        <p:nvPicPr>
          <p:cNvPr id="19" name="Graphic 18" descr="Hourglass Full with solid fill">
            <a:extLst>
              <a:ext uri="{FF2B5EF4-FFF2-40B4-BE49-F238E27FC236}">
                <a16:creationId xmlns:a16="http://schemas.microsoft.com/office/drawing/2014/main" id="{A88493AF-B420-41F0-9523-F26B601F6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9434" y="2362795"/>
            <a:ext cx="1498991" cy="14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1" y="2125176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Naši kupci su zadovoljni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Prošle godine smo plasirali više od 10k primjeraka razvijenih sustava.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62762" y="2203745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293" y="2125176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Rast profita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 našeg tima porastao je za 8% tijekom prošle godine.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3513" y="3618467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531563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Kupci nam se redovito vraćaju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Tijekom prošle godine se broj ponovljenih kupnji povećao za 12%.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504954" y="3531563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Uspješna prošlost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Ovo je naš treći projekt uspješno zaključen i priveden kraju.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3513" y="4872722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Naš razvojni tim raste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Trenutno imamo petoro stažista u užem krugu natječaja za zaposlenje.</a:t>
            </a:r>
            <a:endParaRPr lang="en-US" sz="16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73648" y="4861105"/>
            <a:ext cx="548640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Vodimo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 ovom području industrije predstavljamo ozbiljne voditelje razvoja.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Završne riječi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r-HR" dirty="0"/>
              <a:t>Hvala Vam na pažnji i predanosti.</a:t>
            </a:r>
          </a:p>
          <a:p>
            <a:endParaRPr lang="hr-HR" dirty="0"/>
          </a:p>
          <a:p>
            <a:r>
              <a:rPr lang="hr-HR" dirty="0"/>
              <a:t>Radujemo se zajedničkom radu.</a:t>
            </a:r>
            <a:r>
              <a:rPr lang="en-US" dirty="0"/>
              <a:t> </a:t>
            </a:r>
            <a:endParaRPr lang="hr-HR" dirty="0"/>
          </a:p>
          <a:p>
            <a:endParaRPr lang="hr-HR" dirty="0"/>
          </a:p>
          <a:p>
            <a:r>
              <a:rPr lang="hr-HR" dirty="0"/>
              <a:t>Na samom kraju, pogledat ćemo jedan video izvršavanja koda da vas dodatno zainteresiramo za ono što tek dolazi.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Karlo</a:t>
            </a:r>
            <a:endParaRPr lang="en-US" dirty="0"/>
          </a:p>
          <a:p>
            <a:r>
              <a:rPr lang="hr-HR" dirty="0"/>
              <a:t>karlodelic1997@gmail.com</a:t>
            </a:r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74</TotalTime>
  <Words>324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Wingdings</vt:lpstr>
      <vt:lpstr>Office Theme</vt:lpstr>
      <vt:lpstr>Mr. Robot</vt:lpstr>
      <vt:lpstr>Tko smo mi?</vt:lpstr>
      <vt:lpstr>Što Vam nudimo?</vt:lpstr>
      <vt:lpstr>PhD grupa tim je nevjerojatnih stručnjaka koji su mi u potpunosti promijenili život.</vt:lpstr>
      <vt:lpstr>Razvoj projekta</vt:lpstr>
      <vt:lpstr>Ciljevi faze Q1 </vt:lpstr>
      <vt:lpstr>Ciljevi faze Q2 </vt:lpstr>
      <vt:lpstr>Zaključak </vt:lpstr>
      <vt:lpstr>Završne riječi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Robot</dc:title>
  <dc:creator>Karlo Delić</dc:creator>
  <cp:lastModifiedBy>Karlo Delić</cp:lastModifiedBy>
  <cp:revision>8</cp:revision>
  <dcterms:created xsi:type="dcterms:W3CDTF">2021-06-27T23:08:51Z</dcterms:created>
  <dcterms:modified xsi:type="dcterms:W3CDTF">2021-06-28T00:23:35Z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