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364" r:id="rId4"/>
    <p:sldId id="258" r:id="rId5"/>
    <p:sldId id="381" r:id="rId6"/>
    <p:sldId id="261" r:id="rId7"/>
    <p:sldId id="366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78668" autoAdjust="0"/>
  </p:normalViewPr>
  <p:slideViewPr>
    <p:cSldViewPr>
      <p:cViewPr varScale="1">
        <p:scale>
          <a:sx n="85" d="100"/>
          <a:sy n="85" d="100"/>
        </p:scale>
        <p:origin x="1494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8/6/2025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8/6/2025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Hello everyone. </a:t>
            </a:r>
          </a:p>
          <a:p>
            <a:r>
              <a:rPr lang="en-US" i="1" dirty="0"/>
              <a:t>Today, I'm excited to present the </a:t>
            </a:r>
            <a:r>
              <a:rPr lang="en-US" b="1" i="1" dirty="0"/>
              <a:t>Clinical Insights Agent</a:t>
            </a:r>
            <a:r>
              <a:rPr lang="en-US" i="1" dirty="0"/>
              <a:t>, a project designed to bridge the gap between complex medical data and actionable answers.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46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/>
              <a:t>In healthcare, getting quick, accurate insights from vast databases like MIMIC-III is a significant challenge.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This project tackles that challenge by building an intelligent agent that can understand natural language questions, analyze clinical notes, and query a database to provide answers.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1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The core of this project revolves around the MIMIC-III database, a fantastic resource with millions of clinical data points. </a:t>
            </a:r>
          </a:p>
          <a:p>
            <a:r>
              <a:rPr lang="en-US" i="1" dirty="0"/>
              <a:t>However, its complexity makes it inaccessible to many. You need to be a data scientist to answer even simple questions like 'What's the average age for sepsis patients?’.</a:t>
            </a:r>
          </a:p>
          <a:p>
            <a:endParaRPr lang="en-US" i="1" dirty="0"/>
          </a:p>
          <a:p>
            <a:r>
              <a:rPr lang="en-US" i="1" dirty="0"/>
              <a:t>Our solution is an AI agent built with LangGraph and local Large Language Models. </a:t>
            </a:r>
          </a:p>
          <a:p>
            <a:r>
              <a:rPr lang="en-US" i="1" dirty="0"/>
              <a:t>It acts as an intelligent intermediary. </a:t>
            </a:r>
          </a:p>
          <a:p>
            <a:r>
              <a:rPr lang="en-US" i="1" dirty="0"/>
              <a:t>A researcher can ask a question in plain English, and the agent autonomously plans and executes a series of steps - like analyzing a doctor's note to find a diagnosis, converting that diagnosis to a medical code, and then running statistical analysis on the database - to find the answer.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5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Our methodology is centered around a powerful, modern AI architecture. </a:t>
            </a:r>
          </a:p>
          <a:p>
            <a:r>
              <a:rPr lang="en-US" i="1" dirty="0"/>
              <a:t>The MIMIC-III data is loaded into a high-performance </a:t>
            </a:r>
            <a:r>
              <a:rPr lang="en-US" i="1" dirty="0" err="1"/>
              <a:t>DuckDB</a:t>
            </a:r>
            <a:r>
              <a:rPr lang="en-US" i="1" dirty="0"/>
              <a:t> database. </a:t>
            </a:r>
          </a:p>
          <a:p>
            <a:r>
              <a:rPr lang="en-US" i="1" dirty="0"/>
              <a:t>The agent itself is built using LangGraph, which allows us to define its reasoning process as a robust, stateful graph. </a:t>
            </a:r>
          </a:p>
          <a:p>
            <a:r>
              <a:rPr lang="en-US" i="1" dirty="0"/>
              <a:t>This is not just a single prompt; it's a multi-step workflow.</a:t>
            </a:r>
          </a:p>
          <a:p>
            <a:endParaRPr lang="en-US" i="1" dirty="0"/>
          </a:p>
          <a:p>
            <a:r>
              <a:rPr lang="en-US" i="1" dirty="0"/>
              <a:t>Here’s a visualization of our final agent. </a:t>
            </a:r>
          </a:p>
          <a:p>
            <a:r>
              <a:rPr lang="en-US" i="1" dirty="0"/>
              <a:t>A query first enters a router that determines if it's a simple question or if it contains a complex clinical note. </a:t>
            </a:r>
          </a:p>
          <a:p>
            <a:r>
              <a:rPr lang="en-US" i="1" dirty="0"/>
              <a:t>If there's a note, it branches to a specialized path that uses a </a:t>
            </a:r>
            <a:r>
              <a:rPr lang="en-US" i="1" dirty="0" err="1"/>
              <a:t>BioClinical</a:t>
            </a:r>
            <a:r>
              <a:rPr lang="en-US" i="1" dirty="0"/>
              <a:t>-BERT model for Named Entity Recognition to extract diagnoses. </a:t>
            </a:r>
          </a:p>
          <a:p>
            <a:r>
              <a:rPr lang="en-US" i="1" dirty="0"/>
              <a:t>That information is then fed back into the main workflow, which classifies the user's intent, calls a series of SQL-based tools to query the database, and finally uses another LLM call to generate a human-readable answer. </a:t>
            </a:r>
          </a:p>
          <a:p>
            <a:r>
              <a:rPr lang="en-US" i="1" dirty="0"/>
              <a:t>This entire process runs locally, ensuring patient data privacy.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81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8353E-D8C6-8B7E-1F9C-5D8314A6B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E1CD84-4B84-115F-E698-BEB78D9959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6CE293-548C-B7A8-2CEC-19E5441298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The result is a highly capable and versatile agent. </a:t>
            </a:r>
          </a:p>
          <a:p>
            <a:r>
              <a:rPr lang="en-US" i="1" dirty="0"/>
              <a:t>We've developed 13 distinct tools that allow it to answer a wide array of questions, from simple statistics like patient counts to advanced analytics like identifying the top 10 comorbidities for a disease. </a:t>
            </a:r>
          </a:p>
          <a:p>
            <a:r>
              <a:rPr lang="en-US" i="1" dirty="0"/>
              <a:t>The agent's structured graph design proved to be highly effective at preventing the loops and hallucinations often seen in simpler agent designs.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FD965-3ACB-41F2-820A-CAE76CF36E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8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Now, let's do a quick demo.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72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41344-4B36-A48C-CFB0-462186279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75328B-0F54-AE56-41B9-C72D36A018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02CE36-7FA4-8689-9572-37810A0389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If I were to approach this again, I'd investigate a hybrid agent architecture that combines the robustness of this structured graph with the flexibility of a </a:t>
            </a:r>
            <a:r>
              <a:rPr lang="en-US" i="1" dirty="0" err="1"/>
              <a:t>ReAct</a:t>
            </a:r>
            <a:r>
              <a:rPr lang="en-US" i="1" dirty="0"/>
              <a:t>-style agent to handle a wider variety of questions.</a:t>
            </a:r>
          </a:p>
          <a:p>
            <a:endParaRPr lang="en-US" i="1" dirty="0"/>
          </a:p>
          <a:p>
            <a:r>
              <a:rPr lang="en-US" i="1" dirty="0"/>
              <a:t>Looking forward, the possibilities are vast. </a:t>
            </a:r>
          </a:p>
          <a:p>
            <a:r>
              <a:rPr lang="en-US" i="1" dirty="0"/>
              <a:t>We could integrate more of the MIMIC dataset, particularly lab results, to answer even more detailed clinical questions. </a:t>
            </a:r>
          </a:p>
          <a:p>
            <a:r>
              <a:rPr lang="en-US" i="1" dirty="0"/>
              <a:t>Adding conversational memory for follow-up questions and developing the agent's ability to proactively find interesting patterns are also exciting next steps.</a:t>
            </a:r>
          </a:p>
          <a:p>
            <a:endParaRPr lang="en-US" i="1" dirty="0"/>
          </a:p>
          <a:p>
            <a:r>
              <a:rPr lang="en-US" i="1" dirty="0"/>
              <a:t>In conclusion, this project successfully demonstrates a powerful and private method for interrogating complex medical data, paving the way for tools that can truly assist clinicians and researchers in their critical work.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9F760-E2D0-2474-4231-3747B0BB4D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38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Thanks for your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9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8/6/2025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8/6/2025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8/6/2025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8/6/2025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8/6/2025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8/6/2025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8/6/2025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8/6/2025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lsakov/AI-in-Healhcare/blob/20e98a452874735d27cb3058e49ad088d8b46996/A5_SLT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1" y="1828800"/>
            <a:ext cx="4876800" cy="3177380"/>
          </a:xfrm>
        </p:spPr>
        <p:txBody>
          <a:bodyPr>
            <a:normAutofit/>
          </a:bodyPr>
          <a:lstStyle/>
          <a:p>
            <a:r>
              <a:rPr lang="en-US" dirty="0"/>
              <a:t>High-risk Project</a:t>
            </a:r>
            <a:br>
              <a:rPr lang="en-US" dirty="0"/>
            </a:br>
            <a:r>
              <a:rPr lang="en-US" sz="2000" i="1" dirty="0"/>
              <a:t> </a:t>
            </a:r>
            <a:br>
              <a:rPr lang="en-US" sz="2000" i="1" dirty="0"/>
            </a:br>
            <a:r>
              <a:rPr lang="en-US" sz="2000" i="1" dirty="0"/>
              <a:t>“</a:t>
            </a:r>
            <a:r>
              <a:rPr lang="en-US" sz="2400" i="1" dirty="0"/>
              <a:t>A HYBRID LANGGRAPH AGENT FOR QUERYING CLINICAL </a:t>
            </a:r>
            <a:br>
              <a:rPr lang="en-US" sz="2400" i="1" dirty="0"/>
            </a:br>
            <a:r>
              <a:rPr lang="en-US" sz="2400" i="1" dirty="0"/>
              <a:t>DATA USING LOCAL LANGUAGE MODELS</a:t>
            </a:r>
            <a:r>
              <a:rPr lang="en-US" sz="2400" dirty="0"/>
              <a:t>”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1371600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/>
              <a:t>AI in Healthcare | Ying Ding</a:t>
            </a:r>
          </a:p>
          <a:p>
            <a:r>
              <a:rPr lang="en-US" dirty="0"/>
              <a:t>Dmitry Elsakov</a:t>
            </a:r>
          </a:p>
          <a:p>
            <a:r>
              <a:rPr lang="en-US" dirty="0"/>
              <a:t>August 2025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76400"/>
            <a:ext cx="9601200" cy="4953000"/>
          </a:xfrm>
        </p:spPr>
        <p:txBody>
          <a:bodyPr>
            <a:normAutofit/>
          </a:bodyPr>
          <a:lstStyle/>
          <a:p>
            <a:r>
              <a:rPr lang="en-US" sz="3200" dirty="0"/>
              <a:t>Introduction: The Problem &amp; The Solution</a:t>
            </a:r>
          </a:p>
          <a:p>
            <a:r>
              <a:rPr lang="en-US" sz="3200" dirty="0"/>
              <a:t>The Data &amp; Methodology</a:t>
            </a:r>
          </a:p>
          <a:p>
            <a:r>
              <a:rPr lang="en-US" sz="3200" dirty="0"/>
              <a:t>Results</a:t>
            </a:r>
          </a:p>
          <a:p>
            <a:r>
              <a:rPr lang="en-US" sz="3200" dirty="0"/>
              <a:t>Live DEMO</a:t>
            </a:r>
          </a:p>
          <a:p>
            <a:r>
              <a:rPr lang="en-US" sz="3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EFE46-AD2E-57E0-F61F-C50311EEA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F3B7-6F16-55CC-0B07-5548E583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- The Problem &amp; 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8610A-22BC-D5A6-5515-36C67C3FB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11201400" cy="508238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Problem (</a:t>
            </a:r>
            <a:r>
              <a:rPr lang="en-US" sz="3200" i="1" dirty="0"/>
              <a:t>or “</a:t>
            </a:r>
            <a:r>
              <a:rPr lang="en-US" sz="3200" b="1" i="1" dirty="0"/>
              <a:t>Why</a:t>
            </a:r>
            <a:r>
              <a:rPr lang="en-US" sz="3200" i="1" dirty="0"/>
              <a:t>“</a:t>
            </a:r>
            <a:r>
              <a:rPr lang="en-US" sz="3200" dirty="0"/>
              <a:t>):</a:t>
            </a:r>
          </a:p>
          <a:p>
            <a:pPr lvl="1"/>
            <a:r>
              <a:rPr lang="en-US" sz="2600" dirty="0"/>
              <a:t>The Data Challenge in Healthcare</a:t>
            </a:r>
          </a:p>
          <a:p>
            <a:pPr lvl="2"/>
            <a:r>
              <a:rPr lang="en-US" dirty="0"/>
              <a:t>MIMIC-III: A rich but massive dataset of de-identified ICU data.</a:t>
            </a:r>
          </a:p>
          <a:p>
            <a:pPr lvl="2"/>
            <a:r>
              <a:rPr lang="en-US" dirty="0"/>
              <a:t>Data is structured (</a:t>
            </a:r>
            <a:r>
              <a:rPr lang="en-US" i="1" dirty="0"/>
              <a:t>tables, codes</a:t>
            </a:r>
            <a:r>
              <a:rPr lang="en-US" dirty="0"/>
              <a:t>) and unstructured (</a:t>
            </a:r>
            <a:r>
              <a:rPr lang="en-US" i="1" dirty="0"/>
              <a:t>clinical notes</a:t>
            </a:r>
            <a:r>
              <a:rPr lang="en-US" dirty="0"/>
              <a:t>).</a:t>
            </a:r>
          </a:p>
          <a:p>
            <a:pPr lvl="2"/>
            <a:r>
              <a:rPr lang="en-US" dirty="0"/>
              <a:t>Extracting meaningful insights requires expertise in SQL, NLP, and medicine.</a:t>
            </a:r>
          </a:p>
          <a:p>
            <a:r>
              <a:rPr lang="en-US" sz="3200" dirty="0"/>
              <a:t>The Solution (</a:t>
            </a:r>
            <a:r>
              <a:rPr lang="en-US" sz="3200" i="1" dirty="0"/>
              <a:t>or "</a:t>
            </a:r>
            <a:r>
              <a:rPr lang="en-US" sz="3200" b="1" i="1" dirty="0"/>
              <a:t>What</a:t>
            </a:r>
            <a:r>
              <a:rPr lang="en-US" sz="3200" i="1" dirty="0"/>
              <a:t>"</a:t>
            </a:r>
            <a:r>
              <a:rPr lang="en-US" sz="3200" dirty="0"/>
              <a:t>):</a:t>
            </a:r>
          </a:p>
          <a:p>
            <a:pPr lvl="1"/>
            <a:r>
              <a:rPr lang="en-US" sz="2600" dirty="0"/>
              <a:t>An AI-Powered Clinical Insights Agent</a:t>
            </a:r>
          </a:p>
          <a:p>
            <a:pPr lvl="2"/>
            <a:r>
              <a:rPr lang="en-US" b="1" dirty="0"/>
              <a:t>Goal</a:t>
            </a:r>
            <a:r>
              <a:rPr lang="en-US" dirty="0"/>
              <a:t>: Build an agent that allows users to ask questions in plain English.</a:t>
            </a:r>
          </a:p>
          <a:p>
            <a:pPr lvl="2"/>
            <a:r>
              <a:rPr lang="en-US" b="1" dirty="0"/>
              <a:t>Capabilities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Understands medical terminology (</a:t>
            </a:r>
            <a:r>
              <a:rPr lang="en-US" i="1" dirty="0"/>
              <a:t>even with typos</a:t>
            </a:r>
            <a:r>
              <a:rPr lang="en-US" dirty="0"/>
              <a:t>).</a:t>
            </a:r>
          </a:p>
          <a:p>
            <a:pPr lvl="3"/>
            <a:r>
              <a:rPr lang="en-US" dirty="0"/>
              <a:t>Extracts diagnoses from unstructured clinical notes.</a:t>
            </a:r>
          </a:p>
          <a:p>
            <a:pPr lvl="3"/>
            <a:r>
              <a:rPr lang="en-US" dirty="0"/>
              <a:t>Performs complex analytics (</a:t>
            </a:r>
            <a:r>
              <a:rPr lang="en-US" i="1" dirty="0"/>
              <a:t>mortality, comorbidities, etc.</a:t>
            </a:r>
            <a:r>
              <a:rPr lang="en-US" dirty="0"/>
              <a:t>).</a:t>
            </a:r>
          </a:p>
          <a:p>
            <a:pPr lvl="2"/>
            <a:r>
              <a:rPr lang="en-US" b="1" dirty="0"/>
              <a:t>Why it's Important</a:t>
            </a:r>
            <a:r>
              <a:rPr lang="en-US" dirty="0"/>
              <a:t>: Democratizes data access for clinicians and researchers, accelerating research and improving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271628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Data and Architecture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1EF97-5FFD-FEA1-444A-B53B50D09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9448800" cy="5121275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Data Source: MIMIC-III ICU Database</a:t>
            </a:r>
          </a:p>
          <a:p>
            <a:pPr lvl="1"/>
            <a:r>
              <a:rPr lang="en-US" sz="2400" dirty="0"/>
              <a:t>MIMIC-III</a:t>
            </a:r>
            <a:r>
              <a:rPr lang="en-US" sz="2400" baseline="30000" dirty="0">
                <a:solidFill>
                  <a:srgbClr val="0070C0"/>
                </a:solidFill>
              </a:rPr>
              <a:t>1</a:t>
            </a:r>
            <a:r>
              <a:rPr lang="en-US" sz="2400" dirty="0"/>
              <a:t> (Medical Information Mart for Intensive Care) is a large, freely-accessible, de-identified database, stored in a local </a:t>
            </a:r>
            <a:r>
              <a:rPr lang="en-US" sz="2400" dirty="0" err="1"/>
              <a:t>DuckDB</a:t>
            </a:r>
            <a:r>
              <a:rPr lang="en-US" sz="2400" dirty="0"/>
              <a:t> file for high-speed queries.</a:t>
            </a:r>
          </a:p>
          <a:p>
            <a:r>
              <a:rPr lang="en-US" sz="3200" dirty="0"/>
              <a:t>Core Technologies:</a:t>
            </a:r>
          </a:p>
          <a:p>
            <a:pPr lvl="1"/>
            <a:r>
              <a:rPr lang="en-US" sz="2400" b="1" dirty="0"/>
              <a:t>LangGraph</a:t>
            </a:r>
            <a:r>
              <a:rPr lang="en-US" sz="2400" dirty="0"/>
              <a:t>: To build the agent as a structured, robust graph.</a:t>
            </a:r>
          </a:p>
          <a:p>
            <a:pPr lvl="1"/>
            <a:r>
              <a:rPr lang="en-US" sz="2400" b="1" dirty="0"/>
              <a:t>Local LLMs (</a:t>
            </a:r>
            <a:r>
              <a:rPr lang="en-US" sz="2400" b="1" i="1" dirty="0"/>
              <a:t>LM Studio</a:t>
            </a:r>
            <a:r>
              <a:rPr lang="en-US" sz="2400" b="1" dirty="0"/>
              <a:t>)</a:t>
            </a:r>
            <a:r>
              <a:rPr lang="en-US" sz="2400" dirty="0"/>
              <a:t>: For classification, routing, and summarization, ensuring data privacy.</a:t>
            </a:r>
          </a:p>
          <a:p>
            <a:pPr lvl="1"/>
            <a:r>
              <a:rPr lang="en-US" sz="2400" b="1" dirty="0"/>
              <a:t>Hugging Face Transformers</a:t>
            </a:r>
            <a:r>
              <a:rPr lang="en-US" sz="2400" dirty="0"/>
              <a:t>: For a specialized </a:t>
            </a:r>
            <a:r>
              <a:rPr lang="en-US" sz="2400" b="1" i="1" dirty="0" err="1"/>
              <a:t>BioClinical</a:t>
            </a:r>
            <a:r>
              <a:rPr lang="en-US" sz="2400" b="1" i="1" dirty="0"/>
              <a:t>-BERT</a:t>
            </a:r>
            <a:r>
              <a:rPr lang="en-US" sz="2400" dirty="0"/>
              <a:t> model to perform Named Entity Recognition (NER) on clinical notes.</a:t>
            </a:r>
          </a:p>
          <a:p>
            <a:pPr lvl="1"/>
            <a:r>
              <a:rPr lang="en-US" sz="2400" b="1" dirty="0"/>
              <a:t>Agent Architecture Diagram</a:t>
            </a:r>
            <a:r>
              <a:rPr lang="en-US" sz="2400" dirty="0"/>
              <a:t>: The agent's logic is structured as a graph, with conditional routing to handle different types of user queries.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844CA-DD23-0EF5-E0C1-789DF90B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95707"/>
            <a:ext cx="7848600" cy="239715"/>
          </a:xfrm>
        </p:spPr>
        <p:txBody>
          <a:bodyPr/>
          <a:lstStyle/>
          <a:p>
            <a:r>
              <a:rPr lang="en-US" baseline="30000" dirty="0">
                <a:solidFill>
                  <a:srgbClr val="0070C0"/>
                </a:solidFill>
              </a:rPr>
              <a:t>1</a:t>
            </a:r>
            <a:r>
              <a:rPr lang="en-US" dirty="0"/>
              <a:t> – https://physionet.org/content/mimiciii/1.4/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03EB93-7837-8250-E763-E6FC9993E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600816"/>
            <a:ext cx="1917844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FC4F6-CBA7-F1B8-C9A0-E0FDE6A8E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743F-10F9-72FC-4338-61A414E3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1AA3E-F9E2-F170-50B3-D4228A6E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00200"/>
            <a:ext cx="9753600" cy="5029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dirty="0"/>
              <a:t>Major Results</a:t>
            </a:r>
          </a:p>
          <a:p>
            <a:r>
              <a:rPr lang="en-US" sz="3200" b="1" dirty="0"/>
              <a:t>Tools</a:t>
            </a:r>
            <a:r>
              <a:rPr lang="en-US" sz="3200" dirty="0"/>
              <a:t>: Successfully created 13 specialized tools for a wide range of analytics:</a:t>
            </a:r>
          </a:p>
          <a:p>
            <a:pPr lvl="1"/>
            <a:r>
              <a:rPr lang="en-US" sz="2800" b="1" i="1" dirty="0"/>
              <a:t>Statistical Analysis</a:t>
            </a:r>
            <a:r>
              <a:rPr lang="en-US" sz="2800" dirty="0"/>
              <a:t>: Patient counts, mortality rates, readmission rates.</a:t>
            </a:r>
          </a:p>
          <a:p>
            <a:pPr lvl="1"/>
            <a:r>
              <a:rPr lang="en-US" sz="2800" b="1" i="1" dirty="0"/>
              <a:t>Demographics</a:t>
            </a:r>
            <a:r>
              <a:rPr lang="en-US" sz="2800" dirty="0"/>
              <a:t>: Age distribution, gender/insurance breakdowns.</a:t>
            </a:r>
          </a:p>
          <a:p>
            <a:pPr lvl="1"/>
            <a:r>
              <a:rPr lang="en-US" sz="2800" b="1" i="1" dirty="0"/>
              <a:t>Advanced Analytics</a:t>
            </a:r>
            <a:r>
              <a:rPr lang="en-US" sz="2800" dirty="0"/>
              <a:t>: Top comorbidities for a given diagnosis.</a:t>
            </a:r>
          </a:p>
          <a:p>
            <a:r>
              <a:rPr lang="en-US" sz="2800" dirty="0"/>
              <a:t>The agent demonstrates robust, multi-step reasoning, capable of handling complex queries that start with unstructured text.</a:t>
            </a:r>
          </a:p>
        </p:txBody>
      </p:sp>
    </p:spTree>
    <p:extLst>
      <p:ext uri="{BB962C8B-B14F-4D97-AF65-F5344CB8AC3E}">
        <p14:creationId xmlns:p14="http://schemas.microsoft.com/office/powerpoint/2010/main" val="55328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0" y="2971800"/>
            <a:ext cx="3429000" cy="91440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8EB08-E0BB-8C3A-A624-184CA3974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9A4C-0C0C-C84E-FB0B-59B461F8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 &amp; 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41447-DC43-7A1F-436C-C7872F73B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356" y="1600201"/>
            <a:ext cx="10363200" cy="51585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dirty="0"/>
              <a:t>If I Could Redo It</a:t>
            </a:r>
          </a:p>
          <a:p>
            <a:pPr lvl="1"/>
            <a:r>
              <a:rPr lang="en-US" sz="2100" b="1" dirty="0"/>
              <a:t>Focus on a </a:t>
            </a:r>
            <a:r>
              <a:rPr lang="en-US" sz="2100" b="1" dirty="0" err="1"/>
              <a:t>ReAct</a:t>
            </a:r>
            <a:r>
              <a:rPr lang="en-US" sz="2100" b="1" dirty="0"/>
              <a:t> Agent</a:t>
            </a:r>
            <a:r>
              <a:rPr lang="en-US" sz="2100" dirty="0"/>
              <a:t>: While the structured graph is robust, a more flexible </a:t>
            </a:r>
            <a:r>
              <a:rPr lang="en-US" sz="2100" dirty="0" err="1"/>
              <a:t>ReAct</a:t>
            </a:r>
            <a:r>
              <a:rPr lang="en-US" sz="2100" dirty="0"/>
              <a:t>-style agent might handle unforeseen queries more gracefully. The key would be improving its planning capabilities to avoid loops.</a:t>
            </a:r>
          </a:p>
          <a:p>
            <a:pPr marL="0" indent="0">
              <a:buNone/>
            </a:pPr>
            <a:r>
              <a:rPr lang="en-US" sz="3000" b="1" dirty="0"/>
              <a:t>Future Directions</a:t>
            </a:r>
          </a:p>
          <a:p>
            <a:pPr lvl="1"/>
            <a:r>
              <a:rPr lang="en-US" b="1" dirty="0"/>
              <a:t>Expand the Knowledge Base</a:t>
            </a:r>
            <a:r>
              <a:rPr lang="en-US" dirty="0"/>
              <a:t>: Integrate more data sources, like lab results from the LABEVENTS table, to answer questions like "</a:t>
            </a:r>
            <a:r>
              <a:rPr lang="en-US" i="1" dirty="0"/>
              <a:t>What is the average creatinine level for patients with acute kidney failure?</a:t>
            </a:r>
            <a:r>
              <a:rPr lang="en-US" dirty="0"/>
              <a:t>".</a:t>
            </a:r>
          </a:p>
          <a:p>
            <a:pPr lvl="1"/>
            <a:r>
              <a:rPr lang="en-US" b="1" dirty="0"/>
              <a:t>Add Memory</a:t>
            </a:r>
            <a:r>
              <a:rPr lang="en-US" dirty="0"/>
              <a:t>: Incorporate conversational memory, allowing the agent to answer follow-up questions without starting from scratch.</a:t>
            </a:r>
          </a:p>
          <a:p>
            <a:pPr lvl="1"/>
            <a:r>
              <a:rPr lang="en-US" b="1" dirty="0"/>
              <a:t>Proactive Insights</a:t>
            </a:r>
            <a:r>
              <a:rPr lang="en-US" dirty="0"/>
              <a:t>: Develop a feature where the agent could proactively identify interesting patterns or anomalies in the data instead of just answering questions.</a:t>
            </a:r>
          </a:p>
          <a:p>
            <a:pPr marL="0" indent="0">
              <a:buNone/>
            </a:pPr>
            <a:r>
              <a:rPr lang="en-US" sz="3000" b="1" dirty="0"/>
              <a:t>Conclusion</a:t>
            </a:r>
          </a:p>
          <a:p>
            <a:pPr lvl="1"/>
            <a:r>
              <a:rPr lang="en-US" sz="2100" dirty="0"/>
              <a:t>This project demonstrates that by combining structured agentic workflows (LangGraph) with specialized models (</a:t>
            </a:r>
            <a:r>
              <a:rPr lang="en-US" sz="2100" dirty="0" err="1"/>
              <a:t>BioClinical</a:t>
            </a:r>
            <a:r>
              <a:rPr lang="en-US" sz="2100" dirty="0"/>
              <a:t>-BERT) and local LLMs, we can build powerful, private, and reliable tools to unlock insights from complex medical data.</a:t>
            </a:r>
          </a:p>
        </p:txBody>
      </p:sp>
    </p:spTree>
    <p:extLst>
      <p:ext uri="{BB962C8B-B14F-4D97-AF65-F5344CB8AC3E}">
        <p14:creationId xmlns:p14="http://schemas.microsoft.com/office/powerpoint/2010/main" val="324067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FD5F547A-2FD1-04C6-5746-CFD428B742FC}"/>
              </a:ext>
            </a:extLst>
          </p:cNvPr>
          <p:cNvSpPr txBox="1">
            <a:spLocks/>
          </p:cNvSpPr>
          <p:nvPr/>
        </p:nvSpPr>
        <p:spPr>
          <a:xfrm>
            <a:off x="3390900" y="3086100"/>
            <a:ext cx="5410200" cy="6858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i="1" dirty="0"/>
              <a:t>THANK YOU FOR YOUR ATTENTION!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49C7FB0-F6C7-D6B5-9B19-2AF4AE9F8980}"/>
              </a:ext>
            </a:extLst>
          </p:cNvPr>
          <p:cNvSpPr txBox="1">
            <a:spLocks/>
          </p:cNvSpPr>
          <p:nvPr/>
        </p:nvSpPr>
        <p:spPr>
          <a:xfrm>
            <a:off x="76200" y="6400800"/>
            <a:ext cx="43815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i="1" dirty="0"/>
              <a:t>P.S. </a:t>
            </a:r>
            <a:r>
              <a:rPr lang="en-US" sz="1600" i="1" dirty="0" err="1"/>
              <a:t>Jupyter</a:t>
            </a:r>
            <a:r>
              <a:rPr lang="en-US" sz="1600" i="1" dirty="0"/>
              <a:t> Notebook with code available </a:t>
            </a:r>
            <a:r>
              <a:rPr lang="en-US" sz="1600" i="1" dirty="0">
                <a:hlinkClick r:id="rId3"/>
              </a:rPr>
              <a:t>here</a:t>
            </a:r>
            <a:r>
              <a:rPr lang="en-US" sz="16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1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993</TotalTime>
  <Words>1143</Words>
  <Application>Microsoft Office PowerPoint</Application>
  <PresentationFormat>Widescreen</PresentationFormat>
  <Paragraphs>93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Franklin Gothic Medium</vt:lpstr>
      <vt:lpstr>Medical Design 16x9</vt:lpstr>
      <vt:lpstr>High-risk Project   “A HYBRID LANGGRAPH AGENT FOR QUERYING CLINICAL  DATA USING LOCAL LANGUAGE MODELS”</vt:lpstr>
      <vt:lpstr>Agenda</vt:lpstr>
      <vt:lpstr>Introduction - The Problem &amp; The Solution</vt:lpstr>
      <vt:lpstr>Methodology - Data and Architecture</vt:lpstr>
      <vt:lpstr>Results</vt:lpstr>
      <vt:lpstr>Live Demo</vt:lpstr>
      <vt:lpstr>Future Directions &amp;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Dmitry Elsakov</dc:creator>
  <cp:lastModifiedBy>Dmitry Elsakov</cp:lastModifiedBy>
  <cp:revision>174</cp:revision>
  <dcterms:created xsi:type="dcterms:W3CDTF">2025-06-22T23:20:05Z</dcterms:created>
  <dcterms:modified xsi:type="dcterms:W3CDTF">2025-08-06T11:14:19Z</dcterms:modified>
</cp:coreProperties>
</file>