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68" r:id="rId2"/>
    <p:sldId id="256" r:id="rId3"/>
    <p:sldId id="257" r:id="rId4"/>
    <p:sldId id="269" r:id="rId5"/>
    <p:sldId id="270" r:id="rId6"/>
    <p:sldId id="271" r:id="rId7"/>
    <p:sldId id="258" r:id="rId8"/>
    <p:sldId id="259" r:id="rId9"/>
    <p:sldId id="272" r:id="rId10"/>
    <p:sldId id="273" r:id="rId11"/>
    <p:sldId id="278" r:id="rId12"/>
    <p:sldId id="274" r:id="rId13"/>
    <p:sldId id="275" r:id="rId14"/>
    <p:sldId id="276" r:id="rId15"/>
    <p:sldId id="277" r:id="rId16"/>
    <p:sldId id="264" r:id="rId17"/>
  </p:sldIdLst>
  <p:sldSz cx="10080625" cy="7559675"/>
  <p:notesSz cx="6867525" cy="99949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B246"/>
    <a:srgbClr val="FD2B2B"/>
    <a:srgbClr val="F68D00"/>
    <a:srgbClr val="E271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1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306" y="-90"/>
      </p:cViewPr>
      <p:guideLst>
        <p:guide orient="horz" pos="2692"/>
        <p:guide pos="19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601" cy="500116"/>
          </a:xfrm>
          <a:prstGeom prst="rect">
            <a:avLst/>
          </a:prstGeom>
        </p:spPr>
        <p:txBody>
          <a:bodyPr vert="horz" lIns="84472" tIns="42236" rIns="84472" bIns="42236" rtlCol="0"/>
          <a:lstStyle>
            <a:lvl1pPr algn="l">
              <a:defRPr sz="11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9483" y="0"/>
            <a:ext cx="2976601" cy="500116"/>
          </a:xfrm>
          <a:prstGeom prst="rect">
            <a:avLst/>
          </a:prstGeom>
        </p:spPr>
        <p:txBody>
          <a:bodyPr vert="horz" lIns="84472" tIns="42236" rIns="84472" bIns="42236" rtlCol="0"/>
          <a:lstStyle>
            <a:lvl1pPr algn="r">
              <a:defRPr sz="1100" smtClean="0"/>
            </a:lvl1pPr>
          </a:lstStyle>
          <a:p>
            <a:pPr>
              <a:defRPr/>
            </a:pPr>
            <a:fld id="{66BDEB1C-941F-4E94-8EAB-B4E487A59ECC}" type="datetimeFigureOut">
              <a:rPr lang="de-CH"/>
              <a:pPr>
                <a:defRPr/>
              </a:pPr>
              <a:t>07.06.2013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93300"/>
            <a:ext cx="2976601" cy="500116"/>
          </a:xfrm>
          <a:prstGeom prst="rect">
            <a:avLst/>
          </a:prstGeom>
        </p:spPr>
        <p:txBody>
          <a:bodyPr vert="horz" lIns="84472" tIns="42236" rIns="84472" bIns="42236" rtlCol="0" anchor="b"/>
          <a:lstStyle>
            <a:lvl1pPr algn="l">
              <a:defRPr sz="11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9483" y="9493300"/>
            <a:ext cx="2976601" cy="500116"/>
          </a:xfrm>
          <a:prstGeom prst="rect">
            <a:avLst/>
          </a:prstGeom>
        </p:spPr>
        <p:txBody>
          <a:bodyPr vert="horz" lIns="84472" tIns="42236" rIns="84472" bIns="42236" rtlCol="0" anchor="b"/>
          <a:lstStyle>
            <a:lvl1pPr algn="r">
              <a:defRPr sz="1100" smtClean="0"/>
            </a:lvl1pPr>
          </a:lstStyle>
          <a:p>
            <a:pPr>
              <a:defRPr/>
            </a:pPr>
            <a:fld id="{08B78EF6-79CA-4AA6-AD24-BE4872229A9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859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6867525" cy="99949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72" tIns="42236" rIns="84472" bIns="42236" anchor="ctr"/>
          <a:lstStyle/>
          <a:p>
            <a:endParaRPr lang="de-CH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6625" y="760413"/>
            <a:ext cx="498951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6464" y="4747393"/>
            <a:ext cx="5491713" cy="449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78043" cy="49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86599" y="1"/>
            <a:ext cx="2978042" cy="49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494784"/>
            <a:ext cx="2978043" cy="49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599" y="9494784"/>
            <a:ext cx="2978042" cy="49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F62945CA-047E-404E-9C65-5DEEB3586E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4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62945CA-047E-404E-9C65-5DEEB3586EA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6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62945CA-047E-404E-9C65-5DEEB3586EA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62945CA-047E-404E-9C65-5DEEB3586EA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3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62945CA-047E-404E-9C65-5DEEB3586EA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62945CA-047E-404E-9C65-5DEEB3586EA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36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62945CA-047E-404E-9C65-5DEEB3586EA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62945CA-047E-404E-9C65-5DEEB3586EA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1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322987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745349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167710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590072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886F6A5C-9F7B-452E-A91E-51D9238F4CFC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16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60413"/>
            <a:ext cx="4992688" cy="3746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64" y="4747392"/>
            <a:ext cx="5494597" cy="4498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322987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745349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167710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590072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4A2936C6-3399-4191-A4CC-52EB76289D0E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60413"/>
            <a:ext cx="4992688" cy="3746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64" y="4747392"/>
            <a:ext cx="5494597" cy="4498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322987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745349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167710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590072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8D8DF010-39A0-4CBD-83B1-1C08E3426314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60413"/>
            <a:ext cx="4992688" cy="3746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64" y="4747392"/>
            <a:ext cx="5494597" cy="4498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322987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745349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167710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590072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8D8DF010-39A0-4CBD-83B1-1C08E3426314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60413"/>
            <a:ext cx="4992688" cy="3746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64" y="4747392"/>
            <a:ext cx="5494597" cy="4498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322987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745349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167710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590072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8D8DF010-39A0-4CBD-83B1-1C08E3426314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5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60413"/>
            <a:ext cx="4992688" cy="3746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64" y="4747392"/>
            <a:ext cx="5494597" cy="4498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62945CA-047E-404E-9C65-5DEEB3586E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8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322987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745349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167710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590072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D48DA3CB-5486-4B23-9B5E-F08FB67B7836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7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60413"/>
            <a:ext cx="4992688" cy="3746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64" y="4747392"/>
            <a:ext cx="5494597" cy="4498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322987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745349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167710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590072" indent="-211181" defTabSz="41502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3562" algn="l"/>
                <a:tab pos="828591" algn="l"/>
                <a:tab pos="1243620" algn="l"/>
                <a:tab pos="1658649" algn="l"/>
                <a:tab pos="2073677" algn="l"/>
                <a:tab pos="2488706" algn="l"/>
                <a:tab pos="2903734" algn="l"/>
                <a:tab pos="3318764" algn="l"/>
                <a:tab pos="3733792" algn="l"/>
                <a:tab pos="4148821" algn="l"/>
                <a:tab pos="4563849" algn="l"/>
                <a:tab pos="4978878" algn="l"/>
                <a:tab pos="5393907" algn="l"/>
                <a:tab pos="5808936" algn="l"/>
                <a:tab pos="6223964" algn="l"/>
                <a:tab pos="6638993" algn="l"/>
                <a:tab pos="7054021" algn="l"/>
                <a:tab pos="7469050" algn="l"/>
                <a:tab pos="7884079" algn="l"/>
                <a:tab pos="8299108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70494871-F11D-4392-BDD9-C7F9AA314668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8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60413"/>
            <a:ext cx="4992688" cy="3746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64" y="4747392"/>
            <a:ext cx="5494597" cy="4498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62945CA-047E-404E-9C65-5DEEB3586E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white">
          <a:xfrm>
            <a:off x="0" y="6581775"/>
            <a:ext cx="10080625" cy="9779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-9525" y="6672263"/>
            <a:ext cx="2479675" cy="787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600325" y="6662738"/>
            <a:ext cx="7480300" cy="7858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604161" y="4451809"/>
            <a:ext cx="7140443" cy="2015913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604162" y="6669045"/>
            <a:ext cx="7392458" cy="755968"/>
          </a:xfrm>
        </p:spPr>
        <p:txBody>
          <a:bodyPr anchor="ctr">
            <a:normAutofit/>
          </a:bodyPr>
          <a:lstStyle>
            <a:lvl1pPr marL="0" indent="0" algn="l">
              <a:buNone/>
              <a:defRPr sz="2900">
                <a:solidFill>
                  <a:srgbClr val="FFFFFF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7" name="Datumsplatzhalter 27"/>
          <p:cNvSpPr>
            <a:spLocks noGrp="1"/>
          </p:cNvSpPr>
          <p:nvPr>
            <p:ph type="dt" sz="half" idx="10"/>
          </p:nvPr>
        </p:nvSpPr>
        <p:spPr>
          <a:xfrm>
            <a:off x="84138" y="6689725"/>
            <a:ext cx="2268537" cy="755650"/>
          </a:xfrm>
        </p:spPr>
        <p:txBody>
          <a:bodyPr>
            <a:no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298700" y="260350"/>
            <a:ext cx="6469063" cy="4032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820150" y="252413"/>
            <a:ext cx="923925" cy="4191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7C4252C-D446-4829-8A44-02CE8415280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4309E-E42A-4537-B890-7D1878F7260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white">
          <a:xfrm>
            <a:off x="6721475" y="0"/>
            <a:ext cx="352425" cy="7559675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6770688" y="671513"/>
            <a:ext cx="252412" cy="6888162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770688" y="0"/>
            <a:ext cx="252412" cy="58737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24448" y="671972"/>
            <a:ext cx="2268141" cy="608098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4031" y="671971"/>
            <a:ext cx="6132380" cy="60809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7224713" y="6888163"/>
            <a:ext cx="2435225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04825" y="6888163"/>
            <a:ext cx="6143625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6604000" y="158750"/>
            <a:ext cx="587375" cy="269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6A8CD-4371-43F3-9BCB-553F6795146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1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5402" y="251989"/>
            <a:ext cx="8988557" cy="109195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75402" y="1763924"/>
            <a:ext cx="8988557" cy="495578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1033D5-6049-40A9-9E3E-9824B815C3D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36" y="1276468"/>
            <a:ext cx="2376264" cy="512721"/>
          </a:xfrm>
          <a:prstGeom prst="rect">
            <a:avLst/>
          </a:prstGeom>
          <a:ln w="28575" cap="sq">
            <a:solidFill>
              <a:srgbClr val="E271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0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white">
          <a:xfrm>
            <a:off x="0" y="1679575"/>
            <a:ext cx="10080625" cy="12604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0" y="1763713"/>
            <a:ext cx="1428750" cy="1092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512888" y="1763713"/>
            <a:ext cx="8567737" cy="1092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2095" y="3023870"/>
            <a:ext cx="7852737" cy="1844421"/>
          </a:xfrm>
        </p:spPr>
        <p:txBody>
          <a:bodyPr/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094" y="1763924"/>
            <a:ext cx="8400521" cy="1091953"/>
          </a:xfrm>
        </p:spPr>
        <p:txBody>
          <a:bodyPr/>
          <a:lstStyle>
            <a:lvl1pPr algn="l">
              <a:buNone/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7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931988"/>
            <a:ext cx="1428750" cy="773112"/>
          </a:xfrm>
        </p:spPr>
        <p:txBody>
          <a:bodyPr>
            <a:no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7EB5C3-2F73-4A88-91EE-84D4F44A94A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7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72041" y="1752203"/>
            <a:ext cx="4284266" cy="50397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5341167" y="1752203"/>
            <a:ext cx="4284266" cy="50397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AB59AE-0157-4617-A810-B818D5200AD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037" y="300987"/>
            <a:ext cx="8988557" cy="95895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72041" y="2687885"/>
            <a:ext cx="4284266" cy="394783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5292328" y="2687885"/>
            <a:ext cx="4284266" cy="394783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72041" y="1931917"/>
            <a:ext cx="4284266" cy="70557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5292328" y="1931917"/>
            <a:ext cx="4284266" cy="70557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FD20221-1EA3-4C9C-9D26-DE460E4C8EF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4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9C980-466B-4444-88FC-3505BF6536B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888163"/>
            <a:ext cx="587375" cy="4191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3A85B9-A58F-40F7-AF81-9C53CC26E79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2042" y="300987"/>
            <a:ext cx="8904552" cy="958959"/>
          </a:xfrm>
        </p:spPr>
        <p:txBody>
          <a:bodyPr/>
          <a:lstStyle>
            <a:lvl1pPr algn="l">
              <a:buNone/>
              <a:defRPr sz="49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72042" y="1931917"/>
            <a:ext cx="1764109" cy="4787794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1191" tIns="201589" rIns="151191" bIns="100794"/>
          <a:lstStyle>
            <a:lvl1pPr marL="0" indent="0">
              <a:spcAft>
                <a:spcPts val="1102"/>
              </a:spcAft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604161" y="1931917"/>
            <a:ext cx="7056438" cy="487179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C078B-FFE2-41B8-8D0D-7B197F2433E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8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white">
          <a:xfrm>
            <a:off x="-9525" y="5040313"/>
            <a:ext cx="10080625" cy="9779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-9525" y="5140325"/>
            <a:ext cx="1612900" cy="78581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703388" y="5130800"/>
            <a:ext cx="8377237" cy="78581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8" name="Rechteck 7"/>
          <p:cNvSpPr/>
          <p:nvPr/>
        </p:nvSpPr>
        <p:spPr bwMode="white">
          <a:xfrm>
            <a:off x="1595438" y="0"/>
            <a:ext cx="111125" cy="75692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64109" y="6047740"/>
            <a:ext cx="8064500" cy="755968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4109" y="5123779"/>
            <a:ext cx="8064500" cy="755968"/>
          </a:xfrm>
        </p:spPr>
        <p:txBody>
          <a:bodyPr/>
          <a:lstStyle>
            <a:lvl1pPr algn="l">
              <a:buNone/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20427" y="0"/>
            <a:ext cx="8360198" cy="5036423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9" name="Datumsplatzhalter 11"/>
          <p:cNvSpPr>
            <a:spLocks noGrp="1"/>
          </p:cNvSpPr>
          <p:nvPr>
            <p:ph type="dt" sz="half" idx="10"/>
          </p:nvPr>
        </p:nvSpPr>
        <p:spPr>
          <a:xfrm>
            <a:off x="6888163" y="6888163"/>
            <a:ext cx="2940050" cy="401637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5145088"/>
            <a:ext cx="1595438" cy="731837"/>
          </a:xfrm>
        </p:spPr>
        <p:txBody>
          <a:bodyPr rtlCol="0"/>
          <a:lstStyle>
            <a:lvl1pPr>
              <a:defRPr sz="3100"/>
            </a:lvl1pPr>
          </a:lstStyle>
          <a:p>
            <a:pPr>
              <a:defRPr/>
            </a:pPr>
            <a:fld id="{A1071FFE-12B4-47DD-AF53-E35215F7B46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763713" y="6888163"/>
            <a:ext cx="5040312" cy="401637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2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21"/>
          <p:cNvSpPr>
            <a:spLocks noGrp="1"/>
          </p:cNvSpPr>
          <p:nvPr>
            <p:ph type="title"/>
          </p:nvPr>
        </p:nvSpPr>
        <p:spPr bwMode="auto">
          <a:xfrm>
            <a:off x="671513" y="252413"/>
            <a:ext cx="89884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7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674688" y="1763713"/>
            <a:ext cx="8990012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719888" y="6888163"/>
            <a:ext cx="2940050" cy="401637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71513" y="6888163"/>
            <a:ext cx="5976937" cy="401637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 bwMode="white">
          <a:xfrm>
            <a:off x="0" y="1360488"/>
            <a:ext cx="10080625" cy="3524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0" y="1411288"/>
            <a:ext cx="587375" cy="2524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50875" y="1411288"/>
            <a:ext cx="9429750" cy="2524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hangingPunct="1">
              <a:defRPr/>
            </a:pPr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401763"/>
            <a:ext cx="587375" cy="269875"/>
          </a:xfrm>
          <a:prstGeom prst="rect">
            <a:avLst/>
          </a:prstGeom>
        </p:spPr>
        <p:txBody>
          <a:bodyPr vert="horz" lIns="100794" tIns="50397" rIns="100794" bIns="50397" anchor="ctr" anchorCtr="0">
            <a:normAutofit/>
          </a:bodyPr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695128-7A8C-47B1-8D7D-3CE3F3CD25A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5" r:id="rId6"/>
    <p:sldLayoutId id="2147483743" r:id="rId7"/>
    <p:sldLayoutId id="2147483736" r:id="rId8"/>
    <p:sldLayoutId id="2147483744" r:id="rId9"/>
    <p:sldLayoutId id="2147483737" r:id="rId10"/>
    <p:sldLayoutId id="21474837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w Cen MT" pitchFamily="34" charset="0"/>
        </a:defRPr>
      </a:lvl9pPr>
    </p:titleStyle>
    <p:bodyStyle>
      <a:lvl1pPr marL="352425" indent="-352425" algn="l" rtl="0" eaLnBrk="0" fontAlgn="base" hangingPunct="0">
        <a:spcBef>
          <a:spcPts val="775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0162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475" indent="-250825" algn="l" rtl="0" eaLnBrk="0" fontAlgn="base" hangingPunct="0">
        <a:spcBef>
          <a:spcPts val="55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00" indent="-250825" algn="l" rtl="0" eaLnBrk="0" fontAlgn="base" hangingPunct="0">
        <a:spcBef>
          <a:spcPts val="438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538" indent="-250825" algn="l" rtl="0" eaLnBrk="0" fontAlgn="base" hangingPunct="0">
        <a:spcBef>
          <a:spcPts val="438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18269" indent="-25198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20652" indent="-25198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23035" indent="-25198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25418" indent="-25198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Dynamische Systeme</a:t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cap="none" dirty="0" smtClean="0">
                <a:solidFill>
                  <a:schemeClr val="tx1"/>
                </a:solidFill>
              </a:rPr>
              <a:t>Softwareprojekt 2</a:t>
            </a:r>
            <a:endParaRPr lang="de-CH" cap="none" dirty="0">
              <a:solidFill>
                <a:schemeClr val="tx1"/>
              </a:solidFill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Roger Knecht, David Elsener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143768" y="6816873"/>
            <a:ext cx="2304256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2900" dirty="0">
                <a:solidFill>
                  <a:srgbClr val="FFFFFF"/>
                </a:solidFill>
                <a:latin typeface="+mn-lt"/>
                <a:cs typeface="+mn-cs"/>
              </a:rPr>
              <a:t>08.06.2013</a:t>
            </a:r>
          </a:p>
        </p:txBody>
      </p:sp>
    </p:spTree>
    <p:extLst>
      <p:ext uri="{BB962C8B-B14F-4D97-AF65-F5344CB8AC3E}">
        <p14:creationId xmlns:p14="http://schemas.microsoft.com/office/powerpoint/2010/main" val="6556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Realisierung</a:t>
            </a:r>
            <a:endParaRPr lang="en-US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Tools, Technologien und Frameworks</a:t>
            </a:r>
          </a:p>
          <a:p>
            <a:pPr lvl="1"/>
            <a:r>
              <a:rPr lang="de-CH" dirty="0" smtClean="0"/>
              <a:t>Java 1.7 (zum Schluss 1.6) und Swing</a:t>
            </a:r>
          </a:p>
          <a:p>
            <a:pPr lvl="1"/>
            <a:r>
              <a:rPr lang="de-CH" dirty="0" smtClean="0"/>
              <a:t>Eclipse </a:t>
            </a:r>
            <a:r>
              <a:rPr lang="de-CH" dirty="0" smtClean="0"/>
              <a:t>IDE</a:t>
            </a:r>
            <a:endParaRPr lang="de-CH" dirty="0" smtClean="0"/>
          </a:p>
          <a:p>
            <a:pPr lvl="1"/>
            <a:r>
              <a:rPr lang="de-CH" dirty="0" smtClean="0"/>
              <a:t>Git und Github</a:t>
            </a:r>
          </a:p>
          <a:p>
            <a:pPr lvl="2"/>
            <a:r>
              <a:rPr lang="de-CH" b="1" dirty="0"/>
              <a:t>https://github.com/delsener/ch.zhaw.softwareprj2.git </a:t>
            </a:r>
            <a:endParaRPr lang="de-CH" dirty="0" smtClean="0"/>
          </a:p>
          <a:p>
            <a:pPr lvl="1"/>
            <a:r>
              <a:rPr lang="de-CH" dirty="0" smtClean="0"/>
              <a:t>Maven 3.0.4</a:t>
            </a:r>
          </a:p>
          <a:p>
            <a:pPr lvl="1"/>
            <a:r>
              <a:rPr lang="de-CH" dirty="0" smtClean="0"/>
              <a:t>JUnit 4.8.1</a:t>
            </a:r>
          </a:p>
          <a:p>
            <a:pPr lvl="1"/>
            <a:r>
              <a:rPr lang="de-CH" dirty="0" smtClean="0"/>
              <a:t>JFreeChart 1.0.13</a:t>
            </a:r>
          </a:p>
          <a:p>
            <a:pPr lvl="1"/>
            <a:r>
              <a:rPr lang="de-CH" dirty="0" smtClean="0"/>
              <a:t>Apache Common JEXL</a:t>
            </a:r>
          </a:p>
        </p:txBody>
      </p:sp>
    </p:spTree>
    <p:extLst>
      <p:ext uri="{BB962C8B-B14F-4D97-AF65-F5344CB8AC3E}">
        <p14:creationId xmlns:p14="http://schemas.microsoft.com/office/powerpoint/2010/main" val="3746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Projektstruktur / Komponenten</a:t>
            </a:r>
          </a:p>
          <a:p>
            <a:pPr lvl="1"/>
            <a:r>
              <a:rPr lang="de-CH" dirty="0" smtClean="0"/>
              <a:t>GUI-Komponenten</a:t>
            </a:r>
            <a:br>
              <a:rPr lang="de-CH" dirty="0" smtClean="0"/>
            </a:br>
            <a:endParaRPr lang="de-CH" dirty="0" smtClean="0"/>
          </a:p>
          <a:p>
            <a:pPr lvl="1"/>
            <a:r>
              <a:rPr lang="de-CH" dirty="0" smtClean="0"/>
              <a:t>Logik-/Simulations-Komponenten</a:t>
            </a:r>
            <a:br>
              <a:rPr lang="de-CH" dirty="0" smtClean="0"/>
            </a:br>
            <a:endParaRPr lang="de-CH" dirty="0" smtClean="0"/>
          </a:p>
          <a:p>
            <a:pPr lvl="1"/>
            <a:r>
              <a:rPr lang="de-CH" dirty="0" smtClean="0"/>
              <a:t>Hilfsklassen für Expression Language (JEXL)</a:t>
            </a:r>
            <a:br>
              <a:rPr lang="de-CH" dirty="0" smtClean="0"/>
            </a:br>
            <a:endParaRPr lang="de-CH" dirty="0" smtClean="0"/>
          </a:p>
          <a:p>
            <a:pPr lvl="1"/>
            <a:r>
              <a:rPr lang="de-CH" dirty="0" smtClean="0"/>
              <a:t>Persistenz-Klassen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0" y="2856433"/>
            <a:ext cx="237626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20" y="3806255"/>
            <a:ext cx="3056464" cy="38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0" y="4766741"/>
            <a:ext cx="2664296" cy="35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0" y="5724053"/>
            <a:ext cx="308194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Realisierung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7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Problemstellung: Eingabe von mathematischen Formeln</a:t>
            </a:r>
          </a:p>
          <a:p>
            <a:pPr lvl="1"/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Expression Language</a:t>
            </a:r>
            <a:r>
              <a:rPr lang="de-CH" dirty="0" smtClean="0"/>
              <a:t>: </a:t>
            </a:r>
          </a:p>
          <a:p>
            <a:pPr lvl="2"/>
            <a:r>
              <a:rPr lang="de-CH" dirty="0" smtClean="0"/>
              <a:t>Unterstützung bei der Interpretation von mathematischen </a:t>
            </a:r>
            <a:r>
              <a:rPr lang="de-CH" dirty="0" err="1" smtClean="0"/>
              <a:t>Scripten</a:t>
            </a:r>
            <a:endParaRPr lang="de-CH" dirty="0" smtClean="0"/>
          </a:p>
          <a:p>
            <a:pPr lvl="2"/>
            <a:r>
              <a:rPr lang="de-CH" dirty="0" err="1" smtClean="0"/>
              <a:t>Scriptsprache</a:t>
            </a:r>
            <a:endParaRPr lang="de-CH" dirty="0" smtClean="0"/>
          </a:p>
          <a:p>
            <a:pPr lvl="2"/>
            <a:r>
              <a:rPr lang="de-CH" dirty="0" smtClean="0"/>
              <a:t>Zwei bekannte Java Libraries: Spring Expression Language </a:t>
            </a:r>
            <a:r>
              <a:rPr lang="de-CH" dirty="0" err="1" smtClean="0"/>
              <a:t>SpEL</a:t>
            </a:r>
            <a:r>
              <a:rPr lang="de-CH" dirty="0" smtClean="0"/>
              <a:t>, </a:t>
            </a:r>
            <a:r>
              <a:rPr lang="de-CH" b="1" dirty="0" smtClean="0">
                <a:solidFill>
                  <a:schemeClr val="accent1">
                    <a:lumMod val="50000"/>
                  </a:schemeClr>
                </a:solidFill>
              </a:rPr>
              <a:t>Apache Common JEXL</a:t>
            </a:r>
            <a:endParaRPr lang="de-CH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Realisierung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0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Problemstellung: Eingabe von mathematischen Formeln</a:t>
            </a:r>
          </a:p>
          <a:p>
            <a:pPr lvl="1"/>
            <a:r>
              <a:rPr lang="de-CH" dirty="0" smtClean="0"/>
              <a:t>Beispiel-Script das von JEXL interpretiert wird:</a:t>
            </a:r>
          </a:p>
          <a:p>
            <a:pPr marL="403225" lvl="1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3347789"/>
            <a:ext cx="8136904" cy="3456384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Realisierung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2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Demonstration der GUI-Features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4" y="2393482"/>
            <a:ext cx="7811591" cy="4410691"/>
          </a:xfrm>
          <a:prstGeom prst="rect">
            <a:avLst/>
          </a:prstGeom>
        </p:spPr>
      </p:pic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Realisierung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4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Hefe-Zucker-System</a:t>
            </a:r>
          </a:p>
          <a:p>
            <a:pPr lvl="1"/>
            <a:r>
              <a:rPr lang="de-CH" dirty="0" smtClean="0"/>
              <a:t>Wachstumsfunktionen:</a:t>
            </a:r>
          </a:p>
          <a:p>
            <a:pPr lvl="2"/>
            <a:r>
              <a:rPr lang="de-CH" dirty="0" smtClean="0"/>
              <a:t>Wachstum Hefe (H’) = 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Z + b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</a:t>
            </a:r>
          </a:p>
          <a:p>
            <a:pPr lvl="2"/>
            <a:r>
              <a:rPr lang="en-US" dirty="0" err="1" smtClean="0"/>
              <a:t>Wachstum</a:t>
            </a:r>
            <a:r>
              <a:rPr lang="en-US" dirty="0" smtClean="0"/>
              <a:t> </a:t>
            </a:r>
            <a:r>
              <a:rPr lang="en-US" dirty="0" err="1" smtClean="0"/>
              <a:t>Zucker</a:t>
            </a:r>
            <a:r>
              <a:rPr lang="en-US" dirty="0" smtClean="0"/>
              <a:t>  (Z’) = c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 + d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H’</a:t>
            </a:r>
          </a:p>
          <a:p>
            <a:pPr lvl="1"/>
            <a:r>
              <a:rPr lang="en-US" dirty="0" err="1" smtClean="0"/>
              <a:t>Parametrierung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 = 1, b = 2, c = -1, d = -0.2</a:t>
            </a:r>
          </a:p>
          <a:p>
            <a:pPr lvl="1"/>
            <a:r>
              <a:rPr lang="en-US" dirty="0" err="1" smtClean="0"/>
              <a:t>Startwerte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Hefe</a:t>
            </a:r>
            <a:r>
              <a:rPr lang="en-US" dirty="0" smtClean="0"/>
              <a:t> = 1.0</a:t>
            </a:r>
          </a:p>
          <a:p>
            <a:pPr lvl="2"/>
            <a:r>
              <a:rPr lang="en-US" dirty="0" err="1" smtClean="0"/>
              <a:t>Zucker</a:t>
            </a:r>
            <a:r>
              <a:rPr lang="en-US" dirty="0" smtClean="0"/>
              <a:t> = 1.0</a:t>
            </a:r>
            <a:endParaRPr lang="de-CH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331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buSzPct val="45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Reflexion</a:t>
            </a:r>
            <a:endParaRPr lang="en-US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080000"/>
          </a:xfrm>
        </p:spPr>
        <p:txBody>
          <a:bodyPr/>
          <a:lstStyle/>
          <a:p>
            <a:pPr eaLnBrk="1" hangingPunct="1"/>
            <a:r>
              <a:rPr lang="de-CH" dirty="0" smtClean="0"/>
              <a:t>Interessante Projektarbeit</a:t>
            </a:r>
          </a:p>
          <a:p>
            <a:pPr eaLnBrk="1" hangingPunct="1"/>
            <a:r>
              <a:rPr lang="de-CH" dirty="0" smtClean="0"/>
              <a:t>Applikation entwickeln um ein numerisches Problem zu lösen</a:t>
            </a:r>
          </a:p>
          <a:p>
            <a:pPr eaLnBrk="1" hangingPunct="1"/>
            <a:r>
              <a:rPr lang="de-CH" dirty="0" smtClean="0"/>
              <a:t>Gute fachliche Unterstützung durch Hr. Heuberger</a:t>
            </a:r>
          </a:p>
          <a:p>
            <a:pPr eaLnBrk="1" hangingPunct="1"/>
            <a:r>
              <a:rPr lang="de-CH" dirty="0" smtClean="0"/>
              <a:t>Programm funktioniert, ist aber (wie immer) erweiterbar:</a:t>
            </a:r>
          </a:p>
          <a:p>
            <a:pPr lvl="1" eaLnBrk="1" hangingPunct="1"/>
            <a:r>
              <a:rPr lang="de-CH" dirty="0"/>
              <a:t>z</a:t>
            </a:r>
            <a:r>
              <a:rPr lang="de-CH" dirty="0" smtClean="0"/>
              <a:t>.B. Regelbarkeit der Berechnungsschrittweiten, komplexere grafische Darstellung (weitere Grafen),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Agenda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602288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Füchse</a:t>
            </a:r>
            <a:r>
              <a:rPr lang="en-US" sz="3600" dirty="0" smtClean="0"/>
              <a:t> </a:t>
            </a:r>
            <a:r>
              <a:rPr lang="en-US" sz="3600" dirty="0" err="1" smtClean="0"/>
              <a:t>essen</a:t>
            </a:r>
            <a:r>
              <a:rPr lang="en-US" sz="3600" dirty="0" smtClean="0"/>
              <a:t> </a:t>
            </a:r>
            <a:r>
              <a:rPr lang="en-US" sz="3600" dirty="0" err="1" smtClean="0"/>
              <a:t>Hasen</a:t>
            </a:r>
            <a:r>
              <a:rPr lang="en-US" sz="3600" dirty="0" smtClean="0"/>
              <a:t> </a:t>
            </a:r>
            <a:r>
              <a:rPr lang="en-US" sz="3600" dirty="0" err="1" smtClean="0"/>
              <a:t>essen</a:t>
            </a:r>
            <a:r>
              <a:rPr lang="en-US" sz="3600" dirty="0" smtClean="0"/>
              <a:t> </a:t>
            </a:r>
            <a:r>
              <a:rPr lang="en-US" sz="3600" dirty="0" err="1" smtClean="0"/>
              <a:t>Karotten</a:t>
            </a:r>
            <a:endParaRPr lang="en-US" sz="3600" dirty="0" smtClean="0"/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Hefe</a:t>
            </a:r>
            <a:r>
              <a:rPr lang="en-US" sz="3600" dirty="0" smtClean="0"/>
              <a:t>-</a:t>
            </a:r>
            <a:r>
              <a:rPr lang="en-US" sz="3600" dirty="0" err="1" smtClean="0"/>
              <a:t>Zucker</a:t>
            </a:r>
            <a:r>
              <a:rPr lang="en-US" sz="3600" dirty="0" smtClean="0"/>
              <a:t>-System</a:t>
            </a:r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Projektidee</a:t>
            </a:r>
            <a:endParaRPr lang="en-US" sz="3600" dirty="0" smtClean="0"/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Projektplanung</a:t>
            </a:r>
            <a:endParaRPr lang="en-US" sz="3600" dirty="0" smtClean="0"/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Realisierung</a:t>
            </a:r>
            <a:endParaRPr lang="en-US" sz="3600" dirty="0" smtClean="0"/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smtClean="0"/>
              <a:t>Demonstration</a:t>
            </a:r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3600" dirty="0" err="1" smtClean="0"/>
              <a:t>Reflexion</a:t>
            </a:r>
            <a:endParaRPr lang="en-US" sz="3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Füchse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Hasen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Karotten</a:t>
            </a:r>
            <a:endParaRPr lang="en-US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Hase</a:t>
            </a:r>
            <a:r>
              <a:rPr lang="en-US" dirty="0" smtClean="0"/>
              <a:t>-Fuchs-System: Simulation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Räuber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Beute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-Systems</a:t>
            </a:r>
          </a:p>
          <a:p>
            <a:pPr marL="782638" lvl="1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smtClean="0"/>
              <a:t>Simulation der </a:t>
            </a:r>
            <a:r>
              <a:rPr lang="en-US" dirty="0" err="1" smtClean="0"/>
              <a:t>Systemveränderungen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die </a:t>
            </a:r>
            <a:r>
              <a:rPr lang="en-US" dirty="0" err="1" smtClean="0"/>
              <a:t>Zeit</a:t>
            </a:r>
            <a:endParaRPr lang="en-US" dirty="0" smtClean="0"/>
          </a:p>
          <a:p>
            <a:pPr marL="782638" lvl="1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smtClean="0"/>
              <a:t>3 </a:t>
            </a:r>
            <a:r>
              <a:rPr lang="en-US" dirty="0" err="1" smtClean="0"/>
              <a:t>Populationen</a:t>
            </a:r>
            <a:r>
              <a:rPr lang="en-US" dirty="0" smtClean="0"/>
              <a:t>: </a:t>
            </a:r>
            <a:r>
              <a:rPr lang="en-US" dirty="0" err="1" smtClean="0"/>
              <a:t>Füchse</a:t>
            </a:r>
            <a:r>
              <a:rPr lang="en-US" dirty="0" smtClean="0"/>
              <a:t>, </a:t>
            </a:r>
            <a:r>
              <a:rPr lang="en-US" dirty="0" err="1" smtClean="0"/>
              <a:t>Hasen</a:t>
            </a:r>
            <a:r>
              <a:rPr lang="en-US" dirty="0" smtClean="0"/>
              <a:t>, </a:t>
            </a:r>
            <a:r>
              <a:rPr lang="en-US" dirty="0" err="1" smtClean="0"/>
              <a:t>Karotten</a:t>
            </a:r>
            <a:endParaRPr lang="en-US" dirty="0" smtClean="0"/>
          </a:p>
          <a:p>
            <a:pPr marL="782638" lvl="1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smtClean="0"/>
              <a:t>3 </a:t>
            </a:r>
            <a:r>
              <a:rPr lang="en-US" dirty="0" err="1" smtClean="0"/>
              <a:t>Wachstumsfunktionen</a:t>
            </a:r>
            <a:r>
              <a:rPr lang="en-US" dirty="0" smtClean="0"/>
              <a:t>:</a:t>
            </a:r>
          </a:p>
          <a:p>
            <a:pPr marL="1084263" lvl="2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Wachstum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D2B2B"/>
                </a:solidFill>
              </a:rPr>
              <a:t>Karotten</a:t>
            </a:r>
            <a:r>
              <a:rPr lang="en-US" dirty="0" smtClean="0">
                <a:solidFill>
                  <a:srgbClr val="FD2B2B"/>
                </a:solidFill>
              </a:rPr>
              <a:t> </a:t>
            </a:r>
            <a:r>
              <a:rPr lang="en-US" dirty="0" smtClean="0"/>
              <a:t>= a – b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Hasen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1084263" lvl="2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Wachstum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Hasen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= c – d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CB246"/>
                </a:solidFill>
              </a:rPr>
              <a:t>Füchse</a:t>
            </a:r>
            <a:r>
              <a:rPr lang="en-US" dirty="0" smtClean="0">
                <a:solidFill>
                  <a:srgbClr val="FCB246"/>
                </a:solidFill>
              </a:rPr>
              <a:t> </a:t>
            </a:r>
            <a:r>
              <a:rPr lang="en-US" dirty="0" smtClean="0"/>
              <a:t>+ e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D2B2B"/>
                </a:solidFill>
              </a:rPr>
              <a:t>Karotten</a:t>
            </a:r>
            <a:endParaRPr lang="en-US" b="1" dirty="0" smtClean="0">
              <a:solidFill>
                <a:srgbClr val="FD2B2B"/>
              </a:solidFill>
            </a:endParaRPr>
          </a:p>
          <a:p>
            <a:pPr marL="1084263" lvl="2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Wachstum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CB246"/>
                </a:solidFill>
              </a:rPr>
              <a:t>Füchse</a:t>
            </a:r>
            <a:r>
              <a:rPr lang="en-US" dirty="0" smtClean="0">
                <a:solidFill>
                  <a:srgbClr val="FCB246"/>
                </a:solidFill>
              </a:rPr>
              <a:t> </a:t>
            </a:r>
            <a:r>
              <a:rPr lang="en-US" dirty="0" smtClean="0"/>
              <a:t>= f + g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Hasen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60413" lvl="2" indent="0" eaLnBrk="1" hangingPunct="1">
              <a:buSzPct val="45000"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	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Füchse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Hasen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Karotten</a:t>
            </a:r>
            <a:endParaRPr lang="en-US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Hase</a:t>
            </a:r>
            <a:r>
              <a:rPr lang="en-US" dirty="0" smtClean="0"/>
              <a:t>-Fuchs-System: Simulation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Räuber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Beute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-Systems</a:t>
            </a:r>
          </a:p>
          <a:p>
            <a:pPr marL="782638" lvl="1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smtClean="0"/>
              <a:t>Simulation: </a:t>
            </a:r>
          </a:p>
          <a:p>
            <a:pPr marL="1084263" lvl="2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Zuweisung</a:t>
            </a:r>
            <a:r>
              <a:rPr lang="en-US" dirty="0" smtClean="0"/>
              <a:t> von </a:t>
            </a:r>
            <a:r>
              <a:rPr lang="en-US" dirty="0" err="1" smtClean="0"/>
              <a:t>Startwerten</a:t>
            </a:r>
            <a:r>
              <a:rPr lang="en-US" dirty="0" smtClean="0"/>
              <a:t> der </a:t>
            </a:r>
            <a:r>
              <a:rPr lang="en-US" dirty="0" err="1" smtClean="0"/>
              <a:t>Populationen</a:t>
            </a:r>
            <a:r>
              <a:rPr lang="en-US" dirty="0" smtClean="0"/>
              <a:t> und </a:t>
            </a:r>
            <a:r>
              <a:rPr lang="en-US" dirty="0" err="1" smtClean="0"/>
              <a:t>Parametrierung</a:t>
            </a:r>
            <a:r>
              <a:rPr lang="en-US" dirty="0" smtClean="0"/>
              <a:t> von a, b, c, .., f und g</a:t>
            </a:r>
          </a:p>
          <a:p>
            <a:pPr marL="1084263" lvl="2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err="1" smtClean="0"/>
              <a:t>Berechnungen</a:t>
            </a:r>
            <a:r>
              <a:rPr lang="en-US" dirty="0" smtClean="0"/>
              <a:t> in </a:t>
            </a:r>
            <a:r>
              <a:rPr lang="en-US" dirty="0" err="1" smtClean="0"/>
              <a:t>möglichst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Schritten</a:t>
            </a:r>
            <a:r>
              <a:rPr lang="en-US" dirty="0" smtClean="0"/>
              <a:t>:</a:t>
            </a:r>
          </a:p>
          <a:p>
            <a:pPr marL="1589088" lvl="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2500" dirty="0" err="1" smtClean="0"/>
              <a:t>Wachstumsrate</a:t>
            </a:r>
            <a:r>
              <a:rPr lang="en-US" sz="2500" dirty="0" smtClean="0"/>
              <a:t> </a:t>
            </a:r>
            <a:r>
              <a:rPr lang="en-US" sz="2500" dirty="0" err="1" smtClean="0"/>
              <a:t>berechnen</a:t>
            </a:r>
            <a:endParaRPr lang="en-US" sz="2500" dirty="0" smtClean="0"/>
          </a:p>
          <a:p>
            <a:pPr marL="1589088" lvl="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sz="2500" dirty="0" err="1" smtClean="0"/>
              <a:t>Zur</a:t>
            </a:r>
            <a:r>
              <a:rPr lang="en-US" sz="2500" dirty="0" smtClean="0"/>
              <a:t> </a:t>
            </a:r>
            <a:r>
              <a:rPr lang="en-US" sz="2500" dirty="0" err="1" smtClean="0"/>
              <a:t>aktuellen</a:t>
            </a:r>
            <a:r>
              <a:rPr lang="en-US" sz="2500" dirty="0" smtClean="0"/>
              <a:t> </a:t>
            </a:r>
            <a:r>
              <a:rPr lang="en-US" sz="2500" dirty="0" err="1" smtClean="0"/>
              <a:t>Populationszahl</a:t>
            </a:r>
            <a:r>
              <a:rPr lang="en-US" sz="2500" dirty="0" smtClean="0"/>
              <a:t> </a:t>
            </a:r>
            <a:r>
              <a:rPr lang="en-US" sz="2500" dirty="0" err="1" smtClean="0"/>
              <a:t>Wachstumsrate</a:t>
            </a:r>
            <a:r>
              <a:rPr lang="en-US" sz="2500" dirty="0" smtClean="0"/>
              <a:t> </a:t>
            </a:r>
            <a:r>
              <a:rPr lang="en-US" sz="2500" dirty="0" err="1" smtClean="0"/>
              <a:t>addieren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626539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Füchse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Hasen</a:t>
            </a:r>
            <a:r>
              <a:rPr lang="en-US" dirty="0" smtClean="0"/>
              <a:t> </a:t>
            </a:r>
            <a:r>
              <a:rPr lang="en-US" dirty="0" err="1" smtClean="0"/>
              <a:t>essen</a:t>
            </a:r>
            <a:r>
              <a:rPr lang="en-US" dirty="0" smtClean="0"/>
              <a:t> </a:t>
            </a:r>
            <a:r>
              <a:rPr lang="en-US" dirty="0" err="1" smtClean="0"/>
              <a:t>Karotten</a:t>
            </a:r>
            <a:endParaRPr lang="en-US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US" dirty="0" smtClean="0"/>
              <a:t>Demonstration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4" y="2279706"/>
            <a:ext cx="6840760" cy="48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36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38880" rIns="100794" bIns="5039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  <a:buFont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CH" dirty="0" smtClean="0"/>
              <a:t>Hefe-Zucker-System</a:t>
            </a: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1007864" y="5779541"/>
            <a:ext cx="6696744" cy="867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Hefewachstum: Abhängig von der Zuckermenge und dem Platz, also auch der Hefemenge</a:t>
            </a:r>
          </a:p>
          <a:p>
            <a:r>
              <a:rPr lang="de-CH" dirty="0" smtClean="0"/>
              <a:t>Zuckerwachstum: Abhängig von der Hefemenge und dem Hefewachstum</a:t>
            </a:r>
          </a:p>
          <a:p>
            <a:r>
              <a:rPr lang="de-CH" dirty="0" smtClean="0"/>
              <a:t>Mathematische Definition (Kinetik nach Monod):</a:t>
            </a:r>
          </a:p>
          <a:p>
            <a:pPr lvl="1"/>
            <a:r>
              <a:rPr lang="de-CH" dirty="0" smtClean="0"/>
              <a:t>Wachstum Hefe (H’) = 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Z + b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</a:t>
            </a:r>
          </a:p>
          <a:p>
            <a:pPr lvl="1"/>
            <a:r>
              <a:rPr lang="en-US" dirty="0" err="1" smtClean="0"/>
              <a:t>Wachstum</a:t>
            </a:r>
            <a:r>
              <a:rPr lang="en-US" dirty="0" smtClean="0"/>
              <a:t> </a:t>
            </a:r>
            <a:r>
              <a:rPr lang="en-US" dirty="0" err="1" smtClean="0"/>
              <a:t>Zucker</a:t>
            </a:r>
            <a:r>
              <a:rPr lang="en-US" dirty="0" smtClean="0"/>
              <a:t>  (Z’) = c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 + d </a:t>
            </a:r>
            <a:r>
              <a:rPr lang="en-US" dirty="0" smtClean="0">
                <a:sym typeface="Wingdings"/>
              </a:rPr>
              <a:t></a:t>
            </a:r>
            <a:r>
              <a:rPr lang="en-US" dirty="0" smtClean="0"/>
              <a:t> H’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</a:t>
            </a:r>
            <a:r>
              <a:rPr lang="en-US" sz="3300" b="1" dirty="0" err="1" smtClean="0">
                <a:solidFill>
                  <a:schemeClr val="accent1">
                    <a:lumMod val="50000"/>
                  </a:schemeClr>
                </a:solidFill>
              </a:rPr>
              <a:t>Differentialgleichungen</a:t>
            </a:r>
            <a:endParaRPr lang="de-CH" sz="33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0418" name="Picture 2" descr="idea, lamp, ligh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88" y="586424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Projektidee</a:t>
            </a:r>
            <a:endParaRPr lang="en-US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4989513"/>
          </a:xfrm>
        </p:spPr>
        <p:txBody>
          <a:bodyPr>
            <a:normAutofit/>
          </a:bodyPr>
          <a:lstStyle/>
          <a:p>
            <a:pPr marL="430213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Ziel</a:t>
            </a:r>
            <a:r>
              <a:rPr lang="en-US" dirty="0" smtClean="0"/>
              <a:t>: </a:t>
            </a:r>
            <a:r>
              <a:rPr lang="en-US" dirty="0" err="1" smtClean="0"/>
              <a:t>Programm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Simulation von </a:t>
            </a:r>
            <a:r>
              <a:rPr lang="en-US" dirty="0" err="1" smtClean="0"/>
              <a:t>beliebigen</a:t>
            </a:r>
            <a:r>
              <a:rPr lang="en-US" dirty="0" smtClean="0"/>
              <a:t> </a:t>
            </a:r>
            <a:r>
              <a:rPr lang="en-US" dirty="0" err="1" smtClean="0"/>
              <a:t>Dynamischen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marL="430213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Haupt-Anforderungen</a:t>
            </a:r>
            <a:r>
              <a:rPr lang="en-US" dirty="0" smtClean="0"/>
              <a:t>:</a:t>
            </a:r>
          </a:p>
          <a:p>
            <a:pPr marL="782638" lvl="1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Konfiguration</a:t>
            </a:r>
            <a:r>
              <a:rPr lang="en-US" dirty="0" smtClean="0"/>
              <a:t> von </a:t>
            </a:r>
            <a:r>
              <a:rPr lang="en-US" dirty="0" err="1" smtClean="0"/>
              <a:t>Dynamischen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marL="1084263" lvl="2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Eingabe</a:t>
            </a:r>
            <a:r>
              <a:rPr lang="en-US" dirty="0" smtClean="0"/>
              <a:t> von </a:t>
            </a:r>
            <a:r>
              <a:rPr lang="en-US" dirty="0" err="1" smtClean="0"/>
              <a:t>mathematischen</a:t>
            </a:r>
            <a:r>
              <a:rPr lang="en-US" dirty="0" smtClean="0"/>
              <a:t> </a:t>
            </a:r>
            <a:r>
              <a:rPr lang="en-US" dirty="0" err="1" smtClean="0"/>
              <a:t>Funktionen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endParaRPr lang="en-US" dirty="0" smtClean="0"/>
          </a:p>
          <a:p>
            <a:pPr marL="782638" lvl="1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beliebigen</a:t>
            </a:r>
            <a:r>
              <a:rPr lang="en-US" dirty="0" smtClean="0"/>
              <a:t> </a:t>
            </a:r>
            <a:r>
              <a:rPr lang="en-US" dirty="0" err="1" smtClean="0"/>
              <a:t>Simulationen</a:t>
            </a:r>
            <a:endParaRPr lang="en-US" dirty="0" smtClean="0"/>
          </a:p>
          <a:p>
            <a:pPr marL="782638" lvl="1" indent="-323850" eaLnBrk="1" fontAlgn="auto" hangingPunct="1">
              <a:spcBef>
                <a:spcPts val="772"/>
              </a:spcBef>
              <a:spcAft>
                <a:spcPts val="0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US" dirty="0" err="1" smtClean="0"/>
              <a:t>Zusatzfeatures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/Laden/Import, </a:t>
            </a:r>
            <a:r>
              <a:rPr lang="en-US" dirty="0" err="1" smtClean="0"/>
              <a:t>Steuermöglichkeiten</a:t>
            </a:r>
            <a:r>
              <a:rPr lang="en-US" dirty="0" smtClean="0"/>
              <a:t> </a:t>
            </a:r>
            <a:r>
              <a:rPr lang="en-US" dirty="0" err="1" smtClean="0"/>
              <a:t>währen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Simulation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Projektplanung</a:t>
            </a:r>
            <a:endParaRPr lang="en-US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768475"/>
            <a:ext cx="9070975" cy="5080000"/>
          </a:xfrm>
        </p:spPr>
        <p:txBody>
          <a:bodyPr/>
          <a:lstStyle/>
          <a:p>
            <a:pPr eaLnBrk="1" hangingPunct="1"/>
            <a:r>
              <a:rPr lang="de-CH" dirty="0" smtClean="0"/>
              <a:t>Iterationsplanung mit 3 Iterationen</a:t>
            </a:r>
          </a:p>
          <a:p>
            <a:pPr eaLnBrk="1" hangingPunct="1"/>
            <a:endParaRPr lang="de-CH" dirty="0"/>
          </a:p>
          <a:p>
            <a:pPr eaLnBrk="1" hangingPunct="1"/>
            <a:endParaRPr lang="de-CH" dirty="0" smtClean="0"/>
          </a:p>
          <a:p>
            <a:pPr eaLnBrk="1" hangingPunct="1"/>
            <a:r>
              <a:rPr lang="de-CH" dirty="0" smtClean="0"/>
              <a:t>Taskplanung aufgrund der Anforderungen</a:t>
            </a:r>
          </a:p>
          <a:p>
            <a:pPr eaLnBrk="1" hangingPunct="1"/>
            <a:r>
              <a:rPr lang="de-CH" dirty="0" smtClean="0"/>
              <a:t>Zuteilung und Priorisierung jeweils vor Iterationsstart</a:t>
            </a:r>
          </a:p>
          <a:p>
            <a:pPr eaLnBrk="1" hangingPunct="1"/>
            <a:r>
              <a:rPr lang="de-CH" dirty="0" smtClean="0"/>
              <a:t>Burndown-Charts zum Tracken der Fortschritte während einer Iteration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7" y="2301577"/>
            <a:ext cx="6552728" cy="125031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Burndown-Chart: Abschluss Iteration 1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0" y="2411685"/>
            <a:ext cx="5196616" cy="4012734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Projektplanung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9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Benutzerdefiniert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3478B6"/>
      </a:accent1>
      <a:accent2>
        <a:srgbClr val="DF8853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448</Words>
  <Application>Microsoft Office PowerPoint</Application>
  <PresentationFormat>Benutzerdefiniert</PresentationFormat>
  <Paragraphs>110</Paragraphs>
  <Slides>16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Galathea</vt:lpstr>
      <vt:lpstr>Dynamische Systeme Softwareprojekt 2</vt:lpstr>
      <vt:lpstr>Agenda</vt:lpstr>
      <vt:lpstr>Füchse essen Hasen essen Karotten</vt:lpstr>
      <vt:lpstr>Füchse essen Hasen essen Karotten</vt:lpstr>
      <vt:lpstr>Füchse essen Hasen essen Karotten</vt:lpstr>
      <vt:lpstr>PowerPoint-Präsentation</vt:lpstr>
      <vt:lpstr>Projektidee</vt:lpstr>
      <vt:lpstr>Projektplanung</vt:lpstr>
      <vt:lpstr>Projektplanung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Reflexion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 Fallstudie - JMail</dc:title>
  <dc:creator>delsener</dc:creator>
  <cp:lastModifiedBy>delsener</cp:lastModifiedBy>
  <cp:revision>73</cp:revision>
  <cp:lastPrinted>2013-06-07T19:48:24Z</cp:lastPrinted>
  <dcterms:created xsi:type="dcterms:W3CDTF">2009-04-16T10:32:32Z</dcterms:created>
  <dcterms:modified xsi:type="dcterms:W3CDTF">2013-06-07T20:28:15Z</dcterms:modified>
</cp:coreProperties>
</file>