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10" descr="Image 10"/>
          <p:cNvPicPr/>
          <p:nvPr/>
        </p:nvPicPr>
        <p:blipFill>
          <a:blip r:embed="rId2"/>
          <a:stretch/>
        </p:blipFill>
        <p:spPr>
          <a:xfrm>
            <a:off x="0" y="1080"/>
            <a:ext cx="9143640" cy="1584720"/>
          </a:xfrm>
          <a:prstGeom prst="rect">
            <a:avLst/>
          </a:prstGeom>
          <a:ln w="12600">
            <a:noFill/>
          </a:ln>
        </p:spPr>
      </p:pic>
      <p:pic>
        <p:nvPicPr>
          <p:cNvPr id="1" name="Picture 2" descr="Picture 2"/>
          <p:cNvPicPr/>
          <p:nvPr/>
        </p:nvPicPr>
        <p:blipFill>
          <a:blip r:embed="rId3"/>
          <a:stretch/>
        </p:blipFill>
        <p:spPr>
          <a:xfrm>
            <a:off x="8026200" y="-11160"/>
            <a:ext cx="1117440" cy="507240"/>
          </a:xfrm>
          <a:prstGeom prst="rect">
            <a:avLst/>
          </a:prstGeom>
          <a:ln w="12600">
            <a:noFill/>
          </a:ln>
        </p:spPr>
      </p:pic>
      <p:sp>
        <p:nvSpPr>
          <p:cNvPr id="2" name="CustomShape 1" hidden="1"/>
          <p:cNvSpPr/>
          <p:nvPr/>
        </p:nvSpPr>
        <p:spPr>
          <a:xfrm>
            <a:off x="2195640" y="6279840"/>
            <a:ext cx="4571640" cy="45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Grant Agreement (GA) No: 731077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Project General Assembly Meeting -  Confidential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3" name="Image 8" descr="Image 8"/>
          <p:cNvPicPr/>
          <p:nvPr/>
        </p:nvPicPr>
        <p:blipFill>
          <a:blip r:embed="rId4"/>
          <a:stretch/>
        </p:blipFill>
        <p:spPr>
          <a:xfrm>
            <a:off x="-36360" y="-9360"/>
            <a:ext cx="9180000" cy="6867000"/>
          </a:xfrm>
          <a:prstGeom prst="rect">
            <a:avLst/>
          </a:prstGeom>
          <a:ln w="12600">
            <a:noFill/>
          </a:ln>
        </p:spPr>
      </p:pic>
      <p:sp>
        <p:nvSpPr>
          <p:cNvPr id="4" name="CustomShape 2"/>
          <p:cNvSpPr/>
          <p:nvPr/>
        </p:nvSpPr>
        <p:spPr>
          <a:xfrm>
            <a:off x="3132000" y="6237360"/>
            <a:ext cx="3528000" cy="637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Grant Agreement (GA) No: 731077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Project General Assembly Meeting -  Confidential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45720" rIns="45720" tIns="45000" bIns="4500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4400" spc="-1" strike="noStrike">
                <a:solidFill>
                  <a:srgbClr val="ff0000"/>
                </a:solidFill>
                <a:latin typeface="DIN"/>
                <a:ea typeface="DIN"/>
              </a:rPr>
              <a:t>T</a:t>
            </a:r>
            <a:r>
              <a:rPr b="0" lang="en-GB" sz="4400" spc="-1" strike="noStrike">
                <a:solidFill>
                  <a:srgbClr val="ff0000"/>
                </a:solidFill>
                <a:latin typeface="DIN"/>
                <a:ea typeface="DIN"/>
              </a:rPr>
              <a:t>i</a:t>
            </a:r>
            <a:r>
              <a:rPr b="0" lang="en-GB" sz="4400" spc="-1" strike="noStrike">
                <a:solidFill>
                  <a:srgbClr val="ff0000"/>
                </a:solidFill>
                <a:latin typeface="DIN"/>
                <a:ea typeface="DIN"/>
              </a:rPr>
              <a:t>t</a:t>
            </a:r>
            <a:r>
              <a:rPr b="0" lang="en-GB" sz="4400" spc="-1" strike="noStrike">
                <a:solidFill>
                  <a:srgbClr val="ff0000"/>
                </a:solidFill>
                <a:latin typeface="DIN"/>
                <a:ea typeface="DIN"/>
              </a:rPr>
              <a:t>l</a:t>
            </a:r>
            <a:r>
              <a:rPr b="0" lang="en-GB" sz="4400" spc="-1" strike="noStrike">
                <a:solidFill>
                  <a:srgbClr val="ff0000"/>
                </a:solidFill>
                <a:latin typeface="DIN"/>
                <a:ea typeface="DIN"/>
              </a:rPr>
              <a:t>e</a:t>
            </a:r>
            <a:r>
              <a:rPr b="0" lang="en-GB" sz="4400" spc="-1" strike="noStrike">
                <a:solidFill>
                  <a:srgbClr val="ff0000"/>
                </a:solidFill>
                <a:latin typeface="DIN"/>
                <a:ea typeface="DIN"/>
              </a:rPr>
              <a:t> </a:t>
            </a:r>
            <a:r>
              <a:rPr b="0" lang="en-GB" sz="4400" spc="-1" strike="noStrike">
                <a:solidFill>
                  <a:srgbClr val="ff0000"/>
                </a:solidFill>
                <a:latin typeface="DIN"/>
                <a:ea typeface="DIN"/>
              </a:rPr>
              <a:t>T</a:t>
            </a:r>
            <a:r>
              <a:rPr b="0" lang="en-GB" sz="4400" spc="-1" strike="noStrike">
                <a:solidFill>
                  <a:srgbClr val="ff0000"/>
                </a:solidFill>
                <a:latin typeface="DIN"/>
                <a:ea typeface="DIN"/>
              </a:rPr>
              <a:t>e</a:t>
            </a:r>
            <a:r>
              <a:rPr b="0" lang="en-GB" sz="4400" spc="-1" strike="noStrike">
                <a:solidFill>
                  <a:srgbClr val="ff0000"/>
                </a:solidFill>
                <a:latin typeface="DIN"/>
                <a:ea typeface="DIN"/>
              </a:rPr>
              <a:t>x</a:t>
            </a:r>
            <a:r>
              <a:rPr b="0" lang="en-GB" sz="4400" spc="-1" strike="noStrike">
                <a:solidFill>
                  <a:srgbClr val="ff0000"/>
                </a:solidFill>
                <a:latin typeface="DIN"/>
                <a:ea typeface="DIN"/>
              </a:rPr>
              <a:t>t</a:t>
            </a:r>
            <a:endParaRPr b="0" lang="en-GB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One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  <a:p>
            <a:pPr lvl="1" marL="783720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Two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  <a:p>
            <a:pPr lvl="2" marL="1219320" indent="-3045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Three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  <a:p>
            <a:pPr lvl="3" marL="17373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Four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  <a:p>
            <a:pPr lvl="4" marL="21945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»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Five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sldNum"/>
          </p:nvPr>
        </p:nvSpPr>
        <p:spPr>
          <a:xfrm>
            <a:off x="8413200" y="6404400"/>
            <a:ext cx="273240" cy="26892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E76D257-53B5-4BC1-8637-A54E0BCD0A59}" type="slidenum"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10" descr="Image 10"/>
          <p:cNvPicPr/>
          <p:nvPr/>
        </p:nvPicPr>
        <p:blipFill>
          <a:blip r:embed="rId2"/>
          <a:stretch/>
        </p:blipFill>
        <p:spPr>
          <a:xfrm>
            <a:off x="0" y="1080"/>
            <a:ext cx="9143640" cy="1584720"/>
          </a:xfrm>
          <a:prstGeom prst="rect">
            <a:avLst/>
          </a:prstGeom>
          <a:ln w="12600">
            <a:noFill/>
          </a:ln>
        </p:spPr>
      </p:pic>
      <p:pic>
        <p:nvPicPr>
          <p:cNvPr id="45" name="Picture 2" descr="Picture 2"/>
          <p:cNvPicPr/>
          <p:nvPr/>
        </p:nvPicPr>
        <p:blipFill>
          <a:blip r:embed="rId3"/>
          <a:stretch/>
        </p:blipFill>
        <p:spPr>
          <a:xfrm>
            <a:off x="8026200" y="-11160"/>
            <a:ext cx="1117440" cy="507240"/>
          </a:xfrm>
          <a:prstGeom prst="rect">
            <a:avLst/>
          </a:prstGeom>
          <a:ln w="12600"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2195640" y="6279840"/>
            <a:ext cx="4571640" cy="45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Grant Agreement (GA) No: 731077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Project General Assembly Meeting -  Confidential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One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  <a:p>
            <a:pPr lvl="1" marL="783720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Two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  <a:p>
            <a:pPr lvl="2" marL="1219320" indent="-3045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Three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  <a:p>
            <a:pPr lvl="3" marL="17373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Four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  <a:p>
            <a:pPr lvl="4" marL="21945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»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Five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Num"/>
          </p:nvPr>
        </p:nvSpPr>
        <p:spPr>
          <a:xfrm>
            <a:off x="8413200" y="6404400"/>
            <a:ext cx="273240" cy="26892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0734886-2172-4C6C-86BA-0C4F209E5847}" type="slidenum"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10" descr="Image 10"/>
          <p:cNvPicPr/>
          <p:nvPr/>
        </p:nvPicPr>
        <p:blipFill>
          <a:blip r:embed="rId2"/>
          <a:stretch/>
        </p:blipFill>
        <p:spPr>
          <a:xfrm>
            <a:off x="0" y="1080"/>
            <a:ext cx="9143640" cy="1584720"/>
          </a:xfrm>
          <a:prstGeom prst="rect">
            <a:avLst/>
          </a:prstGeom>
          <a:ln w="12600">
            <a:noFill/>
          </a:ln>
        </p:spPr>
      </p:pic>
      <p:pic>
        <p:nvPicPr>
          <p:cNvPr id="87" name="Picture 2" descr="Picture 2"/>
          <p:cNvPicPr/>
          <p:nvPr/>
        </p:nvPicPr>
        <p:blipFill>
          <a:blip r:embed="rId3"/>
          <a:stretch/>
        </p:blipFill>
        <p:spPr>
          <a:xfrm>
            <a:off x="8026200" y="-11160"/>
            <a:ext cx="1117440" cy="507240"/>
          </a:xfrm>
          <a:prstGeom prst="rect">
            <a:avLst/>
          </a:prstGeom>
          <a:ln w="12600"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2195640" y="6279840"/>
            <a:ext cx="4571640" cy="45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Grant Agreement (GA) No: 731077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Project General Assembly Meeting -  Confidential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1115640" y="250560"/>
            <a:ext cx="6840360" cy="921600"/>
          </a:xfrm>
          <a:prstGeom prst="rect">
            <a:avLst/>
          </a:prstGeom>
        </p:spPr>
        <p:txBody>
          <a:bodyPr lIns="45720" rIns="45720" tIns="45000" bIns="4500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4400" spc="-1" strike="noStrike">
                <a:solidFill>
                  <a:srgbClr val="ff0000"/>
                </a:solidFill>
                <a:latin typeface="DIN"/>
                <a:ea typeface="DIN"/>
              </a:rPr>
              <a:t>Title Text</a:t>
            </a:r>
            <a:endParaRPr b="0" lang="en-GB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One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  <a:p>
            <a:pPr lvl="1" marL="783720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Two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  <a:p>
            <a:pPr lvl="2" marL="1219320" indent="-3045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Three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  <a:p>
            <a:pPr lvl="3" marL="17373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Four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  <a:p>
            <a:pPr lvl="4" marL="21945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»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Five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sldNum"/>
          </p:nvPr>
        </p:nvSpPr>
        <p:spPr>
          <a:xfrm>
            <a:off x="8413200" y="6424200"/>
            <a:ext cx="273240" cy="26892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0107D27-C629-4E73-9FF7-F6A560F0294D}" type="slidenum"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 10" descr="Image 10"/>
          <p:cNvPicPr/>
          <p:nvPr/>
        </p:nvPicPr>
        <p:blipFill>
          <a:blip r:embed="rId2"/>
          <a:stretch/>
        </p:blipFill>
        <p:spPr>
          <a:xfrm>
            <a:off x="0" y="1080"/>
            <a:ext cx="9143640" cy="1584720"/>
          </a:xfrm>
          <a:prstGeom prst="rect">
            <a:avLst/>
          </a:prstGeom>
          <a:ln w="12600">
            <a:noFill/>
          </a:ln>
        </p:spPr>
      </p:pic>
      <p:pic>
        <p:nvPicPr>
          <p:cNvPr id="129" name="Picture 2" descr="Picture 2"/>
          <p:cNvPicPr/>
          <p:nvPr/>
        </p:nvPicPr>
        <p:blipFill>
          <a:blip r:embed="rId3"/>
          <a:stretch/>
        </p:blipFill>
        <p:spPr>
          <a:xfrm>
            <a:off x="8026200" y="-11160"/>
            <a:ext cx="1117440" cy="507240"/>
          </a:xfrm>
          <a:prstGeom prst="rect">
            <a:avLst/>
          </a:prstGeom>
          <a:ln w="12600"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2195640" y="6279840"/>
            <a:ext cx="4571640" cy="45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Grant Agreement (GA) No: 731077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Project General Assembly Meeting -  Confidential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One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  <a:p>
            <a:pPr lvl="1" marL="783720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Two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  <a:p>
            <a:pPr lvl="2" marL="1219320" indent="-3045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Three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  <a:p>
            <a:pPr lvl="3" marL="17373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Four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  <a:p>
            <a:pPr lvl="4" marL="21945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»"/>
            </a:pPr>
            <a:r>
              <a:rPr b="0" lang="en-GB" sz="3200" spc="-1" strike="noStrike">
                <a:solidFill>
                  <a:srgbClr val="000000"/>
                </a:solidFill>
                <a:latin typeface="DIN"/>
                <a:ea typeface="DIN"/>
              </a:rPr>
              <a:t>Body Level Five</a:t>
            </a:r>
            <a:endParaRPr b="0" lang="en-GB" sz="3200" spc="-1" strike="noStrike">
              <a:solidFill>
                <a:srgbClr val="000000"/>
              </a:solidFill>
              <a:latin typeface="DI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/>
          </p:nvPr>
        </p:nvSpPr>
        <p:spPr>
          <a:xfrm>
            <a:off x="8413200" y="6404400"/>
            <a:ext cx="273240" cy="26892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B651C7F-ECF7-4D62-B9D3-8139DA70FE57}" type="slidenum"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497800" y="6404400"/>
            <a:ext cx="18864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5B1B532-AB79-46BA-8121-696BD3E465F1}" type="slidenum">
              <a:rPr b="0" lang="en-GB" sz="1200" spc="-1" strike="noStrike">
                <a:solidFill>
                  <a:srgbClr val="808080"/>
                </a:solidFill>
                <a:latin typeface="DIN"/>
                <a:ea typeface="DI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685800" y="3210480"/>
            <a:ext cx="7772040" cy="129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3100" spc="-1" strike="noStrike">
                <a:solidFill>
                  <a:srgbClr val="002060"/>
                </a:solidFill>
                <a:latin typeface="DIN"/>
                <a:ea typeface="DIN"/>
              </a:rPr>
              <a:t>Project General Assembly Meeting</a:t>
            </a:r>
            <a:endParaRPr b="0" lang="en-GB" sz="3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002060"/>
                </a:solidFill>
                <a:latin typeface="DIN"/>
                <a:ea typeface="DIN"/>
              </a:rPr>
              <a:t>24 August 2018 – Joensuu (FI)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002060"/>
                </a:solidFill>
                <a:latin typeface="DIN"/>
                <a:ea typeface="DIN"/>
              </a:rPr>
              <a:t>F2F Meeting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539640" y="4653000"/>
            <a:ext cx="7772040" cy="1551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3200" spc="-1" strike="noStrike">
                <a:solidFill>
                  <a:srgbClr val="4f81bd"/>
                </a:solidFill>
                <a:latin typeface="DIN"/>
                <a:ea typeface="DIN"/>
              </a:rPr>
              <a:t>WP3: Open Data and e-Infrastructures 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3200" spc="-1" strike="noStrike">
                <a:solidFill>
                  <a:srgbClr val="4f81bd"/>
                </a:solidFill>
                <a:latin typeface="DIN"/>
                <a:ea typeface="DIN"/>
              </a:rPr>
              <a:t>P11- CASC4DE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494280" y="6350760"/>
            <a:ext cx="2133360" cy="27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24/08/2018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Table 1"/>
          <p:cNvGraphicFramePr/>
          <p:nvPr/>
        </p:nvGraphicFramePr>
        <p:xfrm>
          <a:off x="251640" y="1774080"/>
          <a:ext cx="8640720" cy="3456000"/>
        </p:xfrm>
        <a:graphic>
          <a:graphicData uri="http://schemas.openxmlformats.org/drawingml/2006/table">
            <a:tbl>
              <a:tblPr/>
              <a:tblGrid>
                <a:gridCol w="8640720"/>
              </a:tblGrid>
              <a:tr h="345636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4f81bd"/>
                          </a:solidFill>
                          <a:latin typeface="DIN"/>
                          <a:ea typeface="DIN"/>
                        </a:rPr>
                        <a:t>Problems encountered  and risks for the project: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15000"/>
                        </a:lnSpc>
                        <a:spcBef>
                          <a:spcPts val="1001"/>
                        </a:spcBef>
                        <a:buClr>
                          <a:srgbClr val="808080"/>
                        </a:buClr>
                        <a:buFont typeface="Arial"/>
                        <a:buChar char="•"/>
                        <a:tabLst>
                          <a:tab algn="l" pos="457200"/>
                        </a:tabLst>
                      </a:pPr>
                      <a:r>
                        <a:rPr b="1" lang="en-GB" sz="1400" spc="-1" strike="noStrike">
                          <a:solidFill>
                            <a:srgbClr val="808080"/>
                          </a:solidFill>
                          <a:latin typeface="DIN"/>
                          <a:ea typeface="DIN"/>
                        </a:rPr>
                        <a:t>Indicate here  inconsistencies or deviations from  task planning and related risk for the project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4f81bd"/>
                          </a:solidFill>
                          <a:latin typeface="DIN"/>
                          <a:ea typeface="DIN"/>
                        </a:rPr>
                        <a:t>Planned actions for the  next months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2" name="CustomShape 2"/>
          <p:cNvSpPr/>
          <p:nvPr/>
        </p:nvSpPr>
        <p:spPr>
          <a:xfrm>
            <a:off x="1763640" y="1052640"/>
            <a:ext cx="5616360" cy="575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Task Progress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8413200" y="6424200"/>
            <a:ext cx="27324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1BC2E6F-A093-4C6A-BDA4-2A0B9F5E7D1D}" type="slidenum"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graphicFrame>
        <p:nvGraphicFramePr>
          <p:cNvPr id="224" name="Table 4"/>
          <p:cNvGraphicFramePr/>
          <p:nvPr/>
        </p:nvGraphicFramePr>
        <p:xfrm>
          <a:off x="1043640" y="3645000"/>
          <a:ext cx="7056360" cy="1482840"/>
        </p:xfrm>
        <a:graphic>
          <a:graphicData uri="http://schemas.openxmlformats.org/drawingml/2006/table">
            <a:tbl>
              <a:tblPr/>
              <a:tblGrid>
                <a:gridCol w="1764000"/>
                <a:gridCol w="1764000"/>
                <a:gridCol w="1764000"/>
                <a:gridCol w="1764360"/>
              </a:tblGrid>
              <a:tr h="370800">
                <a:tc>
                  <a:txBody>
                    <a:bodyPr lIns="45720" rIns="45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WHO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WHAT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HOW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WHEN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</a:tr>
              <a:tr h="370800">
                <a:tc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</a:tr>
              <a:tr h="370800">
                <a:tc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</a:tr>
            </a:tbl>
          </a:graphicData>
        </a:graphic>
      </p:graphicFrame>
      <p:sp>
        <p:nvSpPr>
          <p:cNvPr id="225" name="CustomShape 5"/>
          <p:cNvSpPr/>
          <p:nvPr/>
        </p:nvSpPr>
        <p:spPr>
          <a:xfrm>
            <a:off x="494280" y="6422760"/>
            <a:ext cx="2133360" cy="27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24/08/2018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" name="Table 1"/>
          <p:cNvGraphicFramePr/>
          <p:nvPr/>
        </p:nvGraphicFramePr>
        <p:xfrm>
          <a:off x="263520" y="1845000"/>
          <a:ext cx="8640720" cy="4248000"/>
        </p:xfrm>
        <a:graphic>
          <a:graphicData uri="http://schemas.openxmlformats.org/drawingml/2006/table">
            <a:tbl>
              <a:tblPr/>
              <a:tblGrid>
                <a:gridCol w="8640720"/>
              </a:tblGrid>
              <a:tr h="424836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Task 3.4: </a:t>
                      </a:r>
                      <a:r>
                        <a:rPr b="1" lang="en-GB" sz="2000" spc="-1" strike="noStrike">
                          <a:solidFill>
                            <a:srgbClr val="4f81bd"/>
                          </a:solidFill>
                          <a:latin typeface="DIN"/>
                          <a:ea typeface="DIN"/>
                        </a:rPr>
                        <a:t>Data processing and data mining. From month M24 to M48</a:t>
                      </a: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Task leader: </a:t>
                      </a:r>
                      <a:r>
                        <a:rPr b="1" lang="en-GB" sz="2000" spc="-1" strike="noStrike">
                          <a:solidFill>
                            <a:srgbClr val="4f81bd"/>
                          </a:solidFill>
                          <a:latin typeface="DIN"/>
                          <a:ea typeface="DIN"/>
                        </a:rPr>
                        <a:t>CASC4DE - </a:t>
                      </a: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Participants:</a:t>
                      </a:r>
                      <a:r>
                        <a:rPr b="1" lang="en-GB" sz="2000" spc="-1" strike="noStrike">
                          <a:solidFill>
                            <a:srgbClr val="4f81bd"/>
                          </a:solidFill>
                          <a:latin typeface="DIN"/>
                          <a:ea typeface="DIN"/>
                        </a:rPr>
                        <a:t> CNRS-ORSA, WARW, CNRS-LILL</a:t>
                      </a: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000" spc="-1" strike="noStrike">
                          <a:solidFill>
                            <a:srgbClr val="4f81bd"/>
                          </a:solidFill>
                          <a:latin typeface="DIN"/>
                          <a:ea typeface="DIN"/>
                        </a:rPr>
                        <a:t>Results vs task scheduling:</a:t>
                      </a: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400" spc="-1" strike="noStrike">
                          <a:solidFill>
                            <a:srgbClr val="808080"/>
                          </a:solidFill>
                          <a:latin typeface="DIN"/>
                          <a:ea typeface="DIN"/>
                        </a:rPr>
                        <a:t>Web interface for data processing has been designed and tested. It will improved in the future to be usable by all EU FT-ICR MS collaborators. 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400" spc="-1" strike="noStrike">
                          <a:solidFill>
                            <a:srgbClr val="808080"/>
                          </a:solidFill>
                          <a:latin typeface="DIN"/>
                          <a:ea typeface="DIN"/>
                        </a:rPr>
                        <a:t>A new ESR collaborator will hired at CASC4DE to work on data mining.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7" name="CustomShape 2"/>
          <p:cNvSpPr/>
          <p:nvPr/>
        </p:nvSpPr>
        <p:spPr>
          <a:xfrm>
            <a:off x="1775520" y="922680"/>
            <a:ext cx="5616360" cy="921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Task Progress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8424360" y="6424200"/>
            <a:ext cx="26208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D113B7D-20C6-4E4B-92EF-971D4FEABF1E}" type="slidenum"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494280" y="6422760"/>
            <a:ext cx="2133360" cy="27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24/08/2018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Table 1"/>
          <p:cNvGraphicFramePr/>
          <p:nvPr/>
        </p:nvGraphicFramePr>
        <p:xfrm>
          <a:off x="251640" y="1774080"/>
          <a:ext cx="8640720" cy="3456000"/>
        </p:xfrm>
        <a:graphic>
          <a:graphicData uri="http://schemas.openxmlformats.org/drawingml/2006/table">
            <a:tbl>
              <a:tblPr/>
              <a:tblGrid>
                <a:gridCol w="8640720"/>
              </a:tblGrid>
              <a:tr h="345636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4f81bd"/>
                          </a:solidFill>
                          <a:latin typeface="DIN"/>
                          <a:ea typeface="DIN"/>
                        </a:rPr>
                        <a:t>Problems encountered  and risks for the project: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4f81bd"/>
                          </a:solidFill>
                          <a:latin typeface="DIN"/>
                          <a:ea typeface="DIN"/>
                        </a:rPr>
                        <a:t>Planned actions for the  next months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1" name="CustomShape 2"/>
          <p:cNvSpPr/>
          <p:nvPr/>
        </p:nvSpPr>
        <p:spPr>
          <a:xfrm>
            <a:off x="1763640" y="1052640"/>
            <a:ext cx="5616360" cy="575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Task Progress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8413200" y="6424200"/>
            <a:ext cx="27324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15C4FB6-D480-4E79-9148-611B61B31352}" type="slidenum"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graphicFrame>
        <p:nvGraphicFramePr>
          <p:cNvPr id="233" name="Table 4"/>
          <p:cNvGraphicFramePr/>
          <p:nvPr/>
        </p:nvGraphicFramePr>
        <p:xfrm>
          <a:off x="1043640" y="3619800"/>
          <a:ext cx="7056360" cy="741240"/>
        </p:xfrm>
        <a:graphic>
          <a:graphicData uri="http://schemas.openxmlformats.org/drawingml/2006/table">
            <a:tbl>
              <a:tblPr/>
              <a:tblGrid>
                <a:gridCol w="1764000"/>
                <a:gridCol w="1764000"/>
                <a:gridCol w="1764000"/>
                <a:gridCol w="1764360"/>
              </a:tblGrid>
              <a:tr h="370800">
                <a:tc>
                  <a:txBody>
                    <a:bodyPr lIns="45720" rIns="45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DIN"/>
                          <a:ea typeface="DIN"/>
                        </a:rPr>
                        <a:t>WHO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DIN"/>
                          <a:ea typeface="DIN"/>
                        </a:rPr>
                        <a:t>WHAT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DIN"/>
                          <a:ea typeface="DIN"/>
                        </a:rPr>
                        <a:t>HOW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DIN"/>
                          <a:ea typeface="DIN"/>
                        </a:rPr>
                        <a:t>WHEN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CASC4DE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data mining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New collaborator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Starting in October 2018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</a:tr>
            </a:tbl>
          </a:graphicData>
        </a:graphic>
      </p:graphicFrame>
      <p:sp>
        <p:nvSpPr>
          <p:cNvPr id="234" name="CustomShape 5"/>
          <p:cNvSpPr/>
          <p:nvPr/>
        </p:nvSpPr>
        <p:spPr>
          <a:xfrm>
            <a:off x="494280" y="6422760"/>
            <a:ext cx="2133360" cy="27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24/08/2018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" name="Table 1"/>
          <p:cNvGraphicFramePr/>
          <p:nvPr/>
        </p:nvGraphicFramePr>
        <p:xfrm>
          <a:off x="251640" y="1845000"/>
          <a:ext cx="8640720" cy="4464000"/>
        </p:xfrm>
        <a:graphic>
          <a:graphicData uri="http://schemas.openxmlformats.org/drawingml/2006/table">
            <a:tbl>
              <a:tblPr/>
              <a:tblGrid>
                <a:gridCol w="8640720"/>
              </a:tblGrid>
              <a:tr h="4464360">
                <a:tc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6" name="TextShape 2"/>
          <p:cNvSpPr txBox="1"/>
          <p:nvPr/>
        </p:nvSpPr>
        <p:spPr>
          <a:xfrm>
            <a:off x="8413200" y="6424200"/>
            <a:ext cx="27324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40DFA8F-11A7-4163-BD79-9F5BBF5167E9}" type="slidenum"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graphicFrame>
        <p:nvGraphicFramePr>
          <p:cNvPr id="237" name="Table 3"/>
          <p:cNvGraphicFramePr/>
          <p:nvPr/>
        </p:nvGraphicFramePr>
        <p:xfrm>
          <a:off x="863640" y="2218320"/>
          <a:ext cx="7416360" cy="2219040"/>
        </p:xfrm>
        <a:graphic>
          <a:graphicData uri="http://schemas.openxmlformats.org/drawingml/2006/table">
            <a:tbl>
              <a:tblPr/>
              <a:tblGrid>
                <a:gridCol w="864000"/>
                <a:gridCol w="2102400"/>
                <a:gridCol w="669600"/>
                <a:gridCol w="1440000"/>
                <a:gridCol w="2340360"/>
              </a:tblGrid>
              <a:tr h="44892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DIN"/>
                          <a:ea typeface="DIN"/>
                        </a:rPr>
                        <a:t>Del. Nr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DIN"/>
                          <a:ea typeface="DIN"/>
                        </a:rPr>
                        <a:t>Title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DIN"/>
                          <a:ea typeface="DIN"/>
                        </a:rPr>
                        <a:t>Leader 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DIN"/>
                          <a:ea typeface="DIN"/>
                        </a:rPr>
                        <a:t>Due date  ( Month)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DIN"/>
                          <a:ea typeface="DIN"/>
                        </a:rPr>
                        <a:t>Progress / issues 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946440"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ts val="601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ts val="1001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ts val="1001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D3.1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ts val="601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ts val="1001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ts val="1001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Data</a:t>
                      </a:r>
                      <a:r>
                        <a:rPr b="0" lang="en-GB" sz="1200" spc="-2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 </a:t>
                      </a: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management</a:t>
                      </a:r>
                      <a:r>
                        <a:rPr b="0" lang="en-GB" sz="1200" spc="-52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 </a:t>
                      </a: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plan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ts val="601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ts val="1001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ts val="1001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11 - CASC4DE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45720" rIns="45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6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45720" rIns="45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100 %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</a:tr>
              <a:tr h="717480"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ts val="799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D3.2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4000"/>
                        </a:lnSpc>
                        <a:spcBef>
                          <a:spcPts val="201"/>
                        </a:spcBef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Data/metadata specification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ts val="799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11 - CASC4DE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45720" rIns="45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12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45720" rIns="45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75 %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</a:tr>
              <a:tr h="946440"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ts val="601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ts val="1001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ts val="1001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D3.3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ts val="14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4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Users</a:t>
                      </a:r>
                      <a:r>
                        <a:rPr b="0" lang="en-GB" sz="1200" spc="-26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 </a:t>
                      </a: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guidelines</a:t>
                      </a:r>
                      <a:r>
                        <a:rPr b="0" lang="en-GB" sz="1200" spc="-4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 </a:t>
                      </a: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on the data</a:t>
                      </a:r>
                      <a:r>
                        <a:rPr b="0" lang="en-GB" sz="1200" spc="-15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 </a:t>
                      </a: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storage</a:t>
                      </a:r>
                      <a:r>
                        <a:rPr b="0" lang="en-GB" sz="1200" spc="-32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 </a:t>
                      </a: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and</a:t>
                      </a:r>
                      <a:r>
                        <a:rPr b="0" lang="en-GB" sz="1200" spc="-15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 </a:t>
                      </a: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data access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ts val="601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ts val="1001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ts val="1001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11 - CASC4DE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45720" rIns="45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24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45720" rIns="45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15 %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</a:tr>
              <a:tr h="946440"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ts val="601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ts val="1001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ts val="1001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D3.4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ts val="799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4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Common</a:t>
                      </a:r>
                      <a:r>
                        <a:rPr b="0" lang="en-GB" sz="1200" spc="-35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 </a:t>
                      </a: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interface for remote</a:t>
                      </a:r>
                      <a:r>
                        <a:rPr b="0" lang="en-GB" sz="1200" spc="-32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 </a:t>
                      </a: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control</a:t>
                      </a:r>
                      <a:r>
                        <a:rPr b="0" lang="en-GB" sz="1200" spc="-32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 </a:t>
                      </a: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of the</a:t>
                      </a:r>
                      <a:r>
                        <a:rPr b="0" lang="en-GB" sz="1200" spc="-7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 </a:t>
                      </a: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di</a:t>
                      </a:r>
                      <a:r>
                        <a:rPr b="0" lang="en-GB" sz="1200" spc="-2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f</a:t>
                      </a: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ferent</a:t>
                      </a:r>
                      <a:r>
                        <a:rPr b="0" lang="en-GB" sz="1200" spc="-15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 </a:t>
                      </a: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FT#ICR spectrometer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ts val="601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ts val="1001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ts val="1001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11 - CASC4DE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45720" rIns="45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24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45720" rIns="45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0 %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</a:tr>
            </a:tbl>
          </a:graphicData>
        </a:graphic>
      </p:graphicFrame>
      <p:sp>
        <p:nvSpPr>
          <p:cNvPr id="238" name="CustomShape 4"/>
          <p:cNvSpPr/>
          <p:nvPr/>
        </p:nvSpPr>
        <p:spPr>
          <a:xfrm>
            <a:off x="1763640" y="836640"/>
            <a:ext cx="5616360" cy="921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170" spc="-1" strike="noStrike">
                <a:solidFill>
                  <a:srgbClr val="000000"/>
                </a:solidFill>
                <a:latin typeface="DIN"/>
                <a:ea typeface="DIN"/>
              </a:rPr>
              <a:t>Deliverables Status </a:t>
            </a:r>
            <a:endParaRPr b="0" lang="en-GB" sz="117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170" spc="-1" strike="noStrike"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494280" y="6422760"/>
            <a:ext cx="2133360" cy="27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24/08/2018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Table 1"/>
          <p:cNvGraphicFramePr/>
          <p:nvPr/>
        </p:nvGraphicFramePr>
        <p:xfrm>
          <a:off x="251640" y="1845000"/>
          <a:ext cx="8640720" cy="3456000"/>
        </p:xfrm>
        <a:graphic>
          <a:graphicData uri="http://schemas.openxmlformats.org/drawingml/2006/table">
            <a:tbl>
              <a:tblPr/>
              <a:tblGrid>
                <a:gridCol w="8640720"/>
              </a:tblGrid>
              <a:tr h="3456360">
                <a:tc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1" name="TextShape 2"/>
          <p:cNvSpPr txBox="1"/>
          <p:nvPr/>
        </p:nvSpPr>
        <p:spPr>
          <a:xfrm>
            <a:off x="8413200" y="6424200"/>
            <a:ext cx="27324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276C67E-1364-4A3F-B58E-9643589F2E64}" type="slidenum"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graphicFrame>
        <p:nvGraphicFramePr>
          <p:cNvPr id="242" name="Table 3"/>
          <p:cNvGraphicFramePr/>
          <p:nvPr/>
        </p:nvGraphicFramePr>
        <p:xfrm>
          <a:off x="863640" y="2451960"/>
          <a:ext cx="7416360" cy="1264680"/>
        </p:xfrm>
        <a:graphic>
          <a:graphicData uri="http://schemas.openxmlformats.org/drawingml/2006/table">
            <a:tbl>
              <a:tblPr/>
              <a:tblGrid>
                <a:gridCol w="864000"/>
                <a:gridCol w="2102400"/>
                <a:gridCol w="669600"/>
                <a:gridCol w="1440000"/>
                <a:gridCol w="2340360"/>
              </a:tblGrid>
              <a:tr h="44892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DIN"/>
                          <a:ea typeface="DIN"/>
                        </a:rPr>
                        <a:t>Del. Nr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DIN"/>
                          <a:ea typeface="DIN"/>
                        </a:rPr>
                        <a:t>Title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DIN"/>
                          <a:ea typeface="DIN"/>
                        </a:rPr>
                        <a:t>Leader 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DIN"/>
                          <a:ea typeface="DIN"/>
                        </a:rPr>
                        <a:t>Due date  ( Month)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DIN"/>
                          <a:ea typeface="DIN"/>
                        </a:rPr>
                        <a:t>Progress / issues 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81576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ts val="14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D3.5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4000"/>
                        </a:lnSpc>
                        <a:spcBef>
                          <a:spcPts val="201"/>
                        </a:spcBef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Specific processing, analysis and mining tools for the data processing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ts val="14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11 - CASC4DE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48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45720" rIns="45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15 %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</a:tr>
            </a:tbl>
          </a:graphicData>
        </a:graphic>
      </p:graphicFrame>
      <p:sp>
        <p:nvSpPr>
          <p:cNvPr id="243" name="CustomShape 4"/>
          <p:cNvSpPr/>
          <p:nvPr/>
        </p:nvSpPr>
        <p:spPr>
          <a:xfrm>
            <a:off x="1763640" y="836640"/>
            <a:ext cx="5616360" cy="921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170" spc="-1" strike="noStrike">
                <a:solidFill>
                  <a:srgbClr val="000000"/>
                </a:solidFill>
                <a:latin typeface="DIN"/>
                <a:ea typeface="DIN"/>
              </a:rPr>
              <a:t>Deliverables Status </a:t>
            </a:r>
            <a:endParaRPr b="0" lang="en-GB" sz="117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170" spc="-1" strike="noStrike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494280" y="6422760"/>
            <a:ext cx="2133360" cy="27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24/08/2018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413200" y="6404400"/>
            <a:ext cx="27324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DA00F50-C1D2-4678-B0A5-1FCC8F01447C}" type="slidenum"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graphicFrame>
        <p:nvGraphicFramePr>
          <p:cNvPr id="246" name="Table 2"/>
          <p:cNvGraphicFramePr/>
          <p:nvPr/>
        </p:nvGraphicFramePr>
        <p:xfrm>
          <a:off x="683640" y="1628640"/>
          <a:ext cx="7920360" cy="1865160"/>
        </p:xfrm>
        <a:graphic>
          <a:graphicData uri="http://schemas.openxmlformats.org/drawingml/2006/table">
            <a:tbl>
              <a:tblPr/>
              <a:tblGrid>
                <a:gridCol w="710640"/>
                <a:gridCol w="1558440"/>
                <a:gridCol w="636120"/>
                <a:gridCol w="923040"/>
                <a:gridCol w="773280"/>
                <a:gridCol w="1346760"/>
                <a:gridCol w="1060200"/>
                <a:gridCol w="911880"/>
              </a:tblGrid>
              <a:tr h="621720">
                <a:tc>
                  <a:txBody>
                    <a:bodyPr lIns="6120" rIns="6120" tIns="6120" bIns="6120" anchor="ctr">
                      <a:noAutofit/>
                    </a:bodyPr>
                    <a:p>
                      <a:pPr algn="ctr">
                        <a:lnSpc>
                          <a:spcPts val="1199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MS no. 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 lIns="6120" rIns="6120" tIns="6120" bIns="6120" anchor="ctr">
                      <a:noAutofit/>
                    </a:bodyPr>
                    <a:p>
                      <a:pPr algn="ctr">
                        <a:lnSpc>
                          <a:spcPts val="1199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Milestone name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 lIns="6120" rIns="6120" tIns="6120" bIns="6120" anchor="ctr">
                      <a:noAutofit/>
                    </a:bodyPr>
                    <a:p>
                      <a:pPr algn="ctr">
                        <a:lnSpc>
                          <a:spcPts val="1199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WP no.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 lIns="6120" rIns="6120" tIns="6120" bIns="6120" anchor="ctr">
                      <a:noAutofit/>
                    </a:bodyPr>
                    <a:p>
                      <a:pPr algn="ctr">
                        <a:lnSpc>
                          <a:spcPts val="1199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Leader 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 lIns="6120" rIns="6120" tIns="6120" bIns="6120" anchor="ctr">
                      <a:noAutofit/>
                    </a:bodyPr>
                    <a:p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Due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ts val="1199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date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 lIns="6120" rIns="6120" tIns="6120" bIns="6120" anchor="ctr">
                      <a:noAutofit/>
                    </a:bodyPr>
                    <a:p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Means of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ts val="1199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Verifications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 lIns="6120" rIns="6120" tIns="6120" bIns="6120" anchor="ctr">
                      <a:noAutofit/>
                    </a:bodyPr>
                    <a:p>
                      <a:pPr algn="ctr">
                        <a:lnSpc>
                          <a:spcPts val="1199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Status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 lIns="6120" rIns="6120" tIns="6120" bIns="6120" anchor="ctr">
                      <a:noAutofit/>
                    </a:bodyPr>
                    <a:p>
                      <a:pPr algn="ctr">
                        <a:lnSpc>
                          <a:spcPts val="1199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Expected date of achievement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6120" marR="6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58ed5"/>
                    </a:solidFill>
                  </a:tcPr>
                </a:tc>
              </a:tr>
              <a:tr h="259596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ts val="1001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ts val="1001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ts val="1199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MS4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ts val="14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4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Data management plan in concertation with all sites and following H2020 recommendations.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ts val="1001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ts val="1001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ts val="1199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3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 lIns="7920" rIns="7920" tIns="7920" bIns="7920" anchor="ctr">
                      <a:noAutofit/>
                    </a:bodyPr>
                    <a:p>
                      <a:pPr algn="ctr">
                        <a:lnSpc>
                          <a:spcPts val="1199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11 - CASC4DE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 lIns="7920" rIns="7920" tIns="7920" bIns="7920" anchor="ctr">
                      <a:noAutofit/>
                    </a:bodyPr>
                    <a:p>
                      <a:pPr algn="ctr">
                        <a:lnSpc>
                          <a:spcPts val="1199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48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4000"/>
                        </a:lnSpc>
                        <a:spcBef>
                          <a:spcPts val="201"/>
                        </a:spcBef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Data management plan in concertation with all sites and following H2020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4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recommendations. means of verification: Agreement on a data management plan.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5b3d7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5b3d7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5b3d7"/>
                    </a:solidFill>
                  </a:tcPr>
                </a:tc>
              </a:tr>
              <a:tr h="222516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ts val="1001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ts val="1001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ts val="1199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MS5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ts val="1001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ts val="1001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4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Suited common interface with the different FT#ICR spectrometer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ts val="1001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ts val="1001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ts val="1199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 </a:t>
                      </a: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3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 lIns="7920" rIns="7920" tIns="7920" bIns="7920" anchor="ctr">
                      <a:noAutofit/>
                    </a:bodyPr>
                    <a:p>
                      <a:pPr algn="ctr">
                        <a:lnSpc>
                          <a:spcPts val="1199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11 - CASC4DE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 lIns="7920" rIns="7920" tIns="7920" bIns="7920" anchor="ctr">
                      <a:noAutofit/>
                    </a:bodyPr>
                    <a:p>
                      <a:pPr algn="ctr">
                        <a:lnSpc>
                          <a:spcPts val="1199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36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4000"/>
                        </a:lnSpc>
                        <a:spcBef>
                          <a:spcPts val="201"/>
                        </a:spcBef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Suited common interface with the different FT#ICR spectrometer. Means of verification: Success of a complete remote acquisition and processing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5b3d7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5b3d7"/>
                    </a:solidFill>
                  </a:tcPr>
                </a:tc>
                <a:tc>
                  <a:tcPr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sp>
        <p:nvSpPr>
          <p:cNvPr id="247" name="CustomShape 3"/>
          <p:cNvSpPr/>
          <p:nvPr/>
        </p:nvSpPr>
        <p:spPr>
          <a:xfrm>
            <a:off x="1763640" y="836640"/>
            <a:ext cx="5616360" cy="921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170" spc="-1" strike="noStrike">
                <a:solidFill>
                  <a:srgbClr val="000000"/>
                </a:solidFill>
                <a:latin typeface="DIN"/>
                <a:ea typeface="DIN"/>
              </a:rPr>
              <a:t>Milestone Status </a:t>
            </a:r>
            <a:endParaRPr b="0" lang="en-GB" sz="117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170" spc="-1" strike="noStrike">
              <a:latin typeface="Arial"/>
            </a:endParaRPr>
          </a:p>
        </p:txBody>
      </p:sp>
      <p:graphicFrame>
        <p:nvGraphicFramePr>
          <p:cNvPr id="248" name="Table 4"/>
          <p:cNvGraphicFramePr/>
          <p:nvPr/>
        </p:nvGraphicFramePr>
        <p:xfrm>
          <a:off x="251640" y="1522080"/>
          <a:ext cx="8640720" cy="5301000"/>
        </p:xfrm>
        <a:graphic>
          <a:graphicData uri="http://schemas.openxmlformats.org/drawingml/2006/table">
            <a:tbl>
              <a:tblPr/>
              <a:tblGrid>
                <a:gridCol w="8640720"/>
              </a:tblGrid>
              <a:tr h="5301000">
                <a:tc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9" name="CustomShape 5"/>
          <p:cNvSpPr/>
          <p:nvPr/>
        </p:nvSpPr>
        <p:spPr>
          <a:xfrm>
            <a:off x="494280" y="6422760"/>
            <a:ext cx="2133360" cy="27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24/08/2018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339640" y="4936680"/>
            <a:ext cx="4104000" cy="43596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5" name="Group 2"/>
          <p:cNvGrpSpPr/>
          <p:nvPr/>
        </p:nvGrpSpPr>
        <p:grpSpPr>
          <a:xfrm>
            <a:off x="452520" y="2637000"/>
            <a:ext cx="8208360" cy="791640"/>
            <a:chOff x="452520" y="2637000"/>
            <a:chExt cx="8208360" cy="791640"/>
          </a:xfrm>
        </p:grpSpPr>
        <p:sp>
          <p:nvSpPr>
            <p:cNvPr id="176" name="CustomShape 3"/>
            <p:cNvSpPr/>
            <p:nvPr/>
          </p:nvSpPr>
          <p:spPr>
            <a:xfrm>
              <a:off x="452520" y="2637000"/>
              <a:ext cx="8208360" cy="79164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4"/>
            <p:cNvSpPr/>
            <p:nvPr/>
          </p:nvSpPr>
          <p:spPr>
            <a:xfrm>
              <a:off x="452520" y="2637000"/>
              <a:ext cx="8208360" cy="471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>
              <a:spAutoFit/>
            </a:bodyPr>
            <a:p>
              <a:pPr algn="ctr">
                <a:lnSpc>
                  <a:spcPct val="100000"/>
                </a:lnSpc>
                <a:spcBef>
                  <a:spcPts val="1199"/>
                </a:spcBef>
                <a:tabLst>
                  <a:tab algn="l" pos="0"/>
                </a:tabLst>
              </a:pPr>
              <a:endParaRPr b="0" lang="en-GB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1199"/>
                </a:spcBef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ffffff"/>
                  </a:solidFill>
                  <a:latin typeface="DIN"/>
                  <a:ea typeface="DIN"/>
                </a:rPr>
                <a:t>WP3 – Open Data and e-Infrastructure - CASC4DE</a:t>
              </a:r>
              <a:endParaRPr b="0" lang="en-GB" sz="1400" spc="-1" strike="noStrike">
                <a:latin typeface="Arial"/>
              </a:endParaRPr>
            </a:p>
          </p:txBody>
        </p:sp>
      </p:grpSp>
      <p:sp>
        <p:nvSpPr>
          <p:cNvPr id="178" name="CustomShape 5"/>
          <p:cNvSpPr/>
          <p:nvPr/>
        </p:nvSpPr>
        <p:spPr>
          <a:xfrm>
            <a:off x="467640" y="3537720"/>
            <a:ext cx="8208720" cy="61092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TextShape 6"/>
          <p:cNvSpPr txBox="1"/>
          <p:nvPr/>
        </p:nvSpPr>
        <p:spPr>
          <a:xfrm>
            <a:off x="827640" y="1042560"/>
            <a:ext cx="7642800" cy="5137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WP Timeline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Shape 7"/>
          <p:cNvSpPr txBox="1"/>
          <p:nvPr/>
        </p:nvSpPr>
        <p:spPr>
          <a:xfrm>
            <a:off x="8497800" y="6404400"/>
            <a:ext cx="18864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129D57E-9714-4732-AAAF-58CD9B018816}" type="slidenum"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2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81" name="CustomShape 8"/>
          <p:cNvSpPr/>
          <p:nvPr/>
        </p:nvSpPr>
        <p:spPr>
          <a:xfrm>
            <a:off x="1389240" y="4221000"/>
            <a:ext cx="3254400" cy="61092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9"/>
          <p:cNvSpPr/>
          <p:nvPr/>
        </p:nvSpPr>
        <p:spPr>
          <a:xfrm>
            <a:off x="1980000" y="4293000"/>
            <a:ext cx="2072880" cy="424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ffffff"/>
                </a:solidFill>
                <a:latin typeface="DIN"/>
                <a:ea typeface="DIN"/>
              </a:rPr>
              <a:t>Task 3.2 – Data storage and data access – CASC4DE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83" name="CustomShape 10"/>
          <p:cNvSpPr/>
          <p:nvPr/>
        </p:nvSpPr>
        <p:spPr>
          <a:xfrm>
            <a:off x="2433240" y="5042160"/>
            <a:ext cx="4010760" cy="2566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ffffff"/>
                </a:solidFill>
                <a:latin typeface="DIN"/>
                <a:ea typeface="DIN"/>
              </a:rPr>
              <a:t>Task 3.3 - Virtualization of instrument access – CNRS</a:t>
            </a:r>
            <a:endParaRPr b="0" lang="en-GB" sz="1100" spc="-1" strike="noStrike">
              <a:latin typeface="Arial"/>
            </a:endParaRPr>
          </a:p>
        </p:txBody>
      </p:sp>
      <p:graphicFrame>
        <p:nvGraphicFramePr>
          <p:cNvPr id="184" name="Table 11"/>
          <p:cNvGraphicFramePr/>
          <p:nvPr/>
        </p:nvGraphicFramePr>
        <p:xfrm>
          <a:off x="446760" y="1857240"/>
          <a:ext cx="8229240" cy="563400"/>
        </p:xfrm>
        <a:graphic>
          <a:graphicData uri="http://schemas.openxmlformats.org/drawingml/2006/table">
            <a:tbl>
              <a:tblPr/>
              <a:tblGrid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81800"/>
                <a:gridCol w="160920"/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71360"/>
                <a:gridCol w="175320"/>
              </a:tblGrid>
              <a:tr h="150480"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3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4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5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6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7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8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9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10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11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12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13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14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15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16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17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18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19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20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21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22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23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24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25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26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27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28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29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30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31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32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33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34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35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36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37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38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39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40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41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42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43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44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45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46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47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48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</a:tr>
              <a:tr h="275040"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Jan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Feb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Mar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Apr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May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Jun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Jul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Aug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Sep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Oct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Nov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Dec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Jan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Feb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Mar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Apr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May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Jun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Jul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Aug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Sep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Oct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Nov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Dec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Jan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Feb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Mar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Apr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May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Jun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Jul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Aug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Sep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Oct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Nov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Dec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Jan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Feb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Mar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Apr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May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Jun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Jul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Aug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Sep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Oct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Nov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Dec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</a:tr>
              <a:tr h="137880"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18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18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18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18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18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18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18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18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18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18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18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18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19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19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19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19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19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19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19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19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19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19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19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19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20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20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20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20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20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20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20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20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20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20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20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20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21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21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21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21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21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21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21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21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21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21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21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5760" rIns="5760" tIns="5760" bIns="5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21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5760" marR="5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185" name="CustomShape 12"/>
          <p:cNvSpPr/>
          <p:nvPr/>
        </p:nvSpPr>
        <p:spPr>
          <a:xfrm>
            <a:off x="4392000" y="5441040"/>
            <a:ext cx="4283280" cy="43596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3"/>
          <p:cNvSpPr/>
          <p:nvPr/>
        </p:nvSpPr>
        <p:spPr>
          <a:xfrm>
            <a:off x="4392000" y="5543640"/>
            <a:ext cx="3981600" cy="257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ffffff"/>
                </a:solidFill>
                <a:latin typeface="DIN"/>
                <a:ea typeface="DIN"/>
              </a:rPr>
              <a:t>Task 3.4 – Data processing and data mining – CASC4DE 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87" name="CustomShape 14"/>
          <p:cNvSpPr/>
          <p:nvPr/>
        </p:nvSpPr>
        <p:spPr>
          <a:xfrm>
            <a:off x="1366200" y="3549960"/>
            <a:ext cx="5918760" cy="4244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ffffff"/>
                </a:solidFill>
                <a:latin typeface="DIN"/>
                <a:ea typeface="DIN"/>
              </a:rPr>
              <a:t>Task 3.1 – Providing a data management plan for the research infrastructure –CASC4DE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88" name="CustomShape 15"/>
          <p:cNvSpPr/>
          <p:nvPr/>
        </p:nvSpPr>
        <p:spPr>
          <a:xfrm>
            <a:off x="494280" y="6422760"/>
            <a:ext cx="2133360" cy="27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24/08/2018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Table 1"/>
          <p:cNvGraphicFramePr/>
          <p:nvPr/>
        </p:nvGraphicFramePr>
        <p:xfrm>
          <a:off x="251640" y="3357000"/>
          <a:ext cx="8640720" cy="2880000"/>
        </p:xfrm>
        <a:graphic>
          <a:graphicData uri="http://schemas.openxmlformats.org/drawingml/2006/table">
            <a:tbl>
              <a:tblPr/>
              <a:tblGrid>
                <a:gridCol w="8640720"/>
              </a:tblGrid>
              <a:tr h="288000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000" spc="-1" strike="noStrike">
                          <a:solidFill>
                            <a:srgbClr val="4f81bd"/>
                          </a:solidFill>
                          <a:latin typeface="DIN"/>
                          <a:ea typeface="DIN"/>
                        </a:rPr>
                        <a:t>Results over the last 3 months at WP level: </a:t>
                      </a:r>
                      <a:endParaRPr b="0" lang="en-GB" sz="20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15000"/>
                        </a:lnSpc>
                        <a:spcBef>
                          <a:spcPts val="1001"/>
                        </a:spcBef>
                        <a:buClr>
                          <a:srgbClr val="808080"/>
                        </a:buClr>
                        <a:buFont typeface="Arial"/>
                        <a:buChar char="•"/>
                        <a:tabLst>
                          <a:tab algn="l" pos="457200"/>
                        </a:tabLst>
                      </a:pPr>
                      <a:r>
                        <a:rPr b="1" lang="en-GB" sz="1600" spc="-1" strike="noStrike">
                          <a:solidFill>
                            <a:srgbClr val="808080"/>
                          </a:solidFill>
                          <a:latin typeface="Calibri"/>
                          <a:ea typeface="Calibri"/>
                        </a:rPr>
                        <a:t>First version of Data Management Plan is delivered, the content will be discuss in Joensuu. 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15000"/>
                        </a:lnSpc>
                        <a:spcBef>
                          <a:spcPts val="1001"/>
                        </a:spcBef>
                        <a:buClr>
                          <a:srgbClr val="808080"/>
                        </a:buClr>
                        <a:buFont typeface="Arial"/>
                        <a:buChar char="•"/>
                        <a:tabLst>
                          <a:tab algn="l" pos="457200"/>
                        </a:tabLst>
                      </a:pPr>
                      <a:r>
                        <a:rPr b="1" lang="en-GB" sz="1600" spc="-1" strike="noStrike">
                          <a:solidFill>
                            <a:srgbClr val="808080"/>
                          </a:solidFill>
                          <a:latin typeface="Calibri"/>
                          <a:ea typeface="Calibri"/>
                        </a:rPr>
                        <a:t>We are Currently working on a web interface to allow users to enter their metadata. A model is shown in Joensuu.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15000"/>
                        </a:lnSpc>
                        <a:spcBef>
                          <a:spcPts val="1001"/>
                        </a:spcBef>
                        <a:buClr>
                          <a:srgbClr val="808080"/>
                        </a:buClr>
                        <a:buFont typeface="Arial"/>
                        <a:buChar char="•"/>
                        <a:tabLst>
                          <a:tab algn="l" pos="457200"/>
                        </a:tabLst>
                      </a:pPr>
                      <a:r>
                        <a:rPr b="1" lang="en-GB" sz="1600" spc="-1" strike="noStrike">
                          <a:solidFill>
                            <a:srgbClr val="808080"/>
                          </a:solidFill>
                          <a:latin typeface="Calibri"/>
                          <a:ea typeface="Calibri"/>
                        </a:rPr>
                        <a:t>We are facing an issue with Strasbourg</a:t>
                      </a:r>
                      <a:r>
                        <a:rPr b="1" lang="en-GB" sz="1600" spc="-1" strike="noStrike">
                          <a:solidFill>
                            <a:srgbClr val="ff2600"/>
                          </a:solidFill>
                          <a:latin typeface="Calibri"/>
                          <a:ea typeface="Calibri"/>
                        </a:rPr>
                        <a:t> </a:t>
                      </a:r>
                      <a:r>
                        <a:rPr b="1" lang="en-GB" sz="1600" spc="-1" strike="noStrike">
                          <a:solidFill>
                            <a:srgbClr val="808080"/>
                          </a:solidFill>
                          <a:latin typeface="Calibri"/>
                          <a:ea typeface="Calibri"/>
                        </a:rPr>
                        <a:t>University staff to access the EU network; we hope to find a solution in September.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6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0" name="CustomShape 2"/>
          <p:cNvSpPr/>
          <p:nvPr/>
        </p:nvSpPr>
        <p:spPr>
          <a:xfrm>
            <a:off x="1775520" y="922680"/>
            <a:ext cx="5616360" cy="921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WP Progress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8497800" y="6424200"/>
            <a:ext cx="18864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C0DFE53-F62A-4E77-8B6E-F4A1F77DD6F6}" type="slidenum"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graphicFrame>
        <p:nvGraphicFramePr>
          <p:cNvPr id="192" name="Table 4"/>
          <p:cNvGraphicFramePr/>
          <p:nvPr/>
        </p:nvGraphicFramePr>
        <p:xfrm>
          <a:off x="251640" y="1710000"/>
          <a:ext cx="8640720" cy="1466640"/>
        </p:xfrm>
        <a:graphic>
          <a:graphicData uri="http://schemas.openxmlformats.org/drawingml/2006/table">
            <a:tbl>
              <a:tblPr/>
              <a:tblGrid>
                <a:gridCol w="1485000"/>
                <a:gridCol w="607320"/>
                <a:gridCol w="472320"/>
                <a:gridCol w="607320"/>
                <a:gridCol w="568800"/>
                <a:gridCol w="578520"/>
                <a:gridCol w="540000"/>
                <a:gridCol w="675000"/>
                <a:gridCol w="729000"/>
                <a:gridCol w="383040"/>
                <a:gridCol w="264600"/>
                <a:gridCol w="792000"/>
                <a:gridCol w="937800"/>
              </a:tblGrid>
              <a:tr h="1789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Work package nr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5"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Partner responsible for the WP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3"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CASC4DE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5748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Work package title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gridSpan="12"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Open Data and e-Infrastructure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5748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Activity start month and year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01 2018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Activity end month and year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4"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12 2021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5748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Partners involved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3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4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5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6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7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8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9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808080"/>
                          </a:solidFill>
                          <a:latin typeface="Calibri"/>
                          <a:ea typeface="Calibri"/>
                        </a:rPr>
                        <a:t>12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5748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Organization acronym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CNRS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LIEG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PRAG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UHRO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UEF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ROMA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FC-LISB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MOSC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WARW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CASC4DE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000" spc="-1" strike="noStrike">
                          <a:solidFill>
                            <a:srgbClr val="808080"/>
                          </a:solidFill>
                          <a:latin typeface="Calibri"/>
                          <a:ea typeface="Calibri"/>
                        </a:rPr>
                        <a:t>AK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3" name="CustomShape 5"/>
          <p:cNvSpPr/>
          <p:nvPr/>
        </p:nvSpPr>
        <p:spPr>
          <a:xfrm>
            <a:off x="494280" y="6422760"/>
            <a:ext cx="2133360" cy="27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24/08/2018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Table 1"/>
          <p:cNvGraphicFramePr/>
          <p:nvPr/>
        </p:nvGraphicFramePr>
        <p:xfrm>
          <a:off x="263520" y="1845000"/>
          <a:ext cx="8640720" cy="4248000"/>
        </p:xfrm>
        <a:graphic>
          <a:graphicData uri="http://schemas.openxmlformats.org/drawingml/2006/table">
            <a:tbl>
              <a:tblPr/>
              <a:tblGrid>
                <a:gridCol w="8640720"/>
              </a:tblGrid>
              <a:tr h="424836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000" spc="-1" strike="noStrike">
                          <a:solidFill>
                            <a:srgbClr val="4f81bd"/>
                          </a:solidFill>
                          <a:latin typeface="DIN"/>
                          <a:ea typeface="DIN"/>
                        </a:rPr>
                        <a:t>Side Technical Meetings</a:t>
                      </a: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000" spc="-1" strike="noStrike">
                          <a:solidFill>
                            <a:srgbClr val="4f81bd"/>
                          </a:solidFill>
                          <a:latin typeface="DIN"/>
                          <a:ea typeface="DIN"/>
                        </a:rPr>
                        <a:t>Global progress of the WP: </a:t>
                      </a: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15%</a:t>
                      </a:r>
                      <a:endParaRPr b="0" lang="en-GB" sz="2000" spc="-1" strike="noStrike">
                        <a:latin typeface="Arial"/>
                      </a:endParaRPr>
                    </a:p>
                    <a:p>
                      <a:pPr marL="285840" indent="-12240">
                        <a:lnSpc>
                          <a:spcPct val="100000"/>
                        </a:lnSpc>
                        <a:buClr>
                          <a:srgbClr val="80808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1" lang="en-GB" sz="1600" spc="-1" strike="noStrike">
                          <a:solidFill>
                            <a:srgbClr val="808080"/>
                          </a:solidFill>
                          <a:latin typeface="Calibri"/>
                          <a:ea typeface="Calibri"/>
                        </a:rPr>
                        <a:t>Good advancement with respect to the planning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6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5" name="CustomShape 2"/>
          <p:cNvSpPr/>
          <p:nvPr/>
        </p:nvSpPr>
        <p:spPr>
          <a:xfrm>
            <a:off x="1775520" y="922680"/>
            <a:ext cx="5616360" cy="921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WP Progress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8497800" y="6424200"/>
            <a:ext cx="18864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9C769DD-E910-47C5-8531-A924CC3F14AE}" type="slidenum"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494280" y="6422760"/>
            <a:ext cx="2133360" cy="27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24/08/2018</a:t>
            </a:r>
            <a:endParaRPr b="0" lang="en-GB" sz="1200" spc="-1" strike="noStrike">
              <a:latin typeface="Arial"/>
            </a:endParaRPr>
          </a:p>
        </p:txBody>
      </p:sp>
      <p:graphicFrame>
        <p:nvGraphicFramePr>
          <p:cNvPr id="198" name="Table 5"/>
          <p:cNvGraphicFramePr/>
          <p:nvPr/>
        </p:nvGraphicFramePr>
        <p:xfrm>
          <a:off x="407520" y="2637000"/>
          <a:ext cx="8352720" cy="741240"/>
        </p:xfrm>
        <a:graphic>
          <a:graphicData uri="http://schemas.openxmlformats.org/drawingml/2006/table">
            <a:tbl>
              <a:tblPr/>
              <a:tblGrid>
                <a:gridCol w="2088000"/>
                <a:gridCol w="2088000"/>
                <a:gridCol w="2088000"/>
                <a:gridCol w="2088720"/>
              </a:tblGrid>
              <a:tr h="370800">
                <a:tc>
                  <a:txBody>
                    <a:bodyPr lIns="45720" rIns="45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Date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Place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Partner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Purpose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19-25/08/18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Joensuu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All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Validate DMP and metadata format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Table 1"/>
          <p:cNvGraphicFramePr/>
          <p:nvPr/>
        </p:nvGraphicFramePr>
        <p:xfrm>
          <a:off x="263520" y="1845000"/>
          <a:ext cx="8640720" cy="8496720"/>
        </p:xfrm>
        <a:graphic>
          <a:graphicData uri="http://schemas.openxmlformats.org/drawingml/2006/table">
            <a:tbl>
              <a:tblPr/>
              <a:tblGrid>
                <a:gridCol w="8640720"/>
              </a:tblGrid>
              <a:tr h="425160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Task 3.1: </a:t>
                      </a:r>
                      <a:r>
                        <a:rPr b="1" lang="en-GB" sz="2000" spc="-1" strike="noStrike">
                          <a:solidFill>
                            <a:srgbClr val="4f81bd"/>
                          </a:solidFill>
                          <a:latin typeface="DIN"/>
                          <a:ea typeface="DIN"/>
                        </a:rPr>
                        <a:t>Providing a data management plan for the research infrastructure. </a:t>
                      </a: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000" spc="-1" strike="noStrike">
                          <a:solidFill>
                            <a:srgbClr val="4f81bd"/>
                          </a:solidFill>
                          <a:latin typeface="DIN"/>
                          <a:ea typeface="DIN"/>
                        </a:rPr>
                        <a:t>From M1 to M48</a:t>
                      </a: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Task leader: </a:t>
                      </a:r>
                      <a:r>
                        <a:rPr b="1" lang="en-GB" sz="2000" spc="-1" strike="noStrike">
                          <a:solidFill>
                            <a:srgbClr val="4f81bd"/>
                          </a:solidFill>
                          <a:latin typeface="DIN"/>
                          <a:ea typeface="DIN"/>
                        </a:rPr>
                        <a:t>CASC4DE - </a:t>
                      </a: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Participants: </a:t>
                      </a:r>
                      <a:r>
                        <a:rPr b="1" lang="en-GB" sz="2000" spc="-1" strike="noStrike">
                          <a:solidFill>
                            <a:srgbClr val="4f81bd"/>
                          </a:solidFill>
                          <a:latin typeface="DIN"/>
                          <a:ea typeface="DIN"/>
                        </a:rPr>
                        <a:t>All</a:t>
                      </a: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000" spc="-1" strike="noStrike">
                          <a:solidFill>
                            <a:srgbClr val="4f81bd"/>
                          </a:solidFill>
                          <a:latin typeface="DIN"/>
                          <a:ea typeface="DIN"/>
                        </a:rPr>
                        <a:t>Results vs task scheduling:</a:t>
                      </a: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2000" spc="-1" strike="noStrike">
                          <a:solidFill>
                            <a:srgbClr val="4f81bd"/>
                          </a:solidFill>
                          <a:latin typeface="DIN"/>
                          <a:ea typeface="DIN"/>
                        </a:rPr>
                        <a:t>- First Version Delivered</a:t>
                      </a: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2000" spc="-1" strike="noStrike">
                          <a:solidFill>
                            <a:srgbClr val="4f81bd"/>
                          </a:solidFill>
                          <a:latin typeface="DIN"/>
                          <a:ea typeface="DIN"/>
                        </a:rPr>
                        <a:t>- OnGoing Validation</a:t>
                      </a: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20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4512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0" name="CustomShape 2"/>
          <p:cNvSpPr/>
          <p:nvPr/>
        </p:nvSpPr>
        <p:spPr>
          <a:xfrm>
            <a:off x="1775520" y="922680"/>
            <a:ext cx="5616360" cy="921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Task Progress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8497800" y="6424200"/>
            <a:ext cx="18864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6D5DD22-D4B0-4E17-9CF0-E0D61F55109C}" type="slidenum"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494280" y="6422760"/>
            <a:ext cx="2133360" cy="27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24/08/2018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Table 1"/>
          <p:cNvGraphicFramePr/>
          <p:nvPr/>
        </p:nvGraphicFramePr>
        <p:xfrm>
          <a:off x="251640" y="1774080"/>
          <a:ext cx="8640720" cy="3456000"/>
        </p:xfrm>
        <a:graphic>
          <a:graphicData uri="http://schemas.openxmlformats.org/drawingml/2006/table">
            <a:tbl>
              <a:tblPr/>
              <a:tblGrid>
                <a:gridCol w="8640720"/>
              </a:tblGrid>
              <a:tr h="345636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4f81bd"/>
                          </a:solidFill>
                          <a:latin typeface="DIN"/>
                          <a:ea typeface="DIN"/>
                        </a:rPr>
                        <a:t>Problems encountered  and risks for the project: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15000"/>
                        </a:lnSpc>
                        <a:spcBef>
                          <a:spcPts val="1001"/>
                        </a:spcBef>
                        <a:buClr>
                          <a:srgbClr val="808080"/>
                        </a:buClr>
                        <a:buFont typeface="Arial"/>
                        <a:buChar char="•"/>
                        <a:tabLst>
                          <a:tab algn="l" pos="457200"/>
                        </a:tabLst>
                      </a:pPr>
                      <a:r>
                        <a:rPr b="1" lang="en-GB" sz="1400" spc="-1" strike="noStrike">
                          <a:solidFill>
                            <a:srgbClr val="808080"/>
                          </a:solidFill>
                          <a:latin typeface="DIN"/>
                          <a:ea typeface="DIN"/>
                        </a:rPr>
                        <a:t>Indicate here  inconsistencies or deviations from  task planning and related risk for the project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4f81bd"/>
                          </a:solidFill>
                          <a:latin typeface="DIN"/>
                          <a:ea typeface="DIN"/>
                        </a:rPr>
                        <a:t>Planned actions for the  next months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4" name="CustomShape 2"/>
          <p:cNvSpPr/>
          <p:nvPr/>
        </p:nvSpPr>
        <p:spPr>
          <a:xfrm>
            <a:off x="1763640" y="1052640"/>
            <a:ext cx="5616360" cy="575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Task Progress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8497800" y="6424200"/>
            <a:ext cx="18864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6033801-CE3D-40BF-9424-A5CD93FD59AD}" type="slidenum"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graphicFrame>
        <p:nvGraphicFramePr>
          <p:cNvPr id="206" name="Table 4"/>
          <p:cNvGraphicFramePr/>
          <p:nvPr/>
        </p:nvGraphicFramePr>
        <p:xfrm>
          <a:off x="1043640" y="3645000"/>
          <a:ext cx="7056360" cy="1482840"/>
        </p:xfrm>
        <a:graphic>
          <a:graphicData uri="http://schemas.openxmlformats.org/drawingml/2006/table">
            <a:tbl>
              <a:tblPr/>
              <a:tblGrid>
                <a:gridCol w="1764000"/>
                <a:gridCol w="1764000"/>
                <a:gridCol w="1764000"/>
                <a:gridCol w="1764360"/>
              </a:tblGrid>
              <a:tr h="370800">
                <a:tc>
                  <a:txBody>
                    <a:bodyPr lIns="45720" rIns="45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DIN"/>
                          <a:ea typeface="DIN"/>
                        </a:rPr>
                        <a:t>WHO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DIN"/>
                          <a:ea typeface="DIN"/>
                        </a:rPr>
                        <a:t>WHAT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DIN"/>
                          <a:ea typeface="DIN"/>
                        </a:rPr>
                        <a:t>HOW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DIN"/>
                          <a:ea typeface="DIN"/>
                        </a:rPr>
                        <a:t>WHEN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all participants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return exp on DMP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short reports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any time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</a:tr>
              <a:tr h="370800">
                <a:tc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</a:tr>
              <a:tr h="370800">
                <a:tc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</a:tr>
            </a:tbl>
          </a:graphicData>
        </a:graphic>
      </p:graphicFrame>
      <p:sp>
        <p:nvSpPr>
          <p:cNvPr id="207" name="CustomShape 5"/>
          <p:cNvSpPr/>
          <p:nvPr/>
        </p:nvSpPr>
        <p:spPr>
          <a:xfrm>
            <a:off x="494280" y="6422760"/>
            <a:ext cx="2133360" cy="27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24/08/2018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Table 1"/>
          <p:cNvGraphicFramePr/>
          <p:nvPr/>
        </p:nvGraphicFramePr>
        <p:xfrm>
          <a:off x="263520" y="1845000"/>
          <a:ext cx="8640720" cy="4248000"/>
        </p:xfrm>
        <a:graphic>
          <a:graphicData uri="http://schemas.openxmlformats.org/drawingml/2006/table">
            <a:tbl>
              <a:tblPr/>
              <a:tblGrid>
                <a:gridCol w="8640720"/>
              </a:tblGrid>
              <a:tr h="424836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Task 3.2:  </a:t>
                      </a:r>
                      <a:r>
                        <a:rPr b="1" lang="en-GB" sz="2000" spc="-1" strike="noStrike">
                          <a:solidFill>
                            <a:srgbClr val="4f81bd"/>
                          </a:solidFill>
                          <a:latin typeface="DIN"/>
                          <a:ea typeface="DIN"/>
                        </a:rPr>
                        <a:t>Data storage and data access. From M6 to M24</a:t>
                      </a: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Task leader: </a:t>
                      </a:r>
                      <a:r>
                        <a:rPr b="1" lang="en-GB" sz="2000" spc="-1" strike="noStrike">
                          <a:solidFill>
                            <a:srgbClr val="4f81bd"/>
                          </a:solidFill>
                          <a:latin typeface="DIN"/>
                          <a:ea typeface="DIN"/>
                        </a:rPr>
                        <a:t>CASC4DE - </a:t>
                      </a: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Participants: </a:t>
                      </a:r>
                      <a:r>
                        <a:rPr b="1" lang="en-GB" sz="2000" spc="-1" strike="noStrike">
                          <a:solidFill>
                            <a:srgbClr val="4f81bd"/>
                          </a:solidFill>
                          <a:latin typeface="DIN"/>
                          <a:ea typeface="DIN"/>
                        </a:rPr>
                        <a:t>CNRS-LILL, CNRS-ORSA, WARW</a:t>
                      </a: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000" spc="-1" strike="noStrike">
                          <a:solidFill>
                            <a:srgbClr val="4f81bd"/>
                          </a:solidFill>
                          <a:latin typeface="DIN"/>
                          <a:ea typeface="DIN"/>
                        </a:rPr>
                        <a:t>Results vs task scheduling:</a:t>
                      </a: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400" spc="-1" strike="noStrike">
                          <a:solidFill>
                            <a:srgbClr val="808080"/>
                          </a:solidFill>
                          <a:latin typeface="Calibri"/>
                          <a:ea typeface="Calibri"/>
                        </a:rPr>
                        <a:t>We are working on web interfaces to handle the data and metadata produced by EU FT-ICR MS partners. The tool for data access and data sharing has been already chosen (OpenData) and some test have been run. 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400" spc="-1" strike="noStrike">
                          <a:solidFill>
                            <a:srgbClr val="808080"/>
                          </a:solidFill>
                          <a:latin typeface="Calibri"/>
                          <a:ea typeface="Calibri"/>
                        </a:rPr>
                        <a:t>Our current focus is on the metadata : what format should they have and how to produce and share them among the EU FT-ICR MS collaborators in a safe and efficient way.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400" spc="-1" strike="noStrike">
                          <a:solidFill>
                            <a:srgbClr val="808080"/>
                          </a:solidFill>
                          <a:latin typeface="Calibri"/>
                          <a:ea typeface="Calibri"/>
                        </a:rPr>
                        <a:t>Regarding data storage, we currently have an issue with Strasbourg University staff to have access to the European network to share data with foreigner labs. We are working on it.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9" name="CustomShape 2"/>
          <p:cNvSpPr/>
          <p:nvPr/>
        </p:nvSpPr>
        <p:spPr>
          <a:xfrm>
            <a:off x="1775520" y="922680"/>
            <a:ext cx="5616360" cy="921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Task Progress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8497800" y="6424200"/>
            <a:ext cx="18864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67FB48E-00FF-4D31-B04C-FF948673C9FD}" type="slidenum"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494280" y="6422760"/>
            <a:ext cx="2133360" cy="27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24/08/2018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Table 1"/>
          <p:cNvGraphicFramePr/>
          <p:nvPr/>
        </p:nvGraphicFramePr>
        <p:xfrm>
          <a:off x="251640" y="1774080"/>
          <a:ext cx="8640720" cy="4024080"/>
        </p:xfrm>
        <a:graphic>
          <a:graphicData uri="http://schemas.openxmlformats.org/drawingml/2006/table">
            <a:tbl>
              <a:tblPr/>
              <a:tblGrid>
                <a:gridCol w="8640720"/>
              </a:tblGrid>
              <a:tr h="402444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4f81bd"/>
                          </a:solidFill>
                          <a:latin typeface="DIN"/>
                          <a:ea typeface="DIN"/>
                        </a:rPr>
                        <a:t>Problems encountered  and risks for the project: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15000"/>
                        </a:lnSpc>
                        <a:spcBef>
                          <a:spcPts val="1001"/>
                        </a:spcBef>
                        <a:buClr>
                          <a:srgbClr val="808080"/>
                        </a:buClr>
                        <a:buFont typeface="Arial"/>
                        <a:buChar char="•"/>
                        <a:tabLst>
                          <a:tab algn="l" pos="457200"/>
                        </a:tabLst>
                      </a:pPr>
                      <a:r>
                        <a:rPr b="1" lang="en-GB" sz="1400" spc="-1" strike="noStrike">
                          <a:solidFill>
                            <a:srgbClr val="808080"/>
                          </a:solidFill>
                          <a:latin typeface="DIN"/>
                          <a:ea typeface="DIN"/>
                        </a:rPr>
                        <a:t>Issue with University staff to access the European network.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4f81bd"/>
                          </a:solidFill>
                          <a:latin typeface="DIN"/>
                          <a:ea typeface="DIN"/>
                        </a:rPr>
                        <a:t>Planned actions for the  next months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3" name="CustomShape 2"/>
          <p:cNvSpPr/>
          <p:nvPr/>
        </p:nvSpPr>
        <p:spPr>
          <a:xfrm>
            <a:off x="1763640" y="1052640"/>
            <a:ext cx="5616360" cy="575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Task Progress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8497800" y="6424200"/>
            <a:ext cx="18864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1CB7F46-D341-4D08-AF26-FBE853296EDE}" type="slidenum"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graphicFrame>
        <p:nvGraphicFramePr>
          <p:cNvPr id="215" name="Table 4"/>
          <p:cNvGraphicFramePr/>
          <p:nvPr/>
        </p:nvGraphicFramePr>
        <p:xfrm>
          <a:off x="1043640" y="3645000"/>
          <a:ext cx="7056360" cy="1112040"/>
        </p:xfrm>
        <a:graphic>
          <a:graphicData uri="http://schemas.openxmlformats.org/drawingml/2006/table">
            <a:tbl>
              <a:tblPr/>
              <a:tblGrid>
                <a:gridCol w="1764000"/>
                <a:gridCol w="1764000"/>
                <a:gridCol w="1764000"/>
                <a:gridCol w="1764360"/>
              </a:tblGrid>
              <a:tr h="370800">
                <a:tc>
                  <a:txBody>
                    <a:bodyPr lIns="45720" rIns="45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DIN"/>
                          <a:ea typeface="DIN"/>
                        </a:rPr>
                        <a:t>WHO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DIN"/>
                          <a:ea typeface="DIN"/>
                        </a:rPr>
                        <a:t>WHAT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DIN"/>
                          <a:ea typeface="DIN"/>
                        </a:rPr>
                        <a:t>HOW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DIN"/>
                          <a:ea typeface="DIN"/>
                        </a:rPr>
                        <a:t>WHEN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CASC4DE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Find a way to access the EU network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Change of negotiator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September 2018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</a:tr>
              <a:tr h="370800"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Other partners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Buy furnitures for data storage in their own lab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Provide a shopping list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 lIns="45720" rIns="4572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M12 2018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</a:tr>
            </a:tbl>
          </a:graphicData>
        </a:graphic>
      </p:graphicFrame>
      <p:sp>
        <p:nvSpPr>
          <p:cNvPr id="216" name="CustomShape 5"/>
          <p:cNvSpPr/>
          <p:nvPr/>
        </p:nvSpPr>
        <p:spPr>
          <a:xfrm>
            <a:off x="494280" y="6422760"/>
            <a:ext cx="2133360" cy="27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24/08/2018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Table 1"/>
          <p:cNvGraphicFramePr/>
          <p:nvPr/>
        </p:nvGraphicFramePr>
        <p:xfrm>
          <a:off x="263520" y="1845000"/>
          <a:ext cx="8640720" cy="4248000"/>
        </p:xfrm>
        <a:graphic>
          <a:graphicData uri="http://schemas.openxmlformats.org/drawingml/2006/table">
            <a:tbl>
              <a:tblPr/>
              <a:tblGrid>
                <a:gridCol w="8640720"/>
              </a:tblGrid>
              <a:tr h="4248360"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Task 3.3</a:t>
                      </a:r>
                      <a:r>
                        <a:rPr b="1" lang="en-GB" sz="2000" spc="-1" strike="noStrike">
                          <a:solidFill>
                            <a:srgbClr val="4f81bd"/>
                          </a:solidFill>
                          <a:latin typeface="DIN"/>
                          <a:ea typeface="DIN"/>
                        </a:rPr>
                        <a:t>:   Virtualization of instrument access. </a:t>
                      </a: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000" spc="-1" strike="noStrike">
                          <a:solidFill>
                            <a:srgbClr val="4f81bd"/>
                          </a:solidFill>
                          <a:latin typeface="DIN"/>
                          <a:ea typeface="DIN"/>
                        </a:rPr>
                        <a:t>From M12 to M36</a:t>
                      </a: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Task leader: </a:t>
                      </a:r>
                      <a:r>
                        <a:rPr b="1" lang="en-GB" sz="2000" spc="-1" strike="noStrike">
                          <a:solidFill>
                            <a:srgbClr val="4f81bd"/>
                          </a:solidFill>
                          <a:latin typeface="DIN"/>
                          <a:ea typeface="DIN"/>
                        </a:rPr>
                        <a:t>CNRS-ORSA - </a:t>
                      </a: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DIN"/>
                          <a:ea typeface="DIN"/>
                        </a:rPr>
                        <a:t>Participants: </a:t>
                      </a:r>
                      <a:r>
                        <a:rPr b="1" lang="en-GB" sz="2000" spc="-1" strike="noStrike">
                          <a:solidFill>
                            <a:srgbClr val="4f81bd"/>
                          </a:solidFill>
                          <a:latin typeface="DIN"/>
                          <a:ea typeface="DIN"/>
                        </a:rPr>
                        <a:t>CNRS-LILL, WARW, CASC4DE</a:t>
                      </a: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000" spc="-1" strike="noStrike">
                          <a:solidFill>
                            <a:srgbClr val="4f81bd"/>
                          </a:solidFill>
                          <a:latin typeface="DIN"/>
                          <a:ea typeface="DIN"/>
                        </a:rPr>
                        <a:t>Results vs task scheduling:</a:t>
                      </a: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400" spc="-1" strike="noStrike">
                          <a:solidFill>
                            <a:srgbClr val="808080"/>
                          </a:solidFill>
                          <a:latin typeface="DIN"/>
                          <a:ea typeface="DIN"/>
                        </a:rPr>
                        <a:t>Not started yet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8" name="CustomShape 2"/>
          <p:cNvSpPr/>
          <p:nvPr/>
        </p:nvSpPr>
        <p:spPr>
          <a:xfrm>
            <a:off x="1775520" y="922680"/>
            <a:ext cx="5616360" cy="921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Task Progress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8497800" y="6424200"/>
            <a:ext cx="18864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0D2E8DA-F8CC-4E03-81A2-8A44644C3324}" type="slidenum"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494280" y="6422760"/>
            <a:ext cx="2133360" cy="27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002060"/>
                </a:solidFill>
                <a:latin typeface="DIN"/>
                <a:ea typeface="DIN"/>
              </a:rPr>
              <a:t>24/08/2018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  <Words>994</Words>
  <Paragraphs>496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>Marc-Andre DELSUC</cp:lastModifiedBy>
  <dcterms:modified xsi:type="dcterms:W3CDTF">2018-08-24T06:00:06Z</dcterms:modified>
  <cp:revision>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15.0039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