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5" r:id="rId4"/>
    <p:sldId id="311" r:id="rId5"/>
    <p:sldId id="304" r:id="rId6"/>
    <p:sldId id="303" r:id="rId7"/>
    <p:sldId id="305" r:id="rId8"/>
    <p:sldId id="307" r:id="rId9"/>
    <p:sldId id="312" r:id="rId10"/>
    <p:sldId id="292" r:id="rId11"/>
    <p:sldId id="294" r:id="rId12"/>
    <p:sldId id="295" r:id="rId13"/>
    <p:sldId id="301" r:id="rId14"/>
    <p:sldId id="309" r:id="rId15"/>
    <p:sldId id="310" r:id="rId16"/>
    <p:sldId id="298" r:id="rId17"/>
    <p:sldId id="302" r:id="rId18"/>
    <p:sldId id="286" r:id="rId19"/>
  </p:sldIdLst>
  <p:sldSz cx="9144000" cy="5143500" type="screen16x9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Comic Sans MS" pitchFamily="66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F6288B4A-0E61-453A-B7C8-1412109A4433}">
          <p14:sldIdLst>
            <p14:sldId id="256"/>
            <p14:sldId id="257"/>
            <p14:sldId id="285"/>
            <p14:sldId id="304"/>
            <p14:sldId id="303"/>
            <p14:sldId id="305"/>
            <p14:sldId id="306"/>
            <p14:sldId id="307"/>
            <p14:sldId id="308"/>
            <p14:sldId id="259"/>
            <p14:sldId id="292"/>
            <p14:sldId id="294"/>
            <p14:sldId id="295"/>
            <p14:sldId id="277"/>
            <p14:sldId id="301"/>
            <p14:sldId id="309"/>
            <p14:sldId id="310"/>
            <p14:sldId id="298"/>
            <p14:sldId id="297"/>
            <p14:sldId id="302"/>
            <p14:sldId id="286"/>
          </p14:sldIdLst>
        </p14:section>
        <p14:section name="Untitled Section" id="{E7961AE4-10E9-442F-83B6-7D15218956D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9DB84ED-5292-446A-A4A4-BD3DC80F49CE}">
  <a:tblStyle styleId="{19DB84ED-5292-446A-A4A4-BD3DC80F49C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6031C266-F705-435A-91E4-0C4BFB550D97}" styleName="Table_1"/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62" autoAdjust="0"/>
    <p:restoredTop sz="95847" autoAdjust="0"/>
  </p:normalViewPr>
  <p:slideViewPr>
    <p:cSldViewPr>
      <p:cViewPr>
        <p:scale>
          <a:sx n="100" d="100"/>
          <a:sy n="100" d="100"/>
        </p:scale>
        <p:origin x="-426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40610-ACB0-41E1-9DD9-75F15F633082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9759-08AB-4C2E-A374-A191CF6E87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56768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500453925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4" name="Shape 9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0" name="Shape 9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Slide">
    <p:bg>
      <p:bgPr>
        <a:solidFill>
          <a:srgbClr val="9FEDF0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hape 7"/>
          <p:cNvGrpSpPr/>
          <p:nvPr/>
        </p:nvGrpSpPr>
        <p:grpSpPr>
          <a:xfrm>
            <a:off x="3293503" y="411510"/>
            <a:ext cx="2556992" cy="2699230"/>
            <a:chOff x="787804" y="339502"/>
            <a:chExt cx="4175262" cy="4407516"/>
          </a:xfrm>
        </p:grpSpPr>
        <p:sp>
          <p:nvSpPr>
            <p:cNvPr id="8" name="Shape 8"/>
            <p:cNvSpPr/>
            <p:nvPr/>
          </p:nvSpPr>
          <p:spPr>
            <a:xfrm>
              <a:off x="787804" y="339502"/>
              <a:ext cx="4175262" cy="4175262"/>
            </a:xfrm>
            <a:prstGeom prst="ellipse">
              <a:avLst/>
            </a:prstGeom>
            <a:solidFill>
              <a:srgbClr val="FEB85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" name="Shape 9"/>
            <p:cNvGrpSpPr/>
            <p:nvPr/>
          </p:nvGrpSpPr>
          <p:grpSpPr>
            <a:xfrm>
              <a:off x="1129436" y="1046674"/>
              <a:ext cx="3492000" cy="3700343"/>
              <a:chOff x="5304921" y="1037183"/>
              <a:chExt cx="3492000" cy="3700343"/>
            </a:xfrm>
          </p:grpSpPr>
          <p:grpSp>
            <p:nvGrpSpPr>
              <p:cNvPr id="10" name="Shape 10"/>
              <p:cNvGrpSpPr/>
              <p:nvPr/>
            </p:nvGrpSpPr>
            <p:grpSpPr>
              <a:xfrm>
                <a:off x="5304922" y="3743716"/>
                <a:ext cx="3492000" cy="437609"/>
                <a:chOff x="1709238" y="4209096"/>
                <a:chExt cx="3492000" cy="437609"/>
              </a:xfrm>
            </p:grpSpPr>
            <p:sp>
              <p:nvSpPr>
                <p:cNvPr id="11" name="Shape 11"/>
                <p:cNvSpPr/>
                <p:nvPr/>
              </p:nvSpPr>
              <p:spPr>
                <a:xfrm>
                  <a:off x="1709238" y="4214705"/>
                  <a:ext cx="3492000" cy="431999"/>
                </a:xfrm>
                <a:prstGeom prst="rect">
                  <a:avLst/>
                </a:prstGeom>
                <a:solidFill>
                  <a:srgbClr val="FEB856"/>
                </a:solidFill>
                <a:ln w="571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" name="Shape 12"/>
                <p:cNvGrpSpPr/>
                <p:nvPr/>
              </p:nvGrpSpPr>
              <p:grpSpPr>
                <a:xfrm>
                  <a:off x="2078719" y="4209096"/>
                  <a:ext cx="469833" cy="431999"/>
                  <a:chOff x="2078719" y="4209096"/>
                  <a:chExt cx="469833" cy="431999"/>
                </a:xfrm>
              </p:grpSpPr>
              <p:sp>
                <p:nvSpPr>
                  <p:cNvPr id="13" name="Shape 13"/>
                  <p:cNvSpPr/>
                  <p:nvPr/>
                </p:nvSpPr>
                <p:spPr>
                  <a:xfrm>
                    <a:off x="2078719" y="4209096"/>
                    <a:ext cx="53999" cy="4319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" name="Shape 14"/>
                  <p:cNvSpPr/>
                  <p:nvPr/>
                </p:nvSpPr>
                <p:spPr>
                  <a:xfrm>
                    <a:off x="2217331" y="4209096"/>
                    <a:ext cx="53999" cy="4319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" name="Shape 15"/>
                  <p:cNvSpPr/>
                  <p:nvPr/>
                </p:nvSpPr>
                <p:spPr>
                  <a:xfrm>
                    <a:off x="2355941" y="4209096"/>
                    <a:ext cx="53999" cy="4319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" name="Shape 16"/>
                  <p:cNvSpPr/>
                  <p:nvPr/>
                </p:nvSpPr>
                <p:spPr>
                  <a:xfrm>
                    <a:off x="2494552" y="4209096"/>
                    <a:ext cx="53999" cy="4319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7" name="Shape 17"/>
                <p:cNvGrpSpPr/>
                <p:nvPr/>
              </p:nvGrpSpPr>
              <p:grpSpPr>
                <a:xfrm>
                  <a:off x="4098292" y="4384000"/>
                  <a:ext cx="900964" cy="82799"/>
                  <a:chOff x="4098292" y="4384000"/>
                  <a:chExt cx="900964" cy="82799"/>
                </a:xfrm>
              </p:grpSpPr>
              <p:sp>
                <p:nvSpPr>
                  <p:cNvPr id="18" name="Shape 18"/>
                  <p:cNvSpPr/>
                  <p:nvPr/>
                </p:nvSpPr>
                <p:spPr>
                  <a:xfrm>
                    <a:off x="4098292" y="4384000"/>
                    <a:ext cx="89999" cy="827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" name="Shape 19"/>
                  <p:cNvSpPr/>
                  <p:nvPr/>
                </p:nvSpPr>
                <p:spPr>
                  <a:xfrm>
                    <a:off x="4260485" y="4384000"/>
                    <a:ext cx="89999" cy="827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" name="Shape 20"/>
                  <p:cNvSpPr/>
                  <p:nvPr/>
                </p:nvSpPr>
                <p:spPr>
                  <a:xfrm>
                    <a:off x="4422678" y="4384000"/>
                    <a:ext cx="89999" cy="827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" name="Shape 21"/>
                  <p:cNvSpPr/>
                  <p:nvPr/>
                </p:nvSpPr>
                <p:spPr>
                  <a:xfrm>
                    <a:off x="4584871" y="4384000"/>
                    <a:ext cx="89999" cy="827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" name="Shape 22"/>
                  <p:cNvSpPr/>
                  <p:nvPr/>
                </p:nvSpPr>
                <p:spPr>
                  <a:xfrm>
                    <a:off x="4747064" y="4384000"/>
                    <a:ext cx="89999" cy="827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" name="Shape 23"/>
                  <p:cNvSpPr/>
                  <p:nvPr/>
                </p:nvSpPr>
                <p:spPr>
                  <a:xfrm>
                    <a:off x="4909257" y="4384000"/>
                    <a:ext cx="89999" cy="827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4" name="Shape 24"/>
              <p:cNvGrpSpPr/>
              <p:nvPr/>
            </p:nvGrpSpPr>
            <p:grpSpPr>
              <a:xfrm flipH="1">
                <a:off x="5304921" y="4299918"/>
                <a:ext cx="3492000" cy="437609"/>
                <a:chOff x="1709238" y="4209096"/>
                <a:chExt cx="3492000" cy="437609"/>
              </a:xfrm>
            </p:grpSpPr>
            <p:sp>
              <p:nvSpPr>
                <p:cNvPr id="25" name="Shape 25"/>
                <p:cNvSpPr/>
                <p:nvPr/>
              </p:nvSpPr>
              <p:spPr>
                <a:xfrm>
                  <a:off x="1709238" y="4214705"/>
                  <a:ext cx="3492000" cy="431999"/>
                </a:xfrm>
                <a:prstGeom prst="rect">
                  <a:avLst/>
                </a:prstGeom>
                <a:solidFill>
                  <a:srgbClr val="1CBBB4"/>
                </a:solidFill>
                <a:ln w="571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            <a:xfrm>
                  <a:off x="2078719" y="4209096"/>
                  <a:ext cx="469833" cy="431999"/>
                  <a:chOff x="2078719" y="4209096"/>
                  <a:chExt cx="469833" cy="431999"/>
                </a:xfrm>
              </p:grpSpPr>
              <p:sp>
                <p:nvSpPr>
                  <p:cNvPr id="27" name="Shape 27"/>
                  <p:cNvSpPr/>
                  <p:nvPr/>
                </p:nvSpPr>
                <p:spPr>
                  <a:xfrm>
                    <a:off x="2078719" y="4209096"/>
                    <a:ext cx="53999" cy="4319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" name="Shape 28"/>
                  <p:cNvSpPr/>
                  <p:nvPr/>
                </p:nvSpPr>
                <p:spPr>
                  <a:xfrm>
                    <a:off x="2217331" y="4209096"/>
                    <a:ext cx="53999" cy="4319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" name="Shape 29"/>
                  <p:cNvSpPr/>
                  <p:nvPr/>
                </p:nvSpPr>
                <p:spPr>
                  <a:xfrm>
                    <a:off x="2355941" y="4209096"/>
                    <a:ext cx="53999" cy="4319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" name="Shape 30"/>
                  <p:cNvSpPr/>
                  <p:nvPr/>
                </p:nvSpPr>
                <p:spPr>
                  <a:xfrm>
                    <a:off x="2494552" y="4209096"/>
                    <a:ext cx="53999" cy="4319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" name="Shape 31"/>
                <p:cNvGrpSpPr/>
                <p:nvPr/>
              </p:nvGrpSpPr>
              <p:grpSpPr>
                <a:xfrm>
                  <a:off x="4098292" y="4384000"/>
                  <a:ext cx="900964" cy="82799"/>
                  <a:chOff x="4098292" y="4384000"/>
                  <a:chExt cx="900964" cy="82799"/>
                </a:xfrm>
              </p:grpSpPr>
              <p:sp>
                <p:nvSpPr>
                  <p:cNvPr id="32" name="Shape 32"/>
                  <p:cNvSpPr/>
                  <p:nvPr/>
                </p:nvSpPr>
                <p:spPr>
                  <a:xfrm>
                    <a:off x="4098292" y="4384000"/>
                    <a:ext cx="89999" cy="827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" name="Shape 33"/>
                  <p:cNvSpPr/>
                  <p:nvPr/>
                </p:nvSpPr>
                <p:spPr>
                  <a:xfrm>
                    <a:off x="4260485" y="4384000"/>
                    <a:ext cx="89999" cy="827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" name="Shape 34"/>
                  <p:cNvSpPr/>
                  <p:nvPr/>
                </p:nvSpPr>
                <p:spPr>
                  <a:xfrm>
                    <a:off x="4422678" y="4384000"/>
                    <a:ext cx="89999" cy="827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" name="Shape 35"/>
                  <p:cNvSpPr/>
                  <p:nvPr/>
                </p:nvSpPr>
                <p:spPr>
                  <a:xfrm>
                    <a:off x="4584871" y="4384000"/>
                    <a:ext cx="89999" cy="827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" name="Shape 36"/>
                  <p:cNvSpPr/>
                  <p:nvPr/>
                </p:nvSpPr>
                <p:spPr>
                  <a:xfrm>
                    <a:off x="4747064" y="4384000"/>
                    <a:ext cx="89999" cy="827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" name="Shape 37"/>
                  <p:cNvSpPr/>
                  <p:nvPr/>
                </p:nvSpPr>
                <p:spPr>
                  <a:xfrm>
                    <a:off x="4909257" y="4384000"/>
                    <a:ext cx="89999" cy="82799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8" name="Shape 38"/>
              <p:cNvGrpSpPr/>
              <p:nvPr/>
            </p:nvGrpSpPr>
            <p:grpSpPr>
              <a:xfrm>
                <a:off x="6272653" y="1875857"/>
                <a:ext cx="720080" cy="720080"/>
                <a:chOff x="6272653" y="1875857"/>
                <a:chExt cx="720080" cy="720080"/>
              </a:xfrm>
            </p:grpSpPr>
            <p:sp>
              <p:nvSpPr>
                <p:cNvPr id="39" name="Shape 39"/>
                <p:cNvSpPr/>
                <p:nvPr/>
              </p:nvSpPr>
              <p:spPr>
                <a:xfrm>
                  <a:off x="6272653" y="1875857"/>
                  <a:ext cx="720080" cy="720080"/>
                </a:xfrm>
                <a:prstGeom prst="rect">
                  <a:avLst/>
                </a:prstGeom>
                <a:solidFill>
                  <a:srgbClr val="FEB856"/>
                </a:solidFill>
                <a:ln w="571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Shape 40"/>
                <p:cNvSpPr/>
                <p:nvPr/>
              </p:nvSpPr>
              <p:spPr>
                <a:xfrm>
                  <a:off x="6391714" y="1978486"/>
                  <a:ext cx="481958" cy="4819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000" y="26225"/>
                      </a:moveTo>
                      <a:lnTo>
                        <a:pt x="42123" y="72747"/>
                      </a:lnTo>
                      <a:lnTo>
                        <a:pt x="77876" y="72747"/>
                      </a:lnTo>
                      <a:close/>
                      <a:moveTo>
                        <a:pt x="46111" y="0"/>
                      </a:moveTo>
                      <a:lnTo>
                        <a:pt x="49922" y="0"/>
                      </a:lnTo>
                      <a:lnTo>
                        <a:pt x="70077" y="0"/>
                      </a:lnTo>
                      <a:lnTo>
                        <a:pt x="73888" y="0"/>
                      </a:lnTo>
                      <a:lnTo>
                        <a:pt x="120000" y="120000"/>
                      </a:lnTo>
                      <a:lnTo>
                        <a:pt x="96034" y="120000"/>
                      </a:lnTo>
                      <a:lnTo>
                        <a:pt x="85580" y="92795"/>
                      </a:lnTo>
                      <a:lnTo>
                        <a:pt x="34419" y="92795"/>
                      </a:lnTo>
                      <a:lnTo>
                        <a:pt x="23965" y="12000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" name="Shape 41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42" name="Shape 42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rgbClr val="1CBBB4"/>
                </a:solidFill>
                <a:ln w="571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Shape 43"/>
                <p:cNvSpPr/>
                <p:nvPr/>
              </p:nvSpPr>
              <p:spPr>
                <a:xfrm>
                  <a:off x="7267746" y="1994944"/>
                  <a:ext cx="402809" cy="4819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8661" y="67237"/>
                      </a:moveTo>
                      <a:lnTo>
                        <a:pt x="28661" y="100267"/>
                      </a:lnTo>
                      <a:lnTo>
                        <a:pt x="72830" y="100267"/>
                      </a:lnTo>
                      <a:cubicBezTo>
                        <a:pt x="84165" y="98410"/>
                        <a:pt x="90466" y="94246"/>
                        <a:pt x="90206" y="84276"/>
                      </a:cubicBezTo>
                      <a:cubicBezTo>
                        <a:pt x="89422" y="76084"/>
                        <a:pt x="88639" y="70186"/>
                        <a:pt x="70998" y="67892"/>
                      </a:cubicBezTo>
                      <a:lnTo>
                        <a:pt x="28661" y="67237"/>
                      </a:lnTo>
                      <a:close/>
                      <a:moveTo>
                        <a:pt x="28661" y="19397"/>
                      </a:moveTo>
                      <a:lnTo>
                        <a:pt x="28661" y="47840"/>
                      </a:lnTo>
                      <a:lnTo>
                        <a:pt x="70998" y="47840"/>
                      </a:lnTo>
                      <a:lnTo>
                        <a:pt x="70998" y="47577"/>
                      </a:lnTo>
                      <a:cubicBezTo>
                        <a:pt x="78054" y="44409"/>
                        <a:pt x="84718" y="42880"/>
                        <a:pt x="85110" y="33487"/>
                      </a:cubicBezTo>
                      <a:cubicBezTo>
                        <a:pt x="85110" y="27916"/>
                        <a:pt x="82758" y="21691"/>
                        <a:pt x="71390" y="20380"/>
                      </a:cubicBezTo>
                      <a:cubicBezTo>
                        <a:pt x="60414" y="19342"/>
                        <a:pt x="45191" y="19408"/>
                        <a:pt x="28661" y="19397"/>
                      </a:cubicBezTo>
                      <a:close/>
                      <a:moveTo>
                        <a:pt x="0" y="0"/>
                      </a:moveTo>
                      <a:lnTo>
                        <a:pt x="21041" y="0"/>
                      </a:lnTo>
                      <a:lnTo>
                        <a:pt x="28661" y="0"/>
                      </a:lnTo>
                      <a:lnTo>
                        <a:pt x="73742" y="0"/>
                      </a:lnTo>
                      <a:lnTo>
                        <a:pt x="73742" y="238"/>
                      </a:lnTo>
                      <a:cubicBezTo>
                        <a:pt x="104502" y="1207"/>
                        <a:pt x="111911" y="20468"/>
                        <a:pt x="112551" y="24640"/>
                      </a:cubicBezTo>
                      <a:cubicBezTo>
                        <a:pt x="113466" y="45938"/>
                        <a:pt x="102228" y="51509"/>
                        <a:pt x="92167" y="56096"/>
                      </a:cubicBezTo>
                      <a:cubicBezTo>
                        <a:pt x="109284" y="59591"/>
                        <a:pt x="119738" y="70951"/>
                        <a:pt x="120000" y="87225"/>
                      </a:cubicBezTo>
                      <a:cubicBezTo>
                        <a:pt x="118562" y="110162"/>
                        <a:pt x="97916" y="120320"/>
                        <a:pt x="71390" y="119992"/>
                      </a:cubicBezTo>
                      <a:cubicBezTo>
                        <a:pt x="71397" y="119883"/>
                        <a:pt x="71403" y="119773"/>
                        <a:pt x="71410" y="119664"/>
                      </a:cubicBezTo>
                      <a:lnTo>
                        <a:pt x="28661" y="119664"/>
                      </a:lnTo>
                      <a:lnTo>
                        <a:pt x="21041" y="119664"/>
                      </a:lnTo>
                      <a:lnTo>
                        <a:pt x="0" y="1196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" name="Shape 44"/>
              <p:cNvGrpSpPr/>
              <p:nvPr/>
            </p:nvGrpSpPr>
            <p:grpSpPr>
              <a:xfrm>
                <a:off x="6690882" y="1037183"/>
                <a:ext cx="720080" cy="720080"/>
                <a:chOff x="6690882" y="1037183"/>
                <a:chExt cx="720080" cy="720080"/>
              </a:xfrm>
            </p:grpSpPr>
            <p:sp>
              <p:nvSpPr>
                <p:cNvPr id="45" name="Shape 45"/>
                <p:cNvSpPr/>
                <p:nvPr/>
              </p:nvSpPr>
              <p:spPr>
                <a:xfrm>
                  <a:off x="6690882" y="1037183"/>
                  <a:ext cx="720080" cy="720080"/>
                </a:xfrm>
                <a:prstGeom prst="rect">
                  <a:avLst/>
                </a:prstGeom>
                <a:solidFill>
                  <a:schemeClr val="lt1"/>
                </a:solidFill>
                <a:ln w="571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Shape 46"/>
                <p:cNvSpPr/>
                <p:nvPr/>
              </p:nvSpPr>
              <p:spPr>
                <a:xfrm>
                  <a:off x="6842200" y="1156271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7" name="Shape 47"/>
              <p:cNvSpPr/>
              <p:nvPr/>
            </p:nvSpPr>
            <p:spPr>
              <a:xfrm rot="5400000">
                <a:off x="6852921" y="1652530"/>
                <a:ext cx="395999" cy="25199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11230"/>
                    </a:lnTo>
                    <a:cubicBezTo>
                      <a:pt x="0" y="5028"/>
                      <a:pt x="26862" y="0"/>
                      <a:pt x="59999" y="0"/>
                    </a:cubicBezTo>
                    <a:cubicBezTo>
                      <a:pt x="93137" y="0"/>
                      <a:pt x="119999" y="5028"/>
                      <a:pt x="119999" y="11230"/>
                    </a:cubicBezTo>
                    <a:cubicBezTo>
                      <a:pt x="119999" y="47486"/>
                      <a:pt x="119999" y="83743"/>
                      <a:pt x="119999" y="120000"/>
                    </a:cubicBezTo>
                    <a:lnTo>
                      <a:pt x="119895" y="120000"/>
                    </a:lnTo>
                    <a:cubicBezTo>
                      <a:pt x="110015" y="115635"/>
                      <a:pt x="86917" y="112574"/>
                      <a:pt x="59999" y="112574"/>
                    </a:cubicBezTo>
                    <a:cubicBezTo>
                      <a:pt x="33081" y="112574"/>
                      <a:pt x="9984" y="115635"/>
                      <a:pt x="104" y="120000"/>
                    </a:cubicBezTo>
                    <a:close/>
                  </a:path>
                </a:pathLst>
              </a:custGeom>
              <a:solidFill>
                <a:schemeClr val="lt1"/>
              </a:solidFill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 rot="-5400000">
                <a:off x="6852921" y="2167123"/>
                <a:ext cx="395999" cy="25199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11230"/>
                    </a:lnTo>
                    <a:cubicBezTo>
                      <a:pt x="0" y="5028"/>
                      <a:pt x="26862" y="0"/>
                      <a:pt x="59999" y="0"/>
                    </a:cubicBezTo>
                    <a:cubicBezTo>
                      <a:pt x="93137" y="0"/>
                      <a:pt x="119999" y="5028"/>
                      <a:pt x="119999" y="11230"/>
                    </a:cubicBezTo>
                    <a:cubicBezTo>
                      <a:pt x="119999" y="47486"/>
                      <a:pt x="119999" y="83743"/>
                      <a:pt x="119999" y="120000"/>
                    </a:cubicBezTo>
                    <a:lnTo>
                      <a:pt x="119895" y="120000"/>
                    </a:lnTo>
                    <a:cubicBezTo>
                      <a:pt x="110015" y="115635"/>
                      <a:pt x="86917" y="112574"/>
                      <a:pt x="59999" y="112574"/>
                    </a:cubicBezTo>
                    <a:cubicBezTo>
                      <a:pt x="33081" y="112574"/>
                      <a:pt x="9984" y="115635"/>
                      <a:pt x="104" y="120000"/>
                    </a:cubicBezTo>
                    <a:close/>
                  </a:path>
                </a:pathLst>
              </a:custGeom>
              <a:solidFill>
                <a:schemeClr val="lt1"/>
              </a:solidFill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0" y="3368086"/>
            <a:ext cx="9144000" cy="57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3F3F3F"/>
              </a:buClr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-25" y="3984385"/>
            <a:ext cx="9144000" cy="4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None/>
              <a:defRPr b="1">
                <a:solidFill>
                  <a:srgbClr val="3F3F3F"/>
                </a:solidFill>
              </a:defRPr>
            </a:lvl1pPr>
            <a:lvl2pPr lvl="1" algn="ctr">
              <a:spcBef>
                <a:spcPts val="0"/>
              </a:spcBef>
              <a:buNone/>
              <a:defRPr b="1">
                <a:solidFill>
                  <a:srgbClr val="3F3F3F"/>
                </a:solidFill>
              </a:defRPr>
            </a:lvl2pPr>
            <a:lvl3pPr lvl="2" algn="ctr">
              <a:spcBef>
                <a:spcPts val="0"/>
              </a:spcBef>
              <a:buNone/>
              <a:defRPr b="1">
                <a:solidFill>
                  <a:srgbClr val="3F3F3F"/>
                </a:solidFill>
              </a:defRPr>
            </a:lvl3pPr>
            <a:lvl4pPr lvl="3" algn="ctr">
              <a:spcBef>
                <a:spcPts val="0"/>
              </a:spcBef>
              <a:buNone/>
              <a:defRPr b="1">
                <a:solidFill>
                  <a:srgbClr val="3F3F3F"/>
                </a:solidFill>
              </a:defRPr>
            </a:lvl4pPr>
            <a:lvl5pPr lvl="4" algn="ctr">
              <a:spcBef>
                <a:spcPts val="0"/>
              </a:spcBef>
              <a:buNone/>
              <a:defRPr b="1">
                <a:solidFill>
                  <a:srgbClr val="3F3F3F"/>
                </a:solidFill>
              </a:defRPr>
            </a:lvl5pPr>
            <a:lvl6pPr lvl="5" algn="ctr">
              <a:spcBef>
                <a:spcPts val="0"/>
              </a:spcBef>
              <a:buNone/>
              <a:defRPr b="1">
                <a:solidFill>
                  <a:srgbClr val="3F3F3F"/>
                </a:solidFill>
              </a:defRPr>
            </a:lvl6pPr>
            <a:lvl7pPr lvl="6" algn="ctr">
              <a:spcBef>
                <a:spcPts val="0"/>
              </a:spcBef>
              <a:buNone/>
              <a:defRPr b="1">
                <a:solidFill>
                  <a:srgbClr val="3F3F3F"/>
                </a:solidFill>
              </a:defRPr>
            </a:lvl7pPr>
            <a:lvl8pPr lvl="7" algn="ctr">
              <a:spcBef>
                <a:spcPts val="0"/>
              </a:spcBef>
              <a:buNone/>
              <a:defRPr b="1">
                <a:solidFill>
                  <a:srgbClr val="3F3F3F"/>
                </a:solidFill>
              </a:defRPr>
            </a:lvl8pPr>
            <a:lvl9pPr lvl="8" algn="ctr">
              <a:spcBef>
                <a:spcPts val="0"/>
              </a:spcBef>
              <a:buNone/>
              <a:defRPr b="1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547663" y="0"/>
            <a:ext cx="7596335" cy="5143499"/>
          </a:xfrm>
          <a:prstGeom prst="rect">
            <a:avLst/>
          </a:prstGeom>
          <a:solidFill>
            <a:srgbClr val="9FED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Shape 53" descr="D:\KBM-정애\014-Fullppt\PNG이미지\abc-item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818" y="3587176"/>
            <a:ext cx="1296143" cy="135997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128350" y="178125"/>
            <a:ext cx="7015800" cy="7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3F3F3F"/>
              </a:buClr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889771"/>
            <a:ext cx="9144000" cy="3363957"/>
          </a:xfrm>
          <a:prstGeom prst="rect">
            <a:avLst/>
          </a:prstGeom>
          <a:solidFill>
            <a:srgbClr val="9FED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Shape 57"/>
          <p:cNvGrpSpPr/>
          <p:nvPr/>
        </p:nvGrpSpPr>
        <p:grpSpPr>
          <a:xfrm>
            <a:off x="1410727" y="1571506"/>
            <a:ext cx="1895276" cy="2008355"/>
            <a:chOff x="5304921" y="1037183"/>
            <a:chExt cx="3492000" cy="3700343"/>
          </a:xfrm>
        </p:grpSpPr>
        <p:grpSp>
          <p:nvGrpSpPr>
            <p:cNvPr id="58" name="Shape 58"/>
            <p:cNvGrpSpPr/>
            <p:nvPr/>
          </p:nvGrpSpPr>
          <p:grpSpPr>
            <a:xfrm>
              <a:off x="5304922" y="3743716"/>
              <a:ext cx="3492000" cy="437609"/>
              <a:chOff x="1709238" y="4209096"/>
              <a:chExt cx="3492000" cy="437609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1709238" y="4214705"/>
                <a:ext cx="3492000" cy="431999"/>
              </a:xfrm>
              <a:prstGeom prst="rect">
                <a:avLst/>
              </a:prstGeom>
              <a:solidFill>
                <a:srgbClr val="FEB856"/>
              </a:solidFill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" name="Shape 60"/>
              <p:cNvGrpSpPr/>
              <p:nvPr/>
            </p:nvGrpSpPr>
            <p:grpSpPr>
              <a:xfrm>
                <a:off x="2078719" y="4209096"/>
                <a:ext cx="469833" cy="431999"/>
                <a:chOff x="2078719" y="4209096"/>
                <a:chExt cx="469833" cy="431999"/>
              </a:xfrm>
            </p:grpSpPr>
            <p:sp>
              <p:nvSpPr>
                <p:cNvPr id="61" name="Shape 61"/>
                <p:cNvSpPr/>
                <p:nvPr/>
              </p:nvSpPr>
              <p:spPr>
                <a:xfrm>
                  <a:off x="2078719" y="4209096"/>
                  <a:ext cx="53999" cy="4319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2217331" y="4209096"/>
                  <a:ext cx="53999" cy="4319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2355941" y="4209096"/>
                  <a:ext cx="53999" cy="4319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Shape 64"/>
                <p:cNvSpPr/>
                <p:nvPr/>
              </p:nvSpPr>
              <p:spPr>
                <a:xfrm>
                  <a:off x="2494552" y="4209096"/>
                  <a:ext cx="53999" cy="4319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" name="Shape 65"/>
              <p:cNvGrpSpPr/>
              <p:nvPr/>
            </p:nvGrpSpPr>
            <p:grpSpPr>
              <a:xfrm>
                <a:off x="4098292" y="4384000"/>
                <a:ext cx="900964" cy="82799"/>
                <a:chOff x="4098292" y="4384000"/>
                <a:chExt cx="900964" cy="82799"/>
              </a:xfrm>
            </p:grpSpPr>
            <p:sp>
              <p:nvSpPr>
                <p:cNvPr id="66" name="Shape 66"/>
                <p:cNvSpPr/>
                <p:nvPr/>
              </p:nvSpPr>
              <p:spPr>
                <a:xfrm>
                  <a:off x="4098292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4260485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Shape 68"/>
                <p:cNvSpPr/>
                <p:nvPr/>
              </p:nvSpPr>
              <p:spPr>
                <a:xfrm>
                  <a:off x="4422678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Shape 69"/>
                <p:cNvSpPr/>
                <p:nvPr/>
              </p:nvSpPr>
              <p:spPr>
                <a:xfrm>
                  <a:off x="4584871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Shape 70"/>
                <p:cNvSpPr/>
                <p:nvPr/>
              </p:nvSpPr>
              <p:spPr>
                <a:xfrm>
                  <a:off x="4747064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Shape 71"/>
                <p:cNvSpPr/>
                <p:nvPr/>
              </p:nvSpPr>
              <p:spPr>
                <a:xfrm>
                  <a:off x="4909257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2" name="Shape 72"/>
            <p:cNvGrpSpPr/>
            <p:nvPr/>
          </p:nvGrpSpPr>
          <p:grpSpPr>
            <a:xfrm flipH="1">
              <a:off x="5304921" y="4299918"/>
              <a:ext cx="3492000" cy="437609"/>
              <a:chOff x="1709238" y="4209096"/>
              <a:chExt cx="3492000" cy="437609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709238" y="4214705"/>
                <a:ext cx="3492000" cy="431999"/>
              </a:xfrm>
              <a:prstGeom prst="rect">
                <a:avLst/>
              </a:prstGeom>
              <a:solidFill>
                <a:srgbClr val="1CBBB4"/>
              </a:solidFill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" name="Shape 74"/>
              <p:cNvGrpSpPr/>
              <p:nvPr/>
            </p:nvGrpSpPr>
            <p:grpSpPr>
              <a:xfrm>
                <a:off x="2078719" y="4209096"/>
                <a:ext cx="469833" cy="431999"/>
                <a:chOff x="2078719" y="4209096"/>
                <a:chExt cx="469833" cy="431999"/>
              </a:xfrm>
            </p:grpSpPr>
            <p:sp>
              <p:nvSpPr>
                <p:cNvPr id="75" name="Shape 75"/>
                <p:cNvSpPr/>
                <p:nvPr/>
              </p:nvSpPr>
              <p:spPr>
                <a:xfrm>
                  <a:off x="2078719" y="4209096"/>
                  <a:ext cx="53999" cy="4319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2217331" y="4209096"/>
                  <a:ext cx="53999" cy="4319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Shape 77"/>
                <p:cNvSpPr/>
                <p:nvPr/>
              </p:nvSpPr>
              <p:spPr>
                <a:xfrm>
                  <a:off x="2355941" y="4209096"/>
                  <a:ext cx="53999" cy="4319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Shape 78"/>
                <p:cNvSpPr/>
                <p:nvPr/>
              </p:nvSpPr>
              <p:spPr>
                <a:xfrm>
                  <a:off x="2494552" y="4209096"/>
                  <a:ext cx="53999" cy="4319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9" name="Shape 79"/>
              <p:cNvGrpSpPr/>
              <p:nvPr/>
            </p:nvGrpSpPr>
            <p:grpSpPr>
              <a:xfrm>
                <a:off x="4098292" y="4384000"/>
                <a:ext cx="900964" cy="82799"/>
                <a:chOff x="4098292" y="4384000"/>
                <a:chExt cx="900964" cy="82799"/>
              </a:xfrm>
            </p:grpSpPr>
            <p:sp>
              <p:nvSpPr>
                <p:cNvPr id="80" name="Shape 80"/>
                <p:cNvSpPr/>
                <p:nvPr/>
              </p:nvSpPr>
              <p:spPr>
                <a:xfrm>
                  <a:off x="4098292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Shape 81"/>
                <p:cNvSpPr/>
                <p:nvPr/>
              </p:nvSpPr>
              <p:spPr>
                <a:xfrm>
                  <a:off x="4260485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Shape 82"/>
                <p:cNvSpPr/>
                <p:nvPr/>
              </p:nvSpPr>
              <p:spPr>
                <a:xfrm>
                  <a:off x="4422678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Shape 83"/>
                <p:cNvSpPr/>
                <p:nvPr/>
              </p:nvSpPr>
              <p:spPr>
                <a:xfrm>
                  <a:off x="4584871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Shape 84"/>
                <p:cNvSpPr/>
                <p:nvPr/>
              </p:nvSpPr>
              <p:spPr>
                <a:xfrm>
                  <a:off x="4747064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Shape 85"/>
                <p:cNvSpPr/>
                <p:nvPr/>
              </p:nvSpPr>
              <p:spPr>
                <a:xfrm>
                  <a:off x="4909257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6" name="Shape 86"/>
            <p:cNvGrpSpPr/>
            <p:nvPr/>
          </p:nvGrpSpPr>
          <p:grpSpPr>
            <a:xfrm>
              <a:off x="6272653" y="1875857"/>
              <a:ext cx="720080" cy="720080"/>
              <a:chOff x="6272653" y="1875857"/>
              <a:chExt cx="720080" cy="720080"/>
            </a:xfrm>
          </p:grpSpPr>
          <p:sp>
            <p:nvSpPr>
              <p:cNvPr id="87" name="Shape 87"/>
              <p:cNvSpPr/>
              <p:nvPr/>
            </p:nvSpPr>
            <p:spPr>
              <a:xfrm>
                <a:off x="6272653" y="1875857"/>
                <a:ext cx="720080" cy="720080"/>
              </a:xfrm>
              <a:prstGeom prst="rect">
                <a:avLst/>
              </a:prstGeom>
              <a:solidFill>
                <a:srgbClr val="FEB856"/>
              </a:solidFill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6391714" y="1978486"/>
                <a:ext cx="481958" cy="4819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26225"/>
                    </a:moveTo>
                    <a:lnTo>
                      <a:pt x="42123" y="72747"/>
                    </a:lnTo>
                    <a:lnTo>
                      <a:pt x="77876" y="72747"/>
                    </a:lnTo>
                    <a:close/>
                    <a:moveTo>
                      <a:pt x="46111" y="0"/>
                    </a:moveTo>
                    <a:lnTo>
                      <a:pt x="49922" y="0"/>
                    </a:lnTo>
                    <a:lnTo>
                      <a:pt x="70077" y="0"/>
                    </a:lnTo>
                    <a:lnTo>
                      <a:pt x="73888" y="0"/>
                    </a:lnTo>
                    <a:lnTo>
                      <a:pt x="120000" y="120000"/>
                    </a:lnTo>
                    <a:lnTo>
                      <a:pt x="96034" y="120000"/>
                    </a:lnTo>
                    <a:lnTo>
                      <a:pt x="85580" y="92795"/>
                    </a:lnTo>
                    <a:lnTo>
                      <a:pt x="34419" y="92795"/>
                    </a:lnTo>
                    <a:lnTo>
                      <a:pt x="23965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Shape 89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90" name="Shape 90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rgbClr val="1CBBB4"/>
              </a:solidFill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7267746" y="1994944"/>
                <a:ext cx="402809" cy="4819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661" y="67237"/>
                    </a:moveTo>
                    <a:lnTo>
                      <a:pt x="28661" y="100267"/>
                    </a:lnTo>
                    <a:lnTo>
                      <a:pt x="72830" y="100267"/>
                    </a:lnTo>
                    <a:cubicBezTo>
                      <a:pt x="84165" y="98410"/>
                      <a:pt x="90466" y="94246"/>
                      <a:pt x="90206" y="84276"/>
                    </a:cubicBezTo>
                    <a:cubicBezTo>
                      <a:pt x="89422" y="76084"/>
                      <a:pt x="88639" y="70186"/>
                      <a:pt x="70998" y="67892"/>
                    </a:cubicBezTo>
                    <a:lnTo>
                      <a:pt x="28661" y="67237"/>
                    </a:lnTo>
                    <a:close/>
                    <a:moveTo>
                      <a:pt x="28661" y="19397"/>
                    </a:moveTo>
                    <a:lnTo>
                      <a:pt x="28661" y="47840"/>
                    </a:lnTo>
                    <a:lnTo>
                      <a:pt x="70998" y="47840"/>
                    </a:lnTo>
                    <a:lnTo>
                      <a:pt x="70998" y="47577"/>
                    </a:lnTo>
                    <a:cubicBezTo>
                      <a:pt x="78054" y="44409"/>
                      <a:pt x="84718" y="42880"/>
                      <a:pt x="85110" y="33487"/>
                    </a:cubicBezTo>
                    <a:cubicBezTo>
                      <a:pt x="85110" y="27916"/>
                      <a:pt x="82758" y="21691"/>
                      <a:pt x="71390" y="20380"/>
                    </a:cubicBezTo>
                    <a:cubicBezTo>
                      <a:pt x="60414" y="19342"/>
                      <a:pt x="45191" y="19408"/>
                      <a:pt x="28661" y="19397"/>
                    </a:cubicBezTo>
                    <a:close/>
                    <a:moveTo>
                      <a:pt x="0" y="0"/>
                    </a:moveTo>
                    <a:lnTo>
                      <a:pt x="21041" y="0"/>
                    </a:lnTo>
                    <a:lnTo>
                      <a:pt x="28661" y="0"/>
                    </a:lnTo>
                    <a:lnTo>
                      <a:pt x="73742" y="0"/>
                    </a:lnTo>
                    <a:lnTo>
                      <a:pt x="73742" y="238"/>
                    </a:lnTo>
                    <a:cubicBezTo>
                      <a:pt x="104502" y="1207"/>
                      <a:pt x="111911" y="20468"/>
                      <a:pt x="112551" y="24640"/>
                    </a:cubicBezTo>
                    <a:cubicBezTo>
                      <a:pt x="113466" y="45938"/>
                      <a:pt x="102228" y="51509"/>
                      <a:pt x="92167" y="56096"/>
                    </a:cubicBezTo>
                    <a:cubicBezTo>
                      <a:pt x="109284" y="59591"/>
                      <a:pt x="119738" y="70951"/>
                      <a:pt x="120000" y="87225"/>
                    </a:cubicBezTo>
                    <a:cubicBezTo>
                      <a:pt x="118562" y="110162"/>
                      <a:pt x="97916" y="120320"/>
                      <a:pt x="71390" y="119992"/>
                    </a:cubicBezTo>
                    <a:cubicBezTo>
                      <a:pt x="71397" y="119883"/>
                      <a:pt x="71403" y="119773"/>
                      <a:pt x="71410" y="119664"/>
                    </a:cubicBezTo>
                    <a:lnTo>
                      <a:pt x="28661" y="119664"/>
                    </a:lnTo>
                    <a:lnTo>
                      <a:pt x="21041" y="119664"/>
                    </a:lnTo>
                    <a:lnTo>
                      <a:pt x="0" y="1196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Shape 92"/>
            <p:cNvGrpSpPr/>
            <p:nvPr/>
          </p:nvGrpSpPr>
          <p:grpSpPr>
            <a:xfrm>
              <a:off x="6690882" y="1037183"/>
              <a:ext cx="720080" cy="720080"/>
              <a:chOff x="6690882" y="1037183"/>
              <a:chExt cx="720080" cy="720080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6690882" y="1037183"/>
                <a:ext cx="720080" cy="720080"/>
              </a:xfrm>
              <a:prstGeom prst="rect">
                <a:avLst/>
              </a:prstGeom>
              <a:solidFill>
                <a:schemeClr val="lt1"/>
              </a:solidFill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6842200" y="1156271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" name="Shape 95"/>
            <p:cNvSpPr/>
            <p:nvPr/>
          </p:nvSpPr>
          <p:spPr>
            <a:xfrm rot="5400000">
              <a:off x="6852921" y="1652530"/>
              <a:ext cx="395999" cy="2519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1230"/>
                  </a:lnTo>
                  <a:cubicBezTo>
                    <a:pt x="0" y="5028"/>
                    <a:pt x="26862" y="0"/>
                    <a:pt x="59999" y="0"/>
                  </a:cubicBezTo>
                  <a:cubicBezTo>
                    <a:pt x="93137" y="0"/>
                    <a:pt x="119999" y="5028"/>
                    <a:pt x="119999" y="11230"/>
                  </a:cubicBezTo>
                  <a:cubicBezTo>
                    <a:pt x="119999" y="47486"/>
                    <a:pt x="119999" y="83743"/>
                    <a:pt x="119999" y="120000"/>
                  </a:cubicBezTo>
                  <a:lnTo>
                    <a:pt x="119895" y="120000"/>
                  </a:lnTo>
                  <a:cubicBezTo>
                    <a:pt x="110015" y="115635"/>
                    <a:pt x="86917" y="112574"/>
                    <a:pt x="59999" y="112574"/>
                  </a:cubicBezTo>
                  <a:cubicBezTo>
                    <a:pt x="33081" y="112574"/>
                    <a:pt x="9984" y="115635"/>
                    <a:pt x="104" y="120000"/>
                  </a:cubicBezTo>
                  <a:close/>
                </a:path>
              </a:pathLst>
            </a:custGeom>
            <a:solidFill>
              <a:schemeClr val="lt1"/>
            </a:solidFill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 rot="-5400000">
              <a:off x="6852921" y="2167123"/>
              <a:ext cx="395999" cy="2519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1230"/>
                  </a:lnTo>
                  <a:cubicBezTo>
                    <a:pt x="0" y="5028"/>
                    <a:pt x="26862" y="0"/>
                    <a:pt x="59999" y="0"/>
                  </a:cubicBezTo>
                  <a:cubicBezTo>
                    <a:pt x="93137" y="0"/>
                    <a:pt x="119999" y="5028"/>
                    <a:pt x="119999" y="11230"/>
                  </a:cubicBezTo>
                  <a:cubicBezTo>
                    <a:pt x="119999" y="47486"/>
                    <a:pt x="119999" y="83743"/>
                    <a:pt x="119999" y="120000"/>
                  </a:cubicBezTo>
                  <a:lnTo>
                    <a:pt x="119895" y="120000"/>
                  </a:lnTo>
                  <a:cubicBezTo>
                    <a:pt x="110015" y="115635"/>
                    <a:pt x="86917" y="112574"/>
                    <a:pt x="59999" y="112574"/>
                  </a:cubicBezTo>
                  <a:cubicBezTo>
                    <a:pt x="33081" y="112574"/>
                    <a:pt x="9984" y="115635"/>
                    <a:pt x="104" y="120000"/>
                  </a:cubicBezTo>
                  <a:close/>
                </a:path>
              </a:pathLst>
            </a:custGeom>
            <a:solidFill>
              <a:schemeClr val="lt1"/>
            </a:solidFill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3F3F3F"/>
              </a:buClr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bg>
      <p:bgPr>
        <a:solidFill>
          <a:srgbClr val="9FEDF0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2947034" y="473947"/>
            <a:ext cx="3249931" cy="3249931"/>
          </a:xfrm>
          <a:prstGeom prst="ellipse">
            <a:avLst/>
          </a:prstGeom>
          <a:solidFill>
            <a:srgbClr val="FEB85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Shape 157"/>
          <p:cNvGrpSpPr/>
          <p:nvPr/>
        </p:nvGrpSpPr>
        <p:grpSpPr>
          <a:xfrm>
            <a:off x="3624361" y="1094735"/>
            <a:ext cx="1895276" cy="2008355"/>
            <a:chOff x="5304921" y="1037183"/>
            <a:chExt cx="3492000" cy="3700343"/>
          </a:xfrm>
        </p:grpSpPr>
        <p:grpSp>
          <p:nvGrpSpPr>
            <p:cNvPr id="158" name="Shape 158"/>
            <p:cNvGrpSpPr/>
            <p:nvPr/>
          </p:nvGrpSpPr>
          <p:grpSpPr>
            <a:xfrm>
              <a:off x="5304922" y="3743716"/>
              <a:ext cx="3492000" cy="437609"/>
              <a:chOff x="1709238" y="4209096"/>
              <a:chExt cx="3492000" cy="437609"/>
            </a:xfrm>
          </p:grpSpPr>
          <p:sp>
            <p:nvSpPr>
              <p:cNvPr id="159" name="Shape 159"/>
              <p:cNvSpPr/>
              <p:nvPr/>
            </p:nvSpPr>
            <p:spPr>
              <a:xfrm>
                <a:off x="1709238" y="4214705"/>
                <a:ext cx="3492000" cy="431999"/>
              </a:xfrm>
              <a:prstGeom prst="rect">
                <a:avLst/>
              </a:prstGeom>
              <a:solidFill>
                <a:srgbClr val="FEB856"/>
              </a:solidFill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0" name="Shape 160"/>
              <p:cNvGrpSpPr/>
              <p:nvPr/>
            </p:nvGrpSpPr>
            <p:grpSpPr>
              <a:xfrm>
                <a:off x="2078719" y="4209096"/>
                <a:ext cx="469833" cy="431999"/>
                <a:chOff x="2078719" y="4209096"/>
                <a:chExt cx="469833" cy="431999"/>
              </a:xfrm>
            </p:grpSpPr>
            <p:sp>
              <p:nvSpPr>
                <p:cNvPr id="161" name="Shape 161"/>
                <p:cNvSpPr/>
                <p:nvPr/>
              </p:nvSpPr>
              <p:spPr>
                <a:xfrm>
                  <a:off x="2078719" y="4209096"/>
                  <a:ext cx="53999" cy="4319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Shape 162"/>
                <p:cNvSpPr/>
                <p:nvPr/>
              </p:nvSpPr>
              <p:spPr>
                <a:xfrm>
                  <a:off x="2217331" y="4209096"/>
                  <a:ext cx="53999" cy="4319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Shape 163"/>
                <p:cNvSpPr/>
                <p:nvPr/>
              </p:nvSpPr>
              <p:spPr>
                <a:xfrm>
                  <a:off x="2355941" y="4209096"/>
                  <a:ext cx="53999" cy="4319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Shape 164"/>
                <p:cNvSpPr/>
                <p:nvPr/>
              </p:nvSpPr>
              <p:spPr>
                <a:xfrm>
                  <a:off x="2494552" y="4209096"/>
                  <a:ext cx="53999" cy="4319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5" name="Shape 165"/>
              <p:cNvGrpSpPr/>
              <p:nvPr/>
            </p:nvGrpSpPr>
            <p:grpSpPr>
              <a:xfrm>
                <a:off x="4098292" y="4384000"/>
                <a:ext cx="900964" cy="82799"/>
                <a:chOff x="4098292" y="4384000"/>
                <a:chExt cx="900964" cy="82799"/>
              </a:xfrm>
            </p:grpSpPr>
            <p:sp>
              <p:nvSpPr>
                <p:cNvPr id="166" name="Shape 166"/>
                <p:cNvSpPr/>
                <p:nvPr/>
              </p:nvSpPr>
              <p:spPr>
                <a:xfrm>
                  <a:off x="4098292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Shape 167"/>
                <p:cNvSpPr/>
                <p:nvPr/>
              </p:nvSpPr>
              <p:spPr>
                <a:xfrm>
                  <a:off x="4260485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Shape 168"/>
                <p:cNvSpPr/>
                <p:nvPr/>
              </p:nvSpPr>
              <p:spPr>
                <a:xfrm>
                  <a:off x="4422678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Shape 169"/>
                <p:cNvSpPr/>
                <p:nvPr/>
              </p:nvSpPr>
              <p:spPr>
                <a:xfrm>
                  <a:off x="4584871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Shape 170"/>
                <p:cNvSpPr/>
                <p:nvPr/>
              </p:nvSpPr>
              <p:spPr>
                <a:xfrm>
                  <a:off x="4747064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Shape 171"/>
                <p:cNvSpPr/>
                <p:nvPr/>
              </p:nvSpPr>
              <p:spPr>
                <a:xfrm>
                  <a:off x="4909257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2" name="Shape 172"/>
            <p:cNvGrpSpPr/>
            <p:nvPr/>
          </p:nvGrpSpPr>
          <p:grpSpPr>
            <a:xfrm flipH="1">
              <a:off x="5304921" y="4299918"/>
              <a:ext cx="3492000" cy="437609"/>
              <a:chOff x="1709238" y="4209096"/>
              <a:chExt cx="3492000" cy="437609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1709238" y="4214705"/>
                <a:ext cx="3492000" cy="431999"/>
              </a:xfrm>
              <a:prstGeom prst="rect">
                <a:avLst/>
              </a:prstGeom>
              <a:solidFill>
                <a:srgbClr val="1CBBB4"/>
              </a:solidFill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4" name="Shape 174"/>
              <p:cNvGrpSpPr/>
              <p:nvPr/>
            </p:nvGrpSpPr>
            <p:grpSpPr>
              <a:xfrm>
                <a:off x="2078719" y="4209096"/>
                <a:ext cx="469833" cy="431999"/>
                <a:chOff x="2078719" y="4209096"/>
                <a:chExt cx="469833" cy="431999"/>
              </a:xfrm>
            </p:grpSpPr>
            <p:sp>
              <p:nvSpPr>
                <p:cNvPr id="175" name="Shape 175"/>
                <p:cNvSpPr/>
                <p:nvPr/>
              </p:nvSpPr>
              <p:spPr>
                <a:xfrm>
                  <a:off x="2078719" y="4209096"/>
                  <a:ext cx="53999" cy="4319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Shape 176"/>
                <p:cNvSpPr/>
                <p:nvPr/>
              </p:nvSpPr>
              <p:spPr>
                <a:xfrm>
                  <a:off x="2217331" y="4209096"/>
                  <a:ext cx="53999" cy="4319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2355941" y="4209096"/>
                  <a:ext cx="53999" cy="4319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2494552" y="4209096"/>
                  <a:ext cx="53999" cy="4319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9" name="Shape 179"/>
              <p:cNvGrpSpPr/>
              <p:nvPr/>
            </p:nvGrpSpPr>
            <p:grpSpPr>
              <a:xfrm>
                <a:off x="4098292" y="4384000"/>
                <a:ext cx="900964" cy="82799"/>
                <a:chOff x="4098292" y="4384000"/>
                <a:chExt cx="900964" cy="82799"/>
              </a:xfrm>
            </p:grpSpPr>
            <p:sp>
              <p:nvSpPr>
                <p:cNvPr id="180" name="Shape 180"/>
                <p:cNvSpPr/>
                <p:nvPr/>
              </p:nvSpPr>
              <p:spPr>
                <a:xfrm>
                  <a:off x="4098292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4260485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4422678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4584871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4747064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Shape 185"/>
                <p:cNvSpPr/>
                <p:nvPr/>
              </p:nvSpPr>
              <p:spPr>
                <a:xfrm>
                  <a:off x="4909257" y="4384000"/>
                  <a:ext cx="89999" cy="8279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6" name="Shape 186"/>
            <p:cNvGrpSpPr/>
            <p:nvPr/>
          </p:nvGrpSpPr>
          <p:grpSpPr>
            <a:xfrm>
              <a:off x="6272653" y="1875857"/>
              <a:ext cx="720080" cy="720080"/>
              <a:chOff x="6272653" y="1875857"/>
              <a:chExt cx="720080" cy="720080"/>
            </a:xfrm>
          </p:grpSpPr>
          <p:sp>
            <p:nvSpPr>
              <p:cNvPr id="187" name="Shape 187"/>
              <p:cNvSpPr/>
              <p:nvPr/>
            </p:nvSpPr>
            <p:spPr>
              <a:xfrm>
                <a:off x="6272653" y="1875857"/>
                <a:ext cx="720080" cy="720080"/>
              </a:xfrm>
              <a:prstGeom prst="rect">
                <a:avLst/>
              </a:prstGeom>
              <a:solidFill>
                <a:srgbClr val="FEB856"/>
              </a:solidFill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6391714" y="1978486"/>
                <a:ext cx="481958" cy="4819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26225"/>
                    </a:moveTo>
                    <a:lnTo>
                      <a:pt x="42123" y="72747"/>
                    </a:lnTo>
                    <a:lnTo>
                      <a:pt x="77876" y="72747"/>
                    </a:lnTo>
                    <a:close/>
                    <a:moveTo>
                      <a:pt x="46111" y="0"/>
                    </a:moveTo>
                    <a:lnTo>
                      <a:pt x="49922" y="0"/>
                    </a:lnTo>
                    <a:lnTo>
                      <a:pt x="70077" y="0"/>
                    </a:lnTo>
                    <a:lnTo>
                      <a:pt x="73888" y="0"/>
                    </a:lnTo>
                    <a:lnTo>
                      <a:pt x="120000" y="120000"/>
                    </a:lnTo>
                    <a:lnTo>
                      <a:pt x="96034" y="120000"/>
                    </a:lnTo>
                    <a:lnTo>
                      <a:pt x="85580" y="92795"/>
                    </a:lnTo>
                    <a:lnTo>
                      <a:pt x="34419" y="92795"/>
                    </a:lnTo>
                    <a:lnTo>
                      <a:pt x="23965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rgbClr val="1CBBB4"/>
              </a:solidFill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7267746" y="1994944"/>
                <a:ext cx="402809" cy="4819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661" y="67237"/>
                    </a:moveTo>
                    <a:lnTo>
                      <a:pt x="28661" y="100267"/>
                    </a:lnTo>
                    <a:lnTo>
                      <a:pt x="72830" y="100267"/>
                    </a:lnTo>
                    <a:cubicBezTo>
                      <a:pt x="84165" y="98410"/>
                      <a:pt x="90466" y="94246"/>
                      <a:pt x="90206" y="84276"/>
                    </a:cubicBezTo>
                    <a:cubicBezTo>
                      <a:pt x="89422" y="76084"/>
                      <a:pt x="88639" y="70186"/>
                      <a:pt x="70998" y="67892"/>
                    </a:cubicBezTo>
                    <a:lnTo>
                      <a:pt x="28661" y="67237"/>
                    </a:lnTo>
                    <a:close/>
                    <a:moveTo>
                      <a:pt x="28661" y="19397"/>
                    </a:moveTo>
                    <a:lnTo>
                      <a:pt x="28661" y="47840"/>
                    </a:lnTo>
                    <a:lnTo>
                      <a:pt x="70998" y="47840"/>
                    </a:lnTo>
                    <a:lnTo>
                      <a:pt x="70998" y="47577"/>
                    </a:lnTo>
                    <a:cubicBezTo>
                      <a:pt x="78054" y="44409"/>
                      <a:pt x="84718" y="42880"/>
                      <a:pt x="85110" y="33487"/>
                    </a:cubicBezTo>
                    <a:cubicBezTo>
                      <a:pt x="85110" y="27916"/>
                      <a:pt x="82758" y="21691"/>
                      <a:pt x="71390" y="20380"/>
                    </a:cubicBezTo>
                    <a:cubicBezTo>
                      <a:pt x="60414" y="19342"/>
                      <a:pt x="45191" y="19408"/>
                      <a:pt x="28661" y="19397"/>
                    </a:cubicBezTo>
                    <a:close/>
                    <a:moveTo>
                      <a:pt x="0" y="0"/>
                    </a:moveTo>
                    <a:lnTo>
                      <a:pt x="21041" y="0"/>
                    </a:lnTo>
                    <a:lnTo>
                      <a:pt x="28661" y="0"/>
                    </a:lnTo>
                    <a:lnTo>
                      <a:pt x="73742" y="0"/>
                    </a:lnTo>
                    <a:lnTo>
                      <a:pt x="73742" y="238"/>
                    </a:lnTo>
                    <a:cubicBezTo>
                      <a:pt x="104502" y="1207"/>
                      <a:pt x="111911" y="20468"/>
                      <a:pt x="112551" y="24640"/>
                    </a:cubicBezTo>
                    <a:cubicBezTo>
                      <a:pt x="113466" y="45938"/>
                      <a:pt x="102228" y="51509"/>
                      <a:pt x="92167" y="56096"/>
                    </a:cubicBezTo>
                    <a:cubicBezTo>
                      <a:pt x="109284" y="59591"/>
                      <a:pt x="119738" y="70951"/>
                      <a:pt x="120000" y="87225"/>
                    </a:cubicBezTo>
                    <a:cubicBezTo>
                      <a:pt x="118562" y="110162"/>
                      <a:pt x="97916" y="120320"/>
                      <a:pt x="71390" y="119992"/>
                    </a:cubicBezTo>
                    <a:cubicBezTo>
                      <a:pt x="71397" y="119883"/>
                      <a:pt x="71403" y="119773"/>
                      <a:pt x="71410" y="119664"/>
                    </a:cubicBezTo>
                    <a:lnTo>
                      <a:pt x="28661" y="119664"/>
                    </a:lnTo>
                    <a:lnTo>
                      <a:pt x="21041" y="119664"/>
                    </a:lnTo>
                    <a:lnTo>
                      <a:pt x="0" y="1196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2" name="Shape 192"/>
            <p:cNvGrpSpPr/>
            <p:nvPr/>
          </p:nvGrpSpPr>
          <p:grpSpPr>
            <a:xfrm>
              <a:off x="6690882" y="1037183"/>
              <a:ext cx="720080" cy="720080"/>
              <a:chOff x="6690882" y="1037183"/>
              <a:chExt cx="720080" cy="720080"/>
            </a:xfrm>
          </p:grpSpPr>
          <p:sp>
            <p:nvSpPr>
              <p:cNvPr id="193" name="Shape 193"/>
              <p:cNvSpPr/>
              <p:nvPr/>
            </p:nvSpPr>
            <p:spPr>
              <a:xfrm>
                <a:off x="6690882" y="1037183"/>
                <a:ext cx="720080" cy="720080"/>
              </a:xfrm>
              <a:prstGeom prst="rect">
                <a:avLst/>
              </a:prstGeom>
              <a:solidFill>
                <a:schemeClr val="lt1"/>
              </a:solidFill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6842200" y="1156271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5" name="Shape 195"/>
            <p:cNvSpPr/>
            <p:nvPr/>
          </p:nvSpPr>
          <p:spPr>
            <a:xfrm rot="5400000">
              <a:off x="6852921" y="1652530"/>
              <a:ext cx="395999" cy="2519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1230"/>
                  </a:lnTo>
                  <a:cubicBezTo>
                    <a:pt x="0" y="5028"/>
                    <a:pt x="26862" y="0"/>
                    <a:pt x="59999" y="0"/>
                  </a:cubicBezTo>
                  <a:cubicBezTo>
                    <a:pt x="93137" y="0"/>
                    <a:pt x="119999" y="5028"/>
                    <a:pt x="119999" y="11230"/>
                  </a:cubicBezTo>
                  <a:cubicBezTo>
                    <a:pt x="119999" y="47486"/>
                    <a:pt x="119999" y="83743"/>
                    <a:pt x="119999" y="120000"/>
                  </a:cubicBezTo>
                  <a:lnTo>
                    <a:pt x="119895" y="120000"/>
                  </a:lnTo>
                  <a:cubicBezTo>
                    <a:pt x="110015" y="115635"/>
                    <a:pt x="86917" y="112574"/>
                    <a:pt x="59999" y="112574"/>
                  </a:cubicBezTo>
                  <a:cubicBezTo>
                    <a:pt x="33081" y="112574"/>
                    <a:pt x="9984" y="115635"/>
                    <a:pt x="104" y="120000"/>
                  </a:cubicBezTo>
                  <a:close/>
                </a:path>
              </a:pathLst>
            </a:custGeom>
            <a:solidFill>
              <a:schemeClr val="lt1"/>
            </a:solidFill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196" name="Shape 196"/>
            <p:cNvSpPr/>
            <p:nvPr/>
          </p:nvSpPr>
          <p:spPr>
            <a:xfrm rot="-5400000">
              <a:off x="6852921" y="2167123"/>
              <a:ext cx="395999" cy="2519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1230"/>
                  </a:lnTo>
                  <a:cubicBezTo>
                    <a:pt x="0" y="5028"/>
                    <a:pt x="26862" y="0"/>
                    <a:pt x="59999" y="0"/>
                  </a:cubicBezTo>
                  <a:cubicBezTo>
                    <a:pt x="93137" y="0"/>
                    <a:pt x="119999" y="5028"/>
                    <a:pt x="119999" y="11230"/>
                  </a:cubicBezTo>
                  <a:cubicBezTo>
                    <a:pt x="119999" y="47486"/>
                    <a:pt x="119999" y="83743"/>
                    <a:pt x="119999" y="120000"/>
                  </a:cubicBezTo>
                  <a:lnTo>
                    <a:pt x="119895" y="120000"/>
                  </a:lnTo>
                  <a:cubicBezTo>
                    <a:pt x="110015" y="115635"/>
                    <a:pt x="86917" y="112574"/>
                    <a:pt x="59999" y="112574"/>
                  </a:cubicBezTo>
                  <a:cubicBezTo>
                    <a:pt x="33081" y="112574"/>
                    <a:pt x="9984" y="115635"/>
                    <a:pt x="104" y="120000"/>
                  </a:cubicBezTo>
                  <a:close/>
                </a:path>
              </a:pathLst>
            </a:custGeom>
            <a:solidFill>
              <a:schemeClr val="lt1"/>
            </a:solidFill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</p:grp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86976" y="3730050"/>
            <a:ext cx="83553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9FEDF0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 descr="D:\KBM-정애\014-Fullppt\PNG이미지\abc-item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3350" y="4077664"/>
            <a:ext cx="903946" cy="94846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3F3F3F"/>
              </a:buClr>
              <a:buFont typeface="Arial"/>
              <a:buNone/>
              <a:defRPr sz="3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 b="1"/>
            </a:lvl2pPr>
            <a:lvl3pPr lvl="2" indent="0">
              <a:spcBef>
                <a:spcPts val="0"/>
              </a:spcBef>
              <a:buNone/>
              <a:defRPr sz="1800" b="1"/>
            </a:lvl3pPr>
            <a:lvl4pPr lvl="3" indent="0">
              <a:spcBef>
                <a:spcPts val="0"/>
              </a:spcBef>
              <a:buNone/>
              <a:defRPr sz="1800" b="1"/>
            </a:lvl4pPr>
            <a:lvl5pPr lvl="4" indent="0">
              <a:spcBef>
                <a:spcPts val="0"/>
              </a:spcBef>
              <a:buNone/>
              <a:defRPr sz="1800" b="1"/>
            </a:lvl5pPr>
            <a:lvl6pPr lvl="5" indent="0">
              <a:spcBef>
                <a:spcPts val="0"/>
              </a:spcBef>
              <a:buNone/>
              <a:defRPr sz="1800" b="1"/>
            </a:lvl6pPr>
            <a:lvl7pPr lvl="6" indent="0">
              <a:spcBef>
                <a:spcPts val="0"/>
              </a:spcBef>
              <a:buNone/>
              <a:defRPr sz="1800" b="1"/>
            </a:lvl7pPr>
            <a:lvl8pPr lvl="7" indent="0">
              <a:spcBef>
                <a:spcPts val="0"/>
              </a:spcBef>
              <a:buNone/>
              <a:defRPr sz="1800" b="1"/>
            </a:lvl8pPr>
            <a:lvl9pPr lvl="8" indent="0">
              <a:spcBef>
                <a:spcPts val="0"/>
              </a:spcBef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Picture with Caption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pic" idx="2"/>
          </p:nvPr>
        </p:nvSpPr>
        <p:spPr>
          <a:xfrm>
            <a:off x="720000" y="540000"/>
            <a:ext cx="2484000" cy="40679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pic" idx="3"/>
          </p:nvPr>
        </p:nvSpPr>
        <p:spPr>
          <a:xfrm>
            <a:off x="5926807" y="540000"/>
            <a:ext cx="2484704" cy="40679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3323403" y="540000"/>
            <a:ext cx="2484000" cy="4067999"/>
          </a:xfrm>
          <a:prstGeom prst="rect">
            <a:avLst/>
          </a:prstGeom>
          <a:solidFill>
            <a:srgbClr val="9FED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62" r:id="rId5"/>
    <p:sldLayoutId id="2147483664" r:id="rId6"/>
    <p:sldLayoutId id="2147483665" r:id="rId7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ponsivetemplat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allerpaperscraft.com/" TargetMode="External"/><Relationship Id="rId5" Type="http://schemas.openxmlformats.org/officeDocument/2006/relationships/hyperlink" Target="http://www.w3school.com/" TargetMode="External"/><Relationship Id="rId4" Type="http://schemas.openxmlformats.org/officeDocument/2006/relationships/hyperlink" Target="http://www.iconfinder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0" y="3368086"/>
            <a:ext cx="9144000" cy="57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" sz="3200" b="1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Education Information System</a:t>
            </a:r>
            <a:endParaRPr lang="en" sz="32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ubTitle" idx="1"/>
          </p:nvPr>
        </p:nvSpPr>
        <p:spPr>
          <a:xfrm>
            <a:off x="-25" y="3984385"/>
            <a:ext cx="9144000" cy="437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" sz="1600" dirty="0" smtClean="0">
                <a:solidFill>
                  <a:schemeClr val="tx1"/>
                </a:solidFill>
              </a:rPr>
              <a:t>Computer University (Mandalay)</a:t>
            </a:r>
            <a:endParaRPr lang="en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7150"/>
            <a:ext cx="924559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251549"/>
              </p:ext>
            </p:extLst>
          </p:nvPr>
        </p:nvGraphicFramePr>
        <p:xfrm>
          <a:off x="609600" y="987447"/>
          <a:ext cx="7086600" cy="3227679"/>
        </p:xfrm>
        <a:graphic>
          <a:graphicData uri="http://schemas.openxmlformats.org/drawingml/2006/table">
            <a:tbl>
              <a:tblPr firstRow="1" firstCol="1" bandRow="1"/>
              <a:tblGrid>
                <a:gridCol w="1324367"/>
                <a:gridCol w="2180832"/>
                <a:gridCol w="1239221"/>
                <a:gridCol w="1351580"/>
                <a:gridCol w="990600"/>
              </a:tblGrid>
              <a:tr h="423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Column Name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Constraints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Default Value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Data Type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Length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EducataionListId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Primary Key,Auto Increment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Auto ID Number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Int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10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3150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EducationName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Null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Varchar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50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150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Null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text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3150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Phone Number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Null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Int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50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150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Address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Null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VarChar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100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3150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Email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Null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VarChar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20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150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CategoryId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Foreign Key-Category Table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Not Null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Int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39750" algn="ctr"/>
                        </a:tabLs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10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3150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TownId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Foreign  Key-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Town Table</a:t>
                      </a:r>
                      <a:endParaRPr lang="en-US" sz="9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Not Null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Int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10</a:t>
                      </a:r>
                      <a:endParaRPr lang="en-US" sz="9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8251" marR="58251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  <p:sp>
        <p:nvSpPr>
          <p:cNvPr id="6" name="Shape 226"/>
          <p:cNvSpPr txBox="1"/>
          <p:nvPr/>
        </p:nvSpPr>
        <p:spPr>
          <a:xfrm>
            <a:off x="498004" y="57150"/>
            <a:ext cx="4454996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FEB856"/>
              </a:buClr>
              <a:buSzPct val="25000"/>
            </a:pPr>
            <a:r>
              <a:rPr lang="en" sz="1800" b="1" dirty="0" smtClean="0">
                <a:solidFill>
                  <a:srgbClr val="FFC000"/>
                </a:solidFill>
              </a:rPr>
              <a:t>DataBase Design</a:t>
            </a:r>
            <a:endParaRPr lang="en" sz="1800" b="1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8" name="Shape 229"/>
          <p:cNvSpPr txBox="1"/>
          <p:nvPr/>
        </p:nvSpPr>
        <p:spPr>
          <a:xfrm>
            <a:off x="518626" y="542926"/>
            <a:ext cx="3291374" cy="352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b="1" dirty="0" smtClean="0">
                <a:solidFill>
                  <a:schemeClr val="tx1"/>
                </a:solidFill>
              </a:rPr>
              <a:t>Education List Table :</a:t>
            </a:r>
            <a:endParaRPr lang="en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94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29"/>
          <p:cNvSpPr txBox="1"/>
          <p:nvPr/>
        </p:nvSpPr>
        <p:spPr>
          <a:xfrm>
            <a:off x="594826" y="161926"/>
            <a:ext cx="3291374" cy="352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" b="1" dirty="0" smtClean="0"/>
              <a:t>Town Table  :</a:t>
            </a:r>
            <a:endParaRPr lang="en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92819502"/>
              </p:ext>
            </p:extLst>
          </p:nvPr>
        </p:nvGraphicFramePr>
        <p:xfrm>
          <a:off x="624840" y="590550"/>
          <a:ext cx="6995160" cy="1402080"/>
        </p:xfrm>
        <a:graphic>
          <a:graphicData uri="http://schemas.openxmlformats.org/drawingml/2006/table">
            <a:tbl>
              <a:tblPr firstRow="1" firstCol="1" bandRow="1"/>
              <a:tblGrid>
                <a:gridCol w="1140181"/>
                <a:gridCol w="2311176"/>
                <a:gridCol w="1874799"/>
                <a:gridCol w="877062"/>
                <a:gridCol w="791942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Column Name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Constraints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Default Value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Data Type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Length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TownId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Primary Key,Auto Increment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Auto ID 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TownName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Varchar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TownshipId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Foreign Key-Township 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10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</a:tbl>
          </a:graphicData>
        </a:graphic>
      </p:graphicFrame>
      <p:sp>
        <p:nvSpPr>
          <p:cNvPr id="7" name="Shape 229"/>
          <p:cNvSpPr txBox="1"/>
          <p:nvPr/>
        </p:nvSpPr>
        <p:spPr>
          <a:xfrm>
            <a:off x="685800" y="2371726"/>
            <a:ext cx="3291374" cy="352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" b="1" dirty="0" smtClean="0"/>
              <a:t>Township Table :</a:t>
            </a:r>
            <a:endParaRPr lang="e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25712859"/>
              </p:ext>
            </p:extLst>
          </p:nvPr>
        </p:nvGraphicFramePr>
        <p:xfrm>
          <a:off x="609600" y="2800350"/>
          <a:ext cx="7010400" cy="1295401"/>
        </p:xfrm>
        <a:graphic>
          <a:graphicData uri="http://schemas.openxmlformats.org/drawingml/2006/table">
            <a:tbl>
              <a:tblPr firstRow="1" firstCol="1" bandRow="1"/>
              <a:tblGrid>
                <a:gridCol w="1090773"/>
                <a:gridCol w="2415283"/>
                <a:gridCol w="1827944"/>
                <a:gridCol w="914400"/>
                <a:gridCol w="762000"/>
              </a:tblGrid>
              <a:tr h="422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Column Name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Constraints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Default Value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Data Type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Length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4364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TownshipId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Primary Key,Auto Increment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Auto ID 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Int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4364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TownshipName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Null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Varchar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254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29"/>
          <p:cNvSpPr txBox="1"/>
          <p:nvPr/>
        </p:nvSpPr>
        <p:spPr>
          <a:xfrm>
            <a:off x="594826" y="161926"/>
            <a:ext cx="3291374" cy="352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" b="1" dirty="0" smtClean="0"/>
              <a:t>Category Table  :</a:t>
            </a:r>
            <a:endParaRPr lang="en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96902918"/>
              </p:ext>
            </p:extLst>
          </p:nvPr>
        </p:nvGraphicFramePr>
        <p:xfrm>
          <a:off x="762000" y="666750"/>
          <a:ext cx="7315200" cy="1051560"/>
        </p:xfrm>
        <a:graphic>
          <a:graphicData uri="http://schemas.openxmlformats.org/drawingml/2006/table">
            <a:tbl>
              <a:tblPr firstRow="1" firstCol="1" bandRow="1"/>
              <a:tblGrid>
                <a:gridCol w="1501775"/>
                <a:gridCol w="2513012"/>
                <a:gridCol w="1500188"/>
                <a:gridCol w="1046162"/>
                <a:gridCol w="754063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Column Name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Constraints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Default Value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Data Type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Length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CategoryId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Primary Key,Auto Increment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Auto ID 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CategoryName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  <p:sp>
        <p:nvSpPr>
          <p:cNvPr id="9" name="Shape 229"/>
          <p:cNvSpPr txBox="1"/>
          <p:nvPr/>
        </p:nvSpPr>
        <p:spPr>
          <a:xfrm>
            <a:off x="747226" y="2219326"/>
            <a:ext cx="3291374" cy="352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" b="1" dirty="0" smtClean="0"/>
              <a:t>Feed Back  Table  :</a:t>
            </a:r>
            <a:endParaRPr lang="e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90156272"/>
              </p:ext>
            </p:extLst>
          </p:nvPr>
        </p:nvGraphicFramePr>
        <p:xfrm>
          <a:off x="762000" y="2638044"/>
          <a:ext cx="7315200" cy="1752600"/>
        </p:xfrm>
        <a:graphic>
          <a:graphicData uri="http://schemas.openxmlformats.org/drawingml/2006/table">
            <a:tbl>
              <a:tblPr firstRow="1" firstCol="1" bandRow="1"/>
              <a:tblGrid>
                <a:gridCol w="1394047"/>
                <a:gridCol w="2568353"/>
                <a:gridCol w="1524000"/>
                <a:gridCol w="990600"/>
                <a:gridCol w="8382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Column Name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Constraints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Default Value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Data Type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Length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Id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Primary Key,Auto Increment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Auto ID 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UserName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Varchar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Email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Message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Times New Roman"/>
                        </a:rPr>
                        <a:t>text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C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685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431465"/>
          </a:xfrm>
        </p:spPr>
        <p:txBody>
          <a:bodyPr/>
          <a:lstStyle/>
          <a:p>
            <a:pPr algn="l"/>
            <a:r>
              <a:rPr lang="en-US" sz="1200" dirty="0" smtClean="0"/>
              <a:t>System Flow Chart</a:t>
            </a:r>
            <a:endParaRPr lang="en-US" sz="1200" dirty="0"/>
          </a:p>
        </p:txBody>
      </p:sp>
      <p:sp>
        <p:nvSpPr>
          <p:cNvPr id="2" name="Rectangle 4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26289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26289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828800" y="209550"/>
            <a:ext cx="3886201" cy="4781550"/>
            <a:chOff x="1752599" y="209550"/>
            <a:chExt cx="3886201" cy="4781550"/>
          </a:xfrm>
        </p:grpSpPr>
        <p:cxnSp>
          <p:nvCxnSpPr>
            <p:cNvPr id="50" name="AutoShape 4"/>
            <p:cNvCxnSpPr>
              <a:cxnSpLocks noChangeShapeType="1"/>
            </p:cNvCxnSpPr>
            <p:nvPr/>
          </p:nvCxnSpPr>
          <p:spPr bwMode="auto">
            <a:xfrm>
              <a:off x="3541005" y="446810"/>
              <a:ext cx="673" cy="1497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AutoShape 5"/>
            <p:cNvCxnSpPr>
              <a:cxnSpLocks noChangeShapeType="1"/>
            </p:cNvCxnSpPr>
            <p:nvPr/>
          </p:nvCxnSpPr>
          <p:spPr bwMode="auto">
            <a:xfrm>
              <a:off x="3520827" y="1032338"/>
              <a:ext cx="673" cy="1497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AutoShape 6"/>
            <p:cNvCxnSpPr>
              <a:cxnSpLocks noChangeShapeType="1"/>
            </p:cNvCxnSpPr>
            <p:nvPr/>
          </p:nvCxnSpPr>
          <p:spPr bwMode="auto">
            <a:xfrm>
              <a:off x="3447515" y="1647963"/>
              <a:ext cx="673" cy="4631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3" name="AutoShape 8"/>
            <p:cNvCxnSpPr>
              <a:cxnSpLocks noChangeShapeType="1"/>
              <a:stCxn id="65" idx="2"/>
              <a:endCxn id="61" idx="0"/>
            </p:cNvCxnSpPr>
            <p:nvPr/>
          </p:nvCxnSpPr>
          <p:spPr bwMode="auto">
            <a:xfrm rot="5400000">
              <a:off x="3113671" y="4435188"/>
              <a:ext cx="626960" cy="103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9"/>
            <p:cNvCxnSpPr>
              <a:cxnSpLocks noChangeShapeType="1"/>
            </p:cNvCxnSpPr>
            <p:nvPr/>
          </p:nvCxnSpPr>
          <p:spPr bwMode="auto">
            <a:xfrm>
              <a:off x="4136243" y="3953723"/>
              <a:ext cx="353108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55" name="Group 54"/>
            <p:cNvGrpSpPr>
              <a:grpSpLocks/>
            </p:cNvGrpSpPr>
            <p:nvPr/>
          </p:nvGrpSpPr>
          <p:grpSpPr bwMode="auto">
            <a:xfrm>
              <a:off x="2458814" y="209550"/>
              <a:ext cx="3179986" cy="4781550"/>
              <a:chOff x="3780" y="1600"/>
              <a:chExt cx="4728" cy="12233"/>
            </a:xfrm>
          </p:grpSpPr>
          <p:sp>
            <p:nvSpPr>
              <p:cNvPr id="59" name="AutoShape 11"/>
              <p:cNvSpPr>
                <a:spLocks noChangeArrowheads="1"/>
              </p:cNvSpPr>
              <p:nvPr/>
            </p:nvSpPr>
            <p:spPr bwMode="auto">
              <a:xfrm>
                <a:off x="4572" y="8085"/>
                <a:ext cx="1326" cy="2024"/>
              </a:xfrm>
              <a:prstGeom prst="can">
                <a:avLst>
                  <a:gd name="adj" fmla="val 3820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Education database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AutoShape 12"/>
              <p:cNvSpPr>
                <a:spLocks noChangeArrowheads="1"/>
              </p:cNvSpPr>
              <p:nvPr/>
            </p:nvSpPr>
            <p:spPr bwMode="auto">
              <a:xfrm>
                <a:off x="4577" y="1600"/>
                <a:ext cx="1606" cy="60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Start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AutoShape 13"/>
              <p:cNvSpPr>
                <a:spLocks noChangeArrowheads="1"/>
              </p:cNvSpPr>
              <p:nvPr/>
            </p:nvSpPr>
            <p:spPr bwMode="auto">
              <a:xfrm>
                <a:off x="4409" y="13226"/>
                <a:ext cx="1607" cy="60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End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AutoShape 14"/>
              <p:cNvSpPr>
                <a:spLocks noChangeArrowheads="1"/>
              </p:cNvSpPr>
              <p:nvPr/>
            </p:nvSpPr>
            <p:spPr bwMode="auto">
              <a:xfrm>
                <a:off x="3982" y="2595"/>
                <a:ext cx="2751" cy="1110"/>
              </a:xfrm>
              <a:prstGeom prst="parallelogram">
                <a:avLst>
                  <a:gd name="adj" fmla="val 61959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Web site name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AutoShape 15"/>
              <p:cNvSpPr>
                <a:spLocks noChangeArrowheads="1"/>
              </p:cNvSpPr>
              <p:nvPr/>
            </p:nvSpPr>
            <p:spPr bwMode="auto">
              <a:xfrm>
                <a:off x="3780" y="4108"/>
                <a:ext cx="3019" cy="1192"/>
              </a:xfrm>
              <a:prstGeom prst="parallelogram">
                <a:avLst>
                  <a:gd name="adj" fmla="val 63318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Education name, category, location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16"/>
              <p:cNvSpPr>
                <a:spLocks noChangeArrowheads="1"/>
              </p:cNvSpPr>
              <p:nvPr/>
            </p:nvSpPr>
            <p:spPr bwMode="auto">
              <a:xfrm>
                <a:off x="4301" y="6465"/>
                <a:ext cx="181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Search </a:t>
                </a:r>
                <a:r>
                  <a:rPr kumimoji="0" lang="en-US" sz="11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           </a:t>
                </a: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data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AutoShape 17"/>
              <p:cNvSpPr>
                <a:spLocks noChangeArrowheads="1"/>
              </p:cNvSpPr>
              <p:nvPr/>
            </p:nvSpPr>
            <p:spPr bwMode="auto">
              <a:xfrm>
                <a:off x="4099" y="10738"/>
                <a:ext cx="2256" cy="884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find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AutoShape 18"/>
              <p:cNvSpPr>
                <a:spLocks noChangeArrowheads="1"/>
              </p:cNvSpPr>
              <p:nvPr/>
            </p:nvSpPr>
            <p:spPr bwMode="auto">
              <a:xfrm>
                <a:off x="6782" y="10819"/>
                <a:ext cx="1726" cy="803"/>
              </a:xfrm>
              <a:prstGeom prst="flowChartDisp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Result   data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56" name="AutoShape 20"/>
            <p:cNvCxnSpPr>
              <a:cxnSpLocks noChangeShapeType="1"/>
            </p:cNvCxnSpPr>
            <p:nvPr/>
          </p:nvCxnSpPr>
          <p:spPr bwMode="auto">
            <a:xfrm>
              <a:off x="1752599" y="3954114"/>
              <a:ext cx="9207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7" name="AutoShape 21"/>
            <p:cNvCxnSpPr>
              <a:cxnSpLocks noChangeShapeType="1"/>
            </p:cNvCxnSpPr>
            <p:nvPr/>
          </p:nvCxnSpPr>
          <p:spPr bwMode="auto">
            <a:xfrm rot="5400000" flipH="1" flipV="1">
              <a:off x="514595" y="2715296"/>
              <a:ext cx="2477353" cy="6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8" name="AutoShape 22"/>
            <p:cNvCxnSpPr>
              <a:cxnSpLocks noChangeShapeType="1"/>
            </p:cNvCxnSpPr>
            <p:nvPr/>
          </p:nvCxnSpPr>
          <p:spPr bwMode="auto">
            <a:xfrm>
              <a:off x="1752599" y="1476370"/>
              <a:ext cx="792979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0" name="Group 79"/>
          <p:cNvGrpSpPr/>
          <p:nvPr/>
        </p:nvGrpSpPr>
        <p:grpSpPr>
          <a:xfrm>
            <a:off x="2119808" y="3562350"/>
            <a:ext cx="2604592" cy="228600"/>
            <a:chOff x="2119808" y="3562350"/>
            <a:chExt cx="2604592" cy="228600"/>
          </a:xfrm>
        </p:grpSpPr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4114800" y="3562350"/>
              <a:ext cx="609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yes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 Box 24"/>
            <p:cNvSpPr txBox="1">
              <a:spLocks noChangeArrowheads="1"/>
            </p:cNvSpPr>
            <p:nvPr/>
          </p:nvSpPr>
          <p:spPr bwMode="auto">
            <a:xfrm>
              <a:off x="2119808" y="3601724"/>
              <a:ext cx="775792" cy="189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no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9" name="AutoShape 6"/>
          <p:cNvCxnSpPr>
            <a:cxnSpLocks noChangeShapeType="1"/>
            <a:endCxn id="59" idx="1"/>
          </p:cNvCxnSpPr>
          <p:nvPr/>
        </p:nvCxnSpPr>
        <p:spPr bwMode="auto">
          <a:xfrm rot="16200000" flipH="1">
            <a:off x="3385009" y="2615742"/>
            <a:ext cx="248811" cy="842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76" name="AutoShape 6"/>
          <p:cNvCxnSpPr>
            <a:cxnSpLocks noChangeShapeType="1"/>
            <a:stCxn id="59" idx="3"/>
            <a:endCxn id="65" idx="0"/>
          </p:cNvCxnSpPr>
          <p:nvPr/>
        </p:nvCxnSpPr>
        <p:spPr bwMode="auto">
          <a:xfrm rot="5400000">
            <a:off x="3388009" y="3655728"/>
            <a:ext cx="245859" cy="53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="" xmlns:p14="http://schemas.microsoft.com/office/powerpoint/2010/main" val="31333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 idx="4294967295"/>
          </p:nvPr>
        </p:nvSpPr>
        <p:spPr>
          <a:xfrm>
            <a:off x="65700" y="353250"/>
            <a:ext cx="9002100" cy="54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1800" b="1" dirty="0"/>
              <a:t>Advantages</a:t>
            </a:r>
            <a:endParaRPr lang="en" sz="18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4" name="Shape 229"/>
          <p:cNvSpPr txBox="1">
            <a:spLocks noGrp="1"/>
          </p:cNvSpPr>
          <p:nvPr>
            <p:ph type="body" idx="4294967295"/>
          </p:nvPr>
        </p:nvSpPr>
        <p:spPr>
          <a:xfrm>
            <a:off x="3200400" y="1200150"/>
            <a:ext cx="5791200" cy="251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lvl="0" indent="-171450" algn="just">
              <a:buFont typeface="Wingdings" pitchFamily="2" charset="2"/>
              <a:buChar char="v"/>
            </a:pPr>
            <a:r>
              <a:rPr lang="en-US" sz="1300" b="1" dirty="0"/>
              <a:t>Computerzied Control</a:t>
            </a:r>
            <a:r>
              <a:rPr lang="en-US" sz="1300" dirty="0"/>
              <a:t>: </a:t>
            </a:r>
            <a:endParaRPr lang="en-US" sz="1300" dirty="0" smtClean="0"/>
          </a:p>
          <a:p>
            <a:pPr lvl="0" algn="just"/>
            <a:r>
              <a:rPr lang="en-US" sz="1300" dirty="0"/>
              <a:t>	</a:t>
            </a:r>
            <a:r>
              <a:rPr lang="en-US" sz="1300" dirty="0" smtClean="0"/>
              <a:t>-There </a:t>
            </a:r>
            <a:r>
              <a:rPr lang="en-US" sz="1300" dirty="0"/>
              <a:t>is no greater than manual control </a:t>
            </a:r>
            <a:r>
              <a:rPr lang="en-US" sz="1300" dirty="0" smtClean="0"/>
              <a:t>chance </a:t>
            </a:r>
            <a:r>
              <a:rPr lang="en-US" sz="1300" dirty="0"/>
              <a:t>of errors.</a:t>
            </a:r>
          </a:p>
          <a:p>
            <a:pPr marL="171450" lvl="0" indent="-171450" algn="just">
              <a:buFont typeface="Wingdings" pitchFamily="2" charset="2"/>
              <a:buChar char="v"/>
            </a:pPr>
            <a:r>
              <a:rPr lang="en-US" sz="1300" b="1" dirty="0" smtClean="0"/>
              <a:t>Less </a:t>
            </a:r>
            <a:r>
              <a:rPr lang="en-US" sz="1300" b="1" dirty="0"/>
              <a:t>of Paper work</a:t>
            </a:r>
            <a:r>
              <a:rPr lang="en-US" sz="1300" dirty="0"/>
              <a:t>: </a:t>
            </a:r>
            <a:endParaRPr lang="en-US" sz="1300" dirty="0" smtClean="0"/>
          </a:p>
          <a:p>
            <a:pPr lvl="0" algn="just"/>
            <a:r>
              <a:rPr lang="en-US" sz="1300" dirty="0"/>
              <a:t>	</a:t>
            </a:r>
            <a:r>
              <a:rPr lang="en-US" sz="1300" dirty="0" smtClean="0"/>
              <a:t>-Traditional </a:t>
            </a:r>
            <a:r>
              <a:rPr lang="en-US" sz="1300" dirty="0"/>
              <a:t>way requires lot of paper work.</a:t>
            </a:r>
          </a:p>
          <a:p>
            <a:pPr marL="171450" lvl="0" indent="-171450" algn="just">
              <a:buFont typeface="Wingdings" pitchFamily="2" charset="2"/>
              <a:buChar char="v"/>
            </a:pPr>
            <a:r>
              <a:rPr lang="en-US" sz="1300" b="1" dirty="0"/>
              <a:t>Time Consuming</a:t>
            </a:r>
            <a:r>
              <a:rPr lang="en-US" sz="1300" dirty="0"/>
              <a:t>: </a:t>
            </a:r>
            <a:endParaRPr lang="en-US" sz="1300" dirty="0" smtClean="0"/>
          </a:p>
          <a:p>
            <a:pPr lvl="0" algn="just"/>
            <a:r>
              <a:rPr lang="en-US" sz="1300"/>
              <a:t>	</a:t>
            </a:r>
            <a:r>
              <a:rPr lang="en-US" sz="1300" smtClean="0"/>
              <a:t>-It </a:t>
            </a:r>
            <a:r>
              <a:rPr lang="en-US" sz="1300" dirty="0"/>
              <a:t>is fast and  it hasn’t time consuming.</a:t>
            </a:r>
          </a:p>
          <a:p>
            <a:pPr marL="171450" lvl="0" indent="-171450" algn="just">
              <a:buFont typeface="Wingdings" pitchFamily="2" charset="2"/>
              <a:buChar char="v"/>
            </a:pPr>
            <a:r>
              <a:rPr lang="en-US" sz="1300" b="1" dirty="0"/>
              <a:t>Resources View</a:t>
            </a:r>
            <a:r>
              <a:rPr lang="en-US" sz="1300" dirty="0"/>
              <a:t>: </a:t>
            </a:r>
            <a:endParaRPr lang="en-US" sz="1300" dirty="0" smtClean="0"/>
          </a:p>
          <a:p>
            <a:pPr lvl="0" algn="just"/>
            <a:r>
              <a:rPr lang="en-US" sz="1300" dirty="0" smtClean="0"/>
              <a:t>	</a:t>
            </a:r>
            <a:r>
              <a:rPr lang="en-US" sz="1300" dirty="0" smtClean="0"/>
              <a:t>-User </a:t>
            </a:r>
            <a:r>
              <a:rPr lang="en-US" sz="1300" dirty="0" smtClean="0"/>
              <a:t>can view up-to-date educational news in one place.</a:t>
            </a:r>
            <a:endParaRPr lang="en-US" sz="1300" dirty="0"/>
          </a:p>
          <a:p>
            <a:pPr marL="171450" lvl="0" indent="-171450" algn="just">
              <a:buFont typeface="Wingdings" pitchFamily="2" charset="2"/>
              <a:buChar char="v"/>
            </a:pPr>
            <a:r>
              <a:rPr lang="en-US" sz="1300" b="1" dirty="0"/>
              <a:t>Portable</a:t>
            </a:r>
            <a:r>
              <a:rPr lang="en-US" sz="1300" dirty="0"/>
              <a:t>: </a:t>
            </a:r>
            <a:endParaRPr lang="en-US" sz="1300" dirty="0" smtClean="0"/>
          </a:p>
          <a:p>
            <a:pPr lvl="2" algn="just"/>
            <a:r>
              <a:rPr lang="en-US" sz="1300" dirty="0"/>
              <a:t>	</a:t>
            </a:r>
            <a:r>
              <a:rPr lang="en-US" sz="1300" dirty="0" smtClean="0"/>
              <a:t>-User can use </a:t>
            </a:r>
            <a:r>
              <a:rPr lang="en-US" sz="1300" dirty="0"/>
              <a:t>mobile and Computer.</a:t>
            </a:r>
          </a:p>
        </p:txBody>
      </p:sp>
    </p:spTree>
    <p:extLst>
      <p:ext uri="{BB962C8B-B14F-4D97-AF65-F5344CB8AC3E}">
        <p14:creationId xmlns="" xmlns:p14="http://schemas.microsoft.com/office/powerpoint/2010/main" val="13755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 idx="4294967295"/>
          </p:nvPr>
        </p:nvSpPr>
        <p:spPr>
          <a:xfrm>
            <a:off x="65700" y="353250"/>
            <a:ext cx="9002100" cy="54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1800" b="1" dirty="0"/>
              <a:t>Disadvantages</a:t>
            </a:r>
            <a:endParaRPr lang="en" sz="18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95600" y="1276350"/>
            <a:ext cx="6400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itchFamily="2" charset="2"/>
              <a:buChar char="v"/>
            </a:pPr>
            <a:r>
              <a:rPr lang="en-US" b="1" dirty="0">
                <a:ea typeface="Calibri"/>
                <a:cs typeface="Times New Roman"/>
              </a:rPr>
              <a:t>Multi- Languages</a:t>
            </a:r>
            <a:r>
              <a:rPr lang="en-US" dirty="0">
                <a:ea typeface="Calibri"/>
                <a:cs typeface="Times New Roman"/>
              </a:rPr>
              <a:t>:							-All of data is </a:t>
            </a:r>
            <a:r>
              <a:rPr lang="en-US" dirty="0" smtClean="0">
                <a:ea typeface="Calibri"/>
                <a:cs typeface="Times New Roman"/>
              </a:rPr>
              <a:t>used </a:t>
            </a:r>
            <a:r>
              <a:rPr lang="en-US" dirty="0">
                <a:ea typeface="Calibri"/>
                <a:cs typeface="Times New Roman"/>
              </a:rPr>
              <a:t>by only english language</a:t>
            </a:r>
          </a:p>
          <a:p>
            <a:pPr lvl="0" algn="just"/>
            <a:endParaRPr lang="en-US" dirty="0">
              <a:ea typeface="Calibri"/>
              <a:cs typeface="Times New Roman"/>
            </a:endParaRPr>
          </a:p>
          <a:p>
            <a:pPr marL="285750" lvl="0" indent="-285750" algn="just">
              <a:buFont typeface="Wingdings" pitchFamily="2" charset="2"/>
              <a:buChar char="v"/>
            </a:pPr>
            <a:r>
              <a:rPr lang="en-US" b="1" dirty="0">
                <a:ea typeface="Calibri"/>
                <a:cs typeface="Times New Roman"/>
              </a:rPr>
              <a:t>Difficulty in </a:t>
            </a:r>
            <a:r>
              <a:rPr lang="en-US" b="1" dirty="0" smtClean="0">
                <a:ea typeface="Calibri"/>
                <a:cs typeface="Times New Roman"/>
              </a:rPr>
              <a:t>document </a:t>
            </a:r>
            <a:r>
              <a:rPr lang="en-US" b="1" dirty="0">
                <a:ea typeface="Calibri"/>
                <a:cs typeface="Times New Roman"/>
              </a:rPr>
              <a:t>generating</a:t>
            </a:r>
            <a:r>
              <a:rPr lang="en-US" dirty="0">
                <a:ea typeface="Calibri"/>
                <a:cs typeface="Times New Roman"/>
              </a:rPr>
              <a:t>:					</a:t>
            </a:r>
            <a:r>
              <a:rPr lang="en-US" dirty="0" smtClean="0">
                <a:ea typeface="Calibri"/>
                <a:cs typeface="Times New Roman"/>
              </a:rPr>
              <a:t>-</a:t>
            </a:r>
            <a:r>
              <a:rPr lang="en-US" dirty="0">
                <a:ea typeface="Calibri"/>
                <a:cs typeface="Times New Roman"/>
              </a:rPr>
              <a:t>It is difficult to generate the </a:t>
            </a:r>
            <a:r>
              <a:rPr lang="en-US" dirty="0" smtClean="0">
                <a:ea typeface="Calibri"/>
                <a:cs typeface="Times New Roman"/>
              </a:rPr>
              <a:t>document </a:t>
            </a:r>
            <a:r>
              <a:rPr lang="en-US" dirty="0">
                <a:ea typeface="Calibri"/>
                <a:cs typeface="Times New Roman"/>
              </a:rPr>
              <a:t>for retrival data</a:t>
            </a:r>
          </a:p>
          <a:p>
            <a:pPr lvl="0" algn="just"/>
            <a:endParaRPr lang="en-US" dirty="0">
              <a:ea typeface="Calibri"/>
              <a:cs typeface="Times New Roman"/>
            </a:endParaRPr>
          </a:p>
          <a:p>
            <a:pPr marL="285750" lvl="0" indent="-285750" algn="just">
              <a:spcAft>
                <a:spcPts val="1000"/>
              </a:spcAft>
              <a:buFont typeface="Wingdings" pitchFamily="2" charset="2"/>
              <a:buChar char="v"/>
            </a:pPr>
            <a:r>
              <a:rPr lang="en-US" b="1" dirty="0">
                <a:ea typeface="Calibri"/>
                <a:cs typeface="Times New Roman"/>
              </a:rPr>
              <a:t>Internet Connection</a:t>
            </a:r>
            <a:r>
              <a:rPr lang="en-US" dirty="0">
                <a:ea typeface="Calibri"/>
                <a:cs typeface="Times New Roman"/>
              </a:rPr>
              <a:t>:						-If there is no  internet connection,it doesn’t work</a:t>
            </a:r>
          </a:p>
        </p:txBody>
      </p:sp>
    </p:spTree>
    <p:extLst>
      <p:ext uri="{BB962C8B-B14F-4D97-AF65-F5344CB8AC3E}">
        <p14:creationId xmlns="" xmlns:p14="http://schemas.microsoft.com/office/powerpoint/2010/main" val="35013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1800" dirty="0" smtClean="0"/>
              <a:t>Conclusion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457200" y="819151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Education information system assists </a:t>
            </a:r>
            <a:r>
              <a:rPr lang="en-US" dirty="0"/>
              <a:t>in automating the existing manual system. This is a paperless work. It can be monitored and controlled </a:t>
            </a:r>
            <a:r>
              <a:rPr lang="en-US" dirty="0" smtClean="0"/>
              <a:t>remotely. It provides accurate </a:t>
            </a:r>
            <a:r>
              <a:rPr lang="en-US" dirty="0"/>
              <a:t>information always. All educational centers together gathered information can be saved and can be accessed at any time. So it is better to have a Web </a:t>
            </a:r>
            <a:r>
              <a:rPr lang="en-US" dirty="0" smtClean="0"/>
              <a:t>Based Education </a:t>
            </a:r>
            <a:r>
              <a:rPr lang="en-US" dirty="0"/>
              <a:t>Information system. All the user can get the required information without delay. This system is essential in Education field</a:t>
            </a:r>
            <a:r>
              <a:rPr lang="en-US" dirty="0" smtClean="0"/>
              <a:t>. EIS </a:t>
            </a:r>
            <a:r>
              <a:rPr lang="en-US" dirty="0"/>
              <a:t>system support for </a:t>
            </a:r>
            <a:r>
              <a:rPr lang="en-US" dirty="0" smtClean="0"/>
              <a:t>user-friendly and </a:t>
            </a:r>
            <a:r>
              <a:rPr lang="en-US" dirty="0"/>
              <a:t>up-to-date educational </a:t>
            </a:r>
            <a:r>
              <a:rPr lang="en-US" smtClean="0"/>
              <a:t>system.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96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 idx="4294967295"/>
          </p:nvPr>
        </p:nvSpPr>
        <p:spPr>
          <a:xfrm>
            <a:off x="9525" y="361950"/>
            <a:ext cx="9002100" cy="54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1" i="0" u="none" strike="noStrike" cap="none" dirty="0" smtClean="0">
                <a:solidFill>
                  <a:schemeClr val="dk1"/>
                </a:solidFill>
                <a:sym typeface="Arial"/>
              </a:rPr>
              <a:t>References</a:t>
            </a:r>
            <a:endParaRPr lang="en" sz="18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4" name="Shape 229"/>
          <p:cNvSpPr txBox="1">
            <a:spLocks noGrp="1"/>
          </p:cNvSpPr>
          <p:nvPr>
            <p:ph type="body" idx="4294967295"/>
          </p:nvPr>
        </p:nvSpPr>
        <p:spPr>
          <a:xfrm>
            <a:off x="3200400" y="1200150"/>
            <a:ext cx="5943600" cy="304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dirty="0" smtClean="0">
                <a:solidFill>
                  <a:schemeClr val="tx1"/>
                </a:solidFill>
                <a:sym typeface="Arial"/>
                <a:hlinkClick r:id="rId3"/>
              </a:rPr>
              <a:t>www.Responsivetemplate.com</a:t>
            </a:r>
            <a:endParaRPr lang="en" dirty="0" smtClean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dirty="0" smtClean="0">
                <a:solidFill>
                  <a:schemeClr val="tx1"/>
                </a:solidFill>
                <a:sym typeface="Arial"/>
                <a:hlinkClick r:id="rId4"/>
              </a:rPr>
              <a:t>www.iconfinder.com</a:t>
            </a:r>
            <a:endParaRPr lang="en" dirty="0" smtClean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dirty="0" smtClean="0">
                <a:solidFill>
                  <a:schemeClr val="tx1"/>
                </a:solidFill>
                <a:hlinkClick r:id="rId5"/>
              </a:rPr>
              <a:t>www.w3School.com</a:t>
            </a:r>
            <a:endParaRPr lang="en" dirty="0" smtClean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dirty="0" smtClean="0">
                <a:solidFill>
                  <a:schemeClr val="tx1"/>
                </a:solidFill>
                <a:sym typeface="Arial"/>
                <a:hlinkClick r:id="rId6"/>
              </a:rPr>
              <a:t>www.wallerpapersCraft.com</a:t>
            </a:r>
            <a:endParaRPr lang="en" b="1"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600" b="1" dirty="0" smtClean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55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>
            <a:spLocks noGrp="1"/>
          </p:cNvSpPr>
          <p:nvPr>
            <p:ph type="title"/>
          </p:nvPr>
        </p:nvSpPr>
        <p:spPr>
          <a:xfrm>
            <a:off x="386976" y="3730050"/>
            <a:ext cx="8355300" cy="54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" sz="3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you!</a:t>
            </a:r>
            <a:endParaRPr lang="en" sz="3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7150"/>
            <a:ext cx="924559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1529408" y="-19050"/>
            <a:ext cx="5328592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B856"/>
              </a:buClr>
              <a:buSzPct val="25000"/>
              <a:buFont typeface="Arial"/>
              <a:buNone/>
            </a:pPr>
            <a:r>
              <a:rPr lang="en" sz="1800" b="1" dirty="0" smtClean="0">
                <a:solidFill>
                  <a:schemeClr val="tx1"/>
                </a:solidFill>
              </a:rPr>
              <a:t>Supervisor: Dr.Theingi </a:t>
            </a:r>
            <a:r>
              <a:rPr lang="en" sz="1800" b="1" dirty="0">
                <a:solidFill>
                  <a:schemeClr val="tx1"/>
                </a:solidFill>
              </a:rPr>
              <a:t>H</a:t>
            </a:r>
            <a:r>
              <a:rPr lang="en" sz="1800" b="1" dirty="0" smtClean="0">
                <a:solidFill>
                  <a:schemeClr val="tx1"/>
                </a:solidFill>
              </a:rPr>
              <a:t>tike</a:t>
            </a:r>
            <a:endParaRPr lang="en" sz="1800" b="1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723051" y="514350"/>
            <a:ext cx="6582749" cy="3780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1" dirty="0" smtClean="0">
                <a:solidFill>
                  <a:schemeClr val="tx1"/>
                </a:solidFill>
              </a:rPr>
              <a:t>Team Member List:</a:t>
            </a:r>
            <a:endParaRPr lang="en" sz="1600" b="1" dirty="0">
              <a:solidFill>
                <a:schemeClr val="tx1"/>
              </a:solidFill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7150"/>
            <a:ext cx="924559" cy="1066800"/>
          </a:xfrm>
          <a:prstGeom prst="rect">
            <a:avLst/>
          </a:prstGeom>
        </p:spPr>
      </p:pic>
      <p:sp>
        <p:nvSpPr>
          <p:cNvPr id="7" name="Shape 230"/>
          <p:cNvSpPr txBox="1"/>
          <p:nvPr/>
        </p:nvSpPr>
        <p:spPr>
          <a:xfrm>
            <a:off x="1713526" y="666753"/>
            <a:ext cx="6582749" cy="39623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SzPct val="25000"/>
              <a:buFont typeface="+mj-lt"/>
              <a:buAutoNum type="arabicPeriod"/>
            </a:pPr>
            <a:endParaRPr lang="en" sz="1200" dirty="0">
              <a:solidFill>
                <a:schemeClr val="tx1"/>
              </a:solidFill>
            </a:endParaRPr>
          </a:p>
          <a:p>
            <a:pPr marR="0" lvl="0" algn="l" rtl="0">
              <a:spcBef>
                <a:spcPts val="0"/>
              </a:spcBef>
              <a:buSzPct val="25000"/>
            </a:pPr>
            <a:r>
              <a:rPr lang="en" sz="1200" dirty="0" smtClean="0">
                <a:solidFill>
                  <a:schemeClr val="tx1"/>
                </a:solidFill>
              </a:rPr>
              <a:t>1. Mg Ye Lin Zaw 		Team Leader		5CS-222</a:t>
            </a:r>
          </a:p>
          <a:p>
            <a:pPr marR="0" lvl="0" algn="l" rtl="0">
              <a:spcBef>
                <a:spcPts val="0"/>
              </a:spcBef>
              <a:buSzPct val="25000"/>
            </a:pPr>
            <a:endParaRPr lang="en" sz="1200" dirty="0">
              <a:solidFill>
                <a:schemeClr val="tx1"/>
              </a:solidFill>
              <a:sym typeface="Arial"/>
            </a:endParaRPr>
          </a:p>
          <a:p>
            <a:pPr>
              <a:buSzPct val="25000"/>
            </a:pPr>
            <a:r>
              <a:rPr lang="en" sz="1200" dirty="0" smtClean="0">
                <a:solidFill>
                  <a:schemeClr val="tx1"/>
                </a:solidFill>
              </a:rPr>
              <a:t>2. </a:t>
            </a:r>
            <a:r>
              <a:rPr lang="en-US" sz="1200" dirty="0" smtClean="0">
                <a:solidFill>
                  <a:schemeClr val="tx1"/>
                </a:solidFill>
              </a:rPr>
              <a:t>Mg </a:t>
            </a:r>
            <a:r>
              <a:rPr lang="en-US" sz="1200" dirty="0" err="1" smtClean="0">
                <a:solidFill>
                  <a:schemeClr val="tx1"/>
                </a:solidFill>
              </a:rPr>
              <a:t>Thein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Zaw</a:t>
            </a:r>
            <a:r>
              <a:rPr lang="en-US" sz="1200" dirty="0" smtClean="0">
                <a:solidFill>
                  <a:schemeClr val="tx1"/>
                </a:solidFill>
              </a:rPr>
              <a:t> 		Project Manager	5CS-221</a:t>
            </a:r>
          </a:p>
          <a:p>
            <a:pPr>
              <a:buSzPct val="25000"/>
            </a:pPr>
            <a:endParaRPr lang="en-US" sz="1200" dirty="0" smtClean="0">
              <a:solidFill>
                <a:schemeClr val="tx1"/>
              </a:solidFill>
            </a:endParaRPr>
          </a:p>
          <a:p>
            <a:pPr>
              <a:buSzPct val="25000"/>
            </a:pPr>
            <a:r>
              <a:rPr lang="en-US" sz="1200" dirty="0" smtClean="0">
                <a:solidFill>
                  <a:schemeClr val="tx1"/>
                </a:solidFill>
                <a:sym typeface="Arial"/>
              </a:rPr>
              <a:t>3. Ma </a:t>
            </a:r>
            <a:r>
              <a:rPr lang="en-US" sz="1200" dirty="0" err="1" smtClean="0">
                <a:solidFill>
                  <a:schemeClr val="tx1"/>
                </a:solidFill>
                <a:sym typeface="Arial"/>
              </a:rPr>
              <a:t>Mya</a:t>
            </a:r>
            <a:r>
              <a:rPr lang="en-US" sz="1200" dirty="0" smtClean="0">
                <a:solidFill>
                  <a:schemeClr val="tx1"/>
                </a:solidFill>
                <a:sym typeface="Arial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sym typeface="Arial"/>
              </a:rPr>
              <a:t>Thazin</a:t>
            </a:r>
            <a:r>
              <a:rPr lang="en-US" sz="1200" dirty="0" smtClean="0">
                <a:solidFill>
                  <a:schemeClr val="tx1"/>
                </a:solidFill>
                <a:sym typeface="Arial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sym typeface="Arial"/>
              </a:rPr>
              <a:t>Oo</a:t>
            </a:r>
            <a:r>
              <a:rPr lang="en-US" sz="1200" dirty="0" smtClean="0">
                <a:solidFill>
                  <a:schemeClr val="tx1"/>
                </a:solidFill>
                <a:sym typeface="Arial"/>
              </a:rPr>
              <a:t>		System Analyzer</a:t>
            </a:r>
            <a:r>
              <a:rPr lang="en-US" sz="1200" smtClean="0">
                <a:solidFill>
                  <a:schemeClr val="tx1"/>
                </a:solidFill>
                <a:sym typeface="Arial"/>
              </a:rPr>
              <a:t>	5CS-101</a:t>
            </a:r>
            <a:endParaRPr lang="en-US" sz="1200" dirty="0" smtClean="0">
              <a:solidFill>
                <a:schemeClr val="tx1"/>
              </a:solidFill>
              <a:sym typeface="Arial"/>
            </a:endParaRPr>
          </a:p>
          <a:p>
            <a:pPr>
              <a:buSzPct val="25000"/>
            </a:pPr>
            <a:endParaRPr lang="en-US" sz="1200" dirty="0" smtClean="0">
              <a:solidFill>
                <a:schemeClr val="tx1"/>
              </a:solidFill>
              <a:sym typeface="Arial"/>
            </a:endParaRPr>
          </a:p>
          <a:p>
            <a:pPr lvl="1">
              <a:buSzPct val="25000"/>
            </a:pPr>
            <a:r>
              <a:rPr lang="en-US" sz="1200" dirty="0" smtClean="0">
                <a:solidFill>
                  <a:schemeClr val="tx1"/>
                </a:solidFill>
              </a:rPr>
              <a:t>4. Ma </a:t>
            </a:r>
            <a:r>
              <a:rPr lang="en-US" sz="1200" dirty="0" err="1" smtClean="0">
                <a:solidFill>
                  <a:schemeClr val="tx1"/>
                </a:solidFill>
              </a:rPr>
              <a:t>Yadanar</a:t>
            </a:r>
            <a:r>
              <a:rPr lang="en-US" sz="1200" dirty="0" smtClean="0">
                <a:solidFill>
                  <a:schemeClr val="tx1"/>
                </a:solidFill>
              </a:rPr>
              <a:t>		System Analyzer	5CS-128</a:t>
            </a:r>
            <a:endParaRPr lang="en" sz="1200" dirty="0" smtClean="0">
              <a:solidFill>
                <a:schemeClr val="tx1"/>
              </a:solidFill>
            </a:endParaRPr>
          </a:p>
          <a:p>
            <a:pPr>
              <a:buSzPct val="25000"/>
            </a:pPr>
            <a:endParaRPr lang="en-US" sz="1200" dirty="0">
              <a:solidFill>
                <a:schemeClr val="tx1"/>
              </a:solidFill>
              <a:sym typeface="Arial"/>
            </a:endParaRPr>
          </a:p>
          <a:p>
            <a:pPr lvl="1">
              <a:buSzPct val="25000"/>
            </a:pPr>
            <a:r>
              <a:rPr lang="en-US" sz="1200" dirty="0" smtClean="0">
                <a:solidFill>
                  <a:schemeClr val="tx1"/>
                </a:solidFill>
              </a:rPr>
              <a:t>5. Ma May Thet Nwe 		Front End Developer	5CS-224</a:t>
            </a:r>
          </a:p>
          <a:p>
            <a:pPr lvl="1">
              <a:buSzPct val="25000"/>
            </a:pPr>
            <a:endParaRPr lang="en-US" sz="1200" dirty="0">
              <a:solidFill>
                <a:schemeClr val="tx1"/>
              </a:solidFill>
              <a:sym typeface="Arial"/>
            </a:endParaRPr>
          </a:p>
          <a:p>
            <a:pPr lvl="1">
              <a:buSzPct val="25000"/>
            </a:pPr>
            <a:r>
              <a:rPr lang="en-US" sz="1200" dirty="0" smtClean="0">
                <a:solidFill>
                  <a:schemeClr val="tx1"/>
                </a:solidFill>
              </a:rPr>
              <a:t>6. Ma Thu Zar Aung		Back End Developer	5CS-240</a:t>
            </a:r>
          </a:p>
          <a:p>
            <a:pPr lvl="1">
              <a:buSzPct val="25000"/>
            </a:pPr>
            <a:endParaRPr lang="en-US" sz="1200" dirty="0">
              <a:solidFill>
                <a:schemeClr val="tx1"/>
              </a:solidFill>
              <a:sym typeface="Arial"/>
            </a:endParaRPr>
          </a:p>
          <a:p>
            <a:pPr lvl="1">
              <a:buSzPct val="25000"/>
            </a:pPr>
            <a:r>
              <a:rPr lang="en-US" sz="1200" dirty="0" smtClean="0">
                <a:solidFill>
                  <a:schemeClr val="tx1"/>
                </a:solidFill>
              </a:rPr>
              <a:t>7. Ma Hnin Wai Wai		Back End Developer	5CS-259</a:t>
            </a:r>
          </a:p>
          <a:p>
            <a:pPr lvl="1">
              <a:buSzPct val="25000"/>
            </a:pPr>
            <a:endParaRPr lang="en-US" sz="1200" dirty="0">
              <a:solidFill>
                <a:schemeClr val="tx1"/>
              </a:solidFill>
              <a:sym typeface="Arial"/>
            </a:endParaRPr>
          </a:p>
          <a:p>
            <a:pPr lvl="1">
              <a:buSzPct val="25000"/>
            </a:pPr>
            <a:r>
              <a:rPr lang="en-US" sz="1200" dirty="0" smtClean="0">
                <a:solidFill>
                  <a:schemeClr val="tx1"/>
                </a:solidFill>
              </a:rPr>
              <a:t>8. Ma Zue Zue Htun		DataBase </a:t>
            </a: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5CS-318</a:t>
            </a:r>
          </a:p>
          <a:p>
            <a:pPr lvl="1">
              <a:buSzPct val="25000"/>
            </a:pPr>
            <a:endParaRPr lang="en-US" sz="1200" dirty="0">
              <a:solidFill>
                <a:schemeClr val="tx1"/>
              </a:solidFill>
              <a:sym typeface="Arial"/>
            </a:endParaRPr>
          </a:p>
          <a:p>
            <a:pPr lvl="1">
              <a:buSzPct val="25000"/>
            </a:pPr>
            <a:r>
              <a:rPr lang="en-US" sz="1200" dirty="0" smtClean="0">
                <a:solidFill>
                  <a:schemeClr val="tx1"/>
                </a:solidFill>
              </a:rPr>
              <a:t>9. Ma Wai Wai Phyo		Tester		5CS-134</a:t>
            </a:r>
          </a:p>
          <a:p>
            <a:pPr lvl="1">
              <a:buSzPct val="25000"/>
            </a:pPr>
            <a:endParaRPr lang="en-US" sz="1200" dirty="0">
              <a:solidFill>
                <a:schemeClr val="tx1"/>
              </a:solidFill>
              <a:sym typeface="Arial"/>
            </a:endParaRPr>
          </a:p>
          <a:p>
            <a:pPr lvl="1">
              <a:buSzPct val="25000"/>
            </a:pPr>
            <a:r>
              <a:rPr lang="en-US" sz="1200" dirty="0" smtClean="0">
                <a:solidFill>
                  <a:schemeClr val="tx1"/>
                </a:solidFill>
              </a:rPr>
              <a:t>10. Ma Nan Win Nu		Tester		5CS-178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26"/>
          <p:cNvSpPr txBox="1"/>
          <p:nvPr/>
        </p:nvSpPr>
        <p:spPr>
          <a:xfrm>
            <a:off x="157808" y="-19050"/>
            <a:ext cx="7614592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FEB856"/>
              </a:buClr>
              <a:buSzPct val="25000"/>
              <a:buFont typeface="Arial"/>
              <a:buNone/>
            </a:pPr>
            <a:r>
              <a:rPr lang="en" sz="1800" b="1" dirty="0" smtClean="0">
                <a:solidFill>
                  <a:schemeClr val="tx1"/>
                </a:solidFill>
              </a:rPr>
              <a:t>Description of Project</a:t>
            </a:r>
            <a:endParaRPr lang="en" sz="1800" b="1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6" name="Shape 229"/>
          <p:cNvSpPr txBox="1"/>
          <p:nvPr/>
        </p:nvSpPr>
        <p:spPr>
          <a:xfrm>
            <a:off x="304800" y="438150"/>
            <a:ext cx="8153400" cy="35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/>
            <a:r>
              <a:rPr lang="en-US" dirty="0" smtClean="0"/>
              <a:t>Education </a:t>
            </a:r>
            <a:r>
              <a:rPr lang="en-US" dirty="0"/>
              <a:t>information System (EIS) is </a:t>
            </a:r>
            <a:r>
              <a:rPr lang="en-US" dirty="0" smtClean="0"/>
              <a:t>an web portal </a:t>
            </a:r>
            <a:r>
              <a:rPr lang="en-US" dirty="0"/>
              <a:t>application</a:t>
            </a:r>
            <a:r>
              <a:rPr lang="en-US" dirty="0" smtClean="0"/>
              <a:t>.</a:t>
            </a:r>
          </a:p>
          <a:p>
            <a:pPr lvl="0" algn="just"/>
            <a:r>
              <a:rPr lang="en" dirty="0">
                <a:solidFill>
                  <a:schemeClr val="tx1"/>
                </a:solidFill>
              </a:rPr>
              <a:t>Education information system is the most useful </a:t>
            </a:r>
            <a:r>
              <a:rPr lang="en" dirty="0" smtClean="0">
                <a:solidFill>
                  <a:schemeClr val="tx1"/>
                </a:solidFill>
              </a:rPr>
              <a:t> application for </a:t>
            </a:r>
            <a:r>
              <a:rPr lang="en" dirty="0">
                <a:solidFill>
                  <a:schemeClr val="tx1"/>
                </a:solidFill>
              </a:rPr>
              <a:t>user in education fields</a:t>
            </a:r>
            <a:r>
              <a:rPr lang="en" dirty="0" smtClean="0">
                <a:solidFill>
                  <a:schemeClr val="tx1"/>
                </a:solidFill>
              </a:rPr>
              <a:t>. </a:t>
            </a:r>
            <a:endParaRPr lang="en-US" dirty="0" smtClean="0"/>
          </a:p>
          <a:p>
            <a:pPr algn="just"/>
            <a:r>
              <a:rPr lang="en-US" dirty="0"/>
              <a:t>EIS </a:t>
            </a:r>
            <a:r>
              <a:rPr lang="en-US" dirty="0" smtClean="0"/>
              <a:t>provides an information for </a:t>
            </a:r>
            <a:r>
              <a:rPr lang="en-US" dirty="0"/>
              <a:t>maintenance of educational </a:t>
            </a:r>
            <a:r>
              <a:rPr lang="en-US" dirty="0" smtClean="0"/>
              <a:t> records.</a:t>
            </a:r>
            <a:endParaRPr lang="en-US" dirty="0"/>
          </a:p>
          <a:p>
            <a:pPr algn="just"/>
            <a:r>
              <a:rPr lang="en-US" dirty="0" smtClean="0"/>
              <a:t>Education </a:t>
            </a:r>
            <a:r>
              <a:rPr lang="en-US" dirty="0"/>
              <a:t>information system </a:t>
            </a:r>
            <a:r>
              <a:rPr lang="en-US" dirty="0" smtClean="0"/>
              <a:t>describes all </a:t>
            </a:r>
            <a:r>
              <a:rPr lang="en-US" dirty="0"/>
              <a:t>kind of educational details- Private school, Tuition, Universities ,Colleges</a:t>
            </a:r>
            <a:r>
              <a:rPr lang="en-US" dirty="0" smtClean="0"/>
              <a:t>, and </a:t>
            </a:r>
            <a:r>
              <a:rPr lang="en-US" dirty="0"/>
              <a:t>Orphanage Schools.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system </a:t>
            </a:r>
            <a:r>
              <a:rPr lang="en-US" dirty="0" smtClean="0"/>
              <a:t>shows </a:t>
            </a:r>
            <a:r>
              <a:rPr lang="en-US" dirty="0"/>
              <a:t>all the details of </a:t>
            </a:r>
            <a:r>
              <a:rPr lang="en-US" dirty="0" smtClean="0"/>
              <a:t>an </a:t>
            </a:r>
            <a:r>
              <a:rPr lang="en-US" dirty="0"/>
              <a:t>educational center such as address,phone number and email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It has </a:t>
            </a:r>
            <a:r>
              <a:rPr lang="en-US" dirty="0"/>
              <a:t>the various user feed back notifications to the admin and </a:t>
            </a:r>
            <a:r>
              <a:rPr lang="en-US" dirty="0" smtClean="0"/>
              <a:t>can update </a:t>
            </a:r>
            <a:r>
              <a:rPr lang="en-US" dirty="0"/>
              <a:t>user's requirement on this </a:t>
            </a:r>
            <a:r>
              <a:rPr lang="en-US" dirty="0" smtClean="0"/>
              <a:t>system.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also </a:t>
            </a:r>
            <a:r>
              <a:rPr lang="en-US" dirty="0" smtClean="0"/>
              <a:t>facilitates </a:t>
            </a:r>
            <a:r>
              <a:rPr lang="en-US" dirty="0"/>
              <a:t>user can be generated based on options related to educational center's name,category and location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can </a:t>
            </a:r>
            <a:r>
              <a:rPr lang="en-US" dirty="0" smtClean="0"/>
              <a:t>provide user </a:t>
            </a:r>
            <a:r>
              <a:rPr lang="en-US" dirty="0"/>
              <a:t>for more accurate </a:t>
            </a:r>
            <a:r>
              <a:rPr lang="en-US" dirty="0" smtClean="0"/>
              <a:t>information </a:t>
            </a:r>
            <a:r>
              <a:rPr lang="en-US" dirty="0"/>
              <a:t>and more effective valuation of the time consuming and cost. </a:t>
            </a:r>
            <a:endParaRPr lang="en-US" dirty="0" smtClean="0"/>
          </a:p>
          <a:p>
            <a:pPr algn="just"/>
            <a:r>
              <a:rPr lang="en-US" dirty="0"/>
              <a:t>It must keep the up-to-date records of all the education. 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It can reduce storage size in </a:t>
            </a:r>
            <a:r>
              <a:rPr lang="en-US" dirty="0"/>
              <a:t>traditional way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This system guide education center’s </a:t>
            </a:r>
            <a:r>
              <a:rPr lang="en-US" dirty="0"/>
              <a:t>name </a:t>
            </a:r>
            <a:r>
              <a:rPr lang="en-US" dirty="0" smtClean="0"/>
              <a:t>and inform latest education news.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system is implemented by using HTML,CSS,Javascipt,PHP and mySQL database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 idx="4294967295"/>
          </p:nvPr>
        </p:nvSpPr>
        <p:spPr>
          <a:xfrm>
            <a:off x="65700" y="353250"/>
            <a:ext cx="9002100" cy="54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1" dirty="0" smtClean="0">
                <a:solidFill>
                  <a:schemeClr val="dk1"/>
                </a:solidFill>
              </a:rPr>
              <a:t>Objectives</a:t>
            </a:r>
            <a:endParaRPr lang="en" sz="18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4" name="Shape 229"/>
          <p:cNvSpPr txBox="1">
            <a:spLocks noGrp="1"/>
          </p:cNvSpPr>
          <p:nvPr>
            <p:ph type="body" idx="4294967295"/>
          </p:nvPr>
        </p:nvSpPr>
        <p:spPr>
          <a:xfrm>
            <a:off x="3657600" y="1200150"/>
            <a:ext cx="4876800" cy="228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Wingdings" pitchFamily="2" charset="2"/>
              <a:buChar char="v"/>
            </a:pPr>
            <a:endParaRPr lang="en" dirty="0">
              <a:solidFill>
                <a:schemeClr val="tx1"/>
              </a:solidFill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/>
              <a:t>To reduce the need for paper 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smtClean="0"/>
              <a:t>To avoid time consuming problem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smtClean="0"/>
              <a:t>To improve search performance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smtClean="0"/>
              <a:t>To offer  useful information for user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smtClean="0"/>
              <a:t>To use available anytime, anywhere  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smtClean="0"/>
              <a:t>To link another projects in directory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Wingdings" pitchFamily="2" charset="2"/>
              <a:buChar char="v"/>
            </a:pPr>
            <a:endParaRPr lang="en" sz="1600" b="1" dirty="0" smtClean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91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5648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FFC000"/>
              </a:buClr>
              <a:buSzPct val="25000"/>
            </a:pPr>
            <a:r>
              <a:rPr lang="en" sz="1800" dirty="0">
                <a:solidFill>
                  <a:srgbClr val="FFC000"/>
                </a:solidFill>
              </a:rPr>
              <a:t>Milestone </a:t>
            </a:r>
            <a:r>
              <a:rPr lang="en" sz="1800" dirty="0"/>
              <a:t>and Job Distribution</a:t>
            </a:r>
            <a:endParaRPr lang="en" sz="1800" b="1" dirty="0">
              <a:solidFill>
                <a:srgbClr val="3F3F3F"/>
              </a:solidFill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350"/>
            <a:ext cx="9144000" cy="441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88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91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5648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C000"/>
              </a:buClr>
              <a:buSzPct val="25000"/>
              <a:buFont typeface="Arial"/>
              <a:buNone/>
            </a:pPr>
            <a:r>
              <a:rPr lang="en" sz="1800" dirty="0" smtClean="0">
                <a:solidFill>
                  <a:srgbClr val="FFC000"/>
                </a:solidFill>
              </a:rPr>
              <a:t>Milestone </a:t>
            </a:r>
            <a:r>
              <a:rPr lang="en" sz="1800" dirty="0" smtClean="0"/>
              <a:t>and Job Distribution</a:t>
            </a:r>
            <a:endParaRPr lang="en" sz="1800" b="1" dirty="0">
              <a:solidFill>
                <a:srgbClr val="3F3F3F"/>
              </a:solidFill>
              <a:sym typeface="Arial"/>
            </a:endParaRPr>
          </a:p>
        </p:txBody>
      </p:sp>
      <p:graphicFrame>
        <p:nvGraphicFramePr>
          <p:cNvPr id="4" name="Group 12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867335006"/>
              </p:ext>
            </p:extLst>
          </p:nvPr>
        </p:nvGraphicFramePr>
        <p:xfrm>
          <a:off x="609600" y="742972"/>
          <a:ext cx="8153400" cy="373377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037120"/>
                <a:gridCol w="4116280"/>
              </a:tblGrid>
              <a:tr h="335262">
                <a:tc>
                  <a:txBody>
                    <a:bodyPr/>
                    <a:lstStyle>
                      <a:lvl1pPr marL="68263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L="454025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L="766763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L="1031875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3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L="1271588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L="17287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L="21859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L="26431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L="31003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682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Project Manager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L="68263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L="454025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L="766763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L="1031875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3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L="1271588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L="17287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L="21859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L="26431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L="31003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682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System  Analyzer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15" marB="45715" horzOverflow="overflow"/>
                </a:tc>
              </a:tr>
              <a:tr h="2873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Write proposal for the whole project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Design layout for main frame page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28571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Draw timeline to complete in specified date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Divided into four blogs (Home, About, News, Contact)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28571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Specify the customer requirement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Create UI for Home page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2873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Draw flowchart diagram for project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Create UI for About page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28571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Draw use case diagram for project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Create UI for News page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36656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Draw class diagram for project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Create UI for Contact page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381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Create database design for project.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Collect for require</a:t>
                      </a:r>
                      <a:r>
                        <a:rPr lang="en-US" sz="1200" baseline="0" dirty="0" smtClean="0"/>
                        <a:t> data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381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Collect for require data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Create database design for project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381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Testing for each blog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Create data table design for project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45717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Testing for the whole project.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Testing for each blog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843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2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309362695"/>
              </p:ext>
            </p:extLst>
          </p:nvPr>
        </p:nvGraphicFramePr>
        <p:xfrm>
          <a:off x="609600" y="666750"/>
          <a:ext cx="8305800" cy="374698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152900"/>
                <a:gridCol w="4152900"/>
              </a:tblGrid>
              <a:tr h="287097">
                <a:tc>
                  <a:txBody>
                    <a:bodyPr/>
                    <a:lstStyle>
                      <a:lvl1pPr marL="68263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L="454025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L="766763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L="1031875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3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L="1271588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L="17287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L="21859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L="26431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L="31003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682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Database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L="68263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L="454025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L="766763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L="1031875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3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L="1271588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L="17287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L="21859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L="26431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L="31003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682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Front End Developer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15" marB="45715" horzOverflow="overflow"/>
                </a:tc>
              </a:tr>
              <a:tr h="2609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Create database design for project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Design layout for main frame page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35299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Create data table design for project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Divided into four blogs (Home, About, News, Contact)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2609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Field name for data table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Develop code for Home page by HTML,CSS,PHP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2609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Data type for field name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Develop code for About page by HTML,CSS,PHP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2609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Constraint for data table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Develop code for News page by HTML,CSS,PHP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39148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Collect for require data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Develop code for Contact page by HTML,CSS,PHP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39148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Add data into database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Collect images, icons, members and cover photos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39148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Connect to database and GUI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Edit images, icons, members and cover photos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4437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Testing query(insert, delete, update, select) data.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Add education news on websites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39148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Modify incorrect data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Link external, internal file into the code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</a:tbl>
          </a:graphicData>
        </a:graphic>
      </p:graphicFrame>
      <p:sp>
        <p:nvSpPr>
          <p:cNvPr id="3" name="Shape 691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5648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FFC000"/>
              </a:buClr>
              <a:buSzPct val="25000"/>
            </a:pPr>
            <a:r>
              <a:rPr lang="en" sz="1800" dirty="0" smtClean="0">
                <a:solidFill>
                  <a:srgbClr val="FFC000"/>
                </a:solidFill>
              </a:rPr>
              <a:t>Milestone </a:t>
            </a:r>
            <a:r>
              <a:rPr lang="en" sz="1800" dirty="0" smtClean="0"/>
              <a:t>and Job </a:t>
            </a:r>
            <a:r>
              <a:rPr lang="en" sz="1800" dirty="0"/>
              <a:t>Distribution</a:t>
            </a:r>
            <a:endParaRPr lang="en" sz="1800" b="1" dirty="0">
              <a:solidFill>
                <a:srgbClr val="3F3F3F"/>
              </a:solidFill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00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91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5648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FFC000"/>
              </a:buClr>
              <a:buSzPct val="25000"/>
            </a:pPr>
            <a:r>
              <a:rPr lang="en" sz="1800" dirty="0" smtClean="0">
                <a:solidFill>
                  <a:srgbClr val="FFC000"/>
                </a:solidFill>
              </a:rPr>
              <a:t>Milestone </a:t>
            </a:r>
            <a:r>
              <a:rPr lang="en" sz="1800" dirty="0" smtClean="0"/>
              <a:t>and Job </a:t>
            </a:r>
            <a:r>
              <a:rPr lang="en" sz="1800" dirty="0"/>
              <a:t>Distribution</a:t>
            </a:r>
            <a:endParaRPr lang="en" sz="1800" b="1" dirty="0">
              <a:solidFill>
                <a:srgbClr val="3F3F3F"/>
              </a:solidFill>
              <a:sym typeface="Arial"/>
            </a:endParaRPr>
          </a:p>
        </p:txBody>
      </p:sp>
      <p:graphicFrame>
        <p:nvGraphicFramePr>
          <p:cNvPr id="4" name="Group 12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68953201"/>
              </p:ext>
            </p:extLst>
          </p:nvPr>
        </p:nvGraphicFramePr>
        <p:xfrm>
          <a:off x="533400" y="728627"/>
          <a:ext cx="8153400" cy="405292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230997"/>
                <a:gridCol w="3922403"/>
              </a:tblGrid>
              <a:tr h="335262">
                <a:tc>
                  <a:txBody>
                    <a:bodyPr/>
                    <a:lstStyle>
                      <a:lvl1pPr marL="68263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L="454025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L="766763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L="1031875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3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L="1271588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L="17287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L="21859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L="26431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L="31003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682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Back End Developer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L="68263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L="454025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L="766763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L="1031875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3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L="1271588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L="17287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L="21859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L="26431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L="3100388"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B80A"/>
                        </a:buClr>
                        <a:buFont typeface="Wingdings 2" pitchFamily="18" charset="2"/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682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Tester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15" marB="45715" horzOverflow="overflow"/>
                </a:tc>
              </a:tr>
              <a:tr h="2873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Design layout for main frame page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Testing codes for each blog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28571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Divided into four blogs (Home, About, News, Contact)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Testing for each blog(Home, About, News, Contact)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28571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Connect to database and GUI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Testing query(insert, delete, update, select) data.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2873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Testing for each blog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Testing the customer requirements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28571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Develop auto complete function in search box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Integrate for each blog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45717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Develop filter three types (name, category, location)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Draw class diagram for project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45717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Add educational sayings on main page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Draw use case diagram for project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45717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Link external, internal file into the code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Draw flowchart diagram for project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45717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Collect for require</a:t>
                      </a:r>
                      <a:r>
                        <a:rPr lang="en-US" sz="1200" baseline="0" dirty="0" smtClean="0"/>
                        <a:t> data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Testing for the whole project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  <a:tr h="45717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Testing for the whole project.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Modify incorrect data</a:t>
                      </a:r>
                      <a:endParaRPr lang="en-US" sz="1200" dirty="0"/>
                    </a:p>
                  </a:txBody>
                  <a:tcPr marT="45715" marB="45715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661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5648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C000"/>
              </a:buClr>
              <a:buSzPct val="25000"/>
              <a:buFont typeface="Arial"/>
              <a:buNone/>
            </a:pPr>
            <a:r>
              <a:rPr lang="en" sz="2000" dirty="0" smtClean="0">
                <a:solidFill>
                  <a:srgbClr val="FFC000"/>
                </a:solidFill>
              </a:rPr>
              <a:t>Class</a:t>
            </a:r>
            <a:r>
              <a:rPr lang="en" sz="2000" b="1" dirty="0" smtClean="0">
                <a:solidFill>
                  <a:srgbClr val="0DD2D9"/>
                </a:solidFill>
                <a:sym typeface="Arial"/>
              </a:rPr>
              <a:t> </a:t>
            </a:r>
            <a:r>
              <a:rPr lang="en" sz="2000" dirty="0" smtClean="0"/>
              <a:t>Diagram</a:t>
            </a:r>
            <a:endParaRPr lang="en" sz="2000" b="1" dirty="0">
              <a:solidFill>
                <a:srgbClr val="3F3F3F"/>
              </a:solidFill>
              <a:sym typeface="Arial"/>
            </a:endParaRPr>
          </a:p>
        </p:txBody>
      </p:sp>
      <p:graphicFrame>
        <p:nvGraphicFramePr>
          <p:cNvPr id="693" name="Shape 693"/>
          <p:cNvGraphicFramePr/>
          <p:nvPr>
            <p:extLst>
              <p:ext uri="{D42A27DB-BD31-4B8C-83A1-F6EECF244321}">
                <p14:modId xmlns="" xmlns:p14="http://schemas.microsoft.com/office/powerpoint/2010/main" val="2104607803"/>
              </p:ext>
            </p:extLst>
          </p:nvPr>
        </p:nvGraphicFramePr>
        <p:xfrm>
          <a:off x="1650479" y="666750"/>
          <a:ext cx="2007121" cy="2575640"/>
        </p:xfrm>
        <a:graphic>
          <a:graphicData uri="http://schemas.openxmlformats.org/drawingml/2006/table">
            <a:tbl>
              <a:tblPr firstRow="1" bandRow="1">
                <a:noFill/>
                <a:tableStyleId>{6031C266-F705-435A-91E4-0C4BFB550D97}</a:tableStyleId>
              </a:tblPr>
              <a:tblGrid>
                <a:gridCol w="200712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Education List Table</a:t>
                      </a:r>
                      <a:endParaRPr lang="en" sz="12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BBB4"/>
                    </a:solidFill>
                  </a:tcPr>
                </a:tc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b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Education</a:t>
                      </a:r>
                      <a:r>
                        <a:rPr lang="en" sz="1200" b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Id</a:t>
                      </a:r>
                      <a:endParaRPr lang="en" sz="1200" b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strike="noStrike" cap="none" dirty="0" smtClean="0">
                          <a:solidFill>
                            <a:schemeClr val="tx1"/>
                          </a:solidFill>
                        </a:rPr>
                        <a:t>Eduation</a:t>
                      </a:r>
                      <a:r>
                        <a:rPr lang="en" sz="1200" u="none" strike="noStrike" cap="none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"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b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lang="en" sz="1200" b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strike="noStrike" cap="none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"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b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Phone</a:t>
                      </a:r>
                      <a:r>
                        <a:rPr lang="en" sz="1200" b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Number</a:t>
                      </a:r>
                      <a:endParaRPr lang="en" sz="1200" b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strike="noStrike" cap="none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strike="noStrike" cap="none" dirty="0" smtClean="0">
                          <a:solidFill>
                            <a:schemeClr val="tx1"/>
                          </a:solidFill>
                        </a:rPr>
                        <a:t>Category Id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strike="noStrike" cap="none" dirty="0" smtClean="0">
                          <a:solidFill>
                            <a:schemeClr val="tx1"/>
                          </a:solidFill>
                        </a:rPr>
                        <a:t>Town Id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97" name="Shape 697"/>
          <p:cNvGraphicFramePr/>
          <p:nvPr>
            <p:extLst>
              <p:ext uri="{D42A27DB-BD31-4B8C-83A1-F6EECF244321}">
                <p14:modId xmlns="" xmlns:p14="http://schemas.microsoft.com/office/powerpoint/2010/main" val="3318515802"/>
              </p:ext>
            </p:extLst>
          </p:nvPr>
        </p:nvGraphicFramePr>
        <p:xfrm>
          <a:off x="5715000" y="666750"/>
          <a:ext cx="2034061" cy="895582"/>
        </p:xfrm>
        <a:graphic>
          <a:graphicData uri="http://schemas.openxmlformats.org/drawingml/2006/table">
            <a:tbl>
              <a:tblPr firstRow="1" bandRow="1">
                <a:noFill/>
                <a:tableStyleId>{6031C266-F705-435A-91E4-0C4BFB550D97}</a:tableStyleId>
              </a:tblPr>
              <a:tblGrid>
                <a:gridCol w="2034061"/>
              </a:tblGrid>
              <a:tr h="3146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b="1" u="none" strike="noStrike" cap="none" dirty="0" smtClean="0">
                          <a:solidFill>
                            <a:schemeClr val="lt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r>
                        <a:rPr lang="en" sz="1200" b="1" u="none" strike="noStrike" cap="none" baseline="0" dirty="0" smtClean="0">
                          <a:solidFill>
                            <a:schemeClr val="lt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 Table</a:t>
                      </a:r>
                      <a:endParaRPr lang="en" sz="1200" b="1" u="none" strike="noStrike" cap="none" dirty="0">
                        <a:solidFill>
                          <a:schemeClr val="lt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E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856"/>
                    </a:solidFill>
                  </a:tcPr>
                </a:tc>
              </a:tr>
              <a:tr h="2904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b="0" u="none" strike="noStrike" cap="none" dirty="0" smtClean="0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r>
                        <a:rPr lang="en" sz="1200" b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 Id</a:t>
                      </a:r>
                      <a:endParaRPr lang="en" sz="1200" b="0" u="none" strike="noStrike" cap="none" dirty="0">
                        <a:solidFill>
                          <a:schemeClr val="tx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strike="noStrike" cap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Category</a:t>
                      </a:r>
                      <a:r>
                        <a:rPr lang="en" sz="120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Name</a:t>
                      </a:r>
                      <a:endParaRPr lang="en" sz="1200" u="none" strike="noStrike" cap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Shape 697"/>
          <p:cNvGraphicFramePr/>
          <p:nvPr>
            <p:extLst>
              <p:ext uri="{D42A27DB-BD31-4B8C-83A1-F6EECF244321}">
                <p14:modId xmlns="" xmlns:p14="http://schemas.microsoft.com/office/powerpoint/2010/main" val="2232705120"/>
              </p:ext>
            </p:extLst>
          </p:nvPr>
        </p:nvGraphicFramePr>
        <p:xfrm>
          <a:off x="5715000" y="1885950"/>
          <a:ext cx="2034061" cy="1476492"/>
        </p:xfrm>
        <a:graphic>
          <a:graphicData uri="http://schemas.openxmlformats.org/drawingml/2006/table">
            <a:tbl>
              <a:tblPr firstRow="1" bandRow="1">
                <a:noFill/>
                <a:tableStyleId>{6031C266-F705-435A-91E4-0C4BFB550D97}</a:tableStyleId>
              </a:tblPr>
              <a:tblGrid>
                <a:gridCol w="2034061"/>
              </a:tblGrid>
              <a:tr h="3146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b="1" u="none" strike="noStrike" cap="none" baseline="0" dirty="0" smtClean="0">
                          <a:solidFill>
                            <a:schemeClr val="lt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Town Table</a:t>
                      </a:r>
                      <a:endParaRPr lang="en" sz="1200" b="1" u="none" strike="noStrike" cap="none" dirty="0">
                        <a:solidFill>
                          <a:schemeClr val="lt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E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856"/>
                    </a:solidFill>
                  </a:tcPr>
                </a:tc>
              </a:tr>
              <a:tr h="2904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b="0" u="none" strike="noStrike" cap="none" dirty="0" smtClean="0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Town </a:t>
                      </a:r>
                      <a:r>
                        <a:rPr lang="en" sz="1200" b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lang="en" sz="1200" b="0" u="none" strike="noStrike" cap="none" dirty="0">
                        <a:solidFill>
                          <a:schemeClr val="tx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Town Name</a:t>
                      </a:r>
                      <a:endParaRPr lang="en" sz="1200" u="none" strike="noStrike" cap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strike="noStrike" cap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Description</a:t>
                      </a:r>
                      <a:endParaRPr lang="en" sz="1200" u="none" strike="noStrike" cap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strike="noStrike" cap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Township Id</a:t>
                      </a:r>
                      <a:endParaRPr lang="en" sz="1200" u="none" strike="noStrike" cap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Shape 697"/>
          <p:cNvGraphicFramePr/>
          <p:nvPr>
            <p:extLst>
              <p:ext uri="{D42A27DB-BD31-4B8C-83A1-F6EECF244321}">
                <p14:modId xmlns="" xmlns:p14="http://schemas.microsoft.com/office/powerpoint/2010/main" val="1361545984"/>
              </p:ext>
            </p:extLst>
          </p:nvPr>
        </p:nvGraphicFramePr>
        <p:xfrm>
          <a:off x="5791200" y="3962168"/>
          <a:ext cx="2034061" cy="895582"/>
        </p:xfrm>
        <a:graphic>
          <a:graphicData uri="http://schemas.openxmlformats.org/drawingml/2006/table">
            <a:tbl>
              <a:tblPr firstRow="1" bandRow="1">
                <a:noFill/>
                <a:tableStyleId>{6031C266-F705-435A-91E4-0C4BFB550D97}</a:tableStyleId>
              </a:tblPr>
              <a:tblGrid>
                <a:gridCol w="2034061"/>
              </a:tblGrid>
              <a:tr h="3146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b="1" u="none" strike="noStrike" cap="none" dirty="0" smtClean="0">
                          <a:solidFill>
                            <a:schemeClr val="lt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Township</a:t>
                      </a:r>
                      <a:r>
                        <a:rPr lang="en" sz="1200" b="1" u="none" strike="noStrike" cap="none" baseline="0" dirty="0" smtClean="0">
                          <a:solidFill>
                            <a:schemeClr val="lt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 Table</a:t>
                      </a:r>
                      <a:endParaRPr lang="en" sz="1200" b="1" u="none" strike="noStrike" cap="none" dirty="0">
                        <a:solidFill>
                          <a:schemeClr val="lt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E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856"/>
                    </a:solidFill>
                  </a:tcPr>
                </a:tc>
              </a:tr>
              <a:tr h="2904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b="0" u="none" strike="noStrike" cap="none" dirty="0" smtClean="0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Township </a:t>
                      </a:r>
                      <a:r>
                        <a:rPr lang="en" sz="1200" b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lang="en" sz="1200" b="0" u="none" strike="noStrike" cap="none" dirty="0">
                        <a:solidFill>
                          <a:schemeClr val="tx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strike="noStrike" cap="none" smtClean="0">
                          <a:solidFill>
                            <a:schemeClr val="tx1"/>
                          </a:solidFill>
                          <a:latin typeface="+mj-lt"/>
                        </a:rPr>
                        <a:t>Township </a:t>
                      </a:r>
                      <a:r>
                        <a:rPr lang="en" sz="1200" u="none" strike="noStrike" cap="none" baseline="0" smtClean="0">
                          <a:solidFill>
                            <a:schemeClr val="tx1"/>
                          </a:solidFill>
                          <a:latin typeface="+mj-lt"/>
                        </a:rPr>
                        <a:t>Name</a:t>
                      </a:r>
                      <a:endParaRPr lang="en" sz="1200" u="none" strike="noStrike" cap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3C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Shape 693"/>
          <p:cNvGraphicFramePr/>
          <p:nvPr>
            <p:extLst>
              <p:ext uri="{D42A27DB-BD31-4B8C-83A1-F6EECF244321}">
                <p14:modId xmlns="" xmlns:p14="http://schemas.microsoft.com/office/powerpoint/2010/main" val="4116092393"/>
              </p:ext>
            </p:extLst>
          </p:nvPr>
        </p:nvGraphicFramePr>
        <p:xfrm>
          <a:off x="1650479" y="3486150"/>
          <a:ext cx="2007121" cy="1560220"/>
        </p:xfrm>
        <a:graphic>
          <a:graphicData uri="http://schemas.openxmlformats.org/drawingml/2006/table">
            <a:tbl>
              <a:tblPr firstRow="1" bandRow="1">
                <a:noFill/>
                <a:tableStyleId>{6031C266-F705-435A-91E4-0C4BFB550D97}</a:tableStyleId>
              </a:tblPr>
              <a:tblGrid>
                <a:gridCol w="2007121"/>
              </a:tblGrid>
              <a:tr h="4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Feed</a:t>
                      </a:r>
                      <a:r>
                        <a:rPr lang="en" sz="1200" b="1" u="none" strike="noStrike" cap="none" baseline="0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Back</a:t>
                      </a:r>
                      <a:r>
                        <a:rPr lang="en" sz="12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Table</a:t>
                      </a:r>
                      <a:endParaRPr lang="en" sz="12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BBB4"/>
                    </a:solidFill>
                  </a:tcPr>
                </a:tc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b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lang="en" sz="1200" b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strike="noStrike" cap="none" baseline="0" dirty="0" smtClean="0">
                          <a:solidFill>
                            <a:schemeClr val="tx1"/>
                          </a:solidFill>
                        </a:rPr>
                        <a:t>User Name</a:t>
                      </a:r>
                      <a:endParaRPr lang="en"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b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</a:t>
                      </a:r>
                      <a:endParaRPr lang="en" sz="1200" b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strike="noStrike" cap="none" dirty="0" smtClean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en"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B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3657600" y="1114541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57600" y="249555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58000" y="333375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41"/>
          <p:cNvSpPr txBox="1"/>
          <p:nvPr/>
        </p:nvSpPr>
        <p:spPr>
          <a:xfrm>
            <a:off x="3733800" y="2228850"/>
            <a:ext cx="675640" cy="266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1...*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24" name="TextBox 41"/>
          <p:cNvSpPr txBox="1"/>
          <p:nvPr/>
        </p:nvSpPr>
        <p:spPr>
          <a:xfrm>
            <a:off x="5039360" y="2228850"/>
            <a:ext cx="675640" cy="266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1...*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25" name="TextBox 41"/>
          <p:cNvSpPr txBox="1"/>
          <p:nvPr/>
        </p:nvSpPr>
        <p:spPr>
          <a:xfrm>
            <a:off x="3657600" y="895350"/>
            <a:ext cx="675640" cy="266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1...*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26" name="TextBox 41"/>
          <p:cNvSpPr txBox="1"/>
          <p:nvPr/>
        </p:nvSpPr>
        <p:spPr>
          <a:xfrm>
            <a:off x="5267960" y="895350"/>
            <a:ext cx="675640" cy="266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1...*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27" name="TextBox 41"/>
          <p:cNvSpPr txBox="1"/>
          <p:nvPr/>
        </p:nvSpPr>
        <p:spPr>
          <a:xfrm>
            <a:off x="6868160" y="3295650"/>
            <a:ext cx="675640" cy="266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1...*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28" name="TextBox 41"/>
          <p:cNvSpPr txBox="1"/>
          <p:nvPr/>
        </p:nvSpPr>
        <p:spPr>
          <a:xfrm>
            <a:off x="6487160" y="3714750"/>
            <a:ext cx="675640" cy="266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1...*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1005</Words>
  <Application>Microsoft Office PowerPoint</Application>
  <PresentationFormat>On-screen Show (16:9)</PresentationFormat>
  <Paragraphs>352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Wingdings</vt:lpstr>
      <vt:lpstr>Calibri</vt:lpstr>
      <vt:lpstr>Comic Sans MS</vt:lpstr>
      <vt:lpstr>Times New Roman</vt:lpstr>
      <vt:lpstr>Contents Slide Master</vt:lpstr>
      <vt:lpstr>Education Information System</vt:lpstr>
      <vt:lpstr>Slide 2</vt:lpstr>
      <vt:lpstr>Slide 3</vt:lpstr>
      <vt:lpstr>Objectives</vt:lpstr>
      <vt:lpstr>Milestone and Job Distribution</vt:lpstr>
      <vt:lpstr>Milestone and Job Distribution</vt:lpstr>
      <vt:lpstr>Milestone and Job Distribution</vt:lpstr>
      <vt:lpstr>Milestone and Job Distribution</vt:lpstr>
      <vt:lpstr>Class Diagram</vt:lpstr>
      <vt:lpstr>Slide 10</vt:lpstr>
      <vt:lpstr>Slide 11</vt:lpstr>
      <vt:lpstr>Slide 12</vt:lpstr>
      <vt:lpstr>System Flow Chart</vt:lpstr>
      <vt:lpstr>Advantages</vt:lpstr>
      <vt:lpstr>Disadvantages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Information System</dc:title>
  <cp:lastModifiedBy>Yair Linn Zaw</cp:lastModifiedBy>
  <cp:revision>99</cp:revision>
  <dcterms:modified xsi:type="dcterms:W3CDTF">2017-07-25T15:46:44Z</dcterms:modified>
</cp:coreProperties>
</file>