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APK Modding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54d6e14f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54d6e14f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an Application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4d6e14f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54d6e14f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Compilation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java bytecode files i.e .class files are independent of the operating system.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d5a100f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5d5a100f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4d6e14f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4d6e14f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4d6e14f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4d6e14f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93D51"/>
                </a:solidFill>
              </a:rPr>
              <a:t>Build Process</a:t>
            </a:r>
            <a:endParaRPr sz="1200">
              <a:solidFill>
                <a:srgbClr val="393D51"/>
              </a:solidFill>
            </a:endParaRPr>
          </a:p>
          <a:p>
            <a:pPr indent="0" lvl="0" marL="0" rtl="0" algn="l">
              <a:spcBef>
                <a:spcPts val="0"/>
              </a:spcBef>
              <a:spcAft>
                <a:spcPts val="0"/>
              </a:spcAft>
              <a:buNone/>
            </a:pPr>
            <a:r>
              <a:t/>
            </a:r>
            <a:endParaRPr sz="1200">
              <a:solidFill>
                <a:srgbClr val="393D51"/>
              </a:solidFill>
            </a:endParaRPr>
          </a:p>
          <a:p>
            <a:pPr indent="0" lvl="0" marL="0" rtl="0" algn="l">
              <a:spcBef>
                <a:spcPts val="0"/>
              </a:spcBef>
              <a:spcAft>
                <a:spcPts val="0"/>
              </a:spcAft>
              <a:buNone/>
            </a:pPr>
            <a:r>
              <a:rPr lang="en" sz="1200">
                <a:solidFill>
                  <a:srgbClr val="393D51"/>
                </a:solidFill>
              </a:rPr>
              <a:t>Because most mobile devices are severely constrained in the amount of memory, processing power, and battery life available, ART offers superior performance to the JVM. One key feature that helps achieve this is that ART performs both Ahead-of-Time and Just-in-Time compilation.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54d6e14f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4d6e14f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mod an APK?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54d6e14fb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54d6e14fb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involved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Decompiling</a:t>
            </a:r>
            <a:endParaRPr/>
          </a:p>
          <a:p>
            <a:pPr indent="-317500" lvl="0" marL="457200" rtl="0" algn="l">
              <a:spcBef>
                <a:spcPts val="0"/>
              </a:spcBef>
              <a:spcAft>
                <a:spcPts val="0"/>
              </a:spcAft>
              <a:buSzPts val="1400"/>
              <a:buAutoNum type="arabicPeriod"/>
            </a:pPr>
            <a:r>
              <a:rPr lang="en"/>
              <a:t>Recompiling</a:t>
            </a:r>
            <a:endParaRPr/>
          </a:p>
          <a:p>
            <a:pPr indent="-317500" lvl="0" marL="457200" rtl="0" algn="l">
              <a:spcBef>
                <a:spcPts val="0"/>
              </a:spcBef>
              <a:spcAft>
                <a:spcPts val="0"/>
              </a:spcAft>
              <a:buSzPts val="1400"/>
              <a:buAutoNum type="arabicPeriod"/>
            </a:pPr>
            <a:r>
              <a:rPr lang="en"/>
              <a:t>Signing</a:t>
            </a:r>
            <a:endParaRPr/>
          </a:p>
          <a:p>
            <a:pPr indent="-317500" lvl="0" marL="457200" rtl="0" algn="l">
              <a:spcBef>
                <a:spcPts val="0"/>
              </a:spcBef>
              <a:spcAft>
                <a:spcPts val="0"/>
              </a:spcAft>
              <a:buSzPts val="1400"/>
              <a:buAutoNum type="arabicPeriod"/>
            </a:pPr>
            <a:r>
              <a:rPr lang="en"/>
              <a:t>Zip-aligning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54d6e14f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54d6e14f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package APK Easy Tool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4d6e14f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54d6e14f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Decompiling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APK is just another file format for a zip file. It is an archive of the following:</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classes.dex</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AndroidManifest.xml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decompiling, we just extract those files from an APK.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Decompile the apk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55a00d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55a00d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5a397d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5a397d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55a00d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55a00d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to make some changes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55a00d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55a00d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Recompiling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After making all the modifications, we need to recompile the contents to generate the modified a.k.a modded APK.</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555a00d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55a00d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time to test the changes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55a397da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55a397da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so fast meme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555a00d2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555a00d2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Signing</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The basics behind protecting your Android app is to use a generated certificate and digital “key” which provides a unique, encrypted, and reasonably un-hackable signature.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While creating updates for the same app in the Play Store, it is required that the apk is signed using the same key.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This proves that the app came from you and not some other suspicious source.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5d5a100f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d5a100f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Signing</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The basics behind protecting your Android app is to use a generated certificate and digital “key” which provides a unique, encrypted, and reasonably un-hackable signature.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While creating updates for the same app in the Play Store, it is required that the apk is signed using the same key.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This proves that the app came from you and not some other suspicious source.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800">
              <a:solidFill>
                <a:schemeClr val="accent1"/>
              </a:solidFill>
              <a:highlight>
                <a:schemeClr val="lt1"/>
              </a:highlight>
              <a:latin typeface="Lato"/>
              <a:ea typeface="Lato"/>
              <a:cs typeface="Lato"/>
              <a:sym typeface="La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55a397da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55a397da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555a00d2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555a00d2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555a00d2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555a00d2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555a00d2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555a00d2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4d6e14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4d6e14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What is an APK?</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APK is the package file format used by the Android operating system for distribution and installation of mobile apps. Just like Windows (PC) systems use an .exe file for installing software, the APK does the same for Android.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555a00d2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555a00d2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Zip Aligning</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Android is Linux-based and hence memory-mapping plays a key role in efficient handling of processes. Essentially, the optimal alignment for the Android OS code is 4-byte boundaries.</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What this means is that, if APKs are memory-mapped to 4-byte boundaries, and aligned accordingly, the OS will not need to ‘read through’ the memory to get to the required data.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Every system process will know in advance where to look for it’s desired resources, and hence will execute much smoother and faster.</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555a00d2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555a00d2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55a397da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5a397da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test our changes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55a397da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55a397da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about modifying the java code?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55a397da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55a397da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.dex to .jar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highlight>
                  <a:schemeClr val="lt1"/>
                </a:highlight>
              </a:rPr>
              <a:t>The dex2jar package converts a .dex file to a .jar file.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 A JAR file is nothing but a Java Archive file. It is something similar to a zip file but for Java classes. It takes many .class files and compresses them into a single .jar file.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It is mainly used to package a library consisting of many java files as a single file.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55a397da0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5a397da0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.jar to .class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highlight>
                  <a:schemeClr val="lt1"/>
                </a:highlight>
              </a:rPr>
              <a:t>.jar to .class is pretty simple to get since they are just an archive of those files. There are many tools available online as well as packages.</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A simple command to extract it is:</a:t>
            </a:r>
            <a:endParaRPr>
              <a:solidFill>
                <a:schemeClr val="dk1"/>
              </a:solidFill>
              <a:highlight>
                <a:schemeClr val="lt1"/>
              </a:highlight>
            </a:endParaRPr>
          </a:p>
          <a:p>
            <a:pPr indent="0" lvl="0" marL="0" rtl="0" algn="l">
              <a:spcBef>
                <a:spcPts val="0"/>
              </a:spcBef>
              <a:spcAft>
                <a:spcPts val="0"/>
              </a:spcAft>
              <a:buNone/>
            </a:pPr>
            <a:r>
              <a:rPr b="1" lang="en">
                <a:solidFill>
                  <a:schemeClr val="dk1"/>
                </a:solidFill>
              </a:rPr>
              <a:t>	jar xf jarfilename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55a397da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55a397da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it is so easy to get the .class files of any apk, it should be very easy to mod them.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55a397da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55a397da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it though?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55a397da0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5a397da0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5d5a100f3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5d5a100f3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Proguard</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Proguard is a free Java class file shrinker, optimizer and obfuscator.</a:t>
            </a:r>
            <a:endParaRPr>
              <a:solidFill>
                <a:schemeClr val="dk1"/>
              </a:solidFill>
              <a:highlight>
                <a:schemeClr val="lt1"/>
              </a:highlight>
            </a:endParaRPr>
          </a:p>
          <a:p>
            <a:pPr indent="0" lvl="0" marL="457200" rtl="0" algn="l">
              <a:spcBef>
                <a:spcPts val="0"/>
              </a:spcBef>
              <a:spcAft>
                <a:spcPts val="0"/>
              </a:spcAft>
              <a:buNone/>
            </a:pPr>
            <a:r>
              <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AutoNum type="arabicPeriod"/>
            </a:pPr>
            <a:r>
              <a:rPr lang="en">
                <a:solidFill>
                  <a:schemeClr val="dk1"/>
                </a:solidFill>
                <a:highlight>
                  <a:schemeClr val="lt1"/>
                </a:highlight>
              </a:rPr>
              <a:t> Shrinking - detects and removes unused classes, fields, methods, and attributes.</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AutoNum type="arabicPeriod"/>
            </a:pPr>
            <a:r>
              <a:rPr lang="en">
                <a:solidFill>
                  <a:schemeClr val="dk1"/>
                </a:solidFill>
                <a:highlight>
                  <a:schemeClr val="lt1"/>
                </a:highlight>
              </a:rPr>
              <a:t> Optimizing - optimizes bytecode and removes unused instructions. </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AutoNum type="arabicPeriod"/>
            </a:pPr>
            <a:r>
              <a:rPr lang="en">
                <a:solidFill>
                  <a:schemeClr val="dk1"/>
                </a:solidFill>
                <a:highlight>
                  <a:schemeClr val="lt1"/>
                </a:highlight>
              </a:rPr>
              <a:t>Obfuscating - renames the remaining classes, fields, and methods using short meaningless names.</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It is mainly used for two purposes in android applications:</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AutoNum type="arabicPeriod"/>
            </a:pPr>
            <a:r>
              <a:rPr lang="en">
                <a:solidFill>
                  <a:schemeClr val="dk1"/>
                </a:solidFill>
                <a:highlight>
                  <a:schemeClr val="lt1"/>
                </a:highlight>
              </a:rPr>
              <a:t>Since it is easy to reverse engineer android applications, it is used to rename the class names and variables to meaningless values.</a:t>
            </a:r>
            <a:endParaRPr>
              <a:solidFill>
                <a:schemeClr val="dk1"/>
              </a:solidFill>
              <a:highlight>
                <a:schemeClr val="lt1"/>
              </a:highlight>
            </a:endParaRPr>
          </a:p>
          <a:p>
            <a:pPr indent="-298450" lvl="0" marL="457200" rtl="0" algn="l">
              <a:spcBef>
                <a:spcPts val="0"/>
              </a:spcBef>
              <a:spcAft>
                <a:spcPts val="0"/>
              </a:spcAft>
              <a:buClr>
                <a:schemeClr val="dk1"/>
              </a:buClr>
              <a:buSzPts val="1100"/>
              <a:buFont typeface="Arial"/>
              <a:buAutoNum type="arabicPeriod"/>
            </a:pPr>
            <a:r>
              <a:rPr lang="en">
                <a:solidFill>
                  <a:schemeClr val="dk1"/>
                </a:solidFill>
                <a:highlight>
                  <a:schemeClr val="lt1"/>
                </a:highlight>
              </a:rPr>
              <a:t>It reduces the apk file size.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54d6e14f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54d6e14f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What is APK Modding?</a:t>
            </a:r>
            <a:endParaRPr>
              <a:solidFill>
                <a:schemeClr val="dk1"/>
              </a:solidFill>
            </a:endParaRPr>
          </a:p>
          <a:p>
            <a:pPr indent="0" lvl="0" marL="0" rtl="0" algn="l">
              <a:lnSpc>
                <a:spcPct val="115000"/>
              </a:lnSpc>
              <a:spcBef>
                <a:spcPts val="1600"/>
              </a:spcBef>
              <a:spcAft>
                <a:spcPts val="0"/>
              </a:spcAft>
              <a:buNone/>
            </a:pPr>
            <a:r>
              <a:rPr lang="en">
                <a:solidFill>
                  <a:schemeClr val="dk1"/>
                </a:solidFill>
              </a:rPr>
              <a:t>It is possible to modify the resources like images, colors, strings, values, etc. and sometimes even the Java code behind it.</a:t>
            </a:r>
            <a:endParaRPr>
              <a:solidFill>
                <a:schemeClr val="dk1"/>
              </a:solidFill>
            </a:endParaRPr>
          </a:p>
          <a:p>
            <a:pPr indent="0" lvl="0" marL="0" rtl="0" algn="l">
              <a:spcBef>
                <a:spcPts val="160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55a397da0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55a397da0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55a397da0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55a397da0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55a397da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5a397da0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55a397da0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55a397da0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54d6e14f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54d6e14f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Why APK Modding?</a:t>
            </a:r>
            <a:endParaRPr>
              <a:solidFill>
                <a:schemeClr val="dk1"/>
              </a:solidFill>
            </a:endParaRPr>
          </a:p>
          <a:p>
            <a:pPr indent="0" lvl="0" marL="0" rtl="0" algn="l">
              <a:lnSpc>
                <a:spcPct val="115000"/>
              </a:lnSpc>
              <a:spcBef>
                <a:spcPts val="1600"/>
              </a:spcBef>
              <a:spcAft>
                <a:spcPts val="0"/>
              </a:spcAft>
              <a:buNone/>
            </a:pPr>
            <a:r>
              <a:rPr lang="en">
                <a:solidFill>
                  <a:schemeClr val="dk1"/>
                </a:solidFill>
              </a:rPr>
              <a:t>By modding the APKs, it is possible to unlock features of the app which were previously impossible/paid. Some examples are: Dark themed apps, free premium access to some apps, unlimited money/gems in games, etc.</a:t>
            </a:r>
            <a:endParaRPr>
              <a:solidFill>
                <a:schemeClr val="dk1"/>
              </a:solidFill>
            </a:endParaRPr>
          </a:p>
          <a:p>
            <a:pPr indent="0" lvl="0" marL="0" rtl="0" algn="l">
              <a:spcBef>
                <a:spcPts val="16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d5a100f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d5a100f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Subway surfer example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d5a100f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d5a100f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Whatsapp dark themed mode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5a397da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5a397da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4d6e14f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4d6e14f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we jump into APK Modding, let’s have a quick overview of how an app is made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APK Modding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K.A.Sudharsan</a:t>
            </a:r>
            <a:endParaRPr/>
          </a:p>
          <a:p>
            <a:pPr indent="0" lvl="0" marL="0" rtl="0" algn="l">
              <a:spcBef>
                <a:spcPts val="0"/>
              </a:spcBef>
              <a:spcAft>
                <a:spcPts val="0"/>
              </a:spcAft>
              <a:buNone/>
            </a:pPr>
            <a:r>
              <a:rPr lang="en"/>
              <a:t>Santhanam S.J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an Application</a:t>
            </a:r>
            <a:endParaRPr/>
          </a:p>
        </p:txBody>
      </p:sp>
      <p:pic>
        <p:nvPicPr>
          <p:cNvPr id="139" name="Google Shape;139;p22"/>
          <p:cNvPicPr preferRelativeResize="0"/>
          <p:nvPr/>
        </p:nvPicPr>
        <p:blipFill>
          <a:blip r:embed="rId3">
            <a:alphaModFix/>
          </a:blip>
          <a:stretch>
            <a:fillRect/>
          </a:stretch>
        </p:blipFill>
        <p:spPr>
          <a:xfrm>
            <a:off x="4572000" y="385364"/>
            <a:ext cx="4572000" cy="43727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54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 Compilation</a:t>
            </a:r>
            <a:endParaRPr/>
          </a:p>
        </p:txBody>
      </p:sp>
      <p:pic>
        <p:nvPicPr>
          <p:cNvPr id="145" name="Google Shape;145;p23"/>
          <p:cNvPicPr preferRelativeResize="0"/>
          <p:nvPr/>
        </p:nvPicPr>
        <p:blipFill>
          <a:blip r:embed="rId3">
            <a:alphaModFix/>
          </a:blip>
          <a:stretch>
            <a:fillRect/>
          </a:stretch>
        </p:blipFill>
        <p:spPr>
          <a:xfrm>
            <a:off x="1039600" y="1368875"/>
            <a:ext cx="7068407" cy="362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54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Build Process</a:t>
            </a:r>
            <a:endParaRPr/>
          </a:p>
        </p:txBody>
      </p:sp>
      <p:sp>
        <p:nvSpPr>
          <p:cNvPr id="151" name="Google Shape;151;p24"/>
          <p:cNvSpPr txBox="1"/>
          <p:nvPr>
            <p:ph idx="1" type="body"/>
          </p:nvPr>
        </p:nvSpPr>
        <p:spPr>
          <a:xfrm>
            <a:off x="729450" y="1246125"/>
            <a:ext cx="7688700" cy="4096200"/>
          </a:xfrm>
          <a:prstGeom prst="rect">
            <a:avLst/>
          </a:prstGeom>
        </p:spPr>
        <p:txBody>
          <a:bodyPr anchorCtr="0" anchor="t" bIns="91425" lIns="91425" spcFirstLastPara="1" rIns="91425" wrap="square" tIns="91425">
            <a:noAutofit/>
          </a:bodyPr>
          <a:lstStyle/>
          <a:p>
            <a:pPr indent="0" lvl="0" marL="0" rtl="0" algn="l">
              <a:lnSpc>
                <a:spcPct val="100000"/>
              </a:lnSpc>
              <a:spcBef>
                <a:spcPts val="2300"/>
              </a:spcBef>
              <a:spcAft>
                <a:spcPts val="0"/>
              </a:spcAft>
              <a:buNone/>
            </a:pPr>
            <a:r>
              <a:rPr b="1" lang="en" sz="1800"/>
              <a:t>A. Java Compilation </a:t>
            </a:r>
            <a:endParaRPr b="1" sz="1800"/>
          </a:p>
          <a:p>
            <a:pPr indent="-342900" lvl="0" marL="457200" rtl="0" algn="l">
              <a:lnSpc>
                <a:spcPct val="100000"/>
              </a:lnSpc>
              <a:spcBef>
                <a:spcPts val="1600"/>
              </a:spcBef>
              <a:spcAft>
                <a:spcPts val="0"/>
              </a:spcAft>
              <a:buSzPts val="1800"/>
              <a:buAutoNum type="arabicPeriod"/>
            </a:pPr>
            <a:r>
              <a:rPr lang="en" sz="1800"/>
              <a:t>Android java code files compiles to .class files via </a:t>
            </a:r>
            <a:r>
              <a:rPr b="1" lang="en" sz="1800"/>
              <a:t>javac</a:t>
            </a:r>
            <a:r>
              <a:rPr lang="en" sz="1800"/>
              <a:t> command</a:t>
            </a:r>
            <a:endParaRPr sz="1800"/>
          </a:p>
          <a:p>
            <a:pPr indent="-342900" lvl="0" marL="457200" rtl="0" algn="l">
              <a:lnSpc>
                <a:spcPct val="100000"/>
              </a:lnSpc>
              <a:spcBef>
                <a:spcPts val="0"/>
              </a:spcBef>
              <a:spcAft>
                <a:spcPts val="0"/>
              </a:spcAft>
              <a:buSzPts val="1800"/>
              <a:buAutoNum type="arabicPeriod"/>
            </a:pPr>
            <a:r>
              <a:rPr lang="en" sz="1800"/>
              <a:t>.class files gets converted to .dex :</a:t>
            </a:r>
            <a:endParaRPr sz="1800"/>
          </a:p>
          <a:p>
            <a:pPr indent="0" lvl="0" marL="457200" rtl="0" algn="l">
              <a:lnSpc>
                <a:spcPct val="100000"/>
              </a:lnSpc>
              <a:spcBef>
                <a:spcPts val="1600"/>
              </a:spcBef>
              <a:spcAft>
                <a:spcPts val="0"/>
              </a:spcAft>
              <a:buNone/>
            </a:pPr>
            <a:r>
              <a:rPr lang="en" sz="1800"/>
              <a:t>.class files is also known as Java byte-code. This byte code further gets converted to dalvik byte-codes which is the format Android OS understands. All .class files and any .jar library files compiles to single </a:t>
            </a:r>
            <a:r>
              <a:rPr b="1" lang="en" sz="1800"/>
              <a:t>classes.dex </a:t>
            </a:r>
            <a:r>
              <a:rPr lang="en" sz="1800"/>
              <a:t>using</a:t>
            </a:r>
            <a:r>
              <a:rPr b="1" lang="en" sz="1800"/>
              <a:t> dx </a:t>
            </a:r>
            <a:r>
              <a:rPr lang="en" sz="1800"/>
              <a:t>command</a:t>
            </a:r>
            <a:r>
              <a:rPr b="1" lang="en" sz="1800"/>
              <a:t>. </a:t>
            </a:r>
            <a:r>
              <a:rPr lang="en" sz="1800"/>
              <a:t>DEX is called as Dalvik executable files.</a:t>
            </a:r>
            <a:endParaRPr sz="1800"/>
          </a:p>
          <a:p>
            <a:pPr indent="0" lvl="0" marL="457200" rtl="0" algn="l">
              <a:lnSpc>
                <a:spcPct val="100000"/>
              </a:lnSpc>
              <a:spcBef>
                <a:spcPts val="1600"/>
              </a:spcBef>
              <a:spcAft>
                <a:spcPts val="0"/>
              </a:spcAft>
              <a:buNone/>
            </a:pPr>
            <a:r>
              <a:rPr lang="en" sz="1800"/>
              <a:t>DEX files is memory efficient and loads very swiftly compared to JVM based .class files and is lightweight too .</a:t>
            </a:r>
            <a:endParaRPr sz="1800"/>
          </a:p>
          <a:p>
            <a:pPr indent="0" lvl="0" marL="0" rtl="0" algn="l">
              <a:lnSpc>
                <a:spcPct val="100000"/>
              </a:lnSpc>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54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Build Process</a:t>
            </a:r>
            <a:endParaRPr/>
          </a:p>
        </p:txBody>
      </p:sp>
      <p:sp>
        <p:nvSpPr>
          <p:cNvPr id="157" name="Google Shape;157;p25"/>
          <p:cNvSpPr txBox="1"/>
          <p:nvPr>
            <p:ph idx="1" type="body"/>
          </p:nvPr>
        </p:nvSpPr>
        <p:spPr>
          <a:xfrm>
            <a:off x="729450" y="1246125"/>
            <a:ext cx="7688700" cy="4096200"/>
          </a:xfrm>
          <a:prstGeom prst="rect">
            <a:avLst/>
          </a:prstGeom>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800"/>
              <a:t>B. Packaging ( .APK file) :</a:t>
            </a:r>
            <a:endParaRPr b="1" sz="1800"/>
          </a:p>
          <a:p>
            <a:pPr indent="0" lvl="0" marL="0" rtl="0" algn="l">
              <a:lnSpc>
                <a:spcPct val="158000"/>
              </a:lnSpc>
              <a:spcBef>
                <a:spcPts val="500"/>
              </a:spcBef>
              <a:spcAft>
                <a:spcPts val="0"/>
              </a:spcAft>
              <a:buNone/>
            </a:pPr>
            <a:r>
              <a:rPr lang="en" sz="1800"/>
              <a:t>Packaging is done using the Android Asset Packaging Tool (</a:t>
            </a:r>
            <a:r>
              <a:rPr b="1" lang="en" sz="1800"/>
              <a:t>AAPT</a:t>
            </a:r>
            <a:r>
              <a:rPr lang="en" sz="1800"/>
              <a:t>). It generates a .apk file from a DEX file + non-Java libraries + zipped resources. This .apk file is what you run on android device and is distributed to all the major app stores after being signed for release. User gets to download this files from </a:t>
            </a:r>
            <a:r>
              <a:rPr b="1" lang="en" sz="1800"/>
              <a:t>Google Play Store</a:t>
            </a:r>
            <a:r>
              <a:rPr lang="en" sz="1800"/>
              <a:t> and other app stores on their android powered device.</a:t>
            </a:r>
            <a:endParaRPr sz="1800"/>
          </a:p>
          <a:p>
            <a:pPr indent="0" lvl="0" marL="0" rtl="0" algn="l">
              <a:lnSpc>
                <a:spcPct val="100000"/>
              </a:lnSpc>
              <a:spcBef>
                <a:spcPts val="0"/>
              </a:spcBef>
              <a:spcAft>
                <a:spcPts val="0"/>
              </a:spcAft>
              <a:buNone/>
            </a:pPr>
            <a:r>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547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Build Process</a:t>
            </a:r>
            <a:endParaRPr/>
          </a:p>
        </p:txBody>
      </p:sp>
      <p:pic>
        <p:nvPicPr>
          <p:cNvPr id="163" name="Google Shape;163;p26"/>
          <p:cNvPicPr preferRelativeResize="0"/>
          <p:nvPr/>
        </p:nvPicPr>
        <p:blipFill>
          <a:blip r:embed="rId3">
            <a:alphaModFix/>
          </a:blip>
          <a:stretch>
            <a:fillRect/>
          </a:stretch>
        </p:blipFill>
        <p:spPr>
          <a:xfrm>
            <a:off x="1639075" y="1387875"/>
            <a:ext cx="5865841" cy="375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mod an APK?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involved</a:t>
            </a:r>
            <a:endParaRPr/>
          </a:p>
        </p:txBody>
      </p:sp>
      <p:sp>
        <p:nvSpPr>
          <p:cNvPr id="174" name="Google Shape;174;p28"/>
          <p:cNvSpPr txBox="1"/>
          <p:nvPr>
            <p:ph idx="2" type="body"/>
          </p:nvPr>
        </p:nvSpPr>
        <p:spPr>
          <a:xfrm>
            <a:off x="5174225" y="1037600"/>
            <a:ext cx="3374400" cy="3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There are basically 4 steps involved in modding an APK:</a:t>
            </a:r>
            <a:endParaRPr sz="2400">
              <a:solidFill>
                <a:schemeClr val="dk2"/>
              </a:solidFill>
            </a:endParaRPr>
          </a:p>
          <a:p>
            <a:pPr indent="-381000" lvl="0" marL="457200" rtl="0" algn="l">
              <a:spcBef>
                <a:spcPts val="1600"/>
              </a:spcBef>
              <a:spcAft>
                <a:spcPts val="0"/>
              </a:spcAft>
              <a:buClr>
                <a:schemeClr val="dk2"/>
              </a:buClr>
              <a:buSzPts val="2400"/>
              <a:buAutoNum type="arabicPeriod"/>
            </a:pPr>
            <a:r>
              <a:rPr lang="en" sz="2400">
                <a:solidFill>
                  <a:schemeClr val="dk2"/>
                </a:solidFill>
              </a:rPr>
              <a:t>Decompiling</a:t>
            </a:r>
            <a:endParaRPr sz="2400">
              <a:solidFill>
                <a:schemeClr val="dk2"/>
              </a:solidFill>
            </a:endParaRPr>
          </a:p>
          <a:p>
            <a:pPr indent="-381000" lvl="0" marL="457200" rtl="0" algn="l">
              <a:spcBef>
                <a:spcPts val="0"/>
              </a:spcBef>
              <a:spcAft>
                <a:spcPts val="0"/>
              </a:spcAft>
              <a:buClr>
                <a:schemeClr val="dk2"/>
              </a:buClr>
              <a:buSzPts val="2400"/>
              <a:buAutoNum type="arabicPeriod"/>
            </a:pPr>
            <a:r>
              <a:rPr lang="en" sz="2400">
                <a:solidFill>
                  <a:schemeClr val="dk2"/>
                </a:solidFill>
              </a:rPr>
              <a:t>Recompiling</a:t>
            </a:r>
            <a:endParaRPr sz="2400">
              <a:solidFill>
                <a:schemeClr val="dk2"/>
              </a:solidFill>
            </a:endParaRPr>
          </a:p>
          <a:p>
            <a:pPr indent="-381000" lvl="0" marL="457200" rtl="0" algn="l">
              <a:spcBef>
                <a:spcPts val="0"/>
              </a:spcBef>
              <a:spcAft>
                <a:spcPts val="0"/>
              </a:spcAft>
              <a:buClr>
                <a:schemeClr val="dk2"/>
              </a:buClr>
              <a:buSzPts val="2400"/>
              <a:buAutoNum type="arabicPeriod"/>
            </a:pPr>
            <a:r>
              <a:rPr lang="en" sz="2400">
                <a:solidFill>
                  <a:schemeClr val="dk2"/>
                </a:solidFill>
              </a:rPr>
              <a:t>Signing</a:t>
            </a:r>
            <a:endParaRPr sz="2400">
              <a:solidFill>
                <a:schemeClr val="dk2"/>
              </a:solidFill>
            </a:endParaRPr>
          </a:p>
          <a:p>
            <a:pPr indent="-381000" lvl="0" marL="457200" rtl="0" algn="l">
              <a:spcBef>
                <a:spcPts val="0"/>
              </a:spcBef>
              <a:spcAft>
                <a:spcPts val="0"/>
              </a:spcAft>
              <a:buClr>
                <a:schemeClr val="dk2"/>
              </a:buClr>
              <a:buSzPts val="2400"/>
              <a:buAutoNum type="arabicPeriod"/>
            </a:pPr>
            <a:r>
              <a:rPr lang="en" sz="2400">
                <a:solidFill>
                  <a:schemeClr val="dk2"/>
                </a:solidFill>
              </a:rPr>
              <a:t>Zip-aligning</a:t>
            </a:r>
            <a:endParaRPr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nvSpPr>
        <p:spPr>
          <a:xfrm>
            <a:off x="489150" y="503975"/>
            <a:ext cx="1734300" cy="3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Lato"/>
                <a:ea typeface="Lato"/>
                <a:cs typeface="Lato"/>
                <a:sym typeface="Lato"/>
              </a:rPr>
              <a:t>APK Easy Tool is a package for Windows that has everything in a single place</a:t>
            </a:r>
            <a:endParaRPr sz="2000">
              <a:solidFill>
                <a:schemeClr val="lt2"/>
              </a:solidFill>
              <a:latin typeface="Lato"/>
              <a:ea typeface="Lato"/>
              <a:cs typeface="Lato"/>
              <a:sym typeface="Lato"/>
            </a:endParaRPr>
          </a:p>
        </p:txBody>
      </p:sp>
      <p:pic>
        <p:nvPicPr>
          <p:cNvPr id="180" name="Google Shape;180;p29"/>
          <p:cNvPicPr preferRelativeResize="0"/>
          <p:nvPr/>
        </p:nvPicPr>
        <p:blipFill>
          <a:blip r:embed="rId3">
            <a:alphaModFix/>
          </a:blip>
          <a:stretch>
            <a:fillRect/>
          </a:stretch>
        </p:blipFill>
        <p:spPr>
          <a:xfrm>
            <a:off x="2776075" y="152400"/>
            <a:ext cx="6124938"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Decompiling</a:t>
            </a:r>
            <a:endParaRPr/>
          </a:p>
        </p:txBody>
      </p:sp>
      <p:sp>
        <p:nvSpPr>
          <p:cNvPr id="186" name="Google Shape;186;p30"/>
          <p:cNvSpPr txBox="1"/>
          <p:nvPr>
            <p:ph idx="1" type="body"/>
          </p:nvPr>
        </p:nvSpPr>
        <p:spPr>
          <a:xfrm>
            <a:off x="729325" y="1852850"/>
            <a:ext cx="7688400" cy="30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rPr>
              <a:t>APK is just another file format for a zip file. It is an archive of the following:</a:t>
            </a:r>
            <a:endParaRPr sz="2400">
              <a:solidFill>
                <a:schemeClr val="dk2"/>
              </a:solidFill>
            </a:endParaRPr>
          </a:p>
          <a:p>
            <a:pPr indent="-381000" lvl="0" marL="457200" rtl="0" algn="l">
              <a:lnSpc>
                <a:spcPct val="100000"/>
              </a:lnSpc>
              <a:spcBef>
                <a:spcPts val="0"/>
              </a:spcBef>
              <a:spcAft>
                <a:spcPts val="0"/>
              </a:spcAft>
              <a:buClr>
                <a:schemeClr val="dk2"/>
              </a:buClr>
              <a:buSzPts val="2400"/>
              <a:buChar char="-"/>
            </a:pPr>
            <a:r>
              <a:rPr lang="en" sz="2400">
                <a:solidFill>
                  <a:schemeClr val="dk2"/>
                </a:solidFill>
              </a:rPr>
              <a:t>r</a:t>
            </a:r>
            <a:r>
              <a:rPr lang="en" sz="2400">
                <a:solidFill>
                  <a:schemeClr val="dk2"/>
                </a:solidFill>
              </a:rPr>
              <a:t>esources</a:t>
            </a:r>
            <a:endParaRPr sz="2400">
              <a:solidFill>
                <a:schemeClr val="dk2"/>
              </a:solidFill>
            </a:endParaRPr>
          </a:p>
          <a:p>
            <a:pPr indent="-381000" lvl="0" marL="457200" rtl="0" algn="l">
              <a:lnSpc>
                <a:spcPct val="100000"/>
              </a:lnSpc>
              <a:spcBef>
                <a:spcPts val="0"/>
              </a:spcBef>
              <a:spcAft>
                <a:spcPts val="0"/>
              </a:spcAft>
              <a:buClr>
                <a:schemeClr val="dk2"/>
              </a:buClr>
              <a:buSzPts val="2400"/>
              <a:buChar char="-"/>
            </a:pPr>
            <a:r>
              <a:rPr lang="en" sz="2400">
                <a:solidFill>
                  <a:schemeClr val="dk2"/>
                </a:solidFill>
              </a:rPr>
              <a:t>c</a:t>
            </a:r>
            <a:r>
              <a:rPr lang="en" sz="2400">
                <a:solidFill>
                  <a:schemeClr val="dk2"/>
                </a:solidFill>
              </a:rPr>
              <a:t>lasses.dex</a:t>
            </a:r>
            <a:endParaRPr sz="2400">
              <a:solidFill>
                <a:schemeClr val="dk2"/>
              </a:solidFill>
            </a:endParaRPr>
          </a:p>
          <a:p>
            <a:pPr indent="-381000" lvl="0" marL="457200" rtl="0" algn="l">
              <a:lnSpc>
                <a:spcPct val="100000"/>
              </a:lnSpc>
              <a:spcBef>
                <a:spcPts val="0"/>
              </a:spcBef>
              <a:spcAft>
                <a:spcPts val="0"/>
              </a:spcAft>
              <a:buClr>
                <a:schemeClr val="dk2"/>
              </a:buClr>
              <a:buSzPts val="2400"/>
              <a:buChar char="-"/>
            </a:pPr>
            <a:r>
              <a:rPr lang="en" sz="2400">
                <a:solidFill>
                  <a:schemeClr val="dk2"/>
                </a:solidFill>
              </a:rPr>
              <a:t>AndroidManifest.xml</a:t>
            </a:r>
            <a:endParaRPr sz="2400">
              <a:solidFill>
                <a:schemeClr val="dk2"/>
              </a:solidFill>
            </a:endParaRPr>
          </a:p>
          <a:p>
            <a:pPr indent="0" lvl="0" marL="0" rtl="0" algn="l">
              <a:lnSpc>
                <a:spcPct val="100000"/>
              </a:lnSpc>
              <a:spcBef>
                <a:spcPts val="0"/>
              </a:spcBef>
              <a:spcAft>
                <a:spcPts val="0"/>
              </a:spcAft>
              <a:buNone/>
            </a:pPr>
            <a:r>
              <a:t/>
            </a:r>
            <a:endParaRPr sz="2400">
              <a:solidFill>
                <a:schemeClr val="dk2"/>
              </a:solidFill>
            </a:endParaRPr>
          </a:p>
          <a:p>
            <a:pPr indent="0" lvl="0" marL="0" rtl="0" algn="l">
              <a:lnSpc>
                <a:spcPct val="100000"/>
              </a:lnSpc>
              <a:spcBef>
                <a:spcPts val="0"/>
              </a:spcBef>
              <a:spcAft>
                <a:spcPts val="0"/>
              </a:spcAft>
              <a:buNone/>
            </a:pPr>
            <a:r>
              <a:rPr lang="en" sz="2400">
                <a:solidFill>
                  <a:schemeClr val="dk2"/>
                </a:solidFill>
              </a:rPr>
              <a:t>By decompiling, we just extract those files from an APK.</a:t>
            </a:r>
            <a:endParaRPr b="1" sz="24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Decompiling</a:t>
            </a:r>
            <a:endParaRPr/>
          </a:p>
        </p:txBody>
      </p:sp>
      <p:sp>
        <p:nvSpPr>
          <p:cNvPr id="192" name="Google Shape;192;p31"/>
          <p:cNvSpPr txBox="1"/>
          <p:nvPr>
            <p:ph idx="1" type="body"/>
          </p:nvPr>
        </p:nvSpPr>
        <p:spPr>
          <a:xfrm>
            <a:off x="729325" y="1852850"/>
            <a:ext cx="7688400" cy="30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In Linux, the tool used for this is apktool and the command is:</a:t>
            </a:r>
            <a:endParaRPr sz="1800"/>
          </a:p>
          <a:p>
            <a:pPr indent="457200" lvl="0" marL="0" rtl="0" algn="l">
              <a:lnSpc>
                <a:spcPct val="100000"/>
              </a:lnSpc>
              <a:spcBef>
                <a:spcPts val="0"/>
              </a:spcBef>
              <a:spcAft>
                <a:spcPts val="0"/>
              </a:spcAft>
              <a:buNone/>
            </a:pPr>
            <a:r>
              <a:rPr b="1" lang="en" sz="1800"/>
              <a:t>apktool d apk_file_name.apk</a:t>
            </a:r>
            <a:endParaRPr b="1" sz="1800"/>
          </a:p>
          <a:p>
            <a:pPr indent="457200" lvl="0" marL="0" rtl="0" algn="l">
              <a:lnSpc>
                <a:spcPct val="100000"/>
              </a:lnSpc>
              <a:spcBef>
                <a:spcPts val="0"/>
              </a:spcBef>
              <a:spcAft>
                <a:spcPts val="0"/>
              </a:spcAft>
              <a:buNone/>
            </a:pPr>
            <a:r>
              <a:t/>
            </a:r>
            <a:endParaRPr b="1" sz="1800"/>
          </a:p>
          <a:p>
            <a:pPr indent="0" lvl="0" marL="0" rtl="0" algn="l">
              <a:lnSpc>
                <a:spcPct val="100000"/>
              </a:lnSpc>
              <a:spcBef>
                <a:spcPts val="0"/>
              </a:spcBef>
              <a:spcAft>
                <a:spcPts val="0"/>
              </a:spcAft>
              <a:buNone/>
            </a:pPr>
            <a:r>
              <a:rPr lang="en" sz="1800"/>
              <a:t>By decompiling the APK, we get the Manifest files and the resources as it was during compilation.</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t>The java files which were compiled into classes.dex are now available in an intermediate format called .smali files.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Disclaimer</a:t>
            </a:r>
            <a:endParaRPr/>
          </a:p>
        </p:txBody>
      </p:sp>
      <p:sp>
        <p:nvSpPr>
          <p:cNvPr id="93" name="Google Shape;93;p14"/>
          <p:cNvSpPr txBox="1"/>
          <p:nvPr>
            <p:ph idx="2" type="body"/>
          </p:nvPr>
        </p:nvSpPr>
        <p:spPr>
          <a:xfrm>
            <a:off x="5005675" y="1478100"/>
            <a:ext cx="3837000" cy="218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2"/>
                </a:solidFill>
              </a:rPr>
              <a:t>APK Modding is strictly </a:t>
            </a:r>
            <a:r>
              <a:rPr b="1" lang="en" sz="2400">
                <a:solidFill>
                  <a:schemeClr val="dk2"/>
                </a:solidFill>
              </a:rPr>
              <a:t>not</a:t>
            </a:r>
            <a:r>
              <a:rPr lang="en" sz="2400">
                <a:solidFill>
                  <a:schemeClr val="dk2"/>
                </a:solidFill>
              </a:rPr>
              <a:t> a </a:t>
            </a:r>
            <a:r>
              <a:rPr b="1" lang="en" sz="2400">
                <a:solidFill>
                  <a:schemeClr val="dk2"/>
                </a:solidFill>
              </a:rPr>
              <a:t>legal practice </a:t>
            </a:r>
            <a:r>
              <a:rPr lang="en" sz="2400">
                <a:solidFill>
                  <a:schemeClr val="dk2"/>
                </a:solidFill>
              </a:rPr>
              <a:t>. But you can still do it for your own personal use.</a:t>
            </a:r>
            <a:endParaRPr sz="24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to make some changes...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ecompiling</a:t>
            </a:r>
            <a:endParaRPr/>
          </a:p>
        </p:txBody>
      </p:sp>
      <p:sp>
        <p:nvSpPr>
          <p:cNvPr id="203" name="Google Shape;203;p33"/>
          <p:cNvSpPr txBox="1"/>
          <p:nvPr>
            <p:ph idx="1" type="body"/>
          </p:nvPr>
        </p:nvSpPr>
        <p:spPr>
          <a:xfrm>
            <a:off x="729325" y="1852850"/>
            <a:ext cx="7688400" cy="30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rPr>
              <a:t>After making all the modifications, we need to recompile the contents to generate the modified a.k.a modded APK.</a:t>
            </a:r>
            <a:endParaRPr b="1" sz="24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It’s time to test the changes.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729450" y="864300"/>
            <a:ext cx="21540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 so</a:t>
            </a:r>
            <a:endParaRPr/>
          </a:p>
          <a:p>
            <a:pPr indent="0" lvl="0" marL="0" rtl="0" algn="l">
              <a:spcBef>
                <a:spcPts val="0"/>
              </a:spcBef>
              <a:spcAft>
                <a:spcPts val="0"/>
              </a:spcAft>
              <a:buNone/>
            </a:pPr>
            <a:r>
              <a:rPr lang="en"/>
              <a:t>fast….</a:t>
            </a:r>
            <a:endParaRPr/>
          </a:p>
        </p:txBody>
      </p:sp>
      <p:pic>
        <p:nvPicPr>
          <p:cNvPr id="214" name="Google Shape;214;p35"/>
          <p:cNvPicPr preferRelativeResize="0"/>
          <p:nvPr/>
        </p:nvPicPr>
        <p:blipFill>
          <a:blip r:embed="rId3">
            <a:alphaModFix/>
          </a:blip>
          <a:stretch>
            <a:fillRect/>
          </a:stretch>
        </p:blipFill>
        <p:spPr>
          <a:xfrm>
            <a:off x="3887585" y="0"/>
            <a:ext cx="349898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Signing</a:t>
            </a:r>
            <a:endParaRPr/>
          </a:p>
        </p:txBody>
      </p:sp>
      <p:pic>
        <p:nvPicPr>
          <p:cNvPr id="220" name="Google Shape;220;p36"/>
          <p:cNvPicPr preferRelativeResize="0"/>
          <p:nvPr/>
        </p:nvPicPr>
        <p:blipFill>
          <a:blip r:embed="rId3">
            <a:alphaModFix/>
          </a:blip>
          <a:stretch>
            <a:fillRect/>
          </a:stretch>
        </p:blipFill>
        <p:spPr>
          <a:xfrm>
            <a:off x="407100" y="2258225"/>
            <a:ext cx="8329800" cy="162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Signing</a:t>
            </a:r>
            <a:endParaRPr/>
          </a:p>
        </p:txBody>
      </p:sp>
      <p:pic>
        <p:nvPicPr>
          <p:cNvPr id="226" name="Google Shape;226;p37"/>
          <p:cNvPicPr preferRelativeResize="0"/>
          <p:nvPr/>
        </p:nvPicPr>
        <p:blipFill>
          <a:blip r:embed="rId3">
            <a:alphaModFix/>
          </a:blip>
          <a:stretch>
            <a:fillRect/>
          </a:stretch>
        </p:blipFill>
        <p:spPr>
          <a:xfrm>
            <a:off x="1635250" y="1402675"/>
            <a:ext cx="5876799" cy="374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Signing</a:t>
            </a:r>
            <a:endParaRPr/>
          </a:p>
        </p:txBody>
      </p:sp>
      <p:sp>
        <p:nvSpPr>
          <p:cNvPr id="232" name="Google Shape;232;p38"/>
          <p:cNvSpPr txBox="1"/>
          <p:nvPr>
            <p:ph idx="1" type="body"/>
          </p:nvPr>
        </p:nvSpPr>
        <p:spPr>
          <a:xfrm>
            <a:off x="729325" y="1615675"/>
            <a:ext cx="7688400" cy="30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To sign an apk, first we need to generate the certificate and key. There are lot of tools available to do the same. You can also download a pre-generated certificate and key since you are using it only for modding purposes.</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A tool called SignApk is available which provides you the certificates and the key to enable signing.</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The command for signing is:</a:t>
            </a:r>
            <a:endParaRPr sz="1800">
              <a:highlight>
                <a:srgbClr val="FFFFFF"/>
              </a:highlight>
            </a:endParaRPr>
          </a:p>
          <a:p>
            <a:pPr indent="457200" lvl="0" marL="0" rtl="0" algn="l">
              <a:lnSpc>
                <a:spcPct val="100000"/>
              </a:lnSpc>
              <a:spcBef>
                <a:spcPts val="0"/>
              </a:spcBef>
              <a:spcAft>
                <a:spcPts val="0"/>
              </a:spcAft>
              <a:buNone/>
            </a:pPr>
            <a:r>
              <a:rPr b="1" lang="en" sz="1800">
                <a:highlight>
                  <a:srgbClr val="FFFFFF"/>
                </a:highlight>
              </a:rPr>
              <a:t>java -jar signapk.jar certificate.pem key.pk8  apk_file_name.apk apk_file_name_signed.apk</a:t>
            </a:r>
            <a:endParaRPr b="1"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Aligning (Optional)</a:t>
            </a:r>
            <a:endParaRPr/>
          </a:p>
        </p:txBody>
      </p:sp>
      <p:sp>
        <p:nvSpPr>
          <p:cNvPr id="238" name="Google Shape;238;p39"/>
          <p:cNvSpPr txBox="1"/>
          <p:nvPr>
            <p:ph idx="1" type="body"/>
          </p:nvPr>
        </p:nvSpPr>
        <p:spPr>
          <a:xfrm>
            <a:off x="729325" y="2134475"/>
            <a:ext cx="7688400" cy="248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Zip Aligning optimizes the way an APK is packaged. Doing so enables the Android operating system to interact with the application more efficiently, and hence has the potential to make the application and overall the whole system much faster. Execution time is minimized for zipaligned applications, resulting in lesser amount of RAM consumption when running the APK.</a:t>
            </a:r>
            <a:endParaRPr sz="1800">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Aligning (Optional) - How does it work?</a:t>
            </a:r>
            <a:endParaRPr/>
          </a:p>
        </p:txBody>
      </p:sp>
      <p:sp>
        <p:nvSpPr>
          <p:cNvPr id="244" name="Google Shape;244;p40"/>
          <p:cNvSpPr txBox="1"/>
          <p:nvPr>
            <p:ph idx="1" type="body"/>
          </p:nvPr>
        </p:nvSpPr>
        <p:spPr>
          <a:xfrm>
            <a:off x="729325" y="1882500"/>
            <a:ext cx="7688400" cy="273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In an Android operating environment, data files stored in each application package are accessed by multiple processes, for example, the Home application, will read resources to get the application’s name and icon.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Since Android is based on a multi-tasking operating infrastructure, these files are continually and repeatedly accessed. </a:t>
            </a:r>
            <a:endParaRPr sz="1800">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Aligning (Optional) - How does it work?</a:t>
            </a:r>
            <a:endParaRPr/>
          </a:p>
        </p:txBody>
      </p:sp>
      <p:sp>
        <p:nvSpPr>
          <p:cNvPr id="250" name="Google Shape;250;p41"/>
          <p:cNvSpPr txBox="1"/>
          <p:nvPr>
            <p:ph idx="1" type="body"/>
          </p:nvPr>
        </p:nvSpPr>
        <p:spPr>
          <a:xfrm>
            <a:off x="729450" y="1726650"/>
            <a:ext cx="7688400" cy="307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Android is Linux-based and hence memory-mapping plays a key role in efficient handling of processes. Essentially, the optimal alignment for the Android OS code is 4-byte boundaries.</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What this means is that, if APKs are memory-mapped to 4-byte boundaries, and aligned accordingly, the OS will not need to ‘read through’ the memory to get to the required data.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Every system process will know in advance where to look for it’s desired resources, and hence will execute much smoother and faster.</a:t>
            </a:r>
            <a:endParaRPr sz="1800">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APK? </a:t>
            </a:r>
            <a:endParaRPr/>
          </a:p>
        </p:txBody>
      </p:sp>
      <p:sp>
        <p:nvSpPr>
          <p:cNvPr id="99" name="Google Shape;99;p15"/>
          <p:cNvSpPr txBox="1"/>
          <p:nvPr>
            <p:ph idx="2" type="body"/>
          </p:nvPr>
        </p:nvSpPr>
        <p:spPr>
          <a:xfrm>
            <a:off x="4805800" y="682925"/>
            <a:ext cx="4104300" cy="339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rPr>
              <a:t>APK  = </a:t>
            </a:r>
            <a:r>
              <a:rPr b="1" lang="en" sz="2400">
                <a:solidFill>
                  <a:schemeClr val="dk2"/>
                </a:solidFill>
              </a:rPr>
              <a:t>Android Package Kit</a:t>
            </a:r>
            <a:endParaRPr b="1" sz="2400">
              <a:solidFill>
                <a:schemeClr val="dk2"/>
              </a:solidFill>
            </a:endParaRPr>
          </a:p>
          <a:p>
            <a:pPr indent="0" lvl="0" marL="0" rtl="0" algn="l">
              <a:lnSpc>
                <a:spcPct val="100000"/>
              </a:lnSpc>
              <a:spcBef>
                <a:spcPts val="0"/>
              </a:spcBef>
              <a:spcAft>
                <a:spcPts val="0"/>
              </a:spcAft>
              <a:buNone/>
            </a:pPr>
            <a:r>
              <a:rPr lang="en" sz="2400">
                <a:solidFill>
                  <a:schemeClr val="dk2"/>
                </a:solidFill>
              </a:rPr>
              <a:t>(or)  Android Application Package</a:t>
            </a:r>
            <a:endParaRPr sz="2400">
              <a:solidFill>
                <a:schemeClr val="dk2"/>
              </a:solidFill>
            </a:endParaRPr>
          </a:p>
        </p:txBody>
      </p:sp>
      <p:pic>
        <p:nvPicPr>
          <p:cNvPr id="100" name="Google Shape;100;p15"/>
          <p:cNvPicPr preferRelativeResize="0"/>
          <p:nvPr/>
        </p:nvPicPr>
        <p:blipFill>
          <a:blip r:embed="rId3">
            <a:alphaModFix/>
          </a:blip>
          <a:stretch>
            <a:fillRect/>
          </a:stretch>
        </p:blipFill>
        <p:spPr>
          <a:xfrm>
            <a:off x="5622325" y="2328175"/>
            <a:ext cx="2471250" cy="2471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Aligning (Optional)</a:t>
            </a:r>
            <a:endParaRPr/>
          </a:p>
        </p:txBody>
      </p:sp>
      <p:pic>
        <p:nvPicPr>
          <p:cNvPr id="256" name="Google Shape;256;p42"/>
          <p:cNvPicPr preferRelativeResize="0"/>
          <p:nvPr/>
        </p:nvPicPr>
        <p:blipFill>
          <a:blip r:embed="rId3">
            <a:alphaModFix/>
          </a:blip>
          <a:stretch>
            <a:fillRect/>
          </a:stretch>
        </p:blipFill>
        <p:spPr>
          <a:xfrm>
            <a:off x="453663" y="1511325"/>
            <a:ext cx="8236675" cy="3306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Aligning (Optional)</a:t>
            </a:r>
            <a:endParaRPr/>
          </a:p>
        </p:txBody>
      </p:sp>
      <p:sp>
        <p:nvSpPr>
          <p:cNvPr id="262" name="Google Shape;262;p43"/>
          <p:cNvSpPr txBox="1"/>
          <p:nvPr>
            <p:ph idx="1" type="body"/>
          </p:nvPr>
        </p:nvSpPr>
        <p:spPr>
          <a:xfrm>
            <a:off x="729325" y="1835725"/>
            <a:ext cx="7688400" cy="248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Android Studio provides a built in zip aligner which can be found inside your Android SDK folder that can be used to align the apks.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The command for zip aligning is:</a:t>
            </a:r>
            <a:endParaRPr sz="1800">
              <a:highlight>
                <a:srgbClr val="FFFFFF"/>
              </a:highlight>
            </a:endParaRPr>
          </a:p>
          <a:p>
            <a:pPr indent="0" lvl="0" marL="0" rtl="0" algn="l">
              <a:lnSpc>
                <a:spcPct val="100000"/>
              </a:lnSpc>
              <a:spcBef>
                <a:spcPts val="0"/>
              </a:spcBef>
              <a:spcAft>
                <a:spcPts val="0"/>
              </a:spcAft>
              <a:buNone/>
            </a:pPr>
            <a:r>
              <a:rPr b="1" lang="en" sz="1800">
                <a:highlight>
                  <a:srgbClr val="FFFFFF"/>
                </a:highlight>
              </a:rPr>
              <a:t>./zipalign -v 4 apk_filename_signed.apk apk_filename_signed_aligned.apk</a:t>
            </a:r>
            <a:endParaRPr b="1" sz="1800">
              <a:highlight>
                <a:srgbClr val="FFFFFF"/>
              </a:highlight>
            </a:endParaRPr>
          </a:p>
          <a:p>
            <a:pPr indent="0" lvl="0" marL="0" rtl="0" algn="l">
              <a:lnSpc>
                <a:spcPct val="100000"/>
              </a:lnSpc>
              <a:spcBef>
                <a:spcPts val="0"/>
              </a:spcBef>
              <a:spcAft>
                <a:spcPts val="0"/>
              </a:spcAft>
              <a:buNone/>
            </a:pPr>
            <a:r>
              <a:t/>
            </a:r>
            <a:endParaRPr b="1" sz="1800">
              <a:highlight>
                <a:srgbClr val="FFFFFF"/>
              </a:highlight>
            </a:endParaRPr>
          </a:p>
          <a:p>
            <a:pPr indent="0" lvl="0" marL="0" rtl="0" algn="l">
              <a:lnSpc>
                <a:spcPct val="100000"/>
              </a:lnSpc>
              <a:spcBef>
                <a:spcPts val="0"/>
              </a:spcBef>
              <a:spcAft>
                <a:spcPts val="0"/>
              </a:spcAft>
              <a:buNone/>
            </a:pPr>
            <a:r>
              <a:rPr lang="en" sz="1800">
                <a:highlight>
                  <a:srgbClr val="FFFFFF"/>
                </a:highlight>
              </a:rPr>
              <a:t>This outputs an aligned APK.</a:t>
            </a:r>
            <a:endParaRPr sz="1800">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l</a:t>
            </a:r>
            <a:r>
              <a:rPr lang="en"/>
              <a:t>et’s test our changes...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about modifying the Java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.dex to .jar</a:t>
            </a:r>
            <a:endParaRPr/>
          </a:p>
        </p:txBody>
      </p:sp>
      <p:sp>
        <p:nvSpPr>
          <p:cNvPr id="278" name="Google Shape;278;p46"/>
          <p:cNvSpPr txBox="1"/>
          <p:nvPr>
            <p:ph idx="1" type="body"/>
          </p:nvPr>
        </p:nvSpPr>
        <p:spPr>
          <a:xfrm>
            <a:off x="729325" y="1372275"/>
            <a:ext cx="7688400" cy="349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highlight>
                  <a:srgbClr val="FFFFFF"/>
                </a:highlight>
              </a:rPr>
              <a:t>The dex2jar package converts a .dex file to a .jar file.</a:t>
            </a:r>
            <a:endParaRPr sz="2400">
              <a:solidFill>
                <a:schemeClr val="dk2"/>
              </a:solidFill>
              <a:highlight>
                <a:srgbClr val="FFFFFF"/>
              </a:highlight>
            </a:endParaRPr>
          </a:p>
          <a:p>
            <a:pPr indent="0" lvl="0" marL="0" rtl="0" algn="l">
              <a:lnSpc>
                <a:spcPct val="100000"/>
              </a:lnSpc>
              <a:spcBef>
                <a:spcPts val="0"/>
              </a:spcBef>
              <a:spcAft>
                <a:spcPts val="0"/>
              </a:spcAft>
              <a:buNone/>
            </a:pPr>
            <a:r>
              <a:t/>
            </a:r>
            <a:endParaRPr sz="2400">
              <a:solidFill>
                <a:schemeClr val="dk2"/>
              </a:solidFill>
              <a:highlight>
                <a:srgbClr val="FFFFFF"/>
              </a:highlight>
            </a:endParaRPr>
          </a:p>
          <a:p>
            <a:pPr indent="0" lvl="0" marL="0" rtl="0" algn="l">
              <a:lnSpc>
                <a:spcPct val="100000"/>
              </a:lnSpc>
              <a:spcBef>
                <a:spcPts val="0"/>
              </a:spcBef>
              <a:spcAft>
                <a:spcPts val="0"/>
              </a:spcAft>
              <a:buNone/>
            </a:pPr>
            <a:r>
              <a:rPr lang="en" sz="2400">
                <a:solidFill>
                  <a:schemeClr val="dk2"/>
                </a:solidFill>
                <a:highlight>
                  <a:srgbClr val="FFFFFF"/>
                </a:highlight>
              </a:rPr>
              <a:t> A JAR file is nothing but a Java Archive file. It is something similar to a zip file but for Java classes. It takes many .class files and compresses them into a single .jar file. </a:t>
            </a:r>
            <a:endParaRPr sz="2400">
              <a:solidFill>
                <a:schemeClr val="dk2"/>
              </a:solidFill>
              <a:highlight>
                <a:srgbClr val="FFFFFF"/>
              </a:highlight>
            </a:endParaRPr>
          </a:p>
          <a:p>
            <a:pPr indent="0" lvl="0" marL="0" rtl="0" algn="l">
              <a:lnSpc>
                <a:spcPct val="100000"/>
              </a:lnSpc>
              <a:spcBef>
                <a:spcPts val="0"/>
              </a:spcBef>
              <a:spcAft>
                <a:spcPts val="0"/>
              </a:spcAft>
              <a:buNone/>
            </a:pPr>
            <a:r>
              <a:t/>
            </a:r>
            <a:endParaRPr sz="2400">
              <a:solidFill>
                <a:schemeClr val="dk2"/>
              </a:solidFill>
              <a:highlight>
                <a:srgbClr val="FFFFFF"/>
              </a:highlight>
            </a:endParaRPr>
          </a:p>
          <a:p>
            <a:pPr indent="0" lvl="0" marL="0" rtl="0" algn="l">
              <a:lnSpc>
                <a:spcPct val="100000"/>
              </a:lnSpc>
              <a:spcBef>
                <a:spcPts val="0"/>
              </a:spcBef>
              <a:spcAft>
                <a:spcPts val="0"/>
              </a:spcAft>
              <a:buNone/>
            </a:pPr>
            <a:r>
              <a:rPr lang="en" sz="2400">
                <a:solidFill>
                  <a:schemeClr val="dk2"/>
                </a:solidFill>
                <a:highlight>
                  <a:srgbClr val="FFFFFF"/>
                </a:highlight>
              </a:rPr>
              <a:t>It is mainly used to package a library consisting of many java files as a single file.</a:t>
            </a:r>
            <a:endParaRPr sz="2400">
              <a:solidFill>
                <a:schemeClr val="dk2"/>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.jar to .class</a:t>
            </a:r>
            <a:endParaRPr/>
          </a:p>
        </p:txBody>
      </p:sp>
      <p:sp>
        <p:nvSpPr>
          <p:cNvPr id="284" name="Google Shape;284;p47"/>
          <p:cNvSpPr txBox="1"/>
          <p:nvPr>
            <p:ph idx="1" type="body"/>
          </p:nvPr>
        </p:nvSpPr>
        <p:spPr>
          <a:xfrm>
            <a:off x="729325" y="1835725"/>
            <a:ext cx="7688400" cy="248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highlight>
                  <a:srgbClr val="FFFFFF"/>
                </a:highlight>
              </a:rPr>
              <a:t>.jar to .class is pretty simple to get since they are just an archive of those files. There are many tools available online as well as packages.</a:t>
            </a:r>
            <a:endParaRPr sz="2400">
              <a:solidFill>
                <a:schemeClr val="dk2"/>
              </a:solidFill>
              <a:highlight>
                <a:srgbClr val="FFFFFF"/>
              </a:highlight>
            </a:endParaRPr>
          </a:p>
          <a:p>
            <a:pPr indent="0" lvl="0" marL="0" rtl="0" algn="l">
              <a:lnSpc>
                <a:spcPct val="100000"/>
              </a:lnSpc>
              <a:spcBef>
                <a:spcPts val="0"/>
              </a:spcBef>
              <a:spcAft>
                <a:spcPts val="0"/>
              </a:spcAft>
              <a:buNone/>
            </a:pPr>
            <a:r>
              <a:t/>
            </a:r>
            <a:endParaRPr sz="2400">
              <a:solidFill>
                <a:schemeClr val="dk2"/>
              </a:solidFill>
              <a:highlight>
                <a:srgbClr val="FFFFFF"/>
              </a:highlight>
            </a:endParaRPr>
          </a:p>
          <a:p>
            <a:pPr indent="0" lvl="0" marL="0" rtl="0" algn="l">
              <a:lnSpc>
                <a:spcPct val="100000"/>
              </a:lnSpc>
              <a:spcBef>
                <a:spcPts val="0"/>
              </a:spcBef>
              <a:spcAft>
                <a:spcPts val="0"/>
              </a:spcAft>
              <a:buNone/>
            </a:pPr>
            <a:r>
              <a:rPr lang="en" sz="2400">
                <a:solidFill>
                  <a:schemeClr val="dk2"/>
                </a:solidFill>
                <a:highlight>
                  <a:srgbClr val="FFFFFF"/>
                </a:highlight>
              </a:rPr>
              <a:t>A simple command to extract it is:</a:t>
            </a:r>
            <a:endParaRPr sz="2400">
              <a:solidFill>
                <a:schemeClr val="dk2"/>
              </a:solidFill>
              <a:highlight>
                <a:srgbClr val="FFFFFF"/>
              </a:highlight>
            </a:endParaRPr>
          </a:p>
          <a:p>
            <a:pPr indent="0" lvl="0" marL="0" rtl="0" algn="l">
              <a:lnSpc>
                <a:spcPct val="100000"/>
              </a:lnSpc>
              <a:spcBef>
                <a:spcPts val="0"/>
              </a:spcBef>
              <a:spcAft>
                <a:spcPts val="0"/>
              </a:spcAft>
              <a:buNone/>
            </a:pPr>
            <a:r>
              <a:rPr b="1" lang="en" sz="2400">
                <a:solidFill>
                  <a:schemeClr val="dk2"/>
                </a:solidFill>
              </a:rPr>
              <a:t>	jar xf jarfilename</a:t>
            </a:r>
            <a:endParaRPr sz="2400">
              <a:solidFill>
                <a:schemeClr val="dk2"/>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 it is so easy to get the .class files of any apk, it should be very easy to mod them.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it though………?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Proguard</a:t>
            </a:r>
            <a:endParaRPr/>
          </a:p>
        </p:txBody>
      </p:sp>
      <p:sp>
        <p:nvSpPr>
          <p:cNvPr id="300" name="Google Shape;300;p50"/>
          <p:cNvSpPr txBox="1"/>
          <p:nvPr>
            <p:ph idx="1" type="body"/>
          </p:nvPr>
        </p:nvSpPr>
        <p:spPr>
          <a:xfrm>
            <a:off x="729450" y="1357450"/>
            <a:ext cx="7688400" cy="352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chemeClr val="dk2"/>
                </a:solidFill>
                <a:highlight>
                  <a:srgbClr val="FFFFFF"/>
                </a:highlight>
              </a:rPr>
              <a:t>Proguard is a free Java class file shrinker, optimizer and obfuscator.</a:t>
            </a:r>
            <a:endParaRPr sz="2400">
              <a:solidFill>
                <a:schemeClr val="dk2"/>
              </a:solidFill>
              <a:highlight>
                <a:srgbClr val="FFFFFF"/>
              </a:highlight>
            </a:endParaRPr>
          </a:p>
          <a:p>
            <a:pPr indent="0" lvl="0" marL="457200" rtl="0" algn="l">
              <a:lnSpc>
                <a:spcPct val="100000"/>
              </a:lnSpc>
              <a:spcBef>
                <a:spcPts val="0"/>
              </a:spcBef>
              <a:spcAft>
                <a:spcPts val="0"/>
              </a:spcAft>
              <a:buNone/>
            </a:pPr>
            <a:r>
              <a:t/>
            </a:r>
            <a:endParaRPr sz="2400">
              <a:solidFill>
                <a:schemeClr val="dk2"/>
              </a:solidFill>
              <a:highlight>
                <a:srgbClr val="FFFFFF"/>
              </a:highlight>
            </a:endParaRPr>
          </a:p>
          <a:p>
            <a:pPr indent="-381000" lvl="0" marL="457200" rtl="0" algn="l">
              <a:lnSpc>
                <a:spcPct val="100000"/>
              </a:lnSpc>
              <a:spcBef>
                <a:spcPts val="0"/>
              </a:spcBef>
              <a:spcAft>
                <a:spcPts val="0"/>
              </a:spcAft>
              <a:buClr>
                <a:schemeClr val="dk2"/>
              </a:buClr>
              <a:buSzPts val="2400"/>
              <a:buAutoNum type="arabicPeriod"/>
            </a:pPr>
            <a:r>
              <a:rPr lang="en" sz="2400">
                <a:solidFill>
                  <a:schemeClr val="dk2"/>
                </a:solidFill>
                <a:highlight>
                  <a:srgbClr val="FFFFFF"/>
                </a:highlight>
              </a:rPr>
              <a:t> Shrinking - detects and removes unused classes, fields, methods, and attributes.</a:t>
            </a:r>
            <a:endParaRPr sz="2400">
              <a:solidFill>
                <a:schemeClr val="dk2"/>
              </a:solidFill>
              <a:highlight>
                <a:srgbClr val="FFFFFF"/>
              </a:highlight>
            </a:endParaRPr>
          </a:p>
          <a:p>
            <a:pPr indent="-381000" lvl="0" marL="457200" rtl="0" algn="l">
              <a:lnSpc>
                <a:spcPct val="100000"/>
              </a:lnSpc>
              <a:spcBef>
                <a:spcPts val="0"/>
              </a:spcBef>
              <a:spcAft>
                <a:spcPts val="0"/>
              </a:spcAft>
              <a:buClr>
                <a:schemeClr val="dk2"/>
              </a:buClr>
              <a:buSzPts val="2400"/>
              <a:buAutoNum type="arabicPeriod"/>
            </a:pPr>
            <a:r>
              <a:rPr lang="en" sz="2400">
                <a:solidFill>
                  <a:schemeClr val="dk2"/>
                </a:solidFill>
                <a:highlight>
                  <a:srgbClr val="FFFFFF"/>
                </a:highlight>
              </a:rPr>
              <a:t> Optimizing - optimizes bytecode and removes unused instructions. </a:t>
            </a:r>
            <a:endParaRPr sz="2400">
              <a:solidFill>
                <a:schemeClr val="dk2"/>
              </a:solidFill>
              <a:highlight>
                <a:srgbClr val="FFFFFF"/>
              </a:highlight>
            </a:endParaRPr>
          </a:p>
          <a:p>
            <a:pPr indent="-381000" lvl="0" marL="457200" rtl="0" algn="l">
              <a:lnSpc>
                <a:spcPct val="100000"/>
              </a:lnSpc>
              <a:spcBef>
                <a:spcPts val="0"/>
              </a:spcBef>
              <a:spcAft>
                <a:spcPts val="0"/>
              </a:spcAft>
              <a:buClr>
                <a:schemeClr val="dk2"/>
              </a:buClr>
              <a:buSzPts val="2400"/>
              <a:buAutoNum type="arabicPeriod"/>
            </a:pPr>
            <a:r>
              <a:rPr lang="en" sz="2400">
                <a:solidFill>
                  <a:schemeClr val="dk2"/>
                </a:solidFill>
                <a:highlight>
                  <a:srgbClr val="FFFFFF"/>
                </a:highlight>
              </a:rPr>
              <a:t>Obfuscating - renames the remaining classes, fields, and methods using short meaningless names.</a:t>
            </a:r>
            <a:endParaRPr sz="2400">
              <a:solidFill>
                <a:schemeClr val="dk2"/>
              </a:solidFill>
              <a:highlight>
                <a:srgbClr val="FFFFFF"/>
              </a:highlight>
            </a:endParaRPr>
          </a:p>
          <a:p>
            <a:pPr indent="0" lvl="0" marL="0" rtl="0" algn="l">
              <a:lnSpc>
                <a:spcPct val="100000"/>
              </a:lnSpc>
              <a:spcBef>
                <a:spcPts val="0"/>
              </a:spcBef>
              <a:spcAft>
                <a:spcPts val="0"/>
              </a:spcAft>
              <a:buNone/>
            </a:pPr>
            <a:r>
              <a:t/>
            </a:r>
            <a:endParaRPr sz="2400">
              <a:solidFill>
                <a:schemeClr val="dk2"/>
              </a:solidFill>
              <a:highlight>
                <a:srgbClr val="FFFFFF"/>
              </a:highlight>
            </a:endParaRPr>
          </a:p>
          <a:p>
            <a:pPr indent="0" lvl="0" marL="0" rtl="0" algn="l">
              <a:lnSpc>
                <a:spcPct val="100000"/>
              </a:lnSpc>
              <a:spcBef>
                <a:spcPts val="0"/>
              </a:spcBef>
              <a:spcAft>
                <a:spcPts val="0"/>
              </a:spcAft>
              <a:buNone/>
            </a:pPr>
            <a:r>
              <a:t/>
            </a:r>
            <a:endParaRPr sz="2400">
              <a:solidFill>
                <a:schemeClr val="dk2"/>
              </a:solidFill>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Proguard</a:t>
            </a:r>
            <a:endParaRPr/>
          </a:p>
        </p:txBody>
      </p:sp>
      <p:pic>
        <p:nvPicPr>
          <p:cNvPr id="306" name="Google Shape;306;p51"/>
          <p:cNvPicPr preferRelativeResize="0"/>
          <p:nvPr/>
        </p:nvPicPr>
        <p:blipFill>
          <a:blip r:embed="rId3">
            <a:alphaModFix/>
          </a:blip>
          <a:stretch>
            <a:fillRect/>
          </a:stretch>
        </p:blipFill>
        <p:spPr>
          <a:xfrm>
            <a:off x="2080050" y="1205800"/>
            <a:ext cx="4983902" cy="3740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APK Modding?</a:t>
            </a:r>
            <a:endParaRPr/>
          </a:p>
        </p:txBody>
      </p:sp>
      <p:sp>
        <p:nvSpPr>
          <p:cNvPr id="106" name="Google Shape;106;p1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APK Modding is essentially modifying the contents of an application package.</a:t>
            </a:r>
            <a:endParaRPr sz="2400">
              <a:solidFill>
                <a:schemeClr val="dk2"/>
              </a:solidFill>
            </a:endParaRPr>
          </a:p>
          <a:p>
            <a:pPr indent="0" lvl="0" marL="0" rtl="0" algn="l">
              <a:spcBef>
                <a:spcPts val="1600"/>
              </a:spcBef>
              <a:spcAft>
                <a:spcPts val="1600"/>
              </a:spcAft>
              <a:buNone/>
            </a:pPr>
            <a:r>
              <a:t/>
            </a:r>
            <a:endParaRPr sz="24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it up...</a:t>
            </a:r>
            <a:endParaRPr/>
          </a:p>
        </p:txBody>
      </p:sp>
      <p:sp>
        <p:nvSpPr>
          <p:cNvPr id="312" name="Google Shape;312;p52"/>
          <p:cNvSpPr txBox="1"/>
          <p:nvPr>
            <p:ph idx="1" type="body"/>
          </p:nvPr>
        </p:nvSpPr>
        <p:spPr>
          <a:xfrm>
            <a:off x="729325" y="1558625"/>
            <a:ext cx="7688400" cy="2761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highlight>
                  <a:srgbClr val="FFFFFF"/>
                </a:highlight>
              </a:rPr>
              <a:t>An APK is nothing but an archive of the resources, classes.dex and the AndroidManifest file of an application.</a:t>
            </a:r>
            <a:endParaRPr sz="1800">
              <a:highlight>
                <a:srgbClr val="FFFFFF"/>
              </a:highlight>
            </a:endParaRPr>
          </a:p>
          <a:p>
            <a:pPr indent="0" lvl="0" marL="457200" rtl="0" algn="l">
              <a:lnSpc>
                <a:spcPct val="100000"/>
              </a:lnSpc>
              <a:spcBef>
                <a:spcPts val="0"/>
              </a:spcBef>
              <a:spcAft>
                <a:spcPts val="0"/>
              </a:spcAft>
              <a:buNone/>
            </a:pPr>
            <a:r>
              <a:t/>
            </a:r>
            <a:endParaRPr sz="1800">
              <a:highlight>
                <a:srgbClr val="FFFFFF"/>
              </a:highlight>
            </a:endParaRPr>
          </a:p>
          <a:p>
            <a:pPr indent="-342900" lvl="0" marL="457200" rtl="0" algn="l">
              <a:lnSpc>
                <a:spcPct val="100000"/>
              </a:lnSpc>
              <a:spcBef>
                <a:spcPts val="0"/>
              </a:spcBef>
              <a:spcAft>
                <a:spcPts val="0"/>
              </a:spcAft>
              <a:buSzPts val="1800"/>
              <a:buChar char="●"/>
            </a:pPr>
            <a:r>
              <a:rPr lang="en" sz="1800">
                <a:highlight>
                  <a:srgbClr val="FFFFFF"/>
                </a:highlight>
              </a:rPr>
              <a:t>The java class files are converted into dalvik executables (.dex files) for faster processing by the Android OS.</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rPr lang="en" sz="1800">
                <a:highlight>
                  <a:srgbClr val="FFFFFF"/>
                </a:highlight>
              </a:rPr>
              <a:t>It is very easy to modify the resources of an application compared to the java source code.</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it up...</a:t>
            </a:r>
            <a:endParaRPr/>
          </a:p>
        </p:txBody>
      </p:sp>
      <p:sp>
        <p:nvSpPr>
          <p:cNvPr id="318" name="Google Shape;318;p53"/>
          <p:cNvSpPr txBox="1"/>
          <p:nvPr>
            <p:ph idx="1" type="body"/>
          </p:nvPr>
        </p:nvSpPr>
        <p:spPr>
          <a:xfrm>
            <a:off x="729325" y="1558625"/>
            <a:ext cx="7688400" cy="27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Modding an APK consists of mainly 4 steps:</a:t>
            </a:r>
            <a:endParaRPr sz="1800">
              <a:highlight>
                <a:srgbClr val="FFFFFF"/>
              </a:highlight>
            </a:endParaRPr>
          </a:p>
          <a:p>
            <a:pPr indent="0" lvl="0" marL="457200" rtl="0" algn="l">
              <a:lnSpc>
                <a:spcPct val="100000"/>
              </a:lnSpc>
              <a:spcBef>
                <a:spcPts val="0"/>
              </a:spcBef>
              <a:spcAft>
                <a:spcPts val="0"/>
              </a:spcAft>
              <a:buNone/>
            </a:pPr>
            <a:r>
              <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Decompiling</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Recompiling</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Signing</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Zip Aligning</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729450" y="562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Summing it up...</a:t>
            </a:r>
            <a:endParaRPr/>
          </a:p>
        </p:txBody>
      </p:sp>
      <p:sp>
        <p:nvSpPr>
          <p:cNvPr id="324" name="Google Shape;324;p54"/>
          <p:cNvSpPr txBox="1"/>
          <p:nvPr>
            <p:ph idx="1" type="body"/>
          </p:nvPr>
        </p:nvSpPr>
        <p:spPr>
          <a:xfrm>
            <a:off x="729325" y="1558625"/>
            <a:ext cx="7688400" cy="27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highlight>
                  <a:srgbClr val="FFFFFF"/>
                </a:highlight>
              </a:rPr>
              <a:t>Modifying the java source code is difficult due to two reasons:</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It is not possible to directly obtain the .java files of an application. Rather, we get only the .class files.</a:t>
            </a:r>
            <a:endParaRPr sz="1800">
              <a:highlight>
                <a:srgbClr val="FFFFFF"/>
              </a:highlight>
            </a:endParaRPr>
          </a:p>
          <a:p>
            <a:pPr indent="-342900" lvl="0" marL="457200" rtl="0" algn="l">
              <a:lnSpc>
                <a:spcPct val="100000"/>
              </a:lnSpc>
              <a:spcBef>
                <a:spcPts val="0"/>
              </a:spcBef>
              <a:spcAft>
                <a:spcPts val="0"/>
              </a:spcAft>
              <a:buSzPts val="1800"/>
              <a:buAutoNum type="arabicPeriod"/>
            </a:pPr>
            <a:r>
              <a:rPr lang="en" sz="1800">
                <a:highlight>
                  <a:srgbClr val="FFFFFF"/>
                </a:highlight>
              </a:rPr>
              <a:t>Most applications use a proguard to rename the class names and variables to small meaningless values to make the reverse engineering difficult.</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a:p>
            <a:pPr indent="0" lvl="0" marL="0" rtl="0" algn="l">
              <a:lnSpc>
                <a:spcPct val="100000"/>
              </a:lnSpc>
              <a:spcBef>
                <a:spcPts val="0"/>
              </a:spcBef>
              <a:spcAft>
                <a:spcPts val="0"/>
              </a:spcAft>
              <a:buNone/>
            </a:pPr>
            <a:r>
              <a:t/>
            </a:r>
            <a:endParaRPr sz="1800">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864300"/>
            <a:ext cx="35247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APK Modding?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864300"/>
            <a:ext cx="35247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APK Modding?</a:t>
            </a:r>
            <a:endParaRPr/>
          </a:p>
        </p:txBody>
      </p:sp>
      <p:pic>
        <p:nvPicPr>
          <p:cNvPr id="117" name="Google Shape;117;p18"/>
          <p:cNvPicPr preferRelativeResize="0"/>
          <p:nvPr/>
        </p:nvPicPr>
        <p:blipFill>
          <a:blip r:embed="rId3">
            <a:alphaModFix/>
          </a:blip>
          <a:stretch>
            <a:fillRect/>
          </a:stretch>
        </p:blipFill>
        <p:spPr>
          <a:xfrm>
            <a:off x="5488625" y="152400"/>
            <a:ext cx="2679766"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864300"/>
            <a:ext cx="35247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APK Modding?</a:t>
            </a:r>
            <a:endParaRPr/>
          </a:p>
        </p:txBody>
      </p:sp>
      <p:pic>
        <p:nvPicPr>
          <p:cNvPr id="123" name="Google Shape;123;p19"/>
          <p:cNvPicPr preferRelativeResize="0"/>
          <p:nvPr/>
        </p:nvPicPr>
        <p:blipFill>
          <a:blip r:embed="rId3">
            <a:alphaModFix/>
          </a:blip>
          <a:stretch>
            <a:fillRect/>
          </a:stretch>
        </p:blipFill>
        <p:spPr>
          <a:xfrm>
            <a:off x="5665151" y="152400"/>
            <a:ext cx="232673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1228226" y="4375"/>
            <a:ext cx="668753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1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Before we jump into APK Modding, let’s have a quick overview of how an app is made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