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"/>
  <Override PartName="/ppt/media/image22.svg" ContentType="image/svg"/>
  <Override PartName="/ppt/media/image24.svg" ContentType="image/svg"/>
  <Override PartName="/ppt/media/image26.svg" ContentType="image/svg"/>
  <Override PartName="/ppt/media/image28.svg" ContentType="image/svg"/>
  <Override PartName="/ppt/media/image30.svg" ContentType="image/svg"/>
  <Override PartName="/ppt/media/image32.svg" ContentType="image/svg"/>
  <Override PartName="/ppt/media/image34.svg" ContentType="image/svg"/>
  <Override PartName="/ppt/media/image36.svg" ContentType="image/svg"/>
  <Override PartName="/ppt/media/image38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460" autoAdjust="0"/>
    <p:restoredTop sz="90929"/>
  </p:normalViewPr>
  <p:slideViewPr>
    <p:cSldViewPr>
      <p:cViewPr varScale="1">
        <p:scale>
          <a:sx n="100" d="100"/>
          <a:sy n="100" d="100"/>
        </p:scale>
        <p:origin x="2083" y="3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B5B2A338-235E-41F1-81F9-EAE3D0F3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B1A184-3C01-4558-9B83-FEEED9DA2A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2400" y="2209800"/>
            <a:ext cx="5029200" cy="1295400"/>
          </a:xfrm>
        </p:spPr>
        <p:txBody>
          <a:bodyPr/>
          <a:lstStyle>
            <a:lvl1pPr algn="l">
              <a:defRPr sz="38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0C103953-38FE-496C-B2A2-1EAF3941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4495800" cy="914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8B394E9B-1DB3-49AF-BA6B-170A0960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E2C65855-674E-4894-8CA5-D2BEC8E1F5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0F9422ED-5185-40C3-AEB4-90A11102F2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8FD1ED-1B3A-4F07-99F5-26F451D056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D1DD-D13F-4634-B6C2-AED2A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4CC8D-B8E3-4B5C-B4CA-0DE6407C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14385-1023-43B7-80B5-EF75226A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781F-7AA7-446B-B1BC-A27785B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27D2A-351D-4C83-B520-E37A193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175F8-8330-4CC9-9F7C-5286F2759B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E2C421-1A1D-4F65-870F-9FA454027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2860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3667B-F154-40E0-8894-24BF391F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67056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9E2A-D662-4CB8-9BF9-95D13B38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C4273-D669-446B-A225-BEDFAF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3AAD2-7F6D-4D18-B7A5-4D7D3FB5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C512-ED77-477C-A52B-06CC117E92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">
            <a:extLst>
              <a:ext uri="{FF2B5EF4-FFF2-40B4-BE49-F238E27FC236}">
                <a16:creationId xmlns:a16="http://schemas.microsoft.com/office/drawing/2014/main" id="{24606419-A67D-4BE7-BAA6-D0A012453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24200" y="68556"/>
            <a:ext cx="5648729" cy="160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Do you have a measurement problem?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73446AF-75F5-4C88-A9A9-CF5D81507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0" y="-27384"/>
            <a:ext cx="1619672" cy="25598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8168B6C-B4DE-40C3-A79B-4F4336E8C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180"/>
            <a:ext cx="2152666" cy="288032"/>
          </a:xfrm>
          <a:prstGeom prst="rect">
            <a:avLst/>
          </a:prstGeom>
        </p:spPr>
      </p:pic>
      <p:sp>
        <p:nvSpPr>
          <p:cNvPr id="14" name="Text Box 38">
            <a:extLst>
              <a:ext uri="{FF2B5EF4-FFF2-40B4-BE49-F238E27FC236}">
                <a16:creationId xmlns:a16="http://schemas.microsoft.com/office/drawing/2014/main" id="{99468B6D-321B-4780-8380-5E5A47963B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7744" y="6742845"/>
            <a:ext cx="5648729" cy="136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57263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Copyright © 2020 OSAM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-apple-system"/>
              </a:rPr>
              <a:t>너 측정 문제 있어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-apple-system"/>
              </a:rPr>
              <a:t>? All rights reserved.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7D74C2-9DF2-4F5A-A756-417227743D34}"/>
              </a:ext>
            </a:extLst>
          </p:cNvPr>
          <p:cNvCxnSpPr>
            <a:cxnSpLocks/>
          </p:cNvCxnSpPr>
          <p:nvPr userDrawn="1"/>
        </p:nvCxnSpPr>
        <p:spPr>
          <a:xfrm>
            <a:off x="-36512" y="781876"/>
            <a:ext cx="918051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4BF36-DA56-41D4-A3A3-4EA543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C080-C2D2-4F38-9E84-23D93462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EEFCD-B6DC-4596-A511-2635E302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E55C6-1997-448F-8E2E-3302DF6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AEF41-EB08-4401-A029-93EB28A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724FA-75A7-402C-B288-36FDCCEDED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0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0945-12FA-49DB-903A-752539E8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39AD8-C569-4C3B-A753-5B027B9BD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236BA-DF35-4DCB-95A7-F191F852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84810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4945A-7097-4066-8996-F76063A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D50AD-F438-4509-9211-DA24B7CC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247D-9225-4190-9BC1-09DF0D3C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96926-2A62-47D2-8C7A-2D606F09A4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2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F1B8-D81A-4668-A290-50627C6A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B246-9869-4E75-A97A-C1860DBB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C6B97-3D40-4F96-A623-87AB935A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6F6C7-DB51-429B-AB0C-7D926F6DA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75A0D-8510-4717-B51F-1622CD08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2DA10-758C-416E-962B-58B4320D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61071-65EB-4BB1-8EA7-09023C60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EFE61-BB76-425B-BCC3-B1F5B659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EEEC-D3D1-4FD2-B8CA-954B8AEFE3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6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B569-2D55-4F1C-8B4E-B696F490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E0627E-4A1E-4A5F-BDFA-2670F2D1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A25AF-1F4B-4453-99BE-5A7A72C8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10B11-FDB2-4B89-8371-13CD3F30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19D45-AAFF-4748-BB2F-47574C0D69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44A69-4586-44F7-B073-85A2018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425D6-3A0E-4800-9D7F-B5003F5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C4E51-689C-4373-8284-272A2B88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5F7C3-1353-4CA3-BB7E-B637B81D11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5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917D-655D-4A3B-99E5-814218F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6741-CC8F-4264-AED7-07C752CD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DD107-3A02-4F1D-917D-36FF7E1A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C4BB-BAA0-4BF7-98AE-B8F4FD2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9827-14DC-4D57-8345-39B0DC63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EE34-451C-4580-A032-371722B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312A-6D30-44B6-94EB-38B0F4822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3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359D-4589-428B-BADE-D504B093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81B8C-FCFC-486C-B08D-1652A2B98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E54E5-B372-4F41-AC8C-FC16E306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F565D-21D1-4F7C-A765-45D3DC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A3E0E-39C4-4756-9269-E22A4D0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148F7-EA79-4B16-86B5-EDC9CA19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0668D-7FE7-4CCE-9F1C-7E0EE55B0D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066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4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>
            <a:extLst>
              <a:ext uri="{FF2B5EF4-FFF2-40B4-BE49-F238E27FC236}">
                <a16:creationId xmlns:a16="http://schemas.microsoft.com/office/drawing/2014/main" id="{340F5675-5EF1-4E0B-ABA7-13F745F2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59" name="Rectangle 3">
            <a:extLst>
              <a:ext uri="{FF2B5EF4-FFF2-40B4-BE49-F238E27FC236}">
                <a16:creationId xmlns:a16="http://schemas.microsoft.com/office/drawing/2014/main" id="{87BF05D7-2158-4301-A31C-E502B74B3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0F8AC7BB-3363-4F04-89E2-9B01A6045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0C366D41-6BD7-4C5E-A140-ECC9AAC0E2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6A2ED399-B30A-4C05-B005-CBACF793B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C1D1034B-8199-4F9F-BEAD-5DABDE58D0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fld id="{07017CA3-C426-49D6-93FC-4B597C449F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000099"/>
          </a:solidFill>
          <a:latin typeface="-탈윤체M" pitchFamily="18" charset="-127"/>
          <a:ea typeface="-탈윤체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 kern="1200">
          <a:solidFill>
            <a:srgbClr val="6C6A76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6C6A76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6C6A76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6C6A7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sv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1.png"  /><Relationship Id="rId11" Type="http://schemas.openxmlformats.org/officeDocument/2006/relationships/image" Target="../media/image32.svg"  /><Relationship Id="rId12" Type="http://schemas.openxmlformats.org/officeDocument/2006/relationships/image" Target="../media/image33.png"  /><Relationship Id="rId13" Type="http://schemas.openxmlformats.org/officeDocument/2006/relationships/image" Target="../media/image34.svg"  /><Relationship Id="rId2" Type="http://schemas.openxmlformats.org/officeDocument/2006/relationships/image" Target="../media/image23.png"  /><Relationship Id="rId3" Type="http://schemas.openxmlformats.org/officeDocument/2006/relationships/image" Target="../media/image24.svg"  /><Relationship Id="rId4" Type="http://schemas.openxmlformats.org/officeDocument/2006/relationships/image" Target="../media/image25.png"  /><Relationship Id="rId5" Type="http://schemas.openxmlformats.org/officeDocument/2006/relationships/image" Target="../media/image26.svg"  /><Relationship Id="rId6" Type="http://schemas.openxmlformats.org/officeDocument/2006/relationships/image" Target="../media/image27.png"  /><Relationship Id="rId7" Type="http://schemas.openxmlformats.org/officeDocument/2006/relationships/image" Target="../media/image28.svg"  /><Relationship Id="rId8" Type="http://schemas.openxmlformats.org/officeDocument/2006/relationships/image" Target="../media/image29.png"  /><Relationship Id="rId9" Type="http://schemas.openxmlformats.org/officeDocument/2006/relationships/image" Target="../media/image30.sv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svg"  /><Relationship Id="rId4" Type="http://schemas.openxmlformats.org/officeDocument/2006/relationships/image" Target="../media/image31.png"  /><Relationship Id="rId5" Type="http://schemas.openxmlformats.org/officeDocument/2006/relationships/image" Target="../media/image32.svg"  /><Relationship Id="rId6" Type="http://schemas.openxmlformats.org/officeDocument/2006/relationships/image" Target="../media/image35.png"  /><Relationship Id="rId7" Type="http://schemas.openxmlformats.org/officeDocument/2006/relationships/image" Target="../media/image36.svg"  /><Relationship Id="rId8" Type="http://schemas.openxmlformats.org/officeDocument/2006/relationships/image" Target="../media/image37.png"  /><Relationship Id="rId9" Type="http://schemas.openxmlformats.org/officeDocument/2006/relationships/image" Target="../media/image38.sv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2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033C40-1F24-410C-A4AC-A7C182F9B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26074" y="764704"/>
            <a:ext cx="3843536" cy="3168352"/>
          </a:xfrm>
        </p:spPr>
        <p:txBody>
          <a:bodyPr/>
          <a:lstStyle/>
          <a:p>
            <a:pPr algn="r"/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측정자동화 </a:t>
            </a:r>
            <a:br>
              <a:rPr lang="en-US" altLang="ko-KR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5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endParaRPr lang="ko-KR" altLang="ko-KR" sz="5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92713E-5B43-4432-8BEB-7379C60A7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39952" y="4523972"/>
            <a:ext cx="4495800" cy="2160240"/>
          </a:xfrm>
        </p:spPr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너측정문제있어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김영주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권기남</a:t>
            </a:r>
            <a:endParaRPr lang="ko-KR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개발 대상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34401A Multi Meter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프로토타입으로 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>
                <a:latin typeface="HY견고딕" panose="02030600000101010101" pitchFamily="18" charset="-127"/>
                <a:ea typeface="HY견고딕" panose="02030600000101010101" pitchFamily="18" charset="-127"/>
              </a:rPr>
              <a:t>종만 개발했으나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장비만 지속 추가해서 운용가능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F12E5F-A0BD-45C0-9C6F-4CC8D6FC2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3238683"/>
            <a:ext cx="466725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1306C-5F32-43E2-B0C2-71EBBB6D58BB}"/>
              </a:ext>
            </a:extLst>
          </p:cNvPr>
          <p:cNvSpPr txBox="1"/>
          <p:nvPr/>
        </p:nvSpPr>
        <p:spPr>
          <a:xfrm>
            <a:off x="1009700" y="5733256"/>
            <a:ext cx="71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국가표준기본법에 따라 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 등 표준으로부터 소급을 받아야 하며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산업계측기는 민간기업에서도 많이 활용되는 품목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92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선택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 가입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428860-A102-4C73-B875-3559FBC49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8" y="2820645"/>
            <a:ext cx="6588224" cy="33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89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/>
          <p:cNvSpPr>
            <a:spLocks noChangeArrowheads="1"/>
          </p:cNvSpPr>
          <p:nvPr/>
        </p:nvSpPr>
        <p:spPr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3</a:t>
            </a:r>
            <a:r>
              <a:rPr lang="en-US" altLang="ko-KR" sz="2400">
                <a:latin typeface="HY견고딕"/>
                <a:ea typeface="HY견고딕"/>
              </a:rPr>
              <a:t>.</a:t>
            </a:r>
            <a:r>
              <a:rPr lang="ko-KR" altLang="en-US" sz="2400">
                <a:latin typeface="HY견고딕"/>
                <a:ea typeface="HY견고딕"/>
              </a:rPr>
              <a:t> 개발현황</a:t>
            </a:r>
            <a:endParaRPr lang="ko-KR" altLang="en-US" sz="2400">
              <a:latin typeface="HY견고딕"/>
              <a:ea typeface="HY견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HY견고딕"/>
                <a:ea typeface="HY견고딕"/>
              </a:rPr>
              <a:t>관리자 인터페이스</a:t>
            </a:r>
            <a:endParaRPr lang="ko-KR" altLang="en-US" sz="3200">
              <a:latin typeface="HY견고딕"/>
              <a:ea typeface="HY견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5676" y="2126036"/>
            <a:ext cx="70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HY견고딕"/>
                <a:ea typeface="HY견고딕"/>
              </a:rPr>
              <a:t>기능 </a:t>
            </a:r>
            <a:r>
              <a:rPr lang="en-US" altLang="ko-KR" sz="1800">
                <a:latin typeface="HY견고딕"/>
                <a:ea typeface="HY견고딕"/>
              </a:rPr>
              <a:t>: </a:t>
            </a:r>
            <a:r>
              <a:rPr lang="ko-KR" altLang="en-US" sz="1800">
                <a:latin typeface="HY견고딕"/>
                <a:ea typeface="HY견고딕"/>
              </a:rPr>
              <a:t>실시간 장비 제어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사용자와 채팅</a:t>
            </a:r>
            <a:r>
              <a:rPr lang="en-US" altLang="ko-KR" sz="1800">
                <a:latin typeface="HY견고딕"/>
                <a:ea typeface="HY견고딕"/>
              </a:rPr>
              <a:t>, </a:t>
            </a:r>
            <a:r>
              <a:rPr lang="ko-KR" altLang="en-US" sz="1800">
                <a:latin typeface="HY견고딕"/>
                <a:ea typeface="HY견고딕"/>
              </a:rPr>
              <a:t>측정결과 저장 등 대표</a:t>
            </a:r>
            <a:r>
              <a:rPr lang="en-US" altLang="ko-KR" sz="1800">
                <a:latin typeface="HY견고딕"/>
                <a:ea typeface="HY견고딕"/>
              </a:rPr>
              <a:t> </a:t>
            </a:r>
            <a:endParaRPr lang="ko-KR" altLang="en-US" sz="1800">
              <a:latin typeface="HY견고딕"/>
              <a:ea typeface="HY견고딕"/>
            </a:endParaRPr>
          </a:p>
        </p:txBody>
      </p:sp>
      <p:pic>
        <p:nvPicPr>
          <p:cNvPr id="7" name="그래픽 6" descr="왼쪽으로 굽은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36929" y="2725540"/>
            <a:ext cx="7063723" cy="360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인터페이스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34E07-C51D-499B-A935-0A24BE937A47}"/>
              </a:ext>
            </a:extLst>
          </p:cNvPr>
          <p:cNvSpPr txBox="1"/>
          <p:nvPr/>
        </p:nvSpPr>
        <p:spPr>
          <a:xfrm>
            <a:off x="1655676" y="2126036"/>
            <a:ext cx="72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실시간 측정 모니터링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관리자와 채팅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과거 측정값 열람 등</a:t>
            </a:r>
          </a:p>
        </p:txBody>
      </p:sp>
      <p:pic>
        <p:nvPicPr>
          <p:cNvPr id="7" name="그래픽 6" descr="왼쪽으로 굽은 화살표">
            <a:extLst>
              <a:ext uri="{FF2B5EF4-FFF2-40B4-BE49-F238E27FC236}">
                <a16:creationId xmlns:a16="http://schemas.microsoft.com/office/drawing/2014/main" id="{2644CE22-65BB-46A8-B938-5795F23B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15616" y="1894152"/>
            <a:ext cx="601216" cy="601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B885A3-8F11-4568-A499-79E2B1BD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63" y="2727252"/>
            <a:ext cx="70638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E2B55324-4927-494C-B07F-29448BEC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D5B01-E222-4A4E-814E-DDFB72AA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175248"/>
            <a:ext cx="4536503" cy="312596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1F30FDAD-CF1B-43D9-909A-E50F5CA7D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175248"/>
            <a:ext cx="2664297" cy="3125959"/>
          </a:xfrm>
          <a:prstGeom prst="rect">
            <a:avLst/>
          </a:prstGeom>
        </p:spPr>
      </p:pic>
      <p:pic>
        <p:nvPicPr>
          <p:cNvPr id="12" name="그래픽 11" descr="직선 화살표">
            <a:extLst>
              <a:ext uri="{FF2B5EF4-FFF2-40B4-BE49-F238E27FC236}">
                <a16:creationId xmlns:a16="http://schemas.microsoft.com/office/drawing/2014/main" id="{1788C804-F898-412E-8C2B-3C2482095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48064" y="3356992"/>
            <a:ext cx="710152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1E7C5-6D9D-448E-BB4A-2DEAC7A98F6D}"/>
              </a:ext>
            </a:extLst>
          </p:cNvPr>
          <p:cNvSpPr/>
          <p:nvPr/>
        </p:nvSpPr>
        <p:spPr>
          <a:xfrm>
            <a:off x="5868143" y="2175247"/>
            <a:ext cx="2664297" cy="312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8A842-185D-4102-9AC1-8BD84B09ABD2}"/>
              </a:ext>
            </a:extLst>
          </p:cNvPr>
          <p:cNvSpPr txBox="1"/>
          <p:nvPr/>
        </p:nvSpPr>
        <p:spPr>
          <a:xfrm>
            <a:off x="2195736" y="545799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47124-2194-40AA-82F3-DC4E7CCA8453}"/>
              </a:ext>
            </a:extLst>
          </p:cNvPr>
          <p:cNvSpPr txBox="1"/>
          <p:nvPr/>
        </p:nvSpPr>
        <p:spPr>
          <a:xfrm>
            <a:off x="6300192" y="548761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95C7-85FD-40F4-B04F-76615FDC2576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개선 전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63973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DBF45-BC54-494B-BF2B-A57E4C2B12DD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pic>
        <p:nvPicPr>
          <p:cNvPr id="9" name="그래픽 8" descr="라디오">
            <a:extLst>
              <a:ext uri="{FF2B5EF4-FFF2-40B4-BE49-F238E27FC236}">
                <a16:creationId xmlns:a16="http://schemas.microsoft.com/office/drawing/2014/main" id="{1A72F52F-29C5-4062-A3ED-D5D8D99B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062" y="2122004"/>
            <a:ext cx="997260" cy="997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720080" y="314096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100,000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6304" y="250697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3078088" y="3134741"/>
            <a:ext cx="22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292608" y="260627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976664" y="2447453"/>
            <a:ext cx="284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1,600,000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</a:p>
        </p:txBody>
      </p: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CB5E116C-78B4-4F18-AB45-3AB81E0C0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9896" y="4216359"/>
            <a:ext cx="914400" cy="10678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8C6147-C420-44F5-A817-6267ED32B632}"/>
              </a:ext>
            </a:extLst>
          </p:cNvPr>
          <p:cNvSpPr txBox="1"/>
          <p:nvPr/>
        </p:nvSpPr>
        <p:spPr>
          <a:xfrm>
            <a:off x="916632" y="5557881"/>
            <a:ext cx="258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1,400 M/H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그래픽 29" descr="직선 화살표">
            <a:extLst>
              <a:ext uri="{FF2B5EF4-FFF2-40B4-BE49-F238E27FC236}">
                <a16:creationId xmlns:a16="http://schemas.microsoft.com/office/drawing/2014/main" id="{32012BBE-C81D-4738-AAE7-BDD41160D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114800" y="4293096"/>
            <a:ext cx="914400" cy="914400"/>
          </a:xfrm>
          <a:prstGeom prst="rect">
            <a:avLst/>
          </a:prstGeom>
        </p:spPr>
      </p:pic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4208" y="4022782"/>
            <a:ext cx="1221346" cy="12213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6E3FFB9-8E90-4EB7-B8B4-CCB2FE439C34}"/>
              </a:ext>
            </a:extLst>
          </p:cNvPr>
          <p:cNvSpPr txBox="1"/>
          <p:nvPr/>
        </p:nvSpPr>
        <p:spPr>
          <a:xfrm>
            <a:off x="5740037" y="5373214"/>
            <a:ext cx="262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절감</a:t>
            </a:r>
          </a:p>
        </p:txBody>
      </p:sp>
      <p:pic>
        <p:nvPicPr>
          <p:cNvPr id="41" name="그래픽 40" descr="트럭">
            <a:extLst>
              <a:ext uri="{FF2B5EF4-FFF2-40B4-BE49-F238E27FC236}">
                <a16:creationId xmlns:a16="http://schemas.microsoft.com/office/drawing/2014/main" id="{1FB961E5-73F9-488B-8243-A60110C3D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1858" y="2031922"/>
            <a:ext cx="1177423" cy="11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8A7F3-AB1A-4B1A-90C2-3120CBA42C7D}"/>
              </a:ext>
            </a:extLst>
          </p:cNvPr>
          <p:cNvSpPr txBox="1"/>
          <p:nvPr/>
        </p:nvSpPr>
        <p:spPr>
          <a:xfrm>
            <a:off x="467544" y="325594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1,143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</a:p>
        </p:txBody>
      </p:sp>
      <p:pic>
        <p:nvPicPr>
          <p:cNvPr id="17" name="그래픽 16" descr="닫기">
            <a:extLst>
              <a:ext uri="{FF2B5EF4-FFF2-40B4-BE49-F238E27FC236}">
                <a16:creationId xmlns:a16="http://schemas.microsoft.com/office/drawing/2014/main" id="{F1BFF445-2671-4DCC-A52C-347A3088A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3768" y="2621957"/>
            <a:ext cx="504056" cy="504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CC31E0-E37E-4F05-AD64-0CEF3B55F60E}"/>
              </a:ext>
            </a:extLst>
          </p:cNvPr>
          <p:cNvSpPr txBox="1"/>
          <p:nvPr/>
        </p:nvSpPr>
        <p:spPr>
          <a:xfrm>
            <a:off x="2987824" y="3255948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백만원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호봉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021675-C9D2-4ADF-BE74-12BC6C116BD8}"/>
              </a:ext>
            </a:extLst>
          </p:cNvPr>
          <p:cNvGrpSpPr/>
          <p:nvPr/>
        </p:nvGrpSpPr>
        <p:grpSpPr>
          <a:xfrm>
            <a:off x="5040072" y="2721258"/>
            <a:ext cx="360000" cy="243317"/>
            <a:chOff x="6660232" y="2897651"/>
            <a:chExt cx="360000" cy="24331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59BEF4-3830-4484-A497-8F09C83B966D}"/>
                </a:ext>
              </a:extLst>
            </p:cNvPr>
            <p:cNvSpPr/>
            <p:nvPr/>
          </p:nvSpPr>
          <p:spPr>
            <a:xfrm>
              <a:off x="6660232" y="2897651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68390B-DE64-42CE-8E6E-A7F600F666E4}"/>
                </a:ext>
              </a:extLst>
            </p:cNvPr>
            <p:cNvSpPr/>
            <p:nvPr/>
          </p:nvSpPr>
          <p:spPr>
            <a:xfrm>
              <a:off x="6660232" y="3068960"/>
              <a:ext cx="360000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961847-8DA9-451C-A686-A91877CA0FB0}"/>
              </a:ext>
            </a:extLst>
          </p:cNvPr>
          <p:cNvSpPr txBox="1"/>
          <p:nvPr/>
        </p:nvSpPr>
        <p:spPr>
          <a:xfrm>
            <a:off x="5724128" y="2310316"/>
            <a:ext cx="3275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34.3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억원 절감</a:t>
            </a:r>
          </a:p>
        </p:txBody>
      </p:sp>
      <p:pic>
        <p:nvPicPr>
          <p:cNvPr id="36" name="그래픽 35" descr="남자 집단">
            <a:extLst>
              <a:ext uri="{FF2B5EF4-FFF2-40B4-BE49-F238E27FC236}">
                <a16:creationId xmlns:a16="http://schemas.microsoft.com/office/drawing/2014/main" id="{94AEAD0E-339F-4DA2-B956-F4FEE7F96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682" y="2191068"/>
            <a:ext cx="1073355" cy="1073355"/>
          </a:xfrm>
          <a:prstGeom prst="rect">
            <a:avLst/>
          </a:prstGeom>
        </p:spPr>
      </p:pic>
      <p:pic>
        <p:nvPicPr>
          <p:cNvPr id="4" name="그래픽 3" descr="화폐">
            <a:extLst>
              <a:ext uri="{FF2B5EF4-FFF2-40B4-BE49-F238E27FC236}">
                <a16:creationId xmlns:a16="http://schemas.microsoft.com/office/drawing/2014/main" id="{59BFACF5-6728-4C28-AE47-235D22AD9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6748" y="2270545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763960" y="1215984"/>
            <a:ext cx="72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인원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비용 절감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(2/2)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9AEEC-5F85-437B-B029-FB6835BC70E7}"/>
              </a:ext>
            </a:extLst>
          </p:cNvPr>
          <p:cNvSpPr txBox="1"/>
          <p:nvPr/>
        </p:nvSpPr>
        <p:spPr>
          <a:xfrm>
            <a:off x="2248102" y="4329304"/>
            <a:ext cx="73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래픽 11" descr="추가">
            <a:extLst>
              <a:ext uri="{FF2B5EF4-FFF2-40B4-BE49-F238E27FC236}">
                <a16:creationId xmlns:a16="http://schemas.microsoft.com/office/drawing/2014/main" id="{10B57A02-CC2F-417F-B46C-0B1CF24BB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5834" y="4943384"/>
            <a:ext cx="432048" cy="432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2E144-9B85-4EEA-ABA8-D6CDFED162DE}"/>
              </a:ext>
            </a:extLst>
          </p:cNvPr>
          <p:cNvSpPr txBox="1"/>
          <p:nvPr/>
        </p:nvSpPr>
        <p:spPr>
          <a:xfrm>
            <a:off x="3707904" y="4329304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차량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노후비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기름값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포장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수송 중 손 망실 비용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- 24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측정 가능 등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상당한 절감 예상</a:t>
            </a:r>
            <a:endParaRPr lang="en-US" altLang="ko-KR" sz="2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6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7B201891-342B-47D7-9257-700DE717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E6E64-5BE7-46DE-B8CA-5AE57DC26D89}"/>
              </a:ext>
            </a:extLst>
          </p:cNvPr>
          <p:cNvSpPr txBox="1"/>
          <p:nvPr/>
        </p:nvSpPr>
        <p:spPr>
          <a:xfrm>
            <a:off x="971600" y="1844824"/>
            <a:ext cx="7840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UI/UX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~ 21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개선 기능 추가 개발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  속</a:t>
            </a:r>
          </a:p>
        </p:txBody>
      </p:sp>
    </p:spTree>
    <p:extLst>
      <p:ext uri="{BB962C8B-B14F-4D97-AF65-F5344CB8AC3E}">
        <p14:creationId xmlns:p14="http://schemas.microsoft.com/office/powerpoint/2010/main" val="224575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F1779-CC63-4FA5-AB56-A184ACAEAAF5}"/>
              </a:ext>
            </a:extLst>
          </p:cNvPr>
          <p:cNvSpPr txBox="1"/>
          <p:nvPr/>
        </p:nvSpPr>
        <p:spPr>
          <a:xfrm>
            <a:off x="2303748" y="2875002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9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30">
            <a:extLst>
              <a:ext uri="{FF2B5EF4-FFF2-40B4-BE49-F238E27FC236}">
                <a16:creationId xmlns:a16="http://schemas.microsoft.com/office/drawing/2014/main" id="{29DBE3EA-419E-4518-99A2-CC8764BF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340768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58468-C420-425D-BAD6-2C3A780F2457}"/>
              </a:ext>
            </a:extLst>
          </p:cNvPr>
          <p:cNvSpPr txBox="1"/>
          <p:nvPr/>
        </p:nvSpPr>
        <p:spPr>
          <a:xfrm>
            <a:off x="395536" y="3030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(Contents)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AutoShape 1030">
            <a:extLst>
              <a:ext uri="{FF2B5EF4-FFF2-40B4-BE49-F238E27FC236}">
                <a16:creationId xmlns:a16="http://schemas.microsoft.com/office/drawing/2014/main" id="{D240EEB4-5158-41F2-8EA2-EDC0BB7D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176061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선정배경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AutoShape 1030">
            <a:extLst>
              <a:ext uri="{FF2B5EF4-FFF2-40B4-BE49-F238E27FC236}">
                <a16:creationId xmlns:a16="http://schemas.microsoft.com/office/drawing/2014/main" id="{C30C4613-5718-4602-8CC3-5A20C59A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011354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개발현황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AutoShape 1030">
            <a:extLst>
              <a:ext uri="{FF2B5EF4-FFF2-40B4-BE49-F238E27FC236}">
                <a16:creationId xmlns:a16="http://schemas.microsoft.com/office/drawing/2014/main" id="{1E03846F-0C47-4FC8-87C0-93B31913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3846647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</a:t>
            </a:r>
          </a:p>
        </p:txBody>
      </p:sp>
      <p:sp>
        <p:nvSpPr>
          <p:cNvPr id="9" name="AutoShape 1030">
            <a:extLst>
              <a:ext uri="{FF2B5EF4-FFF2-40B4-BE49-F238E27FC236}">
                <a16:creationId xmlns:a16="http://schemas.microsoft.com/office/drawing/2014/main" id="{7F11EF73-5A24-4C39-9B6B-C46FFFEB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681940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AutoShape 1030">
            <a:extLst>
              <a:ext uri="{FF2B5EF4-FFF2-40B4-BE49-F238E27FC236}">
                <a16:creationId xmlns:a16="http://schemas.microsoft.com/office/drawing/2014/main" id="{9B49C769-A7FD-450A-AA32-FEC5540F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5517232"/>
            <a:ext cx="5112568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ED437845-08BC-42AC-916E-9D83694C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F61A2A-DD8F-4AD8-AEDF-0E7895CC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80728"/>
            <a:ext cx="1944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항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kumimoji="1" 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목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BF11FB5-CCFF-4302-8D3A-CE406313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657" y="980728"/>
            <a:ext cx="5760000" cy="5572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내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kumimoji="1" 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용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B1A3084-E2E3-427B-89C1-D6C992C7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628800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kumimoji="1" 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D732E04-FC23-4AD2-981D-08717D4E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657" y="1628800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kumimoji="1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웹기반</a:t>
            </a:r>
            <a:r>
              <a:rPr kumimoji="1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측정 자동화 서비스</a:t>
            </a:r>
            <a:endParaRPr kumimoji="1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    Web based Automated Measurement Service</a:t>
            </a:r>
            <a:endParaRPr kumimoji="1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899922DC-B846-4B16-9848-CB0B2B4E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582796"/>
            <a:ext cx="1944000" cy="86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팀         명</a:t>
            </a:r>
            <a:endParaRPr kumimoji="1" 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D99B5301-CA05-49A5-A289-7288B287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657" y="2582796"/>
            <a:ext cx="5760000" cy="86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 너 측정에 문제 있어</a:t>
            </a:r>
            <a:r>
              <a:rPr kumimoji="1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    Do you have a measurement problem?</a:t>
            </a:r>
            <a:endParaRPr kumimoji="1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B501FFF4-3517-4388-B6ED-75DD2C50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36792"/>
            <a:ext cx="1944000" cy="129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팀         명</a:t>
            </a:r>
            <a:endParaRPr kumimoji="1" 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EE080F06-0BA9-44FD-BB13-51507536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643" y="3536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A :</a:t>
            </a: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이재용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(ljygenius@gmail.com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),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: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NevErdiEkilLeR</a:t>
            </a:r>
            <a:endParaRPr kumimoji="1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1DC947F0-82A1-4DA5-B3B8-F968E46A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643" y="3968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B :</a:t>
            </a: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김영주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fjvbn2003@gmail.com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),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: fjvbn2003</a:t>
            </a:r>
            <a:endParaRPr kumimoji="1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8564C32E-B136-4847-B215-0163F71E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643" y="4400792"/>
            <a:ext cx="5760000" cy="43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C :</a:t>
            </a:r>
            <a:r>
              <a: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권기남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헤드라인M" pitchFamily="18" charset="-127"/>
                <a:ea typeface="HY헤드라인M" pitchFamily="18" charset="-127"/>
              </a:rPr>
              <a:t>(ginami0129g@gmail.com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),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: ginami0129g</a:t>
            </a:r>
            <a:endParaRPr kumimoji="1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2" name="그림 51" descr="사람, 앉아있는, 창문, 건물이(가) 표시된 사진&#10;&#10;자동 생성된 설명">
            <a:extLst>
              <a:ext uri="{FF2B5EF4-FFF2-40B4-BE49-F238E27FC236}">
                <a16:creationId xmlns:a16="http://schemas.microsoft.com/office/drawing/2014/main" id="{83535C18-1536-4C4B-8E9F-7F5DC39E221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11" y="4895301"/>
            <a:ext cx="1800000" cy="1558034"/>
          </a:xfrm>
          <a:prstGeom prst="rect">
            <a:avLst/>
          </a:prstGeom>
        </p:spPr>
      </p:pic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19D4F603-669B-4AD9-A601-BC1DFBC00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2732" b="4000"/>
          <a:stretch/>
        </p:blipFill>
        <p:spPr>
          <a:xfrm>
            <a:off x="755576" y="4869160"/>
            <a:ext cx="1930729" cy="1584176"/>
          </a:xfrm>
          <a:prstGeom prst="rect">
            <a:avLst/>
          </a:prstGeom>
        </p:spPr>
      </p:pic>
      <p:pic>
        <p:nvPicPr>
          <p:cNvPr id="56" name="그림 55" descr="사람, 남자, 실내, 쥐고있는이(가) 표시된 사진&#10;&#10;자동 생성된 설명">
            <a:extLst>
              <a:ext uri="{FF2B5EF4-FFF2-40B4-BE49-F238E27FC236}">
                <a16:creationId xmlns:a16="http://schemas.microsoft.com/office/drawing/2014/main" id="{8756CFFB-2EDB-4293-8CA0-B47049E2F1BB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43" y="4895300"/>
            <a:ext cx="1800000" cy="155803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955844-BA0C-4A11-A796-9C0547A0D853}"/>
              </a:ext>
            </a:extLst>
          </p:cNvPr>
          <p:cNvSpPr txBox="1"/>
          <p:nvPr/>
        </p:nvSpPr>
        <p:spPr>
          <a:xfrm>
            <a:off x="2830322" y="492142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36B56C-3A96-4C46-8C1C-06A3D2FD2590}"/>
              </a:ext>
            </a:extLst>
          </p:cNvPr>
          <p:cNvSpPr txBox="1"/>
          <p:nvPr/>
        </p:nvSpPr>
        <p:spPr>
          <a:xfrm>
            <a:off x="4781710" y="490920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C4A997-5B3F-43FC-A2F3-8456D572CF86}"/>
              </a:ext>
            </a:extLst>
          </p:cNvPr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761778" y="4891314"/>
            <a:ext cx="1799865" cy="1557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38EF1-2C98-4C5C-A017-D8BD27F45514}"/>
              </a:ext>
            </a:extLst>
          </p:cNvPr>
          <p:cNvSpPr txBox="1"/>
          <p:nvPr/>
        </p:nvSpPr>
        <p:spPr>
          <a:xfrm>
            <a:off x="6761778" y="4927111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5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1A11669-2271-4853-9C81-553DD053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팀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29D94-8DFA-4690-B343-DCD1037BC94A}"/>
              </a:ext>
            </a:extLst>
          </p:cNvPr>
          <p:cNvSpPr txBox="1"/>
          <p:nvPr/>
        </p:nvSpPr>
        <p:spPr>
          <a:xfrm>
            <a:off x="1367644" y="1954287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목표로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재미와 감동을 찾는 감성적인 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80D07-787A-4FB0-9028-D1E9554A4BBE}"/>
              </a:ext>
            </a:extLst>
          </p:cNvPr>
          <p:cNvSpPr txBox="1"/>
          <p:nvPr/>
        </p:nvSpPr>
        <p:spPr>
          <a:xfrm>
            <a:off x="1061610" y="4365104"/>
            <a:ext cx="702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프로젝트 발표 시작하겠습니다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9EDBB44C-9DD6-4D70-9072-632441A4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3ABC29-0CEC-496E-B64D-32F9BB16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30970"/>
              </p:ext>
            </p:extLst>
          </p:nvPr>
        </p:nvGraphicFramePr>
        <p:xfrm>
          <a:off x="539552" y="1931050"/>
          <a:ext cx="8136902" cy="261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0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도시기호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프로세스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수령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상태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 점검 및 품질검사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프로세스</a:t>
                      </a:r>
                      <a:br>
                        <a:rPr lang="en-US" altLang="ko-KR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400" b="1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사용자 보유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br>
                        <a:rPr lang="en-US" altLang="ko-KR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endParaRPr lang="en-US" altLang="ko-KR" sz="1400" b="0" baseline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baseline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검사</a:t>
                      </a:r>
                      <a:endParaRPr lang="ko-KR" altLang="en-US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파손 및 손상</a:t>
                      </a:r>
                      <a:r>
                        <a:rPr lang="en-US" altLang="ko-KR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상태 검사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수동</a:t>
                      </a:r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으로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 측정 및 정비 수행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 점검 및 품질검사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계측기</a:t>
                      </a:r>
                      <a:endParaRPr lang="en-US" altLang="ko-KR" sz="1400" b="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출고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EA6281-FCC7-44F3-9CFE-E6A4AE10F7A3}"/>
              </a:ext>
            </a:extLst>
          </p:cNvPr>
          <p:cNvGrpSpPr/>
          <p:nvPr/>
        </p:nvGrpSpPr>
        <p:grpSpPr>
          <a:xfrm>
            <a:off x="1917237" y="2620137"/>
            <a:ext cx="6308105" cy="247754"/>
            <a:chOff x="1917237" y="1792044"/>
            <a:chExt cx="6308105" cy="247754"/>
          </a:xfrm>
        </p:grpSpPr>
        <p:sp>
          <p:nvSpPr>
            <p:cNvPr id="6" name="Line 533">
              <a:extLst>
                <a:ext uri="{FF2B5EF4-FFF2-40B4-BE49-F238E27FC236}">
                  <a16:creationId xmlns:a16="http://schemas.microsoft.com/office/drawing/2014/main" id="{DFC2E7DE-4C2B-4DB9-ADE4-D2AADFC09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720" y="1916832"/>
              <a:ext cx="60422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AutoShape 475">
              <a:extLst>
                <a:ext uri="{FF2B5EF4-FFF2-40B4-BE49-F238E27FC236}">
                  <a16:creationId xmlns:a16="http://schemas.microsoft.com/office/drawing/2014/main" id="{D42ACB82-1715-4569-AC31-BEAAF5F6F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237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AutoShape 475">
              <a:extLst>
                <a:ext uri="{FF2B5EF4-FFF2-40B4-BE49-F238E27FC236}">
                  <a16:creationId xmlns:a16="http://schemas.microsoft.com/office/drawing/2014/main" id="{17ABD055-D517-4911-BF0C-2DE7DA49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376" y="1793866"/>
              <a:ext cx="268966" cy="245932"/>
            </a:xfrm>
            <a:prstGeom prst="flowChartMerg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534">
              <a:extLst>
                <a:ext uri="{FF2B5EF4-FFF2-40B4-BE49-F238E27FC236}">
                  <a16:creationId xmlns:a16="http://schemas.microsoft.com/office/drawing/2014/main" id="{72166230-EC28-4BF8-87A3-9E54B83A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868" y="1792044"/>
              <a:ext cx="268966" cy="247754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b="0" dirty="0"/>
                <a:t> 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48082DF-82C5-4B13-A91D-6071D7831F88}"/>
                </a:ext>
              </a:extLst>
            </p:cNvPr>
            <p:cNvGrpSpPr/>
            <p:nvPr/>
          </p:nvGrpSpPr>
          <p:grpSpPr>
            <a:xfrm>
              <a:off x="4329459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4" name="Oval 534">
                <a:extLst>
                  <a:ext uri="{FF2B5EF4-FFF2-40B4-BE49-F238E27FC236}">
                    <a16:creationId xmlns:a16="http://schemas.microsoft.com/office/drawing/2014/main" id="{97F73651-3DD5-49FA-8758-D166A027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5" name="Rectangle 487">
                <a:extLst>
                  <a:ext uri="{FF2B5EF4-FFF2-40B4-BE49-F238E27FC236}">
                    <a16:creationId xmlns:a16="http://schemas.microsoft.com/office/drawing/2014/main" id="{3726BA42-ADA4-4076-AC9A-C8845247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6396178-5978-4399-98A5-1E908055EFED}"/>
                </a:ext>
              </a:extLst>
            </p:cNvPr>
            <p:cNvGrpSpPr/>
            <p:nvPr/>
          </p:nvGrpSpPr>
          <p:grpSpPr>
            <a:xfrm>
              <a:off x="6732240" y="1792044"/>
              <a:ext cx="268966" cy="247754"/>
              <a:chOff x="3651250" y="1379258"/>
              <a:chExt cx="215900" cy="215900"/>
            </a:xfrm>
            <a:solidFill>
              <a:schemeClr val="bg1"/>
            </a:solidFill>
          </p:grpSpPr>
          <p:sp>
            <p:nvSpPr>
              <p:cNvPr id="17" name="Oval 534">
                <a:extLst>
                  <a:ext uri="{FF2B5EF4-FFF2-40B4-BE49-F238E27FC236}">
                    <a16:creationId xmlns:a16="http://schemas.microsoft.com/office/drawing/2014/main" id="{B339A1E3-8CF1-40F1-9C54-65AD93790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250" y="1379258"/>
                <a:ext cx="215900" cy="2159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/>
                  <a:t> </a:t>
                </a:r>
              </a:p>
            </p:txBody>
          </p:sp>
          <p:sp>
            <p:nvSpPr>
              <p:cNvPr id="18" name="Rectangle 487">
                <a:extLst>
                  <a:ext uri="{FF2B5EF4-FFF2-40B4-BE49-F238E27FC236}">
                    <a16:creationId xmlns:a16="http://schemas.microsoft.com/office/drawing/2014/main" id="{03245C38-A549-4E0B-B8EE-D12D4602F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686050" y="1412244"/>
                <a:ext cx="149703" cy="150813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D1489EA-4D26-4D07-BD0A-34E5498FE85B}"/>
                </a:ext>
              </a:extLst>
            </p:cNvPr>
            <p:cNvGrpSpPr/>
            <p:nvPr/>
          </p:nvGrpSpPr>
          <p:grpSpPr>
            <a:xfrm>
              <a:off x="3128146" y="1810293"/>
              <a:ext cx="233212" cy="214820"/>
              <a:chOff x="1869358" y="1381496"/>
              <a:chExt cx="187200" cy="187200"/>
            </a:xfrm>
            <a:solidFill>
              <a:schemeClr val="bg1"/>
            </a:solidFill>
          </p:grpSpPr>
          <p:sp>
            <p:nvSpPr>
              <p:cNvPr id="20" name="Rectangle 487">
                <a:extLst>
                  <a:ext uri="{FF2B5EF4-FFF2-40B4-BE49-F238E27FC236}">
                    <a16:creationId xmlns:a16="http://schemas.microsoft.com/office/drawing/2014/main" id="{D5E527D1-0C9C-4672-B3AE-509A77918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1869358" y="1381496"/>
                <a:ext cx="187200" cy="1872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1" name="Rectangle 486">
                <a:extLst>
                  <a:ext uri="{FF2B5EF4-FFF2-40B4-BE49-F238E27FC236}">
                    <a16:creationId xmlns:a16="http://schemas.microsoft.com/office/drawing/2014/main" id="{2330D244-ED0C-440C-A45C-2460AD9BB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465" y="1410766"/>
                <a:ext cx="136800" cy="136800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D67E9B-045A-40C2-AF89-8428AE57C3F4}"/>
              </a:ext>
            </a:extLst>
          </p:cNvPr>
          <p:cNvSpPr txBox="1"/>
          <p:nvPr/>
        </p:nvSpPr>
        <p:spPr>
          <a:xfrm>
            <a:off x="763960" y="4797152"/>
            <a:ext cx="762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국방부 훈령 및 규정에 근거하여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보유 부서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직접 입고 및 출고 처리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626874-589D-43D1-8B2E-24B4E67DD37B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소개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 운용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709D9-D924-4E36-96A5-15D5BD37D059}"/>
              </a:ext>
            </a:extLst>
          </p:cNvPr>
          <p:cNvSpPr txBox="1"/>
          <p:nvPr/>
        </p:nvSpPr>
        <p:spPr>
          <a:xfrm>
            <a:off x="3333586" y="5847655"/>
            <a:ext cx="522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 프로세스 평균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2X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정도 소요</a:t>
            </a:r>
          </a:p>
        </p:txBody>
      </p:sp>
    </p:spTree>
    <p:extLst>
      <p:ext uri="{BB962C8B-B14F-4D97-AF65-F5344CB8AC3E}">
        <p14:creationId xmlns:p14="http://schemas.microsoft.com/office/powerpoint/2010/main" val="10454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10E3A882-FF75-40FF-8918-CE3A8CDE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407F-5C1F-468D-92CC-515B67FF2442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측정 부대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곳 산재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FB696-9E1F-48E3-8E43-0012D1CA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2595387" cy="4118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13C5B-630E-4211-8912-86D0176E58CE}"/>
              </a:ext>
            </a:extLst>
          </p:cNvPr>
          <p:cNvSpPr txBox="1"/>
          <p:nvPr/>
        </p:nvSpPr>
        <p:spPr>
          <a:xfrm>
            <a:off x="3779912" y="20608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육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 공군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총 보유 계측기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정도 운영 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47A7B-5F84-447E-A335-7C8AFFBE4C8A}"/>
              </a:ext>
            </a:extLst>
          </p:cNvPr>
          <p:cNvSpPr txBox="1"/>
          <p:nvPr/>
        </p:nvSpPr>
        <p:spPr>
          <a:xfrm>
            <a:off x="3779912" y="2996952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계측기는 각 군 무기체계에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정밀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정확도를 소급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C589F-6525-460E-BFAF-FCDE589231EF}"/>
              </a:ext>
            </a:extLst>
          </p:cNvPr>
          <p:cNvSpPr txBox="1"/>
          <p:nvPr/>
        </p:nvSpPr>
        <p:spPr>
          <a:xfrm>
            <a:off x="3779912" y="4071488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계측기 성능 유지를 위해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주기에 따라 측정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정비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받아야함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C3859-3937-4AC0-BC63-A3D6BC52FCFC}"/>
              </a:ext>
            </a:extLst>
          </p:cNvPr>
          <p:cNvSpPr txBox="1"/>
          <p:nvPr/>
        </p:nvSpPr>
        <p:spPr>
          <a:xfrm>
            <a:off x="3779912" y="508518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최신 계측기는 프로그래밍하여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제어 가능 식별함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398DA3AB-EF7C-4437-8766-816C9A52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89D8C-D89D-4D07-91DF-9E07EC2B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05862"/>
            <a:ext cx="7272807" cy="230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C2357-5F65-46F4-A3A7-230301DC6F55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코로나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-19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1708A-7792-4945-87B9-10B5AD4E9474}"/>
              </a:ext>
            </a:extLst>
          </p:cNvPr>
          <p:cNvSpPr txBox="1"/>
          <p:nvPr/>
        </p:nvSpPr>
        <p:spPr>
          <a:xfrm>
            <a:off x="4427984" y="450912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비대면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요구사항 높아지며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05F7DB-BF0B-490F-9BFC-469051842206}"/>
              </a:ext>
            </a:extLst>
          </p:cNvPr>
          <p:cNvSpPr txBox="1"/>
          <p:nvPr/>
        </p:nvSpPr>
        <p:spPr>
          <a:xfrm>
            <a:off x="899592" y="505724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출고 시 인원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 등 상당하게 절감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고려하여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기반 측정 자동화 서비스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graphicFrame>
        <p:nvGraphicFramePr>
          <p:cNvPr id="54" name="Group 5544">
            <a:extLst>
              <a:ext uri="{FF2B5EF4-FFF2-40B4-BE49-F238E27FC236}">
                <a16:creationId xmlns:a16="http://schemas.microsoft.com/office/drawing/2014/main" id="{7C23E319-B844-47E4-BD00-DF2743DC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44240"/>
              </p:ext>
            </p:extLst>
          </p:nvPr>
        </p:nvGraphicFramePr>
        <p:xfrm>
          <a:off x="827584" y="1916832"/>
          <a:ext cx="7624464" cy="3802376"/>
        </p:xfrm>
        <a:graphic>
          <a:graphicData uri="http://schemas.openxmlformats.org/drawingml/2006/table">
            <a:tbl>
              <a:tblPr/>
              <a:tblGrid>
                <a:gridCol w="12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76203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    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활동단계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적용 기술</a:t>
                      </a: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2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아이디어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요구사항 분석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및 테스트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Google Sheet, Drivers, SLACK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기초 설계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장비 제어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SCPI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명령어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09333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장비 서버 및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DB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Node.js, Express,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Rest.api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MySQL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웹서버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Bootstrap, React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5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웹페이지작성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Javascript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CSS, Html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Rectangle 3703">
            <a:extLst>
              <a:ext uri="{FF2B5EF4-FFF2-40B4-BE49-F238E27FC236}">
                <a16:creationId xmlns:a16="http://schemas.microsoft.com/office/drawing/2014/main" id="{B5EC4A1F-38C1-4CF7-A56E-EA84899C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397" y="4690386"/>
            <a:ext cx="1152128" cy="1253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Rectangle 3704">
            <a:extLst>
              <a:ext uri="{FF2B5EF4-FFF2-40B4-BE49-F238E27FC236}">
                <a16:creationId xmlns:a16="http://schemas.microsoft.com/office/drawing/2014/main" id="{8500A130-569C-4514-A84B-0C75FC6923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31662" y="4817039"/>
            <a:ext cx="1152000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Rectangle 3705">
            <a:extLst>
              <a:ext uri="{FF2B5EF4-FFF2-40B4-BE49-F238E27FC236}">
                <a16:creationId xmlns:a16="http://schemas.microsoft.com/office/drawing/2014/main" id="{BC237FF3-3409-4691-864C-55382E2C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646726"/>
            <a:ext cx="900000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Rectangle 3706">
            <a:extLst>
              <a:ext uri="{FF2B5EF4-FFF2-40B4-BE49-F238E27FC236}">
                <a16:creationId xmlns:a16="http://schemas.microsoft.com/office/drawing/2014/main" id="{480CD104-30CD-4F53-A9E9-F41DC2B8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16" y="3769883"/>
            <a:ext cx="900000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Rectangle 3707">
            <a:extLst>
              <a:ext uri="{FF2B5EF4-FFF2-40B4-BE49-F238E27FC236}">
                <a16:creationId xmlns:a16="http://schemas.microsoft.com/office/drawing/2014/main" id="{3ABB1EFA-1B6A-4295-9CF9-D1919DB2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163285"/>
            <a:ext cx="68506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Rectangle 3708">
            <a:extLst>
              <a:ext uri="{FF2B5EF4-FFF2-40B4-BE49-F238E27FC236}">
                <a16:creationId xmlns:a16="http://schemas.microsoft.com/office/drawing/2014/main" id="{58DD5A41-6F88-4612-9734-F0749A21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00" y="4280498"/>
            <a:ext cx="1714924" cy="115631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AutoShape 3716">
            <a:extLst>
              <a:ext uri="{FF2B5EF4-FFF2-40B4-BE49-F238E27FC236}">
                <a16:creationId xmlns:a16="http://schemas.microsoft.com/office/drawing/2014/main" id="{8A00316F-6120-472E-8FA0-5FEB71AEF0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62" y="5415794"/>
            <a:ext cx="957982" cy="173446"/>
          </a:xfrm>
          <a:prstGeom prst="rightArrow">
            <a:avLst>
              <a:gd name="adj1" fmla="val 57898"/>
              <a:gd name="adj2" fmla="val 52731"/>
            </a:avLst>
          </a:prstGeom>
          <a:solidFill>
            <a:srgbClr val="FF0000"/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AutoShape 3717">
            <a:extLst>
              <a:ext uri="{FF2B5EF4-FFF2-40B4-BE49-F238E27FC236}">
                <a16:creationId xmlns:a16="http://schemas.microsoft.com/office/drawing/2014/main" id="{F4F8432D-9EC2-44AF-BBED-C13C997C5E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643" y="5220703"/>
            <a:ext cx="1260000" cy="173446"/>
          </a:xfrm>
          <a:prstGeom prst="rightArrow">
            <a:avLst>
              <a:gd name="adj1" fmla="val 58333"/>
              <a:gd name="adj2" fmla="val 62498"/>
            </a:avLst>
          </a:prstGeom>
          <a:solidFill>
            <a:schemeClr val="bg2">
              <a:lumMod val="90000"/>
            </a:schemeClr>
          </a:solidFill>
          <a:ln w="9525" cap="rnd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구름 모양 설명선 218">
            <a:extLst>
              <a:ext uri="{FF2B5EF4-FFF2-40B4-BE49-F238E27FC236}">
                <a16:creationId xmlns:a16="http://schemas.microsoft.com/office/drawing/2014/main" id="{37D0CD3F-4850-4355-B3C0-37DE2DC6BC41}"/>
              </a:ext>
            </a:extLst>
          </p:cNvPr>
          <p:cNvSpPr/>
          <p:nvPr/>
        </p:nvSpPr>
        <p:spPr bwMode="auto">
          <a:xfrm>
            <a:off x="3699951" y="3693183"/>
            <a:ext cx="2060470" cy="436192"/>
          </a:xfrm>
          <a:prstGeom prst="cloudCallout">
            <a:avLst>
              <a:gd name="adj1" fmla="val -52632"/>
              <a:gd name="adj2" fmla="val 96888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800" b="1" dirty="0">
                <a:latin typeface="굴림" pitchFamily="50" charset="-127"/>
                <a:ea typeface="굴림" pitchFamily="50" charset="-127"/>
              </a:rPr>
              <a:t>장비제어와 서버간 </a:t>
            </a:r>
            <a:r>
              <a:rPr lang="ko-KR" altLang="en-US" sz="800" b="1">
                <a:latin typeface="굴림" pitchFamily="50" charset="-127"/>
                <a:ea typeface="굴림" pitchFamily="50" charset="-127"/>
              </a:rPr>
              <a:t>연결이 구형 라이브러리로 지연발생</a:t>
            </a:r>
            <a:endParaRPr lang="ko-KR" altLang="en-US" sz="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B0022-EF3A-462C-875B-E7CA6514F570}"/>
              </a:ext>
            </a:extLst>
          </p:cNvPr>
          <p:cNvSpPr txBox="1"/>
          <p:nvPr/>
        </p:nvSpPr>
        <p:spPr>
          <a:xfrm>
            <a:off x="763960" y="121598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개발추진계획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EDBA2-880A-4608-B3C5-CC52749047FF}"/>
              </a:ext>
            </a:extLst>
          </p:cNvPr>
          <p:cNvSpPr txBox="1"/>
          <p:nvPr/>
        </p:nvSpPr>
        <p:spPr>
          <a:xfrm>
            <a:off x="3699951" y="6007240"/>
            <a:ext cx="48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적용 가능 아이템으로 지속 개발 할 예정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3705">
            <a:extLst>
              <a:ext uri="{FF2B5EF4-FFF2-40B4-BE49-F238E27FC236}">
                <a16:creationId xmlns:a16="http://schemas.microsoft.com/office/drawing/2014/main" id="{FA46C26F-8C9D-4863-A462-0C9DF187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2974188"/>
            <a:ext cx="3543632" cy="11563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706">
            <a:extLst>
              <a:ext uri="{FF2B5EF4-FFF2-40B4-BE49-F238E27FC236}">
                <a16:creationId xmlns:a16="http://schemas.microsoft.com/office/drawing/2014/main" id="{ED5AAE56-A6E9-43A1-A895-96AE80C3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88" y="3097345"/>
            <a:ext cx="3543632" cy="115631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래픽 5" descr="왼쪽으로 굽은 화살표">
            <a:extLst>
              <a:ext uri="{FF2B5EF4-FFF2-40B4-BE49-F238E27FC236}">
                <a16:creationId xmlns:a16="http://schemas.microsoft.com/office/drawing/2014/main" id="{6F7A4D40-A6DB-46CC-97EA-40261042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197" y="5422783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0">
            <a:extLst>
              <a:ext uri="{FF2B5EF4-FFF2-40B4-BE49-F238E27FC236}">
                <a16:creationId xmlns:a16="http://schemas.microsoft.com/office/drawing/2014/main" id="{C2C48DAD-45F0-485D-A45C-F4076401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0648"/>
            <a:ext cx="2664296" cy="504825"/>
          </a:xfrm>
          <a:prstGeom prst="roundRect">
            <a:avLst>
              <a:gd name="adj" fmla="val 30028"/>
            </a:avLst>
          </a:prstGeom>
          <a:solidFill>
            <a:schemeClr val="bg1"/>
          </a:solidFill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개발현황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068BC-C6D5-4624-94E8-83D628079E9E}"/>
              </a:ext>
            </a:extLst>
          </p:cNvPr>
          <p:cNvSpPr txBox="1"/>
          <p:nvPr/>
        </p:nvSpPr>
        <p:spPr>
          <a:xfrm>
            <a:off x="763960" y="1215984"/>
            <a:ext cx="70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BC224-5EDF-4774-A439-E2BA4420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2060848"/>
            <a:ext cx="4158208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11D90-E6A2-4FD7-A1B4-EB7D0F85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15256" cy="288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D60DF-34B1-4E99-82D8-903B44A966D2}"/>
              </a:ext>
            </a:extLst>
          </p:cNvPr>
          <p:cNvSpPr txBox="1"/>
          <p:nvPr/>
        </p:nvSpPr>
        <p:spPr>
          <a:xfrm>
            <a:off x="899592" y="5290866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장비제어 및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구축을 위한 서버 필요하며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장비와 연결 되어있어야 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0403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B172">
  <a:themeElements>
    <a:clrScheme name="B17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72">
      <a:majorFont>
        <a:latin typeface="-탈윤체M"/>
        <a:ea typeface="-탈윤체M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정윤주</ep:Company>
  <ep:Words>464</ep:Words>
  <ep:PresentationFormat>화면 슬라이드 쇼(4:3)</ep:PresentationFormat>
  <ep:Paragraphs>101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B172</vt:lpstr>
      <vt:lpstr>웹 기반  측정자동화  서비스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2001-07-18T23:57:34.000</dcterms:created>
  <dc:creator>정윤주</dc:creator>
  <cp:lastModifiedBy>user</cp:lastModifiedBy>
  <dcterms:modified xsi:type="dcterms:W3CDTF">2020-10-29T13:41:16.898</dcterms:modified>
  <cp:revision>125</cp:revision>
  <dc:title>PowerPoint 프레젠테이션</dc:title>
  <cp:version/>
</cp:coreProperties>
</file>