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 id="2147483658" r:id="rId2"/>
    <p:sldMasterId id="2147483664" r:id="rId3"/>
    <p:sldMasterId id="2147483710" r:id="rId4"/>
  </p:sldMasterIdLst>
  <p:sldIdLst>
    <p:sldId id="256" r:id="rId5"/>
    <p:sldId id="257" r:id="rId6"/>
    <p:sldId id="258" r:id="rId7"/>
    <p:sldId id="259" r:id="rId8"/>
    <p:sldId id="297" r:id="rId9"/>
    <p:sldId id="262" r:id="rId10"/>
    <p:sldId id="263" r:id="rId11"/>
    <p:sldId id="271" r:id="rId12"/>
    <p:sldId id="278" r:id="rId13"/>
    <p:sldId id="298" r:id="rId14"/>
    <p:sldId id="268" r:id="rId15"/>
    <p:sldId id="279" r:id="rId16"/>
    <p:sldId id="272" r:id="rId17"/>
    <p:sldId id="280" r:id="rId18"/>
    <p:sldId id="274" r:id="rId19"/>
    <p:sldId id="275" r:id="rId20"/>
    <p:sldId id="293" r:id="rId21"/>
    <p:sldId id="294" r:id="rId22"/>
    <p:sldId id="299" r:id="rId23"/>
    <p:sldId id="281" r:id="rId24"/>
    <p:sldId id="282" r:id="rId25"/>
    <p:sldId id="269" r:id="rId26"/>
    <p:sldId id="276" r:id="rId27"/>
    <p:sldId id="270" r:id="rId28"/>
    <p:sldId id="283" r:id="rId29"/>
    <p:sldId id="284" r:id="rId30"/>
    <p:sldId id="285" r:id="rId31"/>
    <p:sldId id="286" r:id="rId32"/>
    <p:sldId id="287" r:id="rId33"/>
    <p:sldId id="288" r:id="rId34"/>
    <p:sldId id="260" r:id="rId35"/>
    <p:sldId id="289" r:id="rId36"/>
    <p:sldId id="277" r:id="rId37"/>
    <p:sldId id="291" r:id="rId38"/>
    <p:sldId id="290" r:id="rId39"/>
    <p:sldId id="292" r:id="rId40"/>
    <p:sldId id="295" r:id="rId41"/>
    <p:sldId id="29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5" d="100"/>
          <a:sy n="145" d="100"/>
        </p:scale>
        <p:origin x="114" y="10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3235680" y="2382480"/>
            <a:ext cx="2671920" cy="1213920"/>
          </a:xfrm>
          <a:prstGeom prst="rect">
            <a:avLst/>
          </a:prstGeom>
          <a:solidFill>
            <a:schemeClr val="lt1"/>
          </a:solid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36" name="PlaceHolder 2"/>
          <p:cNvSpPr>
            <a:spLocks noGrp="1"/>
          </p:cNvSpPr>
          <p:nvPr>
            <p:ph type="title"/>
          </p:nvPr>
        </p:nvSpPr>
        <p:spPr>
          <a:xfrm>
            <a:off x="3359520" y="1546560"/>
            <a:ext cx="757800" cy="757800"/>
          </a:xfrm>
          <a:prstGeom prst="rect">
            <a:avLst/>
          </a:prstGeom>
          <a:solidFill>
            <a:schemeClr val="lt1"/>
          </a:solidFill>
          <a:ln w="9360">
            <a:solidFill>
              <a:srgbClr val="000000"/>
            </a:solidFill>
            <a:round/>
          </a:ln>
        </p:spPr>
        <p:txBody>
          <a:bodyPr lIns="91440" tIns="91440" rIns="91440" bIns="91440" anchor="ctr">
            <a:noAutofit/>
          </a:bodyPr>
          <a:lstStyle/>
          <a:p>
            <a:pPr indent="0" algn="ctr">
              <a:lnSpc>
                <a:spcPct val="100000"/>
              </a:lnSpc>
              <a:buNone/>
            </a:pPr>
            <a:r>
              <a:rPr lang="fr-FR" sz="3000" b="1" strike="noStrike" spc="-1">
                <a:solidFill>
                  <a:schemeClr val="dk1"/>
                </a:solidFill>
                <a:latin typeface="Josefin Sans"/>
                <a:ea typeface="Josefin Sans"/>
              </a:rPr>
              <a:t>xx%</a:t>
            </a:r>
            <a:endParaRPr lang="fr-FR" sz="3000" b="0" strike="noStrike" spc="-1">
              <a:solidFill>
                <a:schemeClr val="dk1"/>
              </a:solidFill>
              <a:latin typeface="Arial"/>
            </a:endParaRPr>
          </a:p>
        </p:txBody>
      </p:sp>
      <p:sp>
        <p:nvSpPr>
          <p:cNvPr id="3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1700280" y="1749240"/>
            <a:ext cx="5734080" cy="1015200"/>
          </a:xfrm>
          <a:prstGeom prst="rect">
            <a:avLst/>
          </a:prstGeom>
          <a:solidFill>
            <a:schemeClr val="lt1"/>
          </a:solid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grpSp>
        <p:nvGrpSpPr>
          <p:cNvPr id="82" name="Google Shape;203;p18"/>
          <p:cNvGrpSpPr/>
          <p:nvPr/>
        </p:nvGrpSpPr>
        <p:grpSpPr>
          <a:xfrm>
            <a:off x="722160" y="4604040"/>
            <a:ext cx="2278440" cy="330120"/>
            <a:chOff x="722160" y="4604040"/>
            <a:chExt cx="2278440" cy="330120"/>
          </a:xfrm>
        </p:grpSpPr>
        <p:sp>
          <p:nvSpPr>
            <p:cNvPr id="83" name="Google Shape;204;p18"/>
            <p:cNvSpPr/>
            <p:nvPr/>
          </p:nvSpPr>
          <p:spPr>
            <a:xfrm flipH="1">
              <a:off x="721800" y="4604040"/>
              <a:ext cx="2278440" cy="3301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 name="Google Shape;205;p18"/>
            <p:cNvSpPr/>
            <p:nvPr/>
          </p:nvSpPr>
          <p:spPr>
            <a:xfrm flipH="1">
              <a:off x="774000" y="4665600"/>
              <a:ext cx="469800" cy="20736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5" name="Google Shape;206;p18"/>
          <p:cNvSpPr/>
          <p:nvPr/>
        </p:nvSpPr>
        <p:spPr>
          <a:xfrm flipH="1">
            <a:off x="8421480" y="539640"/>
            <a:ext cx="342720" cy="861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86" name="Google Shape;207;p18"/>
          <p:cNvCxnSpPr/>
          <p:nvPr/>
        </p:nvCxnSpPr>
        <p:spPr>
          <a:xfrm>
            <a:off x="-95040" y="4603680"/>
            <a:ext cx="3095280" cy="360"/>
          </a:xfrm>
          <a:prstGeom prst="straightConnector1">
            <a:avLst/>
          </a:prstGeom>
          <a:ln w="9525">
            <a:solidFill>
              <a:srgbClr val="000000"/>
            </a:solidFill>
            <a:round/>
          </a:ln>
        </p:spPr>
      </p:cxnSp>
      <p:sp>
        <p:nvSpPr>
          <p:cNvPr id="8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8" name="PlaceHolder 1"/>
          <p:cNvSpPr>
            <a:spLocks noGrp="1"/>
          </p:cNvSpPr>
          <p:nvPr>
            <p:ph type="title"/>
          </p:nvPr>
        </p:nvSpPr>
        <p:spPr>
          <a:xfrm>
            <a:off x="2286000" y="1697040"/>
            <a:ext cx="4571640" cy="757080"/>
          </a:xfrm>
          <a:prstGeom prst="rect">
            <a:avLst/>
          </a:prstGeom>
          <a:solidFill>
            <a:schemeClr val="lt1"/>
          </a:solidFill>
          <a:ln w="0">
            <a:noFill/>
          </a:ln>
        </p:spPr>
        <p:txBody>
          <a:bodyPr lIns="91440" tIns="91440" rIns="91440" bIns="91440" anchor="b">
            <a:noAutofit/>
          </a:bodyPr>
          <a:lstStyle/>
          <a:p>
            <a:pPr indent="0">
              <a:buNone/>
            </a:pPr>
            <a:r>
              <a:rPr lang="fr-FR" sz="4200" b="0" strike="noStrike" spc="-1">
                <a:solidFill>
                  <a:schemeClr val="dk1"/>
                </a:solidFill>
                <a:latin typeface="Arial"/>
              </a:rPr>
              <a:t>Click to edit the title text format</a:t>
            </a:r>
          </a:p>
        </p:txBody>
      </p:sp>
      <p:sp>
        <p:nvSpPr>
          <p:cNvPr id="359" name="Google Shape;108;p9"/>
          <p:cNvSpPr/>
          <p:nvPr/>
        </p:nvSpPr>
        <p:spPr>
          <a:xfrm rot="5400000" flipH="1">
            <a:off x="982080" y="-62640"/>
            <a:ext cx="342720" cy="861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360" name="Google Shape;109;p9"/>
          <p:cNvCxnSpPr/>
          <p:nvPr/>
        </p:nvCxnSpPr>
        <p:spPr>
          <a:xfrm flipV="1">
            <a:off x="722160" y="-20160"/>
            <a:ext cx="360" cy="4624200"/>
          </a:xfrm>
          <a:prstGeom prst="straightConnector1">
            <a:avLst/>
          </a:prstGeom>
          <a:ln w="9525">
            <a:solidFill>
              <a:srgbClr val="000000"/>
            </a:solidFill>
            <a:round/>
          </a:ln>
        </p:spPr>
      </p:cxnSp>
      <p:sp>
        <p:nvSpPr>
          <p:cNvPr id="36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idx="4294967295"/>
          </p:nvPr>
        </p:nvSpPr>
        <p:spPr>
          <a:xfrm>
            <a:off x="1962150" y="2196527"/>
            <a:ext cx="5219700" cy="750445"/>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800" b="1" strike="noStrike" spc="-1" dirty="0">
                <a:solidFill>
                  <a:schemeClr val="dk1"/>
                </a:solidFill>
                <a:latin typeface="Times New Roman" panose="02020603050405020304" pitchFamily="18" charset="0"/>
                <a:ea typeface="Josefin Sans"/>
                <a:cs typeface="Times New Roman" panose="02020603050405020304" pitchFamily="18" charset="0"/>
              </a:rPr>
              <a:t>MVT trong Django</a:t>
            </a:r>
            <a:endParaRPr lang="fr-FR" sz="4800" b="0" strike="noStrike" spc="-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4302B-5502-34C7-7A0F-540773BAB1AE}"/>
            </a:ext>
          </a:extLst>
        </p:cNvPr>
        <p:cNvGrpSpPr/>
        <p:nvPr/>
      </p:nvGrpSpPr>
      <p:grpSpPr>
        <a:xfrm>
          <a:off x="0" y="0"/>
          <a:ext cx="0" cy="0"/>
          <a:chOff x="0" y="0"/>
          <a:chExt cx="0" cy="0"/>
        </a:xfrm>
      </p:grpSpPr>
      <p:sp>
        <p:nvSpPr>
          <p:cNvPr id="448" name="PlaceHolder 1">
            <a:extLst>
              <a:ext uri="{FF2B5EF4-FFF2-40B4-BE49-F238E27FC236}">
                <a16:creationId xmlns:a16="http://schemas.microsoft.com/office/drawing/2014/main" id="{DD1E1AAC-E567-DA13-BD34-1383E989DA4C}"/>
              </a:ext>
            </a:extLst>
          </p:cNvPr>
          <p:cNvSpPr>
            <a:spLocks noGrp="1"/>
          </p:cNvSpPr>
          <p:nvPr>
            <p:ph type="title" idx="4294967295"/>
          </p:nvPr>
        </p:nvSpPr>
        <p:spPr>
          <a:xfrm>
            <a:off x="241897" y="211137"/>
            <a:ext cx="8458865" cy="76200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vi-VN" sz="2800" b="1" strike="noStrike" spc="-1" dirty="0">
                <a:solidFill>
                  <a:schemeClr val="dk1"/>
                </a:solidFill>
                <a:latin typeface="Times New Roman" panose="02020603050405020304" pitchFamily="18" charset="0"/>
                <a:ea typeface="Josefin Sans"/>
                <a:cs typeface="Times New Roman" panose="02020603050405020304" pitchFamily="18" charset="0"/>
              </a:rPr>
              <a:t>Tại sao Django gắn ORM trực tiếp vào Model thay vì tách rời như trong MVC?</a:t>
            </a:r>
            <a:endParaRPr lang="fr-FR" sz="28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449" name="PlaceHolder 2">
            <a:extLst>
              <a:ext uri="{FF2B5EF4-FFF2-40B4-BE49-F238E27FC236}">
                <a16:creationId xmlns:a16="http://schemas.microsoft.com/office/drawing/2014/main" id="{8FD7FE8C-1014-1F39-C76D-2F1E1FB1649E}"/>
              </a:ext>
            </a:extLst>
          </p:cNvPr>
          <p:cNvSpPr>
            <a:spLocks noGrp="1"/>
          </p:cNvSpPr>
          <p:nvPr>
            <p:ph type="subTitle" idx="4294967295"/>
          </p:nvPr>
        </p:nvSpPr>
        <p:spPr>
          <a:xfrm>
            <a:off x="4684426" y="1076917"/>
            <a:ext cx="4016336" cy="3618007"/>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vs DB</a:t>
            </a:r>
          </a:p>
          <a:p>
            <a:pPr indent="0">
              <a:lnSpc>
                <a:spcPct val="100000"/>
              </a:lnSpc>
              <a:buNone/>
              <a:tabLst>
                <a:tab pos="0" algn="l"/>
              </a:tabLst>
            </a:pPr>
            <a:br>
              <a:rPr lang="vi-VN"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endParaRPr lang="en-US" dirty="0">
              <a:latin typeface="Times New Roman" panose="02020603050405020304" pitchFamily="18" charset="0"/>
              <a:cs typeface="Times New Roman" panose="02020603050405020304" pitchFamily="18" charset="0"/>
            </a:endParaRPr>
          </a:p>
          <a:p>
            <a:pPr indent="0">
              <a:lnSpc>
                <a:spcPct val="100000"/>
              </a:lnSpc>
              <a:buNone/>
              <a:tabLst>
                <a:tab pos="0" algn="l"/>
              </a:tabLst>
            </a:pPr>
            <a:br>
              <a:rPr lang="vi-VN"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sang DB </a:t>
            </a:r>
            <a:r>
              <a:rPr lang="en-US" dirty="0" err="1">
                <a:latin typeface="Times New Roman" panose="02020603050405020304" pitchFamily="18" charset="0"/>
                <a:cs typeface="Times New Roman" panose="02020603050405020304" pitchFamily="18" charset="0"/>
              </a:rPr>
              <a:t>khác</a:t>
            </a:r>
            <a:endParaRPr lang="en-US"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9CA4EE5-240D-CEB3-473B-A6E80E647554}"/>
              </a:ext>
            </a:extLst>
          </p:cNvPr>
          <p:cNvPicPr>
            <a:picLocks noChangeAspect="1"/>
          </p:cNvPicPr>
          <p:nvPr/>
        </p:nvPicPr>
        <p:blipFill>
          <a:blip r:embed="rId2"/>
          <a:stretch>
            <a:fillRect/>
          </a:stretch>
        </p:blipFill>
        <p:spPr>
          <a:xfrm>
            <a:off x="199748" y="1076918"/>
            <a:ext cx="4484678" cy="3618007"/>
          </a:xfrm>
          <a:prstGeom prst="rect">
            <a:avLst/>
          </a:prstGeom>
        </p:spPr>
      </p:pic>
    </p:spTree>
    <p:extLst>
      <p:ext uri="{BB962C8B-B14F-4D97-AF65-F5344CB8AC3E}">
        <p14:creationId xmlns:p14="http://schemas.microsoft.com/office/powerpoint/2010/main" val="1053355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7953A-6B21-CDAF-9889-59C0C5AFA3B8}"/>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1E541093-48FB-D9AD-917D-6F5F090D4B29}"/>
              </a:ext>
            </a:extLst>
          </p:cNvPr>
          <p:cNvSpPr>
            <a:spLocks noGrp="1"/>
          </p:cNvSpPr>
          <p:nvPr>
            <p:ph type="title" idx="4294967295"/>
          </p:nvPr>
        </p:nvSpPr>
        <p:spPr>
          <a:xfrm>
            <a:off x="950912" y="0"/>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Model</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8D6685-2EE1-C404-FF4C-64CCD2E5CC88}"/>
              </a:ext>
            </a:extLst>
          </p:cNvPr>
          <p:cNvPicPr>
            <a:picLocks noChangeAspect="1"/>
          </p:cNvPicPr>
          <p:nvPr/>
        </p:nvPicPr>
        <p:blipFill>
          <a:blip r:embed="rId2"/>
          <a:stretch>
            <a:fillRect/>
          </a:stretch>
        </p:blipFill>
        <p:spPr>
          <a:xfrm>
            <a:off x="214743" y="1000983"/>
            <a:ext cx="8714514" cy="3705928"/>
          </a:xfrm>
          <a:prstGeom prst="rect">
            <a:avLst/>
          </a:prstGeom>
        </p:spPr>
      </p:pic>
    </p:spTree>
    <p:extLst>
      <p:ext uri="{BB962C8B-B14F-4D97-AF65-F5344CB8AC3E}">
        <p14:creationId xmlns:p14="http://schemas.microsoft.com/office/powerpoint/2010/main" val="2595439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FC948-E576-9E90-D04A-9557B0404A41}"/>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E75CEF28-9091-B264-F3E3-FED510B45F9E}"/>
              </a:ext>
            </a:extLst>
          </p:cNvPr>
          <p:cNvSpPr>
            <a:spLocks noGrp="1"/>
          </p:cNvSpPr>
          <p:nvPr>
            <p:ph type="title" idx="4294967295"/>
          </p:nvPr>
        </p:nvSpPr>
        <p:spPr>
          <a:xfrm>
            <a:off x="950912" y="0"/>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Ví dụ định nghĩa Model</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52692B-E38B-2845-5AE9-A287B51DA9D1}"/>
              </a:ext>
            </a:extLst>
          </p:cNvPr>
          <p:cNvPicPr>
            <a:picLocks noChangeAspect="1"/>
          </p:cNvPicPr>
          <p:nvPr/>
        </p:nvPicPr>
        <p:blipFill>
          <a:blip r:embed="rId2"/>
          <a:stretch>
            <a:fillRect/>
          </a:stretch>
        </p:blipFill>
        <p:spPr>
          <a:xfrm>
            <a:off x="918651" y="1556778"/>
            <a:ext cx="7306695" cy="2419688"/>
          </a:xfrm>
          <a:prstGeom prst="rect">
            <a:avLst/>
          </a:prstGeom>
        </p:spPr>
      </p:pic>
    </p:spTree>
    <p:extLst>
      <p:ext uri="{BB962C8B-B14F-4D97-AF65-F5344CB8AC3E}">
        <p14:creationId xmlns:p14="http://schemas.microsoft.com/office/powerpoint/2010/main" val="3602374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AD628-1615-C103-9A29-93110205009B}"/>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2D074916-7A6A-3CF9-477E-107CF07EEAB3}"/>
              </a:ext>
            </a:extLst>
          </p:cNvPr>
          <p:cNvSpPr>
            <a:spLocks noGrp="1"/>
          </p:cNvSpPr>
          <p:nvPr>
            <p:ph type="title" idx="4294967295"/>
          </p:nvPr>
        </p:nvSpPr>
        <p:spPr>
          <a:xfrm>
            <a:off x="950912" y="0"/>
            <a:ext cx="7242175" cy="1068388"/>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Các kiểu dữ liệu trong Model</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826C75-D635-843C-D390-557138C4611C}"/>
              </a:ext>
            </a:extLst>
          </p:cNvPr>
          <p:cNvPicPr>
            <a:picLocks noChangeAspect="1"/>
          </p:cNvPicPr>
          <p:nvPr/>
        </p:nvPicPr>
        <p:blipFill>
          <a:blip r:embed="rId2"/>
          <a:stretch>
            <a:fillRect/>
          </a:stretch>
        </p:blipFill>
        <p:spPr>
          <a:xfrm>
            <a:off x="891915" y="965277"/>
            <a:ext cx="7360170" cy="4050806"/>
          </a:xfrm>
          <a:prstGeom prst="rect">
            <a:avLst/>
          </a:prstGeom>
        </p:spPr>
      </p:pic>
    </p:spTree>
    <p:extLst>
      <p:ext uri="{BB962C8B-B14F-4D97-AF65-F5344CB8AC3E}">
        <p14:creationId xmlns:p14="http://schemas.microsoft.com/office/powerpoint/2010/main" val="2166710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38C76-A31F-E817-2C0E-B173814BE42A}"/>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ECAE0F72-6E69-F5AF-4AAC-99C79A600409}"/>
              </a:ext>
            </a:extLst>
          </p:cNvPr>
          <p:cNvSpPr>
            <a:spLocks noGrp="1"/>
          </p:cNvSpPr>
          <p:nvPr>
            <p:ph type="title" idx="4294967295"/>
          </p:nvPr>
        </p:nvSpPr>
        <p:spPr>
          <a:xfrm>
            <a:off x="950912" y="0"/>
            <a:ext cx="7242175" cy="1068388"/>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Migrations</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2CBC40C-A760-7C50-54B5-542E719A9C39}"/>
              </a:ext>
            </a:extLst>
          </p:cNvPr>
          <p:cNvPicPr>
            <a:picLocks noChangeAspect="1"/>
          </p:cNvPicPr>
          <p:nvPr/>
        </p:nvPicPr>
        <p:blipFill>
          <a:blip r:embed="rId2"/>
          <a:stretch>
            <a:fillRect/>
          </a:stretch>
        </p:blipFill>
        <p:spPr>
          <a:xfrm>
            <a:off x="1758633" y="1696894"/>
            <a:ext cx="5626733" cy="2069447"/>
          </a:xfrm>
          <a:prstGeom prst="rect">
            <a:avLst/>
          </a:prstGeom>
        </p:spPr>
      </p:pic>
    </p:spTree>
    <p:extLst>
      <p:ext uri="{BB962C8B-B14F-4D97-AF65-F5344CB8AC3E}">
        <p14:creationId xmlns:p14="http://schemas.microsoft.com/office/powerpoint/2010/main" val="3245525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1705140" y="1017962"/>
            <a:ext cx="5733720" cy="1018800"/>
          </a:xfrm>
          <a:prstGeom prst="rect">
            <a:avLst/>
          </a:prstGeom>
          <a:solidFill>
            <a:schemeClr val="lt1"/>
          </a:solid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dirty="0">
                <a:solidFill>
                  <a:schemeClr val="dk1"/>
                </a:solidFill>
                <a:latin typeface="Times New Roman" panose="02020603050405020304" pitchFamily="18" charset="0"/>
                <a:ea typeface="Josefin Sans"/>
                <a:cs typeface="Times New Roman" panose="02020603050405020304" pitchFamily="18" charset="0"/>
              </a:rPr>
              <a:t>Định nghĩa View trong Django</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453" name="PlaceHolder 2"/>
          <p:cNvSpPr>
            <a:spLocks noGrp="1"/>
          </p:cNvSpPr>
          <p:nvPr>
            <p:ph type="subTitle"/>
          </p:nvPr>
        </p:nvSpPr>
        <p:spPr>
          <a:xfrm>
            <a:off x="524656" y="2263515"/>
            <a:ext cx="8094688" cy="1948721"/>
          </a:xfrm>
          <a:prstGeom prst="rect">
            <a:avLst/>
          </a:prstGeom>
          <a:solidFill>
            <a:schemeClr val="lt1"/>
          </a:solidFill>
          <a:ln w="0">
            <a:noFill/>
          </a:ln>
        </p:spPr>
        <p:txBody>
          <a:bodyPr lIns="91440" tIns="91440" rIns="91440" bIns="91440" anchor="t">
            <a:normAutofit/>
          </a:bodyPr>
          <a:lstStyle/>
          <a:p>
            <a:pPr indent="0" algn="ctr">
              <a:lnSpc>
                <a:spcPct val="100000"/>
              </a:lnSpc>
              <a:buNone/>
              <a:tabLst>
                <a:tab pos="0" algn="l"/>
              </a:tabLst>
            </a:pPr>
            <a:r>
              <a:rPr lang="en" b="0" strike="noStrike" spc="-1" dirty="0">
                <a:solidFill>
                  <a:schemeClr val="dk1"/>
                </a:solidFill>
                <a:latin typeface="Times New Roman" panose="02020603050405020304" pitchFamily="18" charset="0"/>
                <a:ea typeface="arial"/>
                <a:cs typeface="Times New Roman" panose="02020603050405020304" pitchFamily="18" charset="0"/>
              </a:rPr>
              <a:t>View trong Django là một hàm hoặc lớp chịu trách nhiệm xử lý logic ứng dụng. Nó nhận yêu cầu từ client, tương tác với Model để lấy dữ liệu và trả về phản hồi cho người dùng.</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C75D0-9EC3-1EFF-558D-F4146976309C}"/>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872B8B9E-9B0E-11DB-B8CB-AFF58B5B14B4}"/>
              </a:ext>
            </a:extLst>
          </p:cNvPr>
          <p:cNvSpPr>
            <a:spLocks noGrp="1"/>
          </p:cNvSpPr>
          <p:nvPr>
            <p:ph type="title" idx="4294967295"/>
          </p:nvPr>
        </p:nvSpPr>
        <p:spPr>
          <a:xfrm>
            <a:off x="950912" y="-62527"/>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Các kiểu view</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0826ED-A166-60A9-B5EB-02D76EE5808D}"/>
              </a:ext>
            </a:extLst>
          </p:cNvPr>
          <p:cNvPicPr>
            <a:picLocks noChangeAspect="1"/>
          </p:cNvPicPr>
          <p:nvPr/>
        </p:nvPicPr>
        <p:blipFill>
          <a:blip r:embed="rId2"/>
          <a:stretch>
            <a:fillRect/>
          </a:stretch>
        </p:blipFill>
        <p:spPr>
          <a:xfrm>
            <a:off x="753255" y="781009"/>
            <a:ext cx="7577528" cy="2058255"/>
          </a:xfrm>
          <a:prstGeom prst="rect">
            <a:avLst/>
          </a:prstGeom>
        </p:spPr>
      </p:pic>
      <p:pic>
        <p:nvPicPr>
          <p:cNvPr id="10" name="Picture 9">
            <a:extLst>
              <a:ext uri="{FF2B5EF4-FFF2-40B4-BE49-F238E27FC236}">
                <a16:creationId xmlns:a16="http://schemas.microsoft.com/office/drawing/2014/main" id="{9DB237DC-5F7B-5606-5069-5A151BE39E1C}"/>
              </a:ext>
            </a:extLst>
          </p:cNvPr>
          <p:cNvPicPr>
            <a:picLocks noChangeAspect="1"/>
          </p:cNvPicPr>
          <p:nvPr/>
        </p:nvPicPr>
        <p:blipFill>
          <a:blip r:embed="rId3"/>
          <a:stretch>
            <a:fillRect/>
          </a:stretch>
        </p:blipFill>
        <p:spPr>
          <a:xfrm>
            <a:off x="2770352" y="2839264"/>
            <a:ext cx="3603295" cy="2211113"/>
          </a:xfrm>
          <a:prstGeom prst="rect">
            <a:avLst/>
          </a:prstGeom>
        </p:spPr>
      </p:pic>
    </p:spTree>
    <p:extLst>
      <p:ext uri="{BB962C8B-B14F-4D97-AF65-F5344CB8AC3E}">
        <p14:creationId xmlns:p14="http://schemas.microsoft.com/office/powerpoint/2010/main" val="1613317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1561D-1C3F-8162-F20C-72D19D2D5823}"/>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6B6DE9FB-6E3F-3E1E-0691-453BF16C0A93}"/>
              </a:ext>
            </a:extLst>
          </p:cNvPr>
          <p:cNvSpPr>
            <a:spLocks noGrp="1"/>
          </p:cNvSpPr>
          <p:nvPr>
            <p:ph type="title" idx="4294967295"/>
          </p:nvPr>
        </p:nvSpPr>
        <p:spPr>
          <a:xfrm>
            <a:off x="730289" y="-85012"/>
            <a:ext cx="7683422"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Khi nào nên dùng view dạng hàm</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63E8E0-EE76-9A24-1EBF-69709EB02894}"/>
              </a:ext>
            </a:extLst>
          </p:cNvPr>
          <p:cNvPicPr>
            <a:picLocks noChangeAspect="1"/>
          </p:cNvPicPr>
          <p:nvPr/>
        </p:nvPicPr>
        <p:blipFill>
          <a:blip r:embed="rId2"/>
          <a:stretch>
            <a:fillRect/>
          </a:stretch>
        </p:blipFill>
        <p:spPr>
          <a:xfrm>
            <a:off x="124507" y="1785828"/>
            <a:ext cx="4772691" cy="1571844"/>
          </a:xfrm>
          <a:prstGeom prst="rect">
            <a:avLst/>
          </a:prstGeom>
        </p:spPr>
      </p:pic>
      <p:sp>
        <p:nvSpPr>
          <p:cNvPr id="5" name="TextBox 4">
            <a:extLst>
              <a:ext uri="{FF2B5EF4-FFF2-40B4-BE49-F238E27FC236}">
                <a16:creationId xmlns:a16="http://schemas.microsoft.com/office/drawing/2014/main" id="{C7CF8B7D-059F-C25A-1270-B2D0FB63A4F6}"/>
              </a:ext>
            </a:extLst>
          </p:cNvPr>
          <p:cNvSpPr txBox="1"/>
          <p:nvPr/>
        </p:nvSpPr>
        <p:spPr>
          <a:xfrm>
            <a:off x="4990762" y="1388588"/>
            <a:ext cx="4085782" cy="2677656"/>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Khi logic đơn giản (CRUD đơn giản).</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Khi cần viết ít code, dễ hiểu.</a:t>
            </a:r>
            <a:endParaRPr lang="en-US"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Khi không cần kế thừa hoặc mở rộng nhiều.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259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5A53-787E-1333-F153-DF7EA241A047}"/>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4F06C65A-9DBB-F370-7010-109A92E043DB}"/>
              </a:ext>
            </a:extLst>
          </p:cNvPr>
          <p:cNvSpPr>
            <a:spLocks noGrp="1"/>
          </p:cNvSpPr>
          <p:nvPr>
            <p:ph type="title" idx="4294967295"/>
          </p:nvPr>
        </p:nvSpPr>
        <p:spPr>
          <a:xfrm>
            <a:off x="730289" y="-85012"/>
            <a:ext cx="7683422"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Khi nào nên dùng view dạng class</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844D2E-B182-03EF-E11F-D629C9877334}"/>
              </a:ext>
            </a:extLst>
          </p:cNvPr>
          <p:cNvSpPr txBox="1"/>
          <p:nvPr/>
        </p:nvSpPr>
        <p:spPr>
          <a:xfrm>
            <a:off x="4750920" y="1075746"/>
            <a:ext cx="4085782"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logic </a:t>
            </a:r>
            <a:r>
              <a:rPr lang="en-US" sz="2400" dirty="0" err="1">
                <a:latin typeface="Times New Roman" panose="02020603050405020304" pitchFamily="18" charset="0"/>
                <a:cs typeface="Times New Roman" panose="02020603050405020304" pitchFamily="18" charset="0"/>
              </a:rPr>
              <a:t>phức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view.</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view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Django (</a:t>
            </a:r>
            <a:r>
              <a:rPr lang="en-US" sz="2400" b="1" dirty="0" err="1">
                <a:latin typeface="Times New Roman" panose="02020603050405020304" pitchFamily="18" charset="0"/>
                <a:cs typeface="Times New Roman" panose="02020603050405020304" pitchFamily="18" charset="0"/>
              </a:rPr>
              <a:t>ListView</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DetailView</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CreateView</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UpdateView</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DeleteView</a:t>
            </a:r>
            <a:r>
              <a:rPr lang="en-US" sz="24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8C77F758-6391-54BC-7260-A83FBF2E438F}"/>
              </a:ext>
            </a:extLst>
          </p:cNvPr>
          <p:cNvPicPr>
            <a:picLocks noChangeAspect="1"/>
          </p:cNvPicPr>
          <p:nvPr/>
        </p:nvPicPr>
        <p:blipFill>
          <a:blip r:embed="rId2"/>
          <a:stretch>
            <a:fillRect/>
          </a:stretch>
        </p:blipFill>
        <p:spPr>
          <a:xfrm>
            <a:off x="395006" y="1624341"/>
            <a:ext cx="3938115" cy="2029729"/>
          </a:xfrm>
          <a:prstGeom prst="rect">
            <a:avLst/>
          </a:prstGeom>
        </p:spPr>
      </p:pic>
    </p:spTree>
    <p:extLst>
      <p:ext uri="{BB962C8B-B14F-4D97-AF65-F5344CB8AC3E}">
        <p14:creationId xmlns:p14="http://schemas.microsoft.com/office/powerpoint/2010/main" val="1684673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1BF8-8452-D637-C2B1-82F4314FA0E5}"/>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4F9260B5-DF17-2EC6-39BA-1984F85B1DBB}"/>
              </a:ext>
            </a:extLst>
          </p:cNvPr>
          <p:cNvSpPr>
            <a:spLocks noGrp="1"/>
          </p:cNvSpPr>
          <p:nvPr>
            <p:ph type="title" idx="4294967295"/>
          </p:nvPr>
        </p:nvSpPr>
        <p:spPr>
          <a:xfrm>
            <a:off x="730289" y="441261"/>
            <a:ext cx="7683422"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View (MVT) xử lí logic vậy khác gì controller (MVC)</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576082-98BB-0B3D-6377-54655FE6E7F4}"/>
              </a:ext>
            </a:extLst>
          </p:cNvPr>
          <p:cNvSpPr txBox="1"/>
          <p:nvPr/>
        </p:nvSpPr>
        <p:spPr>
          <a:xfrm>
            <a:off x="1237394" y="2340917"/>
            <a:ext cx="666921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URL pattern + View (</a:t>
            </a:r>
            <a:r>
              <a:rPr lang="en-US" sz="2400" dirty="0" err="1">
                <a:latin typeface="Times New Roman" panose="02020603050405020304" pitchFamily="18" charset="0"/>
                <a:cs typeface="Times New Roman" panose="02020603050405020304" pitchFamily="18" charset="0"/>
              </a:rPr>
              <a:t>MVT</a:t>
            </a:r>
            <a:r>
              <a:rPr lang="en-US" sz="2400" dirty="0">
                <a:latin typeface="Times New Roman" panose="02020603050405020304" pitchFamily="18" charset="0"/>
                <a:cs typeface="Times New Roman" panose="02020603050405020304" pitchFamily="18" charset="0"/>
              </a:rPr>
              <a:t>) = Controller (</a:t>
            </a:r>
            <a:r>
              <a:rPr lang="en-US" sz="2400" dirty="0" err="1">
                <a:latin typeface="Times New Roman" panose="02020603050405020304" pitchFamily="18" charset="0"/>
                <a:cs typeface="Times New Roman" panose="02020603050405020304" pitchFamily="18" charset="0"/>
              </a:rPr>
              <a:t>MVC</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21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title" idx="4294967295"/>
          </p:nvPr>
        </p:nvSpPr>
        <p:spPr>
          <a:xfrm>
            <a:off x="3376534" y="359764"/>
            <a:ext cx="2390931" cy="96686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b="1" strike="noStrike" spc="-1" dirty="0">
                <a:solidFill>
                  <a:schemeClr val="dk1"/>
                </a:solidFill>
                <a:latin typeface="Times New Roman" panose="02020603050405020304" pitchFamily="18" charset="0"/>
                <a:ea typeface="Josefin Sans"/>
                <a:cs typeface="Times New Roman" panose="02020603050405020304" pitchFamily="18" charset="0"/>
              </a:rPr>
              <a:t>Nội dung</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26A79E7-691D-12D1-76CF-714A4DD1253A}"/>
              </a:ext>
            </a:extLst>
          </p:cNvPr>
          <p:cNvSpPr txBox="1"/>
          <p:nvPr/>
        </p:nvSpPr>
        <p:spPr>
          <a:xfrm>
            <a:off x="2143449" y="2247211"/>
            <a:ext cx="4857099" cy="1569660"/>
          </a:xfrm>
          <a:prstGeom prst="rect">
            <a:avLst/>
          </a:prstGeom>
          <a:noFill/>
        </p:spPr>
        <p:txBody>
          <a:bodyPr wrap="none" rtlCol="0">
            <a:spAutoFit/>
          </a:bodyPr>
          <a:lstStyle/>
          <a:p>
            <a:pPr algn="ctr"/>
            <a:r>
              <a:rPr lang="en" sz="2400" spc="-1" dirty="0">
                <a:solidFill>
                  <a:schemeClr val="dk1"/>
                </a:solidFill>
                <a:latin typeface="Times New Roman" panose="02020603050405020304" pitchFamily="18" charset="0"/>
                <a:ea typeface="arial"/>
                <a:cs typeface="Times New Roman" panose="02020603050405020304" pitchFamily="18" charset="0"/>
              </a:rPr>
              <a:t>M</a:t>
            </a:r>
            <a:r>
              <a:rPr lang="en" sz="2400" b="0" strike="noStrike" spc="-1" dirty="0">
                <a:solidFill>
                  <a:schemeClr val="dk1"/>
                </a:solidFill>
                <a:latin typeface="Times New Roman" panose="02020603050405020304" pitchFamily="18" charset="0"/>
                <a:ea typeface="arial"/>
                <a:cs typeface="Times New Roman" panose="02020603050405020304" pitchFamily="18" charset="0"/>
              </a:rPr>
              <a:t>ô hình kiến trúc MVT trong Django</a:t>
            </a:r>
          </a:p>
          <a:p>
            <a:pPr algn="ctr"/>
            <a:r>
              <a:rPr lang="en" sz="2400" spc="-1" dirty="0">
                <a:solidFill>
                  <a:schemeClr val="dk1"/>
                </a:solidFill>
                <a:latin typeface="Times New Roman" panose="02020603050405020304" pitchFamily="18" charset="0"/>
                <a:ea typeface="arial"/>
                <a:cs typeface="Times New Roman" panose="02020603050405020304" pitchFamily="18" charset="0"/>
              </a:rPr>
              <a:t>V</a:t>
            </a:r>
            <a:r>
              <a:rPr lang="en" sz="2400" b="0" strike="noStrike" spc="-1" dirty="0">
                <a:solidFill>
                  <a:schemeClr val="dk1"/>
                </a:solidFill>
                <a:latin typeface="Times New Roman" panose="02020603050405020304" pitchFamily="18" charset="0"/>
                <a:ea typeface="arial"/>
                <a:cs typeface="Times New Roman" panose="02020603050405020304" pitchFamily="18" charset="0"/>
              </a:rPr>
              <a:t>ai trò từng thành phần trong MVT</a:t>
            </a:r>
          </a:p>
          <a:p>
            <a:pPr algn="ctr"/>
            <a:r>
              <a:rPr lang="en" sz="2400" b="0" strike="noStrike" spc="-1" dirty="0">
                <a:solidFill>
                  <a:schemeClr val="dk1"/>
                </a:solidFill>
                <a:latin typeface="Times New Roman" panose="02020603050405020304" pitchFamily="18" charset="0"/>
                <a:ea typeface="arial"/>
                <a:cs typeface="Times New Roman" panose="02020603050405020304" pitchFamily="18" charset="0"/>
              </a:rPr>
              <a:t>MVT vs MVC</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6B5E2-C2C5-0C9C-BDCA-BAB13CEC0B08}"/>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85F73B62-C82C-9ECD-EF5A-A995297035C6}"/>
              </a:ext>
            </a:extLst>
          </p:cNvPr>
          <p:cNvSpPr>
            <a:spLocks noGrp="1"/>
          </p:cNvSpPr>
          <p:nvPr>
            <p:ph type="title" idx="4294967295"/>
          </p:nvPr>
        </p:nvSpPr>
        <p:spPr>
          <a:xfrm>
            <a:off x="950912" y="-62527"/>
            <a:ext cx="7242175" cy="1068388"/>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000" b="1" spc="-1" dirty="0">
                <a:solidFill>
                  <a:schemeClr val="dk1"/>
                </a:solidFill>
                <a:latin typeface="Times New Roman" panose="02020603050405020304" pitchFamily="18" charset="0"/>
                <a:cs typeface="Times New Roman" panose="02020603050405020304" pitchFamily="18" charset="0"/>
              </a:rPr>
              <a:t>Routing và URL patterns</a:t>
            </a:r>
            <a:endParaRPr lang="fr-FR" sz="4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9D0D77-4DD6-DAA2-4AD7-778D7EB2F691}"/>
              </a:ext>
            </a:extLst>
          </p:cNvPr>
          <p:cNvPicPr>
            <a:picLocks noChangeAspect="1"/>
          </p:cNvPicPr>
          <p:nvPr/>
        </p:nvPicPr>
        <p:blipFill>
          <a:blip r:embed="rId2"/>
          <a:stretch>
            <a:fillRect/>
          </a:stretch>
        </p:blipFill>
        <p:spPr>
          <a:xfrm>
            <a:off x="1471180" y="1420536"/>
            <a:ext cx="6201640" cy="2467319"/>
          </a:xfrm>
          <a:prstGeom prst="rect">
            <a:avLst/>
          </a:prstGeom>
        </p:spPr>
      </p:pic>
    </p:spTree>
    <p:extLst>
      <p:ext uri="{BB962C8B-B14F-4D97-AF65-F5344CB8AC3E}">
        <p14:creationId xmlns:p14="http://schemas.microsoft.com/office/powerpoint/2010/main" val="2635008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E2F0B-BFE1-6CCF-E0E7-CBA5FA10F75C}"/>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2FF0768D-E0FB-CCE0-8F0E-9A61C36BCA21}"/>
              </a:ext>
            </a:extLst>
          </p:cNvPr>
          <p:cNvSpPr>
            <a:spLocks noGrp="1"/>
          </p:cNvSpPr>
          <p:nvPr>
            <p:ph type="title" idx="4294967295"/>
          </p:nvPr>
        </p:nvSpPr>
        <p:spPr>
          <a:xfrm>
            <a:off x="950912" y="-62527"/>
            <a:ext cx="7242175" cy="1068388"/>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000" b="1" strike="noStrike" spc="-1" dirty="0">
                <a:solidFill>
                  <a:schemeClr val="dk1"/>
                </a:solidFill>
                <a:latin typeface="Times New Roman" panose="02020603050405020304" pitchFamily="18" charset="0"/>
                <a:cs typeface="Times New Roman" panose="02020603050405020304" pitchFamily="18" charset="0"/>
              </a:rPr>
              <a:t>Routing kh</a:t>
            </a:r>
            <a:r>
              <a:rPr lang="en" sz="4000" b="1" spc="-1" dirty="0">
                <a:solidFill>
                  <a:schemeClr val="dk1"/>
                </a:solidFill>
                <a:latin typeface="Times New Roman" panose="02020603050405020304" pitchFamily="18" charset="0"/>
                <a:cs typeface="Times New Roman" panose="02020603050405020304" pitchFamily="18" charset="0"/>
              </a:rPr>
              <a:t>ác gì Controller ?</a:t>
            </a:r>
            <a:endParaRPr lang="fr-FR" sz="4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235015-C5CC-08E5-381D-AB143B41CA80}"/>
              </a:ext>
            </a:extLst>
          </p:cNvPr>
          <p:cNvPicPr>
            <a:picLocks noChangeAspect="1"/>
          </p:cNvPicPr>
          <p:nvPr/>
        </p:nvPicPr>
        <p:blipFill>
          <a:blip r:embed="rId2"/>
          <a:stretch>
            <a:fillRect/>
          </a:stretch>
        </p:blipFill>
        <p:spPr>
          <a:xfrm>
            <a:off x="523014" y="1569144"/>
            <a:ext cx="8097971" cy="2005212"/>
          </a:xfrm>
          <a:prstGeom prst="rect">
            <a:avLst/>
          </a:prstGeom>
        </p:spPr>
      </p:pic>
    </p:spTree>
    <p:extLst>
      <p:ext uri="{BB962C8B-B14F-4D97-AF65-F5344CB8AC3E}">
        <p14:creationId xmlns:p14="http://schemas.microsoft.com/office/powerpoint/2010/main" val="2153334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DD361-5F16-CAAD-C32A-CAC356EFBAEA}"/>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38BDB4F5-DAEA-BA74-142F-E9CCD7AA3EE8}"/>
              </a:ext>
            </a:extLst>
          </p:cNvPr>
          <p:cNvSpPr>
            <a:spLocks noGrp="1"/>
          </p:cNvSpPr>
          <p:nvPr>
            <p:ph type="title" idx="4294967295"/>
          </p:nvPr>
        </p:nvSpPr>
        <p:spPr>
          <a:xfrm>
            <a:off x="950912" y="-123407"/>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View</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5B22F2-A574-1379-AE4F-2150BB3C4F21}"/>
              </a:ext>
            </a:extLst>
          </p:cNvPr>
          <p:cNvPicPr>
            <a:picLocks noChangeAspect="1"/>
          </p:cNvPicPr>
          <p:nvPr/>
        </p:nvPicPr>
        <p:blipFill>
          <a:blip r:embed="rId2"/>
          <a:stretch>
            <a:fillRect/>
          </a:stretch>
        </p:blipFill>
        <p:spPr>
          <a:xfrm>
            <a:off x="532151" y="944981"/>
            <a:ext cx="8079698" cy="3678071"/>
          </a:xfrm>
          <a:prstGeom prst="rect">
            <a:avLst/>
          </a:prstGeom>
        </p:spPr>
      </p:pic>
    </p:spTree>
    <p:extLst>
      <p:ext uri="{BB962C8B-B14F-4D97-AF65-F5344CB8AC3E}">
        <p14:creationId xmlns:p14="http://schemas.microsoft.com/office/powerpoint/2010/main" val="2165549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1"/>
          </p:cNvSpPr>
          <p:nvPr>
            <p:ph type="title" idx="4294967295"/>
          </p:nvPr>
        </p:nvSpPr>
        <p:spPr>
          <a:xfrm>
            <a:off x="1167606" y="411277"/>
            <a:ext cx="6808787" cy="76200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pc="-1" dirty="0">
                <a:solidFill>
                  <a:schemeClr val="dk1"/>
                </a:solidFill>
                <a:latin typeface="Times New Roman" panose="02020603050405020304" pitchFamily="18" charset="0"/>
                <a:cs typeface="Times New Roman" panose="02020603050405020304" pitchFamily="18" charset="0"/>
              </a:rPr>
              <a:t>Template là gì</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A2D6868-57E5-B256-C5A3-FE99FC07D74D}"/>
              </a:ext>
            </a:extLst>
          </p:cNvPr>
          <p:cNvSpPr txBox="1"/>
          <p:nvPr/>
        </p:nvSpPr>
        <p:spPr>
          <a:xfrm>
            <a:off x="1257632" y="1858336"/>
            <a:ext cx="6628736" cy="2308324"/>
          </a:xfrm>
          <a:prstGeom prst="rect">
            <a:avLst/>
          </a:prstGeom>
          <a:noFill/>
        </p:spPr>
        <p:txBody>
          <a:bodyPr wrap="square" rtlCol="0">
            <a:spAutoFit/>
          </a:bodyPr>
          <a:lstStyle/>
          <a:p>
            <a:pPr algn="just"/>
            <a:r>
              <a:rPr lang="en" sz="2400" b="0" strike="noStrike" spc="-1" dirty="0">
                <a:solidFill>
                  <a:schemeClr val="dk1"/>
                </a:solidFill>
                <a:latin typeface="Times New Roman" panose="02020603050405020304" pitchFamily="18" charset="0"/>
                <a:ea typeface="arial"/>
                <a:cs typeface="Times New Roman" panose="02020603050405020304" pitchFamily="18" charset="0"/>
              </a:rPr>
              <a:t>Template trong Django là các file HTML được thiết kế để hiển thị dữ liệu động. Chúng cho phép tách biệt rõ ràng giữa giao diện và logic xử lý trong View, giúp giảm thiểu sự phức tạp trong ứng dụng web và tăng tính tái sử dụng của mã nguồn.</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algn="just"/>
            <a:endParaRPr lang="en-US" sz="2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CE1E-2F96-4E60-71C5-81F5BDECF627}"/>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0079E537-5236-2E3D-1E45-78E6E43911D4}"/>
              </a:ext>
            </a:extLst>
          </p:cNvPr>
          <p:cNvSpPr>
            <a:spLocks noGrp="1"/>
          </p:cNvSpPr>
          <p:nvPr>
            <p:ph type="title" idx="4294967295"/>
          </p:nvPr>
        </p:nvSpPr>
        <p:spPr>
          <a:xfrm>
            <a:off x="950912" y="-10938"/>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Template</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B4E914-7E5B-A19D-8DE1-2849DA2764A1}"/>
              </a:ext>
            </a:extLst>
          </p:cNvPr>
          <p:cNvPicPr>
            <a:picLocks noChangeAspect="1"/>
          </p:cNvPicPr>
          <p:nvPr/>
        </p:nvPicPr>
        <p:blipFill>
          <a:blip r:embed="rId2"/>
          <a:stretch>
            <a:fillRect/>
          </a:stretch>
        </p:blipFill>
        <p:spPr>
          <a:xfrm>
            <a:off x="505918" y="1068371"/>
            <a:ext cx="8132164" cy="3528492"/>
          </a:xfrm>
          <a:prstGeom prst="rect">
            <a:avLst/>
          </a:prstGeom>
        </p:spPr>
      </p:pic>
    </p:spTree>
    <p:extLst>
      <p:ext uri="{BB962C8B-B14F-4D97-AF65-F5344CB8AC3E}">
        <p14:creationId xmlns:p14="http://schemas.microsoft.com/office/powerpoint/2010/main" val="4197783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27E9E-4EB5-2C37-ECCE-82E9B3C8D5D6}"/>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AD33E546-4C98-B4E7-8943-9BEEAFC8CD02}"/>
              </a:ext>
            </a:extLst>
          </p:cNvPr>
          <p:cNvSpPr>
            <a:spLocks noGrp="1"/>
          </p:cNvSpPr>
          <p:nvPr>
            <p:ph type="title" idx="4294967295"/>
          </p:nvPr>
        </p:nvSpPr>
        <p:spPr>
          <a:xfrm>
            <a:off x="950912" y="-10938"/>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Template</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7A55C2-07C1-C69B-7BBF-E9E325922082}"/>
              </a:ext>
            </a:extLst>
          </p:cNvPr>
          <p:cNvPicPr>
            <a:picLocks noChangeAspect="1"/>
          </p:cNvPicPr>
          <p:nvPr/>
        </p:nvPicPr>
        <p:blipFill>
          <a:blip r:embed="rId2"/>
          <a:stretch>
            <a:fillRect/>
          </a:stretch>
        </p:blipFill>
        <p:spPr>
          <a:xfrm>
            <a:off x="281125" y="1057450"/>
            <a:ext cx="3526377" cy="1828148"/>
          </a:xfrm>
          <a:prstGeom prst="rect">
            <a:avLst/>
          </a:prstGeom>
        </p:spPr>
      </p:pic>
      <p:sp>
        <p:nvSpPr>
          <p:cNvPr id="5" name="TextBox 4">
            <a:extLst>
              <a:ext uri="{FF2B5EF4-FFF2-40B4-BE49-F238E27FC236}">
                <a16:creationId xmlns:a16="http://schemas.microsoft.com/office/drawing/2014/main" id="{ADF43E17-567C-F1AC-EDCF-68552BB7AFB8}"/>
              </a:ext>
            </a:extLst>
          </p:cNvPr>
          <p:cNvSpPr txBox="1"/>
          <p:nvPr/>
        </p:nvSpPr>
        <p:spPr>
          <a:xfrm>
            <a:off x="4475526" y="2094696"/>
            <a:ext cx="3717561"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 logic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khiển</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4C4ECF-DB4B-9F85-2B3E-1384F93F6078}"/>
              </a:ext>
            </a:extLst>
          </p:cNvPr>
          <p:cNvPicPr>
            <a:picLocks noChangeAspect="1"/>
          </p:cNvPicPr>
          <p:nvPr/>
        </p:nvPicPr>
        <p:blipFill>
          <a:blip r:embed="rId3"/>
          <a:stretch>
            <a:fillRect/>
          </a:stretch>
        </p:blipFill>
        <p:spPr>
          <a:xfrm>
            <a:off x="281125" y="3118052"/>
            <a:ext cx="3526377" cy="1453856"/>
          </a:xfrm>
          <a:prstGeom prst="rect">
            <a:avLst/>
          </a:prstGeom>
        </p:spPr>
      </p:pic>
    </p:spTree>
    <p:extLst>
      <p:ext uri="{BB962C8B-B14F-4D97-AF65-F5344CB8AC3E}">
        <p14:creationId xmlns:p14="http://schemas.microsoft.com/office/powerpoint/2010/main" val="1980818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ED5A4-6390-74B5-EAC8-27759E1B07A6}"/>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28DDC178-E390-E049-84AB-F6A32942E3B3}"/>
              </a:ext>
            </a:extLst>
          </p:cNvPr>
          <p:cNvSpPr>
            <a:spLocks noGrp="1"/>
          </p:cNvSpPr>
          <p:nvPr>
            <p:ph type="title" idx="4294967295"/>
          </p:nvPr>
        </p:nvSpPr>
        <p:spPr>
          <a:xfrm>
            <a:off x="950912" y="-127165"/>
            <a:ext cx="7242175" cy="106838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Template Inheritance</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4C58CCF-266E-1EE7-9B82-8A05AD023312}"/>
              </a:ext>
            </a:extLst>
          </p:cNvPr>
          <p:cNvSpPr txBox="1"/>
          <p:nvPr/>
        </p:nvSpPr>
        <p:spPr>
          <a:xfrm>
            <a:off x="4677894" y="1230009"/>
            <a:ext cx="3717561" cy="353943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Tái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block %} </a:t>
            </a:r>
            <a:r>
              <a:rPr lang="en-US" sz="2800" dirty="0" err="1">
                <a:latin typeface="Times New Roman" panose="02020603050405020304" pitchFamily="18" charset="0"/>
                <a:cs typeface="Times New Roman" panose="02020603050405020304" pitchFamily="18" charset="0"/>
              </a:rPr>
              <a:t>vùng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con</a:t>
            </a:r>
          </a:p>
          <a:p>
            <a:r>
              <a:rPr lang="en-US" sz="2800" dirty="0">
                <a:latin typeface="Times New Roman" panose="02020603050405020304" pitchFamily="18" charset="0"/>
                <a:cs typeface="Times New Roman" panose="02020603050405020304" pitchFamily="18" charset="0"/>
              </a:rPr>
              <a:t>{% extend %}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template cha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duplicate code</a:t>
            </a:r>
          </a:p>
        </p:txBody>
      </p:sp>
      <p:pic>
        <p:nvPicPr>
          <p:cNvPr id="3" name="Picture 2">
            <a:extLst>
              <a:ext uri="{FF2B5EF4-FFF2-40B4-BE49-F238E27FC236}">
                <a16:creationId xmlns:a16="http://schemas.microsoft.com/office/drawing/2014/main" id="{22308706-1723-B861-9DF1-E9E936301E87}"/>
              </a:ext>
            </a:extLst>
          </p:cNvPr>
          <p:cNvPicPr>
            <a:picLocks noChangeAspect="1"/>
          </p:cNvPicPr>
          <p:nvPr/>
        </p:nvPicPr>
        <p:blipFill>
          <a:blip r:embed="rId2"/>
          <a:stretch>
            <a:fillRect/>
          </a:stretch>
        </p:blipFill>
        <p:spPr>
          <a:xfrm>
            <a:off x="187475" y="1230009"/>
            <a:ext cx="4182059" cy="2848373"/>
          </a:xfrm>
          <a:prstGeom prst="rect">
            <a:avLst/>
          </a:prstGeom>
        </p:spPr>
      </p:pic>
    </p:spTree>
    <p:extLst>
      <p:ext uri="{BB962C8B-B14F-4D97-AF65-F5344CB8AC3E}">
        <p14:creationId xmlns:p14="http://schemas.microsoft.com/office/powerpoint/2010/main" val="3385349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E5CE1-A23D-39B3-592A-D0DEF02B7F24}"/>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44D5C8CE-C4BC-5F17-EED7-D90D906CD017}"/>
              </a:ext>
            </a:extLst>
          </p:cNvPr>
          <p:cNvSpPr>
            <a:spLocks noGrp="1"/>
          </p:cNvSpPr>
          <p:nvPr>
            <p:ph type="title" idx="4294967295"/>
          </p:nvPr>
        </p:nvSpPr>
        <p:spPr>
          <a:xfrm>
            <a:off x="950912" y="-127165"/>
            <a:ext cx="7242175" cy="106838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Tag</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19657A-9360-1D9E-C157-D06F208B1F60}"/>
              </a:ext>
            </a:extLst>
          </p:cNvPr>
          <p:cNvSpPr txBox="1"/>
          <p:nvPr/>
        </p:nvSpPr>
        <p:spPr>
          <a:xfrm>
            <a:off x="2529108" y="4269733"/>
            <a:ext cx="4085782"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khiển</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D1A047-8F00-F9D0-431C-5D006A5AAF36}"/>
              </a:ext>
            </a:extLst>
          </p:cNvPr>
          <p:cNvPicPr>
            <a:picLocks noChangeAspect="1"/>
          </p:cNvPicPr>
          <p:nvPr/>
        </p:nvPicPr>
        <p:blipFill>
          <a:blip r:embed="rId2"/>
          <a:stretch>
            <a:fillRect/>
          </a:stretch>
        </p:blipFill>
        <p:spPr>
          <a:xfrm>
            <a:off x="950912" y="941223"/>
            <a:ext cx="7030431" cy="3029373"/>
          </a:xfrm>
          <a:prstGeom prst="rect">
            <a:avLst/>
          </a:prstGeom>
        </p:spPr>
      </p:pic>
    </p:spTree>
    <p:extLst>
      <p:ext uri="{BB962C8B-B14F-4D97-AF65-F5344CB8AC3E}">
        <p14:creationId xmlns:p14="http://schemas.microsoft.com/office/powerpoint/2010/main" val="1231425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9F7C-44B2-3007-52F5-EDF56C919291}"/>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0EB49C43-DCFD-95D9-8D37-009A587DF1AA}"/>
              </a:ext>
            </a:extLst>
          </p:cNvPr>
          <p:cNvSpPr>
            <a:spLocks noGrp="1"/>
          </p:cNvSpPr>
          <p:nvPr>
            <p:ph type="title" idx="4294967295"/>
          </p:nvPr>
        </p:nvSpPr>
        <p:spPr>
          <a:xfrm>
            <a:off x="950912" y="-127165"/>
            <a:ext cx="7242175" cy="106838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Filter</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67A0FD-3116-E76F-AD50-853032913A3D}"/>
              </a:ext>
            </a:extLst>
          </p:cNvPr>
          <p:cNvSpPr txBox="1"/>
          <p:nvPr/>
        </p:nvSpPr>
        <p:spPr>
          <a:xfrm>
            <a:off x="4747652" y="2094696"/>
            <a:ext cx="4085782" cy="954107"/>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lí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BDE1B4-9BB6-779D-BE17-5E987170E20E}"/>
              </a:ext>
            </a:extLst>
          </p:cNvPr>
          <p:cNvPicPr>
            <a:picLocks noChangeAspect="1"/>
          </p:cNvPicPr>
          <p:nvPr/>
        </p:nvPicPr>
        <p:blipFill>
          <a:blip r:embed="rId2"/>
          <a:stretch>
            <a:fillRect/>
          </a:stretch>
        </p:blipFill>
        <p:spPr>
          <a:xfrm>
            <a:off x="390865" y="1299984"/>
            <a:ext cx="3886742" cy="2543530"/>
          </a:xfrm>
          <a:prstGeom prst="rect">
            <a:avLst/>
          </a:prstGeom>
        </p:spPr>
      </p:pic>
    </p:spTree>
    <p:extLst>
      <p:ext uri="{BB962C8B-B14F-4D97-AF65-F5344CB8AC3E}">
        <p14:creationId xmlns:p14="http://schemas.microsoft.com/office/powerpoint/2010/main" val="1487780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CD1EA-C5AB-90F3-05C7-0B2EF2CF0979}"/>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CE5C72E9-D60E-1B39-A533-55ABE790355B}"/>
              </a:ext>
            </a:extLst>
          </p:cNvPr>
          <p:cNvSpPr>
            <a:spLocks noGrp="1"/>
          </p:cNvSpPr>
          <p:nvPr>
            <p:ph type="title" idx="4294967295"/>
          </p:nvPr>
        </p:nvSpPr>
        <p:spPr>
          <a:xfrm>
            <a:off x="950912" y="-127165"/>
            <a:ext cx="7242175" cy="106838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MVT vs MVC</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06FCE6-7B50-9DCC-9A3B-6766B073BE1D}"/>
              </a:ext>
            </a:extLst>
          </p:cNvPr>
          <p:cNvSpPr txBox="1"/>
          <p:nvPr/>
        </p:nvSpPr>
        <p:spPr>
          <a:xfrm>
            <a:off x="2529109" y="2094696"/>
            <a:ext cx="4085782"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2F44EC6-DCEB-AD8F-00CD-894379A08753}"/>
              </a:ext>
            </a:extLst>
          </p:cNvPr>
          <p:cNvPicPr>
            <a:picLocks noChangeAspect="1"/>
          </p:cNvPicPr>
          <p:nvPr/>
        </p:nvPicPr>
        <p:blipFill>
          <a:blip r:embed="rId2"/>
          <a:stretch>
            <a:fillRect/>
          </a:stretch>
        </p:blipFill>
        <p:spPr>
          <a:xfrm>
            <a:off x="485203" y="941223"/>
            <a:ext cx="8173591" cy="4010585"/>
          </a:xfrm>
          <a:prstGeom prst="rect">
            <a:avLst/>
          </a:prstGeom>
        </p:spPr>
      </p:pic>
    </p:spTree>
    <p:extLst>
      <p:ext uri="{BB962C8B-B14F-4D97-AF65-F5344CB8AC3E}">
        <p14:creationId xmlns:p14="http://schemas.microsoft.com/office/powerpoint/2010/main" val="2029658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title" idx="4294967295"/>
          </p:nvPr>
        </p:nvSpPr>
        <p:spPr>
          <a:xfrm>
            <a:off x="1905000" y="2458699"/>
            <a:ext cx="5334000" cy="8382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dirty="0">
                <a:solidFill>
                  <a:schemeClr val="dk1"/>
                </a:solidFill>
                <a:latin typeface="Times New Roman" panose="02020603050405020304" pitchFamily="18" charset="0"/>
                <a:ea typeface="Josefin Sans"/>
                <a:cs typeface="Times New Roman" panose="02020603050405020304" pitchFamily="18" charset="0"/>
              </a:rPr>
              <a:t>Giới thiệu MVT</a:t>
            </a:r>
            <a:endParaRPr lang="fr-FR" sz="4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433" name="PlaceHolder 2"/>
          <p:cNvSpPr>
            <a:spLocks noGrp="1"/>
          </p:cNvSpPr>
          <p:nvPr>
            <p:ph type="title" idx="4294967295"/>
          </p:nvPr>
        </p:nvSpPr>
        <p:spPr>
          <a:xfrm>
            <a:off x="4191000" y="1501827"/>
            <a:ext cx="762000" cy="762000"/>
          </a:xfrm>
          <a:prstGeom prst="rect">
            <a:avLst/>
          </a:prstGeom>
          <a:solidFill>
            <a:schemeClr val="lt1"/>
          </a:solidFill>
          <a:ln w="9360">
            <a:solidFill>
              <a:srgbClr val="000000"/>
            </a:solidFill>
            <a:round/>
          </a:ln>
        </p:spPr>
        <p:txBody>
          <a:bodyPr lIns="91440" tIns="91440" rIns="91440" bIns="91440" anchor="ctr">
            <a:normAutofit/>
          </a:bodyPr>
          <a:lstStyle/>
          <a:p>
            <a:pPr indent="0" algn="ctr">
              <a:lnSpc>
                <a:spcPct val="100000"/>
              </a:lnSpc>
              <a:buNone/>
              <a:tabLst>
                <a:tab pos="0" algn="l"/>
              </a:tabLst>
            </a:pPr>
            <a:r>
              <a:rPr lang="en" sz="3000" b="1" strike="noStrike" spc="-1">
                <a:solidFill>
                  <a:schemeClr val="dk1"/>
                </a:solidFill>
                <a:latin typeface="Josefin Sans"/>
                <a:ea typeface="Josefin Sans"/>
              </a:rPr>
              <a:t>01</a:t>
            </a:r>
            <a:endParaRPr lang="fr-FR" sz="3000" b="0" strike="noStrike" spc="-1">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24110-6F80-D14C-AF6A-AF6DF56520A6}"/>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B5D307D5-311F-9FB4-687C-11F7B3BA10DD}"/>
              </a:ext>
            </a:extLst>
          </p:cNvPr>
          <p:cNvSpPr>
            <a:spLocks noGrp="1"/>
          </p:cNvSpPr>
          <p:nvPr>
            <p:ph type="title" idx="4294967295"/>
          </p:nvPr>
        </p:nvSpPr>
        <p:spPr>
          <a:xfrm>
            <a:off x="950912" y="-127165"/>
            <a:ext cx="7242175" cy="106838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MVT vs MVC</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98C22B7-20B3-E135-EBB4-FB45F55A3B28}"/>
              </a:ext>
            </a:extLst>
          </p:cNvPr>
          <p:cNvSpPr txBox="1"/>
          <p:nvPr/>
        </p:nvSpPr>
        <p:spPr>
          <a:xfrm>
            <a:off x="2529109" y="2094696"/>
            <a:ext cx="4085782"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B44A6A-5283-2FB7-CEBF-2F038FBA67BF}"/>
              </a:ext>
            </a:extLst>
          </p:cNvPr>
          <p:cNvPicPr>
            <a:picLocks noChangeAspect="1"/>
          </p:cNvPicPr>
          <p:nvPr/>
        </p:nvPicPr>
        <p:blipFill>
          <a:blip r:embed="rId2"/>
          <a:stretch>
            <a:fillRect/>
          </a:stretch>
        </p:blipFill>
        <p:spPr>
          <a:xfrm>
            <a:off x="727022" y="873302"/>
            <a:ext cx="7689954" cy="4207443"/>
          </a:xfrm>
          <a:prstGeom prst="rect">
            <a:avLst/>
          </a:prstGeom>
        </p:spPr>
      </p:pic>
    </p:spTree>
    <p:extLst>
      <p:ext uri="{BB962C8B-B14F-4D97-AF65-F5344CB8AC3E}">
        <p14:creationId xmlns:p14="http://schemas.microsoft.com/office/powerpoint/2010/main" val="2152860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1027006" y="149902"/>
            <a:ext cx="7089988" cy="823432"/>
          </a:xfrm>
          <a:prstGeom prst="rect">
            <a:avLst/>
          </a:prstGeom>
          <a:solidFill>
            <a:schemeClr val="lt1"/>
          </a:solidFill>
          <a:ln w="0">
            <a:noFill/>
          </a:ln>
        </p:spPr>
        <p:txBody>
          <a:bodyPr lIns="91440" tIns="91440" rIns="91440" bIns="91440" anchor="b">
            <a:normAutofit/>
          </a:bodyPr>
          <a:lstStyle/>
          <a:p>
            <a:pPr indent="0" algn="ctr">
              <a:lnSpc>
                <a:spcPct val="100000"/>
              </a:lnSpc>
              <a:buNone/>
              <a:tabLst>
                <a:tab pos="0" algn="l"/>
              </a:tabLst>
            </a:pPr>
            <a:r>
              <a:rPr lang="en" sz="4200" b="1" strike="noStrike" spc="-1" dirty="0">
                <a:solidFill>
                  <a:schemeClr val="dk1"/>
                </a:solidFill>
                <a:latin typeface="Josefin Sans"/>
                <a:ea typeface="Josefin Sans"/>
              </a:rPr>
              <a:t>MVT vs MVC</a:t>
            </a:r>
            <a:endParaRPr lang="fr-FR" sz="4200" b="0" strike="noStrike" spc="-1" dirty="0">
              <a:solidFill>
                <a:schemeClr val="dk1"/>
              </a:solidFill>
              <a:latin typeface="Arial"/>
            </a:endParaRPr>
          </a:p>
        </p:txBody>
      </p:sp>
      <p:pic>
        <p:nvPicPr>
          <p:cNvPr id="3076" name="Picture 4" descr="MVT Architecture in Django: Introduction and Comparison with MVC | In Plain  English">
            <a:extLst>
              <a:ext uri="{FF2B5EF4-FFF2-40B4-BE49-F238E27FC236}">
                <a16:creationId xmlns:a16="http://schemas.microsoft.com/office/drawing/2014/main" id="{5E0C71E7-940C-51DC-9871-3467C8607B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1278" r="1" b="26879"/>
          <a:stretch/>
        </p:blipFill>
        <p:spPr bwMode="auto">
          <a:xfrm>
            <a:off x="113610" y="1138225"/>
            <a:ext cx="8916779" cy="3553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D9B1F-710E-550A-DC47-7E4E7C17A377}"/>
            </a:ext>
          </a:extLst>
        </p:cNvPr>
        <p:cNvGrpSpPr/>
        <p:nvPr/>
      </p:nvGrpSpPr>
      <p:grpSpPr>
        <a:xfrm>
          <a:off x="0" y="0"/>
          <a:ext cx="0" cy="0"/>
          <a:chOff x="0" y="0"/>
          <a:chExt cx="0" cy="0"/>
        </a:xfrm>
      </p:grpSpPr>
      <p:sp>
        <p:nvSpPr>
          <p:cNvPr id="549" name="PlaceHolder 1">
            <a:extLst>
              <a:ext uri="{FF2B5EF4-FFF2-40B4-BE49-F238E27FC236}">
                <a16:creationId xmlns:a16="http://schemas.microsoft.com/office/drawing/2014/main" id="{29110AEF-275A-1F2B-1F5B-20DCDD24C850}"/>
              </a:ext>
            </a:extLst>
          </p:cNvPr>
          <p:cNvSpPr>
            <a:spLocks noGrp="1"/>
          </p:cNvSpPr>
          <p:nvPr>
            <p:ph type="title" idx="4294967295"/>
          </p:nvPr>
        </p:nvSpPr>
        <p:spPr>
          <a:xfrm>
            <a:off x="950912" y="-127165"/>
            <a:ext cx="7242175" cy="106838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pc="-1" dirty="0">
                <a:solidFill>
                  <a:schemeClr val="dk1"/>
                </a:solidFill>
                <a:latin typeface="Times New Roman" panose="02020603050405020304" pitchFamily="18" charset="0"/>
                <a:cs typeface="Times New Roman" panose="02020603050405020304" pitchFamily="18" charset="0"/>
              </a:rPr>
              <a:t>MVT vs MVC</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1BEF15A-62D6-12C7-C298-CE8B94EAAD05}"/>
              </a:ext>
            </a:extLst>
          </p:cNvPr>
          <p:cNvSpPr txBox="1"/>
          <p:nvPr/>
        </p:nvSpPr>
        <p:spPr>
          <a:xfrm>
            <a:off x="2529109" y="2094696"/>
            <a:ext cx="4085782"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416D6D-0F24-F84D-6411-60A9C8A0602D}"/>
              </a:ext>
            </a:extLst>
          </p:cNvPr>
          <p:cNvPicPr>
            <a:picLocks noChangeAspect="1"/>
          </p:cNvPicPr>
          <p:nvPr/>
        </p:nvPicPr>
        <p:blipFill>
          <a:blip r:embed="rId2"/>
          <a:stretch>
            <a:fillRect/>
          </a:stretch>
        </p:blipFill>
        <p:spPr>
          <a:xfrm>
            <a:off x="864780" y="833258"/>
            <a:ext cx="7414438" cy="4310242"/>
          </a:xfrm>
          <a:prstGeom prst="rect">
            <a:avLst/>
          </a:prstGeom>
        </p:spPr>
      </p:pic>
    </p:spTree>
    <p:extLst>
      <p:ext uri="{BB962C8B-B14F-4D97-AF65-F5344CB8AC3E}">
        <p14:creationId xmlns:p14="http://schemas.microsoft.com/office/powerpoint/2010/main" val="366164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5CD7-B4BC-FB3F-21BF-C22311131004}"/>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627EAFC2-24D0-84B5-123A-B3D2669383C2}"/>
              </a:ext>
            </a:extLst>
          </p:cNvPr>
          <p:cNvSpPr>
            <a:spLocks noGrp="1"/>
          </p:cNvSpPr>
          <p:nvPr>
            <p:ph type="title" idx="4294967295"/>
          </p:nvPr>
        </p:nvSpPr>
        <p:spPr>
          <a:xfrm>
            <a:off x="1027112" y="141730"/>
            <a:ext cx="7089775" cy="82391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200" b="1" strike="noStrike" spc="-1" dirty="0">
                <a:solidFill>
                  <a:schemeClr val="dk1"/>
                </a:solidFill>
                <a:latin typeface="Times New Roman" panose="02020603050405020304" pitchFamily="18" charset="0"/>
                <a:ea typeface="Josefin Sans"/>
                <a:cs typeface="Times New Roman" panose="02020603050405020304" pitchFamily="18" charset="0"/>
              </a:rPr>
              <a:t>Tại sao Django dùng MVT</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62C781-E226-F38D-A63D-945A0FF2DC60}"/>
              </a:ext>
            </a:extLst>
          </p:cNvPr>
          <p:cNvPicPr>
            <a:picLocks noChangeAspect="1"/>
          </p:cNvPicPr>
          <p:nvPr/>
        </p:nvPicPr>
        <p:blipFill>
          <a:blip r:embed="rId2"/>
          <a:stretch>
            <a:fillRect/>
          </a:stretch>
        </p:blipFill>
        <p:spPr>
          <a:xfrm>
            <a:off x="0" y="1056578"/>
            <a:ext cx="9144000" cy="3659931"/>
          </a:xfrm>
          <a:prstGeom prst="rect">
            <a:avLst/>
          </a:prstGeom>
        </p:spPr>
      </p:pic>
    </p:spTree>
    <p:extLst>
      <p:ext uri="{BB962C8B-B14F-4D97-AF65-F5344CB8AC3E}">
        <p14:creationId xmlns:p14="http://schemas.microsoft.com/office/powerpoint/2010/main" val="1114578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C5EEC-E475-3A6E-743D-31AFDDEC7741}"/>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1B21001C-AB43-054B-CC8D-46296E928376}"/>
              </a:ext>
            </a:extLst>
          </p:cNvPr>
          <p:cNvSpPr>
            <a:spLocks noGrp="1"/>
          </p:cNvSpPr>
          <p:nvPr>
            <p:ph type="title" idx="4294967295"/>
          </p:nvPr>
        </p:nvSpPr>
        <p:spPr>
          <a:xfrm>
            <a:off x="1027112" y="141730"/>
            <a:ext cx="7089775" cy="82391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200" b="1" strike="noStrike" spc="-1" dirty="0">
                <a:solidFill>
                  <a:schemeClr val="dk1"/>
                </a:solidFill>
                <a:latin typeface="Times New Roman" panose="02020603050405020304" pitchFamily="18" charset="0"/>
                <a:ea typeface="Josefin Sans"/>
                <a:cs typeface="Times New Roman" panose="02020603050405020304" pitchFamily="18" charset="0"/>
              </a:rPr>
              <a:t>Phát triển đơn giản</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BB928D-2851-64B6-0EF0-3E00D15D969B}"/>
              </a:ext>
            </a:extLst>
          </p:cNvPr>
          <p:cNvPicPr>
            <a:picLocks noChangeAspect="1"/>
          </p:cNvPicPr>
          <p:nvPr/>
        </p:nvPicPr>
        <p:blipFill>
          <a:blip r:embed="rId2"/>
          <a:stretch>
            <a:fillRect/>
          </a:stretch>
        </p:blipFill>
        <p:spPr>
          <a:xfrm>
            <a:off x="150425" y="1109459"/>
            <a:ext cx="4265542" cy="2593112"/>
          </a:xfrm>
          <a:prstGeom prst="rect">
            <a:avLst/>
          </a:prstGeom>
        </p:spPr>
      </p:pic>
      <p:sp>
        <p:nvSpPr>
          <p:cNvPr id="5" name="TextBox 4">
            <a:extLst>
              <a:ext uri="{FF2B5EF4-FFF2-40B4-BE49-F238E27FC236}">
                <a16:creationId xmlns:a16="http://schemas.microsoft.com/office/drawing/2014/main" id="{1DBAB237-6FB0-B40D-7450-444859C4221F}"/>
              </a:ext>
            </a:extLst>
          </p:cNvPr>
          <p:cNvSpPr txBox="1"/>
          <p:nvPr/>
        </p:nvSpPr>
        <p:spPr>
          <a:xfrm>
            <a:off x="464694" y="3846387"/>
            <a:ext cx="347771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Spring controller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lí </a:t>
            </a:r>
            <a:r>
              <a:rPr lang="en-US" sz="2800" dirty="0" err="1">
                <a:latin typeface="Times New Roman" panose="02020603050405020304" pitchFamily="18" charset="0"/>
                <a:cs typeface="Times New Roman" panose="02020603050405020304" pitchFamily="18" charset="0"/>
              </a:rPr>
              <a:t>rồi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qua view</a:t>
            </a:r>
          </a:p>
        </p:txBody>
      </p:sp>
      <p:pic>
        <p:nvPicPr>
          <p:cNvPr id="7" name="Picture 6">
            <a:extLst>
              <a:ext uri="{FF2B5EF4-FFF2-40B4-BE49-F238E27FC236}">
                <a16:creationId xmlns:a16="http://schemas.microsoft.com/office/drawing/2014/main" id="{65D41FF2-F451-175B-2DBA-9ECD7E4EBAFA}"/>
              </a:ext>
            </a:extLst>
          </p:cNvPr>
          <p:cNvPicPr>
            <a:picLocks noChangeAspect="1"/>
          </p:cNvPicPr>
          <p:nvPr/>
        </p:nvPicPr>
        <p:blipFill>
          <a:blip r:embed="rId3"/>
          <a:stretch>
            <a:fillRect/>
          </a:stretch>
        </p:blipFill>
        <p:spPr>
          <a:xfrm>
            <a:off x="4648314" y="1541222"/>
            <a:ext cx="4272256" cy="1404346"/>
          </a:xfrm>
          <a:prstGeom prst="rect">
            <a:avLst/>
          </a:prstGeom>
        </p:spPr>
      </p:pic>
      <p:sp>
        <p:nvSpPr>
          <p:cNvPr id="8" name="TextBox 7">
            <a:extLst>
              <a:ext uri="{FF2B5EF4-FFF2-40B4-BE49-F238E27FC236}">
                <a16:creationId xmlns:a16="http://schemas.microsoft.com/office/drawing/2014/main" id="{5CA0D2CE-E10D-99CC-B5FE-43E9ADBE4F9B}"/>
              </a:ext>
            </a:extLst>
          </p:cNvPr>
          <p:cNvSpPr txBox="1"/>
          <p:nvPr/>
        </p:nvSpPr>
        <p:spPr>
          <a:xfrm>
            <a:off x="5201590" y="3823902"/>
            <a:ext cx="347771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Django view </a:t>
            </a:r>
            <a:r>
              <a:rPr lang="en-US" sz="2800" dirty="0" err="1">
                <a:latin typeface="Times New Roman" panose="02020603050405020304" pitchFamily="18" charset="0"/>
                <a:cs typeface="Times New Roman" panose="02020603050405020304" pitchFamily="18" charset="0"/>
              </a:rPr>
              <a:t>trực</a:t>
            </a:r>
            <a:r>
              <a:rPr lang="en-US" sz="2800" dirty="0">
                <a:latin typeface="Times New Roman" panose="02020603050405020304" pitchFamily="18" charset="0"/>
                <a:cs typeface="Times New Roman" panose="02020603050405020304" pitchFamily="18" charset="0"/>
              </a:rPr>
              <a:t> tiếp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lí</a:t>
            </a:r>
          </a:p>
        </p:txBody>
      </p:sp>
    </p:spTree>
    <p:extLst>
      <p:ext uri="{BB962C8B-B14F-4D97-AF65-F5344CB8AC3E}">
        <p14:creationId xmlns:p14="http://schemas.microsoft.com/office/powerpoint/2010/main" val="3201338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C44B3-2B41-77BE-F839-83D61952A0C9}"/>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ABD29FA1-1CF0-A4BE-8CBE-0EF034A3E2FA}"/>
              </a:ext>
            </a:extLst>
          </p:cNvPr>
          <p:cNvSpPr>
            <a:spLocks noGrp="1"/>
          </p:cNvSpPr>
          <p:nvPr>
            <p:ph type="title" idx="4294967295"/>
          </p:nvPr>
        </p:nvSpPr>
        <p:spPr>
          <a:xfrm>
            <a:off x="1027112" y="141730"/>
            <a:ext cx="7089775" cy="82391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200" b="1" strike="noStrike" spc="-1" dirty="0">
                <a:solidFill>
                  <a:schemeClr val="dk1"/>
                </a:solidFill>
                <a:latin typeface="Times New Roman" panose="02020603050405020304" pitchFamily="18" charset="0"/>
                <a:ea typeface="Josefin Sans"/>
                <a:cs typeface="Times New Roman" panose="02020603050405020304" pitchFamily="18" charset="0"/>
              </a:rPr>
              <a:t>Tích hợp ORM mạnh mẽ</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C1650F-471E-80EA-4B59-7AB87C6DFAA2}"/>
              </a:ext>
            </a:extLst>
          </p:cNvPr>
          <p:cNvPicPr>
            <a:picLocks noChangeAspect="1"/>
          </p:cNvPicPr>
          <p:nvPr/>
        </p:nvPicPr>
        <p:blipFill>
          <a:blip r:embed="rId2"/>
          <a:stretch>
            <a:fillRect/>
          </a:stretch>
        </p:blipFill>
        <p:spPr>
          <a:xfrm>
            <a:off x="425705" y="1433353"/>
            <a:ext cx="3810532" cy="2276793"/>
          </a:xfrm>
          <a:prstGeom prst="rect">
            <a:avLst/>
          </a:prstGeom>
        </p:spPr>
      </p:pic>
      <p:sp>
        <p:nvSpPr>
          <p:cNvPr id="5" name="TextBox 4">
            <a:extLst>
              <a:ext uri="{FF2B5EF4-FFF2-40B4-BE49-F238E27FC236}">
                <a16:creationId xmlns:a16="http://schemas.microsoft.com/office/drawing/2014/main" id="{71C27F57-2DDA-DC43-E9ED-946C577DA757}"/>
              </a:ext>
            </a:extLst>
          </p:cNvPr>
          <p:cNvSpPr txBox="1"/>
          <p:nvPr/>
        </p:nvSpPr>
        <p:spPr>
          <a:xfrm>
            <a:off x="306541" y="3933610"/>
            <a:ext cx="404885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Flask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SQLAlchemy</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B70029C-734A-6333-331E-5969F88CC663}"/>
              </a:ext>
            </a:extLst>
          </p:cNvPr>
          <p:cNvPicPr>
            <a:picLocks noChangeAspect="1"/>
          </p:cNvPicPr>
          <p:nvPr/>
        </p:nvPicPr>
        <p:blipFill>
          <a:blip r:embed="rId3"/>
          <a:stretch>
            <a:fillRect/>
          </a:stretch>
        </p:blipFill>
        <p:spPr>
          <a:xfrm>
            <a:off x="5003027" y="1666747"/>
            <a:ext cx="3715268" cy="1810003"/>
          </a:xfrm>
          <a:prstGeom prst="rect">
            <a:avLst/>
          </a:prstGeom>
        </p:spPr>
      </p:pic>
      <p:sp>
        <p:nvSpPr>
          <p:cNvPr id="8" name="TextBox 7">
            <a:extLst>
              <a:ext uri="{FF2B5EF4-FFF2-40B4-BE49-F238E27FC236}">
                <a16:creationId xmlns:a16="http://schemas.microsoft.com/office/drawing/2014/main" id="{54207CCD-C3C6-AAA3-C3DE-85A8AFF607D5}"/>
              </a:ext>
            </a:extLst>
          </p:cNvPr>
          <p:cNvSpPr txBox="1"/>
          <p:nvPr/>
        </p:nvSpPr>
        <p:spPr>
          <a:xfrm>
            <a:off x="5312927" y="3933610"/>
            <a:ext cx="309546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Django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sẵn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859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282AD-3C9E-0EA6-1BCD-E1D6E2CA8330}"/>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FA999330-FBAE-9199-2F02-A9A864A6C0CC}"/>
              </a:ext>
            </a:extLst>
          </p:cNvPr>
          <p:cNvSpPr>
            <a:spLocks noGrp="1"/>
          </p:cNvSpPr>
          <p:nvPr>
            <p:ph type="title" idx="4294967295"/>
          </p:nvPr>
        </p:nvSpPr>
        <p:spPr>
          <a:xfrm>
            <a:off x="1027112" y="141730"/>
            <a:ext cx="7089775" cy="82391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200" b="1" strike="noStrike" spc="-1" dirty="0">
                <a:solidFill>
                  <a:schemeClr val="dk1"/>
                </a:solidFill>
                <a:latin typeface="Times New Roman" panose="02020603050405020304" pitchFamily="18" charset="0"/>
                <a:ea typeface="Josefin Sans"/>
                <a:cs typeface="Times New Roman" panose="02020603050405020304" pitchFamily="18" charset="0"/>
              </a:rPr>
              <a:t>Tránh duplicate code</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E5987C-E864-D6D3-22DE-3A22132E396E}"/>
              </a:ext>
            </a:extLst>
          </p:cNvPr>
          <p:cNvSpPr txBox="1"/>
          <p:nvPr/>
        </p:nvSpPr>
        <p:spPr>
          <a:xfrm>
            <a:off x="261571" y="3723747"/>
            <a:ext cx="4048859"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Laravel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include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file</a:t>
            </a:r>
          </a:p>
        </p:txBody>
      </p:sp>
      <p:sp>
        <p:nvSpPr>
          <p:cNvPr id="8" name="TextBox 7">
            <a:extLst>
              <a:ext uri="{FF2B5EF4-FFF2-40B4-BE49-F238E27FC236}">
                <a16:creationId xmlns:a16="http://schemas.microsoft.com/office/drawing/2014/main" id="{A8C79DC2-772B-42A7-2D47-D12E145C9693}"/>
              </a:ext>
            </a:extLst>
          </p:cNvPr>
          <p:cNvSpPr txBox="1"/>
          <p:nvPr/>
        </p:nvSpPr>
        <p:spPr>
          <a:xfrm>
            <a:off x="5244603" y="3723746"/>
            <a:ext cx="3095468" cy="954107"/>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template inheritance</a:t>
            </a:r>
          </a:p>
        </p:txBody>
      </p:sp>
      <p:pic>
        <p:nvPicPr>
          <p:cNvPr id="4" name="Picture 3">
            <a:extLst>
              <a:ext uri="{FF2B5EF4-FFF2-40B4-BE49-F238E27FC236}">
                <a16:creationId xmlns:a16="http://schemas.microsoft.com/office/drawing/2014/main" id="{931E1BB3-F2A7-6535-1636-E83A2AC67757}"/>
              </a:ext>
            </a:extLst>
          </p:cNvPr>
          <p:cNvPicPr>
            <a:picLocks noChangeAspect="1"/>
          </p:cNvPicPr>
          <p:nvPr/>
        </p:nvPicPr>
        <p:blipFill>
          <a:blip r:embed="rId2"/>
          <a:stretch>
            <a:fillRect/>
          </a:stretch>
        </p:blipFill>
        <p:spPr>
          <a:xfrm>
            <a:off x="537662" y="1874317"/>
            <a:ext cx="3603312" cy="1031483"/>
          </a:xfrm>
          <a:prstGeom prst="rect">
            <a:avLst/>
          </a:prstGeom>
        </p:spPr>
      </p:pic>
      <p:pic>
        <p:nvPicPr>
          <p:cNvPr id="9" name="Picture 8">
            <a:extLst>
              <a:ext uri="{FF2B5EF4-FFF2-40B4-BE49-F238E27FC236}">
                <a16:creationId xmlns:a16="http://schemas.microsoft.com/office/drawing/2014/main" id="{E7E5A7F4-9951-92FA-3EDB-39AD8876E7CC}"/>
              </a:ext>
            </a:extLst>
          </p:cNvPr>
          <p:cNvPicPr>
            <a:picLocks noChangeAspect="1"/>
          </p:cNvPicPr>
          <p:nvPr/>
        </p:nvPicPr>
        <p:blipFill>
          <a:blip r:embed="rId3"/>
          <a:stretch>
            <a:fillRect/>
          </a:stretch>
        </p:blipFill>
        <p:spPr>
          <a:xfrm>
            <a:off x="5587423" y="1800100"/>
            <a:ext cx="2409829" cy="1194873"/>
          </a:xfrm>
          <a:prstGeom prst="rect">
            <a:avLst/>
          </a:prstGeom>
        </p:spPr>
      </p:pic>
    </p:spTree>
    <p:extLst>
      <p:ext uri="{BB962C8B-B14F-4D97-AF65-F5344CB8AC3E}">
        <p14:creationId xmlns:p14="http://schemas.microsoft.com/office/powerpoint/2010/main" val="3394191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90392-66F0-2202-C259-D482EA7B1996}"/>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A06E3818-5CEE-00AD-9533-69E92DB5AB64}"/>
              </a:ext>
            </a:extLst>
          </p:cNvPr>
          <p:cNvSpPr>
            <a:spLocks noGrp="1"/>
          </p:cNvSpPr>
          <p:nvPr>
            <p:ph type="title" idx="4294967295"/>
          </p:nvPr>
        </p:nvSpPr>
        <p:spPr>
          <a:xfrm>
            <a:off x="1027112" y="141730"/>
            <a:ext cx="7089775" cy="82391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4200" b="0" strike="noStrike" spc="-1" dirty="0">
                <a:solidFill>
                  <a:schemeClr val="dk1"/>
                </a:solidFill>
                <a:latin typeface="Times New Roman" panose="02020603050405020304" pitchFamily="18" charset="0"/>
                <a:cs typeface="Times New Roman" panose="02020603050405020304" pitchFamily="18" charset="0"/>
              </a:rPr>
              <a:t>Khi </a:t>
            </a:r>
            <a:r>
              <a:rPr lang="fr-FR" sz="4200" b="0" strike="noStrike" spc="-1" dirty="0" err="1">
                <a:solidFill>
                  <a:schemeClr val="dk1"/>
                </a:solidFill>
                <a:latin typeface="Times New Roman" panose="02020603050405020304" pitchFamily="18" charset="0"/>
                <a:cs typeface="Times New Roman" panose="02020603050405020304" pitchFamily="18" charset="0"/>
              </a:rPr>
              <a:t>nào</a:t>
            </a:r>
            <a:r>
              <a:rPr lang="fr-FR" sz="4200" b="0" strike="noStrike" spc="-1" dirty="0">
                <a:solidFill>
                  <a:schemeClr val="dk1"/>
                </a:solidFill>
                <a:latin typeface="Times New Roman" panose="02020603050405020304" pitchFamily="18" charset="0"/>
                <a:cs typeface="Times New Roman" panose="02020603050405020304" pitchFamily="18" charset="0"/>
              </a:rPr>
              <a:t> </a:t>
            </a:r>
            <a:r>
              <a:rPr lang="fr-FR" sz="4200" b="0" strike="noStrike" spc="-1" dirty="0" err="1">
                <a:solidFill>
                  <a:schemeClr val="dk1"/>
                </a:solidFill>
                <a:latin typeface="Times New Roman" panose="02020603050405020304" pitchFamily="18" charset="0"/>
                <a:cs typeface="Times New Roman" panose="02020603050405020304" pitchFamily="18" charset="0"/>
              </a:rPr>
              <a:t>nên</a:t>
            </a:r>
            <a:r>
              <a:rPr lang="fr-FR" sz="4200" b="0" strike="noStrike" spc="-1" dirty="0">
                <a:solidFill>
                  <a:schemeClr val="dk1"/>
                </a:solidFill>
                <a:latin typeface="Times New Roman" panose="02020603050405020304" pitchFamily="18" charset="0"/>
                <a:cs typeface="Times New Roman" panose="02020603050405020304" pitchFamily="18" charset="0"/>
              </a:rPr>
              <a:t> </a:t>
            </a:r>
            <a:r>
              <a:rPr lang="fr-FR" sz="4200" b="0" strike="noStrike" spc="-1" dirty="0" err="1">
                <a:solidFill>
                  <a:schemeClr val="dk1"/>
                </a:solidFill>
                <a:latin typeface="Times New Roman" panose="02020603050405020304" pitchFamily="18" charset="0"/>
                <a:cs typeface="Times New Roman" panose="02020603050405020304" pitchFamily="18" charset="0"/>
              </a:rPr>
              <a:t>dùng</a:t>
            </a:r>
            <a:r>
              <a:rPr lang="fr-FR" sz="4200" b="0" strike="noStrike" spc="-1" dirty="0">
                <a:solidFill>
                  <a:schemeClr val="dk1"/>
                </a:solidFill>
                <a:latin typeface="Times New Roman" panose="02020603050405020304" pitchFamily="18" charset="0"/>
                <a:cs typeface="Times New Roman" panose="02020603050405020304" pitchFamily="18" charset="0"/>
              </a:rPr>
              <a:t> </a:t>
            </a:r>
            <a:r>
              <a:rPr lang="fr-FR" sz="4200" b="0" strike="noStrike" spc="-1" dirty="0" err="1">
                <a:solidFill>
                  <a:schemeClr val="dk1"/>
                </a:solidFill>
                <a:latin typeface="Times New Roman" panose="02020603050405020304" pitchFamily="18" charset="0"/>
                <a:cs typeface="Times New Roman" panose="02020603050405020304" pitchFamily="18" charset="0"/>
              </a:rPr>
              <a:t>MVT</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E997DAC-B470-806A-F1C5-682A3D4ADBC7}"/>
              </a:ext>
            </a:extLst>
          </p:cNvPr>
          <p:cNvPicPr>
            <a:picLocks noChangeAspect="1"/>
          </p:cNvPicPr>
          <p:nvPr/>
        </p:nvPicPr>
        <p:blipFill>
          <a:blip r:embed="rId2"/>
          <a:stretch>
            <a:fillRect/>
          </a:stretch>
        </p:blipFill>
        <p:spPr>
          <a:xfrm>
            <a:off x="202367" y="1203105"/>
            <a:ext cx="8739266" cy="3577528"/>
          </a:xfrm>
          <a:prstGeom prst="rect">
            <a:avLst/>
          </a:prstGeom>
        </p:spPr>
      </p:pic>
    </p:spTree>
    <p:extLst>
      <p:ext uri="{BB962C8B-B14F-4D97-AF65-F5344CB8AC3E}">
        <p14:creationId xmlns:p14="http://schemas.microsoft.com/office/powerpoint/2010/main" val="3501780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837A-4701-F39F-D5BB-104F6932C9C5}"/>
            </a:ext>
          </a:extLst>
        </p:cNvPr>
        <p:cNvGrpSpPr/>
        <p:nvPr/>
      </p:nvGrpSpPr>
      <p:grpSpPr>
        <a:xfrm>
          <a:off x="0" y="0"/>
          <a:ext cx="0" cy="0"/>
          <a:chOff x="0" y="0"/>
          <a:chExt cx="0" cy="0"/>
        </a:xfrm>
      </p:grpSpPr>
      <p:sp>
        <p:nvSpPr>
          <p:cNvPr id="469" name="PlaceHolder 1">
            <a:extLst>
              <a:ext uri="{FF2B5EF4-FFF2-40B4-BE49-F238E27FC236}">
                <a16:creationId xmlns:a16="http://schemas.microsoft.com/office/drawing/2014/main" id="{DD32253F-0544-6ED3-B0D3-68F23BF089E4}"/>
              </a:ext>
            </a:extLst>
          </p:cNvPr>
          <p:cNvSpPr>
            <a:spLocks noGrp="1"/>
          </p:cNvSpPr>
          <p:nvPr>
            <p:ph type="title" idx="4294967295"/>
          </p:nvPr>
        </p:nvSpPr>
        <p:spPr>
          <a:xfrm>
            <a:off x="1027112" y="141730"/>
            <a:ext cx="7089775" cy="82391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4200" b="0" strike="noStrike" spc="-1" dirty="0">
                <a:solidFill>
                  <a:schemeClr val="dk1"/>
                </a:solidFill>
                <a:latin typeface="Times New Roman" panose="02020603050405020304" pitchFamily="18" charset="0"/>
                <a:cs typeface="Times New Roman" panose="02020603050405020304" pitchFamily="18" charset="0"/>
              </a:rPr>
              <a:t>Khi </a:t>
            </a:r>
            <a:r>
              <a:rPr lang="fr-FR" sz="4200" b="0" strike="noStrike" spc="-1" dirty="0" err="1">
                <a:solidFill>
                  <a:schemeClr val="dk1"/>
                </a:solidFill>
                <a:latin typeface="Times New Roman" panose="02020603050405020304" pitchFamily="18" charset="0"/>
                <a:cs typeface="Times New Roman" panose="02020603050405020304" pitchFamily="18" charset="0"/>
              </a:rPr>
              <a:t>nào</a:t>
            </a:r>
            <a:r>
              <a:rPr lang="fr-FR" sz="4200" b="0" strike="noStrike" spc="-1" dirty="0">
                <a:solidFill>
                  <a:schemeClr val="dk1"/>
                </a:solidFill>
                <a:latin typeface="Times New Roman" panose="02020603050405020304" pitchFamily="18" charset="0"/>
                <a:cs typeface="Times New Roman" panose="02020603050405020304" pitchFamily="18" charset="0"/>
              </a:rPr>
              <a:t> </a:t>
            </a:r>
            <a:r>
              <a:rPr lang="fr-FR" sz="4200" b="0" strike="noStrike" spc="-1" dirty="0" err="1">
                <a:solidFill>
                  <a:schemeClr val="dk1"/>
                </a:solidFill>
                <a:latin typeface="Times New Roman" panose="02020603050405020304" pitchFamily="18" charset="0"/>
                <a:cs typeface="Times New Roman" panose="02020603050405020304" pitchFamily="18" charset="0"/>
              </a:rPr>
              <a:t>nên</a:t>
            </a:r>
            <a:r>
              <a:rPr lang="fr-FR" sz="4200" b="0" strike="noStrike" spc="-1" dirty="0">
                <a:solidFill>
                  <a:schemeClr val="dk1"/>
                </a:solidFill>
                <a:latin typeface="Times New Roman" panose="02020603050405020304" pitchFamily="18" charset="0"/>
                <a:cs typeface="Times New Roman" panose="02020603050405020304" pitchFamily="18" charset="0"/>
              </a:rPr>
              <a:t> </a:t>
            </a:r>
            <a:r>
              <a:rPr lang="fr-FR" sz="4200" b="0" strike="noStrike" spc="-1" dirty="0" err="1">
                <a:solidFill>
                  <a:schemeClr val="dk1"/>
                </a:solidFill>
                <a:latin typeface="Times New Roman" panose="02020603050405020304" pitchFamily="18" charset="0"/>
                <a:cs typeface="Times New Roman" panose="02020603050405020304" pitchFamily="18" charset="0"/>
              </a:rPr>
              <a:t>dùng</a:t>
            </a:r>
            <a:r>
              <a:rPr lang="fr-FR" sz="4200" b="0" strike="noStrike" spc="-1" dirty="0">
                <a:solidFill>
                  <a:schemeClr val="dk1"/>
                </a:solidFill>
                <a:latin typeface="Times New Roman" panose="02020603050405020304" pitchFamily="18" charset="0"/>
                <a:cs typeface="Times New Roman" panose="02020603050405020304" pitchFamily="18" charset="0"/>
              </a:rPr>
              <a:t> MVC</a:t>
            </a:r>
          </a:p>
        </p:txBody>
      </p:sp>
      <p:pic>
        <p:nvPicPr>
          <p:cNvPr id="4" name="Picture 3">
            <a:extLst>
              <a:ext uri="{FF2B5EF4-FFF2-40B4-BE49-F238E27FC236}">
                <a16:creationId xmlns:a16="http://schemas.microsoft.com/office/drawing/2014/main" id="{C354D2E3-F43E-C9E6-40AE-9A6784B82B58}"/>
              </a:ext>
            </a:extLst>
          </p:cNvPr>
          <p:cNvPicPr>
            <a:picLocks noChangeAspect="1"/>
          </p:cNvPicPr>
          <p:nvPr/>
        </p:nvPicPr>
        <p:blipFill>
          <a:blip r:embed="rId2"/>
          <a:stretch>
            <a:fillRect/>
          </a:stretch>
        </p:blipFill>
        <p:spPr>
          <a:xfrm>
            <a:off x="0" y="1147077"/>
            <a:ext cx="9144000" cy="3149150"/>
          </a:xfrm>
          <a:prstGeom prst="rect">
            <a:avLst/>
          </a:prstGeom>
        </p:spPr>
      </p:pic>
    </p:spTree>
    <p:extLst>
      <p:ext uri="{BB962C8B-B14F-4D97-AF65-F5344CB8AC3E}">
        <p14:creationId xmlns:p14="http://schemas.microsoft.com/office/powerpoint/2010/main" val="3345427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PlaceHolder 1"/>
          <p:cNvSpPr>
            <a:spLocks noGrp="1"/>
          </p:cNvSpPr>
          <p:nvPr>
            <p:ph type="title" idx="4294967295"/>
          </p:nvPr>
        </p:nvSpPr>
        <p:spPr>
          <a:xfrm>
            <a:off x="0" y="134938"/>
            <a:ext cx="7439025" cy="83820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1" strike="noStrike" spc="-1" dirty="0">
                <a:solidFill>
                  <a:schemeClr val="dk1"/>
                </a:solidFill>
                <a:latin typeface="Times New Roman" panose="02020603050405020304" pitchFamily="18" charset="0"/>
                <a:ea typeface="Josefin Sans"/>
                <a:cs typeface="Times New Roman" panose="02020603050405020304" pitchFamily="18" charset="0"/>
              </a:rPr>
              <a:t>Cấu trúc MVT trong Django</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175459D-23C7-C944-FF0A-93000602D1B8}"/>
              </a:ext>
            </a:extLst>
          </p:cNvPr>
          <p:cNvSpPr txBox="1"/>
          <p:nvPr/>
        </p:nvSpPr>
        <p:spPr>
          <a:xfrm>
            <a:off x="292310" y="2252492"/>
            <a:ext cx="4039848" cy="461665"/>
          </a:xfrm>
          <a:prstGeom prst="rect">
            <a:avLst/>
          </a:prstGeom>
          <a:noFill/>
        </p:spPr>
        <p:txBody>
          <a:bodyPr wrap="square" rtlCol="0">
            <a:spAutoFit/>
          </a:bodyPr>
          <a:lstStyle/>
          <a:p>
            <a:pPr indent="0" algn="just">
              <a:lnSpc>
                <a:spcPct val="100000"/>
              </a:lnSpc>
              <a:buNone/>
              <a:tabLst>
                <a:tab pos="0" algn="l"/>
              </a:tabLst>
            </a:pPr>
            <a:r>
              <a:rPr lang="en" sz="2400" b="0" strike="noStrike" spc="-1" dirty="0">
                <a:solidFill>
                  <a:schemeClr val="dk1"/>
                </a:solidFill>
                <a:latin typeface="Times New Roman" panose="02020603050405020304" pitchFamily="18" charset="0"/>
                <a:ea typeface="arial"/>
                <a:cs typeface="Times New Roman" panose="02020603050405020304" pitchFamily="18" charset="0"/>
              </a:rPr>
              <a:t>MVT (Model-View-Template). </a:t>
            </a:r>
          </a:p>
        </p:txBody>
      </p:sp>
      <p:pic>
        <p:nvPicPr>
          <p:cNvPr id="2050" name="Picture 2" descr="Hộp đèn">
            <a:extLst>
              <a:ext uri="{FF2B5EF4-FFF2-40B4-BE49-F238E27FC236}">
                <a16:creationId xmlns:a16="http://schemas.microsoft.com/office/drawing/2014/main" id="{547B32E9-0DEC-2736-2E55-9BA01D310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776" y="1152057"/>
            <a:ext cx="432435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5C9AD-2711-CC67-1403-778C1895359F}"/>
            </a:ext>
          </a:extLst>
        </p:cNvPr>
        <p:cNvGrpSpPr/>
        <p:nvPr/>
      </p:nvGrpSpPr>
      <p:grpSpPr>
        <a:xfrm>
          <a:off x="0" y="0"/>
          <a:ext cx="0" cy="0"/>
          <a:chOff x="0" y="0"/>
          <a:chExt cx="0" cy="0"/>
        </a:xfrm>
      </p:grpSpPr>
      <p:sp>
        <p:nvSpPr>
          <p:cNvPr id="453" name="PlaceHolder 1">
            <a:extLst>
              <a:ext uri="{FF2B5EF4-FFF2-40B4-BE49-F238E27FC236}">
                <a16:creationId xmlns:a16="http://schemas.microsoft.com/office/drawing/2014/main" id="{1543B98E-8822-E9E6-9F8A-ADAF57F00B35}"/>
              </a:ext>
            </a:extLst>
          </p:cNvPr>
          <p:cNvSpPr>
            <a:spLocks noGrp="1"/>
          </p:cNvSpPr>
          <p:nvPr>
            <p:ph type="title" idx="4294967295"/>
          </p:nvPr>
        </p:nvSpPr>
        <p:spPr>
          <a:xfrm>
            <a:off x="852487" y="95467"/>
            <a:ext cx="7439025" cy="83820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1" strike="noStrike" spc="-1" dirty="0">
                <a:solidFill>
                  <a:schemeClr val="dk1"/>
                </a:solidFill>
                <a:latin typeface="Times New Roman" panose="02020603050405020304" pitchFamily="18" charset="0"/>
                <a:cs typeface="Times New Roman" panose="02020603050405020304" pitchFamily="18" charset="0"/>
              </a:rPr>
              <a:t>Luồng hoạt động</a:t>
            </a:r>
            <a:endParaRPr lang="fr-FR"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026" name="Picture 2" descr="MVT architecture diagram showing how data flows between client and server">
            <a:extLst>
              <a:ext uri="{FF2B5EF4-FFF2-40B4-BE49-F238E27FC236}">
                <a16:creationId xmlns:a16="http://schemas.microsoft.com/office/drawing/2014/main" id="{D43E3BEA-552B-EEC2-090F-9989AB166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32" y="1085439"/>
            <a:ext cx="7845935" cy="372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138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title" idx="4294967295"/>
          </p:nvPr>
        </p:nvSpPr>
        <p:spPr>
          <a:xfrm>
            <a:off x="2555413" y="2388860"/>
            <a:ext cx="4033174" cy="1209240"/>
          </a:xfrm>
          <a:prstGeom prst="rect">
            <a:avLst/>
          </a:prstGeom>
          <a:solidFill>
            <a:schemeClr val="lt1"/>
          </a:solidFill>
          <a:ln w="0">
            <a:noFill/>
          </a:ln>
        </p:spPr>
        <p:txBody>
          <a:bodyPr lIns="91440" tIns="91440" rIns="91440" bIns="91440" anchor="t">
            <a:normAutofit fontScale="90000"/>
          </a:bodyPr>
          <a:lstStyle/>
          <a:p>
            <a:pPr indent="0">
              <a:lnSpc>
                <a:spcPct val="100000"/>
              </a:lnSpc>
              <a:buNone/>
              <a:tabLst>
                <a:tab pos="0" algn="l"/>
              </a:tabLst>
            </a:pPr>
            <a:r>
              <a:rPr lang="en" sz="3600" b="1" strike="noStrike" spc="-1" dirty="0">
                <a:solidFill>
                  <a:schemeClr val="dk1"/>
                </a:solidFill>
                <a:latin typeface="Times New Roman" panose="02020603050405020304" pitchFamily="18" charset="0"/>
                <a:ea typeface="Josefin Sans"/>
                <a:cs typeface="Times New Roman" panose="02020603050405020304" pitchFamily="18" charset="0"/>
              </a:rPr>
              <a:t>Các thành phần MVT</a:t>
            </a:r>
            <a:endParaRPr lang="fr-FR" sz="36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529" name="PlaceHolder 2"/>
          <p:cNvSpPr>
            <a:spLocks noGrp="1"/>
          </p:cNvSpPr>
          <p:nvPr>
            <p:ph type="title" idx="4294967295"/>
          </p:nvPr>
        </p:nvSpPr>
        <p:spPr>
          <a:xfrm>
            <a:off x="4191120" y="1303117"/>
            <a:ext cx="761760" cy="761760"/>
          </a:xfrm>
          <a:prstGeom prst="rect">
            <a:avLst/>
          </a:prstGeom>
          <a:solidFill>
            <a:schemeClr val="lt1"/>
          </a:solidFill>
          <a:ln w="9360">
            <a:solidFill>
              <a:srgbClr val="000000"/>
            </a:solidFill>
            <a:round/>
          </a:ln>
        </p:spPr>
        <p:txBody>
          <a:bodyPr lIns="91440" tIns="91440" rIns="91440" bIns="91440" anchor="ctr">
            <a:normAutofit/>
          </a:bodyPr>
          <a:lstStyle/>
          <a:p>
            <a:pPr indent="0" algn="ctr">
              <a:lnSpc>
                <a:spcPct val="100000"/>
              </a:lnSpc>
              <a:buNone/>
              <a:tabLst>
                <a:tab pos="0" algn="l"/>
              </a:tabLst>
            </a:pPr>
            <a:r>
              <a:rPr lang="en" sz="3000" b="1" strike="noStrike" spc="-1">
                <a:solidFill>
                  <a:schemeClr val="dk1"/>
                </a:solidFill>
                <a:latin typeface="Times New Roman" panose="02020603050405020304" pitchFamily="18" charset="0"/>
                <a:ea typeface="Josefin Sans"/>
                <a:cs typeface="Times New Roman" panose="02020603050405020304" pitchFamily="18" charset="0"/>
              </a:rPr>
              <a:t>02</a:t>
            </a:r>
            <a:endParaRPr lang="fr-FR" sz="3000" b="0" strike="noStrike" spc="-1">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p:cNvSpPr>
          <p:nvPr>
            <p:ph type="title" idx="4294967295"/>
          </p:nvPr>
        </p:nvSpPr>
        <p:spPr>
          <a:xfrm>
            <a:off x="0" y="193675"/>
            <a:ext cx="7242175" cy="106838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pc="-1" dirty="0">
                <a:solidFill>
                  <a:schemeClr val="dk1"/>
                </a:solidFill>
                <a:latin typeface="Times New Roman" panose="02020603050405020304" pitchFamily="18" charset="0"/>
                <a:cs typeface="Times New Roman" panose="02020603050405020304" pitchFamily="18" charset="0"/>
              </a:rPr>
              <a:t>Các thành phần MVT</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7AF228-BCA0-1583-FD41-ABF8B8439798}"/>
              </a:ext>
            </a:extLst>
          </p:cNvPr>
          <p:cNvPicPr>
            <a:picLocks noChangeAspect="1"/>
          </p:cNvPicPr>
          <p:nvPr/>
        </p:nvPicPr>
        <p:blipFill>
          <a:blip r:embed="rId2"/>
          <a:stretch>
            <a:fillRect/>
          </a:stretch>
        </p:blipFill>
        <p:spPr>
          <a:xfrm>
            <a:off x="918147" y="1369852"/>
            <a:ext cx="7307705" cy="357928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1"/>
          </p:cNvSpPr>
          <p:nvPr>
            <p:ph type="title" idx="4294967295"/>
          </p:nvPr>
        </p:nvSpPr>
        <p:spPr>
          <a:xfrm>
            <a:off x="59961" y="211137"/>
            <a:ext cx="7577528" cy="76200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Times New Roman" panose="02020603050405020304" pitchFamily="18" charset="0"/>
                <a:ea typeface="Josefin Sans"/>
                <a:cs typeface="Times New Roman" panose="02020603050405020304" pitchFamily="18" charset="0"/>
              </a:rPr>
              <a:t>Định nghĩa Model trong Django</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449" name="PlaceHolder 2"/>
          <p:cNvSpPr>
            <a:spLocks noGrp="1"/>
          </p:cNvSpPr>
          <p:nvPr>
            <p:ph type="subTitle" idx="4294967295"/>
          </p:nvPr>
        </p:nvSpPr>
        <p:spPr>
          <a:xfrm>
            <a:off x="1672431" y="1702268"/>
            <a:ext cx="5799138" cy="2249488"/>
          </a:xfrm>
          <a:prstGeom prst="rect">
            <a:avLst/>
          </a:prstGeom>
          <a:noFill/>
          <a:ln w="0">
            <a:noFill/>
          </a:ln>
        </p:spPr>
        <p:txBody>
          <a:bodyPr lIns="91440" tIns="91440" rIns="91440" bIns="91440" anchor="t">
            <a:normAutofit lnSpcReduction="10000"/>
          </a:bodyPr>
          <a:lstStyle/>
          <a:p>
            <a:pPr indent="0" algn="just">
              <a:lnSpc>
                <a:spcPct val="100000"/>
              </a:lnSpc>
              <a:buNone/>
              <a:tabLst>
                <a:tab pos="0" algn="l"/>
              </a:tabLst>
            </a:pPr>
            <a:r>
              <a:rPr lang="en" b="0" strike="noStrike" spc="-1" dirty="0">
                <a:solidFill>
                  <a:schemeClr val="dk1"/>
                </a:solidFill>
                <a:latin typeface="Times New Roman" panose="02020603050405020304" pitchFamily="18" charset="0"/>
                <a:ea typeface="arial"/>
                <a:cs typeface="Times New Roman" panose="02020603050405020304" pitchFamily="18" charset="0"/>
              </a:rPr>
              <a:t>Model trong Django là một lớp Python đại diện cho cấu trúc dữ liệu của ứng dụng. Mỗi model tương ứng với một bảng trong database và giúp quản lý dữ liệu một cách hiệu quả.</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A2EB7-393C-0112-6FFE-4B6128FF19DC}"/>
            </a:ext>
          </a:extLst>
        </p:cNvPr>
        <p:cNvGrpSpPr/>
        <p:nvPr/>
      </p:nvGrpSpPr>
      <p:grpSpPr>
        <a:xfrm>
          <a:off x="0" y="0"/>
          <a:ext cx="0" cy="0"/>
          <a:chOff x="0" y="0"/>
          <a:chExt cx="0" cy="0"/>
        </a:xfrm>
      </p:grpSpPr>
      <p:sp>
        <p:nvSpPr>
          <p:cNvPr id="448" name="PlaceHolder 1">
            <a:extLst>
              <a:ext uri="{FF2B5EF4-FFF2-40B4-BE49-F238E27FC236}">
                <a16:creationId xmlns:a16="http://schemas.microsoft.com/office/drawing/2014/main" id="{687260B9-86D4-2CD1-0A75-688F7603A85C}"/>
              </a:ext>
            </a:extLst>
          </p:cNvPr>
          <p:cNvSpPr>
            <a:spLocks noGrp="1"/>
          </p:cNvSpPr>
          <p:nvPr>
            <p:ph type="title" idx="4294967295"/>
          </p:nvPr>
        </p:nvSpPr>
        <p:spPr>
          <a:xfrm>
            <a:off x="241897" y="211137"/>
            <a:ext cx="5799139" cy="76200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Times New Roman" panose="02020603050405020304" pitchFamily="18" charset="0"/>
                <a:ea typeface="Josefin Sans"/>
                <a:cs typeface="Times New Roman" panose="02020603050405020304" pitchFamily="18" charset="0"/>
              </a:rPr>
              <a:t>Object relational mapping</a:t>
            </a:r>
            <a:endParaRPr lang="fr-FR" sz="42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449" name="PlaceHolder 2">
            <a:extLst>
              <a:ext uri="{FF2B5EF4-FFF2-40B4-BE49-F238E27FC236}">
                <a16:creationId xmlns:a16="http://schemas.microsoft.com/office/drawing/2014/main" id="{0BED9743-8785-2F0A-4504-3AABBD4BB4B1}"/>
              </a:ext>
            </a:extLst>
          </p:cNvPr>
          <p:cNvSpPr>
            <a:spLocks noGrp="1"/>
          </p:cNvSpPr>
          <p:nvPr>
            <p:ph type="subTitle" idx="4294967295"/>
          </p:nvPr>
        </p:nvSpPr>
        <p:spPr>
          <a:xfrm>
            <a:off x="4684426" y="1076917"/>
            <a:ext cx="4016336" cy="3618007"/>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vi-VN" dirty="0">
                <a:latin typeface="Times New Roman" panose="02020603050405020304" pitchFamily="18" charset="0"/>
                <a:cs typeface="Times New Roman" panose="02020603050405020304" pitchFamily="18" charset="0"/>
              </a:rPr>
              <a:t>Truy vấn dữ liệu nhanh chóng.</a:t>
            </a:r>
            <a:endParaRPr lang="en-US" dirty="0">
              <a:latin typeface="Times New Roman" panose="02020603050405020304" pitchFamily="18" charset="0"/>
              <a:cs typeface="Times New Roman" panose="02020603050405020304" pitchFamily="18" charset="0"/>
            </a:endParaRPr>
          </a:p>
          <a:p>
            <a:pPr indent="0">
              <a:lnSpc>
                <a:spcPct val="100000"/>
              </a:lnSpc>
              <a:buNone/>
              <a:tabLst>
                <a:tab pos="0" algn="l"/>
              </a:tabLst>
            </a:pP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Tương thích với nhiều hệ quản trị CSDL</a:t>
            </a:r>
            <a:r>
              <a:rPr lang="en-US" dirty="0">
                <a:latin typeface="Times New Roman" panose="02020603050405020304" pitchFamily="18" charset="0"/>
                <a:cs typeface="Times New Roman" panose="02020603050405020304" pitchFamily="18" charset="0"/>
              </a:rPr>
              <a:t>.</a:t>
            </a:r>
          </a:p>
          <a:p>
            <a:pPr indent="0">
              <a:lnSpc>
                <a:spcPct val="100000"/>
              </a:lnSpc>
              <a:buNone/>
              <a:tabLst>
                <a:tab pos="0" algn="l"/>
              </a:tabLst>
            </a:pP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Tự động hóa nhiều 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a:t>
            </a:r>
            <a:endParaRPr lang="en-US"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291CAE-3A9F-19DC-E77E-54A8701374E0}"/>
              </a:ext>
            </a:extLst>
          </p:cNvPr>
          <p:cNvPicPr>
            <a:picLocks noChangeAspect="1"/>
          </p:cNvPicPr>
          <p:nvPr/>
        </p:nvPicPr>
        <p:blipFill>
          <a:blip r:embed="rId2"/>
          <a:stretch>
            <a:fillRect/>
          </a:stretch>
        </p:blipFill>
        <p:spPr>
          <a:xfrm>
            <a:off x="199748" y="1076918"/>
            <a:ext cx="4484678" cy="3618007"/>
          </a:xfrm>
          <a:prstGeom prst="rect">
            <a:avLst/>
          </a:prstGeom>
        </p:spPr>
      </p:pic>
    </p:spTree>
    <p:extLst>
      <p:ext uri="{BB962C8B-B14F-4D97-AF65-F5344CB8AC3E}">
        <p14:creationId xmlns:p14="http://schemas.microsoft.com/office/powerpoint/2010/main" val="68103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ternal Marketing Strategy by Slidesgo">
  <a:themeElements>
    <a:clrScheme name="Simple Light">
      <a:dk1>
        <a:srgbClr val="000000"/>
      </a:dk1>
      <a:lt1>
        <a:srgbClr val="F7F7F6"/>
      </a:lt1>
      <a:dk2>
        <a:srgbClr val="BFED4E"/>
      </a:dk2>
      <a:lt2>
        <a:srgbClr val="977DF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Internal Marketing Strategy by Slidesgo">
  <a:themeElements>
    <a:clrScheme name="Simple Light">
      <a:dk1>
        <a:srgbClr val="000000"/>
      </a:dk1>
      <a:lt1>
        <a:srgbClr val="F7F7F6"/>
      </a:lt1>
      <a:dk2>
        <a:srgbClr val="BFED4E"/>
      </a:dk2>
      <a:lt2>
        <a:srgbClr val="977DF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Internal Marketing Strategy by Slidesgo">
  <a:themeElements>
    <a:clrScheme name="Simple Light">
      <a:dk1>
        <a:srgbClr val="000000"/>
      </a:dk1>
      <a:lt1>
        <a:srgbClr val="F7F7F6"/>
      </a:lt1>
      <a:dk2>
        <a:srgbClr val="BFED4E"/>
      </a:dk2>
      <a:lt2>
        <a:srgbClr val="977DF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Internal Marketing Strategy by Slidesgo">
  <a:themeElements>
    <a:clrScheme name="Simple Light">
      <a:dk1>
        <a:srgbClr val="000000"/>
      </a:dk1>
      <a:lt1>
        <a:srgbClr val="F7F7F6"/>
      </a:lt1>
      <a:dk2>
        <a:srgbClr val="BFED4E"/>
      </a:dk2>
      <a:lt2>
        <a:srgbClr val="977DF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522</Words>
  <Application>Microsoft Office PowerPoint</Application>
  <PresentationFormat>On-screen Show (16:9)</PresentationFormat>
  <Paragraphs>76</Paragraphs>
  <Slides>38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38</vt:i4>
      </vt:variant>
    </vt:vector>
  </HeadingPairs>
  <TitlesOfParts>
    <vt:vector size="48" baseType="lpstr">
      <vt:lpstr>Arial</vt:lpstr>
      <vt:lpstr>Josefin Sans</vt:lpstr>
      <vt:lpstr>OpenSymbol</vt:lpstr>
      <vt:lpstr>Symbol</vt:lpstr>
      <vt:lpstr>Times New Roman</vt:lpstr>
      <vt:lpstr>Wingdings</vt:lpstr>
      <vt:lpstr>Internal Marketing Strategy by Slidesgo</vt:lpstr>
      <vt:lpstr>Internal Marketing Strategy by Slidesgo</vt:lpstr>
      <vt:lpstr>Internal Marketing Strategy by Slidesgo</vt:lpstr>
      <vt:lpstr>Internal Marketing Strategy by Slidesgo</vt:lpstr>
      <vt:lpstr>MVT trong Django</vt:lpstr>
      <vt:lpstr>Nội dung</vt:lpstr>
      <vt:lpstr>Giới thiệu MVT</vt:lpstr>
      <vt:lpstr>Cấu trúc MVT trong Django</vt:lpstr>
      <vt:lpstr>Luồng hoạt động</vt:lpstr>
      <vt:lpstr>Các thành phần MVT</vt:lpstr>
      <vt:lpstr>Các thành phần MVT</vt:lpstr>
      <vt:lpstr>Định nghĩa Model trong Django</vt:lpstr>
      <vt:lpstr>Object relational mapping</vt:lpstr>
      <vt:lpstr>Tại sao Django gắn ORM trực tiếp vào Model thay vì tách rời như trong MVC?</vt:lpstr>
      <vt:lpstr>Model</vt:lpstr>
      <vt:lpstr>Ví dụ định nghĩa Model</vt:lpstr>
      <vt:lpstr>Các kiểu dữ liệu trong Model</vt:lpstr>
      <vt:lpstr>Migrations</vt:lpstr>
      <vt:lpstr>Định nghĩa View trong Django</vt:lpstr>
      <vt:lpstr>Các kiểu view</vt:lpstr>
      <vt:lpstr>Khi nào nên dùng view dạng hàm</vt:lpstr>
      <vt:lpstr>Khi nào nên dùng view dạng class</vt:lpstr>
      <vt:lpstr>View (MVT) xử lí logic vậy khác gì controller (MVC)</vt:lpstr>
      <vt:lpstr>Routing và URL patterns</vt:lpstr>
      <vt:lpstr>Routing khác gì Controller ?</vt:lpstr>
      <vt:lpstr>View</vt:lpstr>
      <vt:lpstr>Template là gì</vt:lpstr>
      <vt:lpstr>Template</vt:lpstr>
      <vt:lpstr>Template</vt:lpstr>
      <vt:lpstr>Template Inheritance</vt:lpstr>
      <vt:lpstr>Tag</vt:lpstr>
      <vt:lpstr>Filter</vt:lpstr>
      <vt:lpstr>MVT vs MVC</vt:lpstr>
      <vt:lpstr>MVT vs MVC</vt:lpstr>
      <vt:lpstr>MVT vs MVC</vt:lpstr>
      <vt:lpstr>MVT vs MVC</vt:lpstr>
      <vt:lpstr>Tại sao Django dùng MVT</vt:lpstr>
      <vt:lpstr>Phát triển đơn giản</vt:lpstr>
      <vt:lpstr>Tích hợp ORM mạnh mẽ</vt:lpstr>
      <vt:lpstr>Tránh duplicate code</vt:lpstr>
      <vt:lpstr>Khi nào nên dùng MVT</vt:lpstr>
      <vt:lpstr>Khi nào nên dùng MVC</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Duc Chinh Pham</cp:lastModifiedBy>
  <cp:revision>3</cp:revision>
  <dcterms:modified xsi:type="dcterms:W3CDTF">2025-02-26T18:03:43Z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2025-02-26T03:51:56Z</dcterms:created>
  <dc:creator>Unknown Creator</dc:creator>
  <dc:description/>
  <dc:language>en-US</dc:language>
  <cp:lastModifiedBy>Unknown Creator</cp:lastModifiedBy>
  <dcterms:modified xsi:type="dcterms:W3CDTF">2025-02-26T03:51:56Z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