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9" r:id="rId3"/>
    <p:sldId id="290" r:id="rId4"/>
    <p:sldId id="291" r:id="rId5"/>
    <p:sldId id="292" r:id="rId6"/>
    <p:sldId id="304" r:id="rId7"/>
    <p:sldId id="293" r:id="rId8"/>
    <p:sldId id="296" r:id="rId9"/>
    <p:sldId id="297" r:id="rId10"/>
    <p:sldId id="294" r:id="rId11"/>
    <p:sldId id="295" r:id="rId12"/>
    <p:sldId id="298" r:id="rId13"/>
    <p:sldId id="299" r:id="rId14"/>
    <p:sldId id="300" r:id="rId15"/>
    <p:sldId id="301" r:id="rId16"/>
    <p:sldId id="302" r:id="rId17"/>
    <p:sldId id="303" r:id="rId18"/>
    <p:sldId id="305" r:id="rId19"/>
    <p:sldId id="307" r:id="rId20"/>
    <p:sldId id="308" r:id="rId21"/>
    <p:sldId id="309" r:id="rId22"/>
    <p:sldId id="310" r:id="rId23"/>
    <p:sldId id="306" r:id="rId2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ira Sans Extra Condensed Medium" panose="020B0604020202020204" charset="0"/>
      <p:regular r:id="rId30"/>
      <p:bold r:id="rId31"/>
      <p:italic r:id="rId32"/>
      <p:boldItalic r:id="rId33"/>
    </p:embeddedFont>
    <p:embeddedFont>
      <p:font typeface="Fira Sans Extra Condensed SemiBold" panose="020B060402020202020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3A95662-E121-4E66-9AA5-6DD3B86D88F0}">
  <a:tblStyle styleId="{03A95662-E121-4E66-9AA5-6DD3B86D88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2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9698C13-515A-2117-97EE-05AC5043A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4EC18E52-AF27-58BF-D8B9-0E045932F8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94AE3873-1590-EC30-4813-14D4B002C6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7479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273E6624-FF76-016A-BC48-63C4A2D7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0A3FCFB7-D03A-F378-CBE8-B8BF5059E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50959C91-2059-02B3-C1AB-F79744CFAC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9910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1B845C3-F6E1-60E1-1675-D98362E43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F136B53B-2EE7-BF5B-9600-7C132E834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54FC3B50-6780-8151-141D-90CF7FF1F8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6404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869A253-77B6-ADC2-9F61-57957CB64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110F8E9E-F734-79C8-97CB-6A2C44B702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AE763EA1-F564-417D-E3E3-5F77C0D77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38840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4F9E578D-50A7-7D80-D158-34CF3ECC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2B6F87BB-40F7-89D5-514C-E998EE0C2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C2A8CAD1-8AF2-32C5-2CB1-C9817CAD4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710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83F3B07-CC6A-1618-5B6C-7ECD41FC1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A4463BD3-4E38-8512-05E9-241A0D6DB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4F50A8D3-67FA-ADFC-B82B-E72012CBE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9542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6BECD1C-503D-B2A6-733B-CD4D62A7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97CFA74B-4C17-6ADD-212E-AAD22AF701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1A8D9824-1F64-B4B9-2C3D-7014EDB14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74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C060AF8-3C92-22C2-53EA-F570B451E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66CC6BB3-1A40-F175-15E6-96F4C60700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ED74A617-2EC2-4F6A-87FD-11A2043CC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445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F21C23B-2DDF-E823-4DCB-BA2C9257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6ACCC1DF-ED20-A204-3602-6110DEE6E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E79CEC51-40F8-0F78-572A-6D0853F3C1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492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D485181-CD9F-DF44-B713-05775C39D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942E0067-CB23-13E0-004E-47C1A01E56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2197AE03-5E3D-7541-8E20-29545BF7E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150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bc752732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bc752732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46228FC-B56A-961F-DEF0-15D3CBB0C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750E939D-2E31-00F7-E3D0-92AE7554DE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1178DFDF-B709-6AF0-B993-43D822B146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52000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E032FB2-E2D6-5C01-93C6-D1761A8B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DDA75273-B162-6606-09D8-33EA9CE6E8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6886B25F-CE89-09DE-AE0A-A2C6E51BE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5397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75D4F31-7152-1B5B-809C-2681A58A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6D9E75AD-0011-1A43-2F1A-00359D50F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AAE342B9-D64F-6322-DC6C-B4ECAECFB9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4282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565F6C76-C7BD-5066-964E-9A92E212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DF2847FB-70CD-8AF8-8B45-43B14142F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7612614D-38E4-8CDF-FDA4-18A0D990C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64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>
          <a:extLst>
            <a:ext uri="{FF2B5EF4-FFF2-40B4-BE49-F238E27FC236}">
              <a16:creationId xmlns:a16="http://schemas.microsoft.com/office/drawing/2014/main" id="{AF57642B-D323-61FF-A6C1-1970E775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4bc752732_0_354:notes">
            <a:extLst>
              <a:ext uri="{FF2B5EF4-FFF2-40B4-BE49-F238E27FC236}">
                <a16:creationId xmlns:a16="http://schemas.microsoft.com/office/drawing/2014/main" id="{CB9A3766-CBB2-D47A-D5BC-489E0D7CF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4bc752732_0_354:notes">
            <a:extLst>
              <a:ext uri="{FF2B5EF4-FFF2-40B4-BE49-F238E27FC236}">
                <a16:creationId xmlns:a16="http://schemas.microsoft.com/office/drawing/2014/main" id="{7EA1286C-D329-9E26-C46C-1D4A673958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91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9B965E1-85A8-099A-048D-BE5B94FEF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B3A0CFB0-A496-8DBC-9D07-5666CD6404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F3EA2E60-4A8E-7F90-45BC-8565DBA44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4220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42411E1-61B2-5E76-C89D-288E414DE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2F164A02-4243-19AB-75F1-F15BEC6598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6E3F5597-5A92-55FE-9782-E291B80F10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1887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CC7C9BCF-9061-63AF-8FD4-29C4A02C9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BE7E122C-78D9-D21E-5E51-43F2BE564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33271668-5C92-C070-2C88-005D85E21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832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AA41017-8D0C-708F-0F65-9EB746985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5E717BEA-C4BB-DB68-5F91-19859481B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049C98C7-6582-C7E1-554B-1FE83453D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758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CC6AD2E-9D0A-846B-FE10-DE50EC1DA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181A3683-9FCD-34BA-1797-012CAD49B4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871E7E2E-7DE9-A2E8-7659-FEEAB41C4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0934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913573B-2DCE-0449-5AEE-CDE62CCE1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04bc752732_0_236:notes">
            <a:extLst>
              <a:ext uri="{FF2B5EF4-FFF2-40B4-BE49-F238E27FC236}">
                <a16:creationId xmlns:a16="http://schemas.microsoft.com/office/drawing/2014/main" id="{38646115-508E-875C-415C-61636E7E87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04bc752732_0_236:notes">
            <a:extLst>
              <a:ext uri="{FF2B5EF4-FFF2-40B4-BE49-F238E27FC236}">
                <a16:creationId xmlns:a16="http://schemas.microsoft.com/office/drawing/2014/main" id="{9EAC99C8-5006-2E87-1A92-DE009245C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866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985900"/>
            <a:ext cx="43719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696200"/>
            <a:ext cx="43719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 SemiBold"/>
              <a:buNone/>
              <a:def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-68843" y="1305476"/>
            <a:ext cx="4371900" cy="252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Microservice </a:t>
            </a:r>
            <a:br>
              <a:rPr lang="en" dirty="0"/>
            </a:br>
            <a:r>
              <a:rPr lang="en" dirty="0"/>
              <a:t>x </a:t>
            </a:r>
            <a:br>
              <a:rPr lang="en" dirty="0"/>
            </a:br>
            <a:r>
              <a:rPr lang="en" dirty="0"/>
              <a:t>Agile</a:t>
            </a:r>
            <a:endParaRPr dirty="0"/>
          </a:p>
        </p:txBody>
      </p:sp>
      <p:grpSp>
        <p:nvGrpSpPr>
          <p:cNvPr id="46" name="Google Shape;46;p15"/>
          <p:cNvGrpSpPr/>
          <p:nvPr/>
        </p:nvGrpSpPr>
        <p:grpSpPr>
          <a:xfrm>
            <a:off x="4259398" y="1071673"/>
            <a:ext cx="7904483" cy="3000154"/>
            <a:chOff x="4259398" y="1123886"/>
            <a:chExt cx="7904483" cy="3000154"/>
          </a:xfrm>
        </p:grpSpPr>
        <p:sp>
          <p:nvSpPr>
            <p:cNvPr id="47" name="Google Shape;47;p15"/>
            <p:cNvSpPr/>
            <p:nvPr/>
          </p:nvSpPr>
          <p:spPr>
            <a:xfrm>
              <a:off x="6597905" y="1123886"/>
              <a:ext cx="1599383" cy="819936"/>
            </a:xfrm>
            <a:custGeom>
              <a:avLst/>
              <a:gdLst/>
              <a:ahLst/>
              <a:cxnLst/>
              <a:rect l="l" t="t" r="r" b="b"/>
              <a:pathLst>
                <a:path w="1932462" h="990692" extrusionOk="0">
                  <a:moveTo>
                    <a:pt x="1653846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2" y="997787"/>
                  </a:lnTo>
                  <a:lnTo>
                    <a:pt x="1672803" y="997787"/>
                  </a:lnTo>
                  <a:lnTo>
                    <a:pt x="1937844" y="509779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15"/>
            <p:cNvSpPr/>
            <p:nvPr/>
          </p:nvSpPr>
          <p:spPr>
            <a:xfrm>
              <a:off x="4259398" y="1123886"/>
              <a:ext cx="2469934" cy="1467788"/>
            </a:xfrm>
            <a:custGeom>
              <a:avLst/>
              <a:gdLst/>
              <a:ahLst/>
              <a:cxnLst/>
              <a:rect l="l" t="t" r="r" b="b"/>
              <a:pathLst>
                <a:path w="2984309" h="1773462" extrusionOk="0">
                  <a:moveTo>
                    <a:pt x="2701289" y="0"/>
                  </a:moveTo>
                  <a:lnTo>
                    <a:pt x="1821040" y="0"/>
                  </a:lnTo>
                  <a:cubicBezTo>
                    <a:pt x="832793" y="0"/>
                    <a:pt x="25807" y="790230"/>
                    <a:pt x="0" y="1771383"/>
                  </a:cubicBezTo>
                  <a:lnTo>
                    <a:pt x="503296" y="1502918"/>
                  </a:lnTo>
                  <a:lnTo>
                    <a:pt x="998154" y="1780189"/>
                  </a:lnTo>
                  <a:cubicBezTo>
                    <a:pt x="1018824" y="1345263"/>
                    <a:pt x="1380121" y="997787"/>
                    <a:pt x="1821040" y="997787"/>
                  </a:cubicBezTo>
                  <a:lnTo>
                    <a:pt x="2720124" y="997787"/>
                  </a:lnTo>
                  <a:lnTo>
                    <a:pt x="2985288" y="509779"/>
                  </a:lnTo>
                  <a:lnTo>
                    <a:pt x="2701289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15"/>
            <p:cNvSpPr/>
            <p:nvPr/>
          </p:nvSpPr>
          <p:spPr>
            <a:xfrm>
              <a:off x="9602843" y="1123886"/>
              <a:ext cx="2561038" cy="1649996"/>
            </a:xfrm>
            <a:custGeom>
              <a:avLst/>
              <a:gdLst/>
              <a:ahLst/>
              <a:cxnLst/>
              <a:rect l="l" t="t" r="r" b="b"/>
              <a:pathLst>
                <a:path w="3094386" h="1993616" extrusionOk="0">
                  <a:moveTo>
                    <a:pt x="1277872" y="0"/>
                  </a:moveTo>
                  <a:lnTo>
                    <a:pt x="0" y="0"/>
                  </a:lnTo>
                  <a:lnTo>
                    <a:pt x="283510" y="504642"/>
                  </a:lnTo>
                  <a:lnTo>
                    <a:pt x="19692" y="997787"/>
                  </a:lnTo>
                  <a:lnTo>
                    <a:pt x="1277872" y="997787"/>
                  </a:lnTo>
                  <a:cubicBezTo>
                    <a:pt x="1498148" y="997787"/>
                    <a:pt x="1705093" y="1083402"/>
                    <a:pt x="1860790" y="1238733"/>
                  </a:cubicBezTo>
                  <a:cubicBezTo>
                    <a:pt x="1993984" y="1371804"/>
                    <a:pt x="2075930" y="1542301"/>
                    <a:pt x="2096600" y="1726496"/>
                  </a:cubicBezTo>
                  <a:lnTo>
                    <a:pt x="2096600" y="1726619"/>
                  </a:lnTo>
                  <a:lnTo>
                    <a:pt x="2590479" y="1993983"/>
                  </a:lnTo>
                  <a:lnTo>
                    <a:pt x="3096466" y="1713042"/>
                  </a:lnTo>
                  <a:cubicBezTo>
                    <a:pt x="3040938" y="759042"/>
                    <a:pt x="2246550" y="0"/>
                    <a:pt x="1277872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15"/>
            <p:cNvSpPr/>
            <p:nvPr/>
          </p:nvSpPr>
          <p:spPr>
            <a:xfrm>
              <a:off x="8072947" y="1123886"/>
              <a:ext cx="1649996" cy="819936"/>
            </a:xfrm>
            <a:custGeom>
              <a:avLst/>
              <a:gdLst/>
              <a:ahLst/>
              <a:cxnLst/>
              <a:rect l="l" t="t" r="r" b="b"/>
              <a:pathLst>
                <a:path w="1993616" h="990692" extrusionOk="0">
                  <a:moveTo>
                    <a:pt x="1720381" y="0"/>
                  </a:moveTo>
                  <a:lnTo>
                    <a:pt x="0" y="0"/>
                  </a:lnTo>
                  <a:lnTo>
                    <a:pt x="283509" y="504642"/>
                  </a:lnTo>
                  <a:lnTo>
                    <a:pt x="19691" y="997787"/>
                  </a:lnTo>
                  <a:lnTo>
                    <a:pt x="1739339" y="997787"/>
                  </a:lnTo>
                  <a:lnTo>
                    <a:pt x="2004380" y="509779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15"/>
            <p:cNvSpPr/>
            <p:nvPr/>
          </p:nvSpPr>
          <p:spPr>
            <a:xfrm>
              <a:off x="9265039" y="2646129"/>
              <a:ext cx="2895086" cy="1477911"/>
            </a:xfrm>
            <a:custGeom>
              <a:avLst/>
              <a:gdLst/>
              <a:ahLst/>
              <a:cxnLst/>
              <a:rect l="l" t="t" r="r" b="b"/>
              <a:pathLst>
                <a:path w="3498001" h="1785693" extrusionOk="0">
                  <a:moveTo>
                    <a:pt x="3005346" y="282164"/>
                  </a:moveTo>
                  <a:lnTo>
                    <a:pt x="2510366" y="18101"/>
                  </a:lnTo>
                  <a:cubicBezTo>
                    <a:pt x="2487006" y="450704"/>
                    <a:pt x="2126932" y="795245"/>
                    <a:pt x="1687603" y="795245"/>
                  </a:cubicBezTo>
                  <a:lnTo>
                    <a:pt x="265164" y="795245"/>
                  </a:lnTo>
                  <a:lnTo>
                    <a:pt x="0" y="1283253"/>
                  </a:lnTo>
                  <a:lnTo>
                    <a:pt x="283999" y="1793032"/>
                  </a:lnTo>
                  <a:lnTo>
                    <a:pt x="1687603" y="1793032"/>
                  </a:lnTo>
                  <a:cubicBezTo>
                    <a:pt x="2683187" y="1793032"/>
                    <a:pt x="3494700" y="991182"/>
                    <a:pt x="3509009" y="0"/>
                  </a:cubicBezTo>
                  <a:lnTo>
                    <a:pt x="3005346" y="282164"/>
                  </a:ln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15"/>
            <p:cNvSpPr/>
            <p:nvPr/>
          </p:nvSpPr>
          <p:spPr>
            <a:xfrm>
              <a:off x="7015874" y="3301775"/>
              <a:ext cx="2378829" cy="819936"/>
            </a:xfrm>
            <a:custGeom>
              <a:avLst/>
              <a:gdLst/>
              <a:ahLst/>
              <a:cxnLst/>
              <a:rect l="l" t="t" r="r" b="b"/>
              <a:pathLst>
                <a:path w="2874232" h="990692" extrusionOk="0">
                  <a:moveTo>
                    <a:pt x="2593414" y="493267"/>
                  </a:moveTo>
                  <a:lnTo>
                    <a:pt x="2857354" y="0"/>
                  </a:lnTo>
                  <a:lnTo>
                    <a:pt x="271156" y="0"/>
                  </a:lnTo>
                  <a:lnTo>
                    <a:pt x="0" y="488008"/>
                  </a:lnTo>
                  <a:lnTo>
                    <a:pt x="290481" y="997787"/>
                  </a:lnTo>
                  <a:lnTo>
                    <a:pt x="2876923" y="997787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15"/>
            <p:cNvSpPr/>
            <p:nvPr/>
          </p:nvSpPr>
          <p:spPr>
            <a:xfrm>
              <a:off x="4260608" y="2473899"/>
              <a:ext cx="2884963" cy="1649996"/>
            </a:xfrm>
            <a:custGeom>
              <a:avLst/>
              <a:gdLst/>
              <a:ahLst/>
              <a:cxnLst/>
              <a:rect l="l" t="t" r="r" b="b"/>
              <a:pathLst>
                <a:path w="3485770" h="1993616" extrusionOk="0">
                  <a:moveTo>
                    <a:pt x="3204219" y="1497414"/>
                  </a:moveTo>
                  <a:lnTo>
                    <a:pt x="3474152" y="1004147"/>
                  </a:lnTo>
                  <a:lnTo>
                    <a:pt x="1819572" y="1004147"/>
                  </a:lnTo>
                  <a:cubicBezTo>
                    <a:pt x="1398712" y="1004147"/>
                    <a:pt x="1050379" y="687614"/>
                    <a:pt x="1001578" y="280574"/>
                  </a:cubicBezTo>
                  <a:lnTo>
                    <a:pt x="496570" y="0"/>
                  </a:lnTo>
                  <a:lnTo>
                    <a:pt x="0" y="269077"/>
                  </a:lnTo>
                  <a:cubicBezTo>
                    <a:pt x="45498" y="1232373"/>
                    <a:pt x="844290" y="2001933"/>
                    <a:pt x="1819572" y="2001933"/>
                  </a:cubicBezTo>
                  <a:lnTo>
                    <a:pt x="3494210" y="2001933"/>
                  </a:lnTo>
                  <a:lnTo>
                    <a:pt x="3204219" y="1497414"/>
                  </a:lnTo>
                  <a:close/>
                </a:path>
              </a:pathLst>
            </a:custGeom>
            <a:solidFill>
              <a:schemeClr val="accent5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15"/>
            <p:cNvSpPr/>
            <p:nvPr/>
          </p:nvSpPr>
          <p:spPr>
            <a:xfrm>
              <a:off x="5030584" y="1357689"/>
              <a:ext cx="558579" cy="554170"/>
            </a:xfrm>
            <a:custGeom>
              <a:avLst/>
              <a:gdLst/>
              <a:ahLst/>
              <a:cxnLst/>
              <a:rect l="l" t="t" r="r" b="b"/>
              <a:pathLst>
                <a:path w="11910" h="11816" extrusionOk="0">
                  <a:moveTo>
                    <a:pt x="5892" y="694"/>
                  </a:moveTo>
                  <a:cubicBezTo>
                    <a:pt x="7625" y="694"/>
                    <a:pt x="9043" y="2112"/>
                    <a:pt x="9043" y="3845"/>
                  </a:cubicBezTo>
                  <a:cubicBezTo>
                    <a:pt x="9043" y="5483"/>
                    <a:pt x="7751" y="6838"/>
                    <a:pt x="6081" y="6932"/>
                  </a:cubicBezTo>
                  <a:cubicBezTo>
                    <a:pt x="6018" y="6932"/>
                    <a:pt x="5987" y="6901"/>
                    <a:pt x="5924" y="6869"/>
                  </a:cubicBezTo>
                  <a:lnTo>
                    <a:pt x="5766" y="6711"/>
                  </a:lnTo>
                  <a:cubicBezTo>
                    <a:pt x="5297" y="6298"/>
                    <a:pt x="4683" y="6101"/>
                    <a:pt x="4072" y="6101"/>
                  </a:cubicBezTo>
                  <a:cubicBezTo>
                    <a:pt x="3985" y="6101"/>
                    <a:pt x="3899" y="6105"/>
                    <a:pt x="3813" y="6113"/>
                  </a:cubicBezTo>
                  <a:cubicBezTo>
                    <a:pt x="3151" y="5577"/>
                    <a:pt x="2773" y="4727"/>
                    <a:pt x="2773" y="3845"/>
                  </a:cubicBezTo>
                  <a:cubicBezTo>
                    <a:pt x="2773" y="2112"/>
                    <a:pt x="4191" y="694"/>
                    <a:pt x="5892" y="694"/>
                  </a:cubicBezTo>
                  <a:close/>
                  <a:moveTo>
                    <a:pt x="4171" y="6822"/>
                  </a:moveTo>
                  <a:cubicBezTo>
                    <a:pt x="4577" y="6822"/>
                    <a:pt x="4979" y="6964"/>
                    <a:pt x="5294" y="7247"/>
                  </a:cubicBezTo>
                  <a:cubicBezTo>
                    <a:pt x="5420" y="7373"/>
                    <a:pt x="5735" y="7657"/>
                    <a:pt x="5892" y="7657"/>
                  </a:cubicBezTo>
                  <a:lnTo>
                    <a:pt x="7972" y="7657"/>
                  </a:lnTo>
                  <a:cubicBezTo>
                    <a:pt x="8192" y="7657"/>
                    <a:pt x="8350" y="7814"/>
                    <a:pt x="8350" y="8003"/>
                  </a:cubicBezTo>
                  <a:cubicBezTo>
                    <a:pt x="8350" y="8192"/>
                    <a:pt x="8192" y="8350"/>
                    <a:pt x="7972" y="8350"/>
                  </a:cubicBezTo>
                  <a:lnTo>
                    <a:pt x="5514" y="8350"/>
                  </a:lnTo>
                  <a:cubicBezTo>
                    <a:pt x="5294" y="8350"/>
                    <a:pt x="5136" y="8507"/>
                    <a:pt x="5136" y="8728"/>
                  </a:cubicBezTo>
                  <a:cubicBezTo>
                    <a:pt x="5136" y="8917"/>
                    <a:pt x="5294" y="9074"/>
                    <a:pt x="5514" y="9074"/>
                  </a:cubicBezTo>
                  <a:lnTo>
                    <a:pt x="8224" y="9074"/>
                  </a:lnTo>
                  <a:cubicBezTo>
                    <a:pt x="8507" y="9074"/>
                    <a:pt x="8759" y="8948"/>
                    <a:pt x="8980" y="8759"/>
                  </a:cubicBezTo>
                  <a:lnTo>
                    <a:pt x="10492" y="7090"/>
                  </a:lnTo>
                  <a:cubicBezTo>
                    <a:pt x="10568" y="7033"/>
                    <a:pt x="10666" y="6987"/>
                    <a:pt x="10766" y="6987"/>
                  </a:cubicBezTo>
                  <a:cubicBezTo>
                    <a:pt x="10833" y="6987"/>
                    <a:pt x="10902" y="7008"/>
                    <a:pt x="10965" y="7058"/>
                  </a:cubicBezTo>
                  <a:cubicBezTo>
                    <a:pt x="11122" y="7184"/>
                    <a:pt x="11185" y="7373"/>
                    <a:pt x="11059" y="7531"/>
                  </a:cubicBezTo>
                  <a:lnTo>
                    <a:pt x="9389" y="9767"/>
                  </a:lnTo>
                  <a:cubicBezTo>
                    <a:pt x="9074" y="10209"/>
                    <a:pt x="8570" y="10492"/>
                    <a:pt x="8035" y="10492"/>
                  </a:cubicBezTo>
                  <a:lnTo>
                    <a:pt x="2773" y="10492"/>
                  </a:lnTo>
                  <a:lnTo>
                    <a:pt x="2773" y="7468"/>
                  </a:lnTo>
                  <a:lnTo>
                    <a:pt x="3025" y="7247"/>
                  </a:lnTo>
                  <a:cubicBezTo>
                    <a:pt x="3356" y="6964"/>
                    <a:pt x="3766" y="6822"/>
                    <a:pt x="4171" y="6822"/>
                  </a:cubicBezTo>
                  <a:close/>
                  <a:moveTo>
                    <a:pt x="1734" y="6932"/>
                  </a:moveTo>
                  <a:cubicBezTo>
                    <a:pt x="1923" y="6932"/>
                    <a:pt x="2080" y="7090"/>
                    <a:pt x="2080" y="7310"/>
                  </a:cubicBezTo>
                  <a:lnTo>
                    <a:pt x="2080" y="10807"/>
                  </a:lnTo>
                  <a:cubicBezTo>
                    <a:pt x="2080" y="10996"/>
                    <a:pt x="1923" y="11154"/>
                    <a:pt x="1734" y="11154"/>
                  </a:cubicBezTo>
                  <a:lnTo>
                    <a:pt x="662" y="11154"/>
                  </a:lnTo>
                  <a:lnTo>
                    <a:pt x="662" y="6932"/>
                  </a:lnTo>
                  <a:close/>
                  <a:moveTo>
                    <a:pt x="5924" y="1"/>
                  </a:moveTo>
                  <a:cubicBezTo>
                    <a:pt x="3844" y="1"/>
                    <a:pt x="2112" y="1734"/>
                    <a:pt x="2112" y="3845"/>
                  </a:cubicBezTo>
                  <a:cubicBezTo>
                    <a:pt x="2112" y="4790"/>
                    <a:pt x="2458" y="5672"/>
                    <a:pt x="3088" y="6396"/>
                  </a:cubicBezTo>
                  <a:cubicBezTo>
                    <a:pt x="2931" y="6459"/>
                    <a:pt x="2773" y="6585"/>
                    <a:pt x="2616" y="6711"/>
                  </a:cubicBezTo>
                  <a:cubicBezTo>
                    <a:pt x="2427" y="6428"/>
                    <a:pt x="2112" y="6270"/>
                    <a:pt x="1765" y="6270"/>
                  </a:cubicBezTo>
                  <a:lnTo>
                    <a:pt x="347" y="6270"/>
                  </a:lnTo>
                  <a:cubicBezTo>
                    <a:pt x="158" y="6270"/>
                    <a:pt x="1" y="6428"/>
                    <a:pt x="1" y="6585"/>
                  </a:cubicBezTo>
                  <a:lnTo>
                    <a:pt x="1" y="11469"/>
                  </a:lnTo>
                  <a:cubicBezTo>
                    <a:pt x="1" y="11658"/>
                    <a:pt x="158" y="11815"/>
                    <a:pt x="347" y="11815"/>
                  </a:cubicBezTo>
                  <a:lnTo>
                    <a:pt x="1765" y="11815"/>
                  </a:lnTo>
                  <a:cubicBezTo>
                    <a:pt x="2238" y="11815"/>
                    <a:pt x="2584" y="11563"/>
                    <a:pt x="2742" y="11122"/>
                  </a:cubicBezTo>
                  <a:lnTo>
                    <a:pt x="8035" y="11122"/>
                  </a:lnTo>
                  <a:cubicBezTo>
                    <a:pt x="8759" y="11122"/>
                    <a:pt x="9515" y="10776"/>
                    <a:pt x="9956" y="10146"/>
                  </a:cubicBezTo>
                  <a:lnTo>
                    <a:pt x="11595" y="7877"/>
                  </a:lnTo>
                  <a:cubicBezTo>
                    <a:pt x="11910" y="7468"/>
                    <a:pt x="11878" y="6838"/>
                    <a:pt x="11437" y="6459"/>
                  </a:cubicBezTo>
                  <a:cubicBezTo>
                    <a:pt x="11249" y="6301"/>
                    <a:pt x="11015" y="6221"/>
                    <a:pt x="10780" y="6221"/>
                  </a:cubicBezTo>
                  <a:cubicBezTo>
                    <a:pt x="10503" y="6221"/>
                    <a:pt x="10224" y="6332"/>
                    <a:pt x="10019" y="6554"/>
                  </a:cubicBezTo>
                  <a:lnTo>
                    <a:pt x="9011" y="7657"/>
                  </a:lnTo>
                  <a:cubicBezTo>
                    <a:pt x="8885" y="7247"/>
                    <a:pt x="8539" y="6932"/>
                    <a:pt x="8098" y="6932"/>
                  </a:cubicBezTo>
                  <a:cubicBezTo>
                    <a:pt x="8287" y="6838"/>
                    <a:pt x="8444" y="6680"/>
                    <a:pt x="8602" y="6522"/>
                  </a:cubicBezTo>
                  <a:cubicBezTo>
                    <a:pt x="9358" y="5798"/>
                    <a:pt x="9767" y="4821"/>
                    <a:pt x="9767" y="3845"/>
                  </a:cubicBezTo>
                  <a:cubicBezTo>
                    <a:pt x="9767" y="1734"/>
                    <a:pt x="8035" y="1"/>
                    <a:pt x="5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5"/>
            <p:cNvSpPr/>
            <p:nvPr/>
          </p:nvSpPr>
          <p:spPr>
            <a:xfrm>
              <a:off x="5256689" y="1422739"/>
              <a:ext cx="101961" cy="227559"/>
            </a:xfrm>
            <a:custGeom>
              <a:avLst/>
              <a:gdLst/>
              <a:ahLst/>
              <a:cxnLst/>
              <a:rect l="l" t="t" r="r" b="b"/>
              <a:pathLst>
                <a:path w="2174" h="4852" extrusionOk="0">
                  <a:moveTo>
                    <a:pt x="1071" y="0"/>
                  </a:moveTo>
                  <a:cubicBezTo>
                    <a:pt x="882" y="0"/>
                    <a:pt x="725" y="158"/>
                    <a:pt x="725" y="347"/>
                  </a:cubicBezTo>
                  <a:lnTo>
                    <a:pt x="725" y="756"/>
                  </a:lnTo>
                  <a:cubicBezTo>
                    <a:pt x="315" y="914"/>
                    <a:pt x="63" y="1292"/>
                    <a:pt x="63" y="1733"/>
                  </a:cubicBezTo>
                  <a:cubicBezTo>
                    <a:pt x="0" y="2332"/>
                    <a:pt x="473" y="2804"/>
                    <a:pt x="1071" y="2804"/>
                  </a:cubicBezTo>
                  <a:cubicBezTo>
                    <a:pt x="1260" y="2804"/>
                    <a:pt x="1418" y="2962"/>
                    <a:pt x="1418" y="3151"/>
                  </a:cubicBezTo>
                  <a:cubicBezTo>
                    <a:pt x="1418" y="3308"/>
                    <a:pt x="1355" y="3434"/>
                    <a:pt x="1229" y="3466"/>
                  </a:cubicBezTo>
                  <a:cubicBezTo>
                    <a:pt x="1185" y="3492"/>
                    <a:pt x="1140" y="3503"/>
                    <a:pt x="1093" y="3503"/>
                  </a:cubicBezTo>
                  <a:cubicBezTo>
                    <a:pt x="970" y="3503"/>
                    <a:pt x="839" y="3422"/>
                    <a:pt x="725" y="3308"/>
                  </a:cubicBezTo>
                  <a:cubicBezTo>
                    <a:pt x="662" y="3245"/>
                    <a:pt x="575" y="3214"/>
                    <a:pt x="488" y="3214"/>
                  </a:cubicBezTo>
                  <a:cubicBezTo>
                    <a:pt x="402" y="3214"/>
                    <a:pt x="315" y="3245"/>
                    <a:pt x="252" y="3308"/>
                  </a:cubicBezTo>
                  <a:cubicBezTo>
                    <a:pt x="126" y="3434"/>
                    <a:pt x="126" y="3655"/>
                    <a:pt x="252" y="3781"/>
                  </a:cubicBezTo>
                  <a:cubicBezTo>
                    <a:pt x="410" y="3938"/>
                    <a:pt x="567" y="4064"/>
                    <a:pt x="756" y="4096"/>
                  </a:cubicBezTo>
                  <a:lnTo>
                    <a:pt x="756" y="4505"/>
                  </a:lnTo>
                  <a:cubicBezTo>
                    <a:pt x="756" y="4694"/>
                    <a:pt x="914" y="4852"/>
                    <a:pt x="1103" y="4852"/>
                  </a:cubicBezTo>
                  <a:cubicBezTo>
                    <a:pt x="1323" y="4852"/>
                    <a:pt x="1481" y="4694"/>
                    <a:pt x="1481" y="4505"/>
                  </a:cubicBezTo>
                  <a:lnTo>
                    <a:pt x="1481" y="4096"/>
                  </a:lnTo>
                  <a:cubicBezTo>
                    <a:pt x="1481" y="4096"/>
                    <a:pt x="1512" y="4096"/>
                    <a:pt x="1512" y="4064"/>
                  </a:cubicBezTo>
                  <a:cubicBezTo>
                    <a:pt x="1890" y="3907"/>
                    <a:pt x="2142" y="3497"/>
                    <a:pt x="2142" y="3119"/>
                  </a:cubicBezTo>
                  <a:cubicBezTo>
                    <a:pt x="2142" y="2521"/>
                    <a:pt x="1670" y="2079"/>
                    <a:pt x="1103" y="2079"/>
                  </a:cubicBezTo>
                  <a:cubicBezTo>
                    <a:pt x="914" y="2079"/>
                    <a:pt x="756" y="1922"/>
                    <a:pt x="756" y="1733"/>
                  </a:cubicBezTo>
                  <a:cubicBezTo>
                    <a:pt x="756" y="1575"/>
                    <a:pt x="851" y="1449"/>
                    <a:pt x="1008" y="1418"/>
                  </a:cubicBezTo>
                  <a:cubicBezTo>
                    <a:pt x="1047" y="1405"/>
                    <a:pt x="1085" y="1399"/>
                    <a:pt x="1124" y="1399"/>
                  </a:cubicBezTo>
                  <a:cubicBezTo>
                    <a:pt x="1273" y="1399"/>
                    <a:pt x="1418" y="1494"/>
                    <a:pt x="1544" y="1670"/>
                  </a:cubicBezTo>
                  <a:cubicBezTo>
                    <a:pt x="1610" y="1753"/>
                    <a:pt x="1703" y="1792"/>
                    <a:pt x="1795" y="1792"/>
                  </a:cubicBezTo>
                  <a:cubicBezTo>
                    <a:pt x="1876" y="1792"/>
                    <a:pt x="1957" y="1761"/>
                    <a:pt x="2016" y="1701"/>
                  </a:cubicBezTo>
                  <a:cubicBezTo>
                    <a:pt x="2174" y="1575"/>
                    <a:pt x="2174" y="1323"/>
                    <a:pt x="2048" y="1229"/>
                  </a:cubicBezTo>
                  <a:cubicBezTo>
                    <a:pt x="1859" y="977"/>
                    <a:pt x="1670" y="819"/>
                    <a:pt x="1418" y="756"/>
                  </a:cubicBezTo>
                  <a:lnTo>
                    <a:pt x="1418" y="347"/>
                  </a:ln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5"/>
            <p:cNvSpPr/>
            <p:nvPr/>
          </p:nvSpPr>
          <p:spPr>
            <a:xfrm>
              <a:off x="7262295" y="1408399"/>
              <a:ext cx="292609" cy="292609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5"/>
            <p:cNvSpPr/>
            <p:nvPr/>
          </p:nvSpPr>
          <p:spPr>
            <a:xfrm>
              <a:off x="7129287" y="1278346"/>
              <a:ext cx="558579" cy="555624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5"/>
            <p:cNvSpPr/>
            <p:nvPr/>
          </p:nvSpPr>
          <p:spPr>
            <a:xfrm>
              <a:off x="8713933" y="1278378"/>
              <a:ext cx="430026" cy="555577"/>
            </a:xfrm>
            <a:custGeom>
              <a:avLst/>
              <a:gdLst/>
              <a:ahLst/>
              <a:cxnLst/>
              <a:rect l="l" t="t" r="r" b="b"/>
              <a:pathLst>
                <a:path w="9169" h="11846" extrusionOk="0">
                  <a:moveTo>
                    <a:pt x="4695" y="2079"/>
                  </a:moveTo>
                  <a:cubicBezTo>
                    <a:pt x="5073" y="2079"/>
                    <a:pt x="5388" y="2394"/>
                    <a:pt x="5388" y="2772"/>
                  </a:cubicBezTo>
                  <a:cubicBezTo>
                    <a:pt x="5388" y="3181"/>
                    <a:pt x="5073" y="3496"/>
                    <a:pt x="4695" y="3496"/>
                  </a:cubicBezTo>
                  <a:cubicBezTo>
                    <a:pt x="4285" y="3496"/>
                    <a:pt x="3970" y="3181"/>
                    <a:pt x="3970" y="2772"/>
                  </a:cubicBezTo>
                  <a:cubicBezTo>
                    <a:pt x="3970" y="2394"/>
                    <a:pt x="4285" y="2079"/>
                    <a:pt x="4695" y="2079"/>
                  </a:cubicBezTo>
                  <a:close/>
                  <a:moveTo>
                    <a:pt x="4695" y="4189"/>
                  </a:moveTo>
                  <a:cubicBezTo>
                    <a:pt x="5640" y="4189"/>
                    <a:pt x="6428" y="4977"/>
                    <a:pt x="6428" y="5922"/>
                  </a:cubicBezTo>
                  <a:lnTo>
                    <a:pt x="6428" y="6300"/>
                  </a:lnTo>
                  <a:lnTo>
                    <a:pt x="2962" y="6300"/>
                  </a:lnTo>
                  <a:lnTo>
                    <a:pt x="2962" y="5922"/>
                  </a:lnTo>
                  <a:cubicBezTo>
                    <a:pt x="2962" y="4945"/>
                    <a:pt x="3750" y="4189"/>
                    <a:pt x="4695" y="4189"/>
                  </a:cubicBezTo>
                  <a:close/>
                  <a:moveTo>
                    <a:pt x="4730" y="664"/>
                  </a:moveTo>
                  <a:cubicBezTo>
                    <a:pt x="6870" y="664"/>
                    <a:pt x="8538" y="2418"/>
                    <a:pt x="8538" y="4473"/>
                  </a:cubicBezTo>
                  <a:cubicBezTo>
                    <a:pt x="8538" y="5544"/>
                    <a:pt x="8097" y="6552"/>
                    <a:pt x="7310" y="7277"/>
                  </a:cubicBezTo>
                  <a:cubicBezTo>
                    <a:pt x="7215" y="7403"/>
                    <a:pt x="7121" y="7466"/>
                    <a:pt x="6995" y="7497"/>
                  </a:cubicBezTo>
                  <a:cubicBezTo>
                    <a:pt x="6774" y="7718"/>
                    <a:pt x="6522" y="7907"/>
                    <a:pt x="6459" y="8285"/>
                  </a:cubicBezTo>
                  <a:lnTo>
                    <a:pt x="5041" y="8285"/>
                  </a:lnTo>
                  <a:lnTo>
                    <a:pt x="5041" y="6993"/>
                  </a:lnTo>
                  <a:lnTo>
                    <a:pt x="6774" y="6993"/>
                  </a:lnTo>
                  <a:cubicBezTo>
                    <a:pt x="6963" y="6993"/>
                    <a:pt x="7121" y="6836"/>
                    <a:pt x="7121" y="6647"/>
                  </a:cubicBezTo>
                  <a:lnTo>
                    <a:pt x="7121" y="5922"/>
                  </a:lnTo>
                  <a:cubicBezTo>
                    <a:pt x="7121" y="4945"/>
                    <a:pt x="6585" y="4126"/>
                    <a:pt x="5734" y="3717"/>
                  </a:cubicBezTo>
                  <a:cubicBezTo>
                    <a:pt x="5987" y="3496"/>
                    <a:pt x="6113" y="3181"/>
                    <a:pt x="6113" y="2835"/>
                  </a:cubicBezTo>
                  <a:cubicBezTo>
                    <a:pt x="6113" y="2079"/>
                    <a:pt x="5482" y="1448"/>
                    <a:pt x="4726" y="1448"/>
                  </a:cubicBezTo>
                  <a:cubicBezTo>
                    <a:pt x="3970" y="1448"/>
                    <a:pt x="3340" y="2079"/>
                    <a:pt x="3340" y="2835"/>
                  </a:cubicBezTo>
                  <a:cubicBezTo>
                    <a:pt x="3340" y="3181"/>
                    <a:pt x="3466" y="3496"/>
                    <a:pt x="3687" y="3717"/>
                  </a:cubicBezTo>
                  <a:cubicBezTo>
                    <a:pt x="2868" y="4126"/>
                    <a:pt x="2332" y="4945"/>
                    <a:pt x="2332" y="5922"/>
                  </a:cubicBezTo>
                  <a:lnTo>
                    <a:pt x="2332" y="6647"/>
                  </a:lnTo>
                  <a:cubicBezTo>
                    <a:pt x="2332" y="6836"/>
                    <a:pt x="2489" y="6993"/>
                    <a:pt x="2679" y="6993"/>
                  </a:cubicBezTo>
                  <a:lnTo>
                    <a:pt x="4411" y="6993"/>
                  </a:lnTo>
                  <a:lnTo>
                    <a:pt x="4411" y="8411"/>
                  </a:lnTo>
                  <a:lnTo>
                    <a:pt x="2931" y="8411"/>
                  </a:lnTo>
                  <a:lnTo>
                    <a:pt x="2931" y="8380"/>
                  </a:lnTo>
                  <a:cubicBezTo>
                    <a:pt x="2836" y="7938"/>
                    <a:pt x="2615" y="7749"/>
                    <a:pt x="2363" y="7560"/>
                  </a:cubicBezTo>
                  <a:cubicBezTo>
                    <a:pt x="2300" y="7466"/>
                    <a:pt x="2174" y="7403"/>
                    <a:pt x="2048" y="7277"/>
                  </a:cubicBezTo>
                  <a:cubicBezTo>
                    <a:pt x="1135" y="6395"/>
                    <a:pt x="757" y="5135"/>
                    <a:pt x="946" y="3874"/>
                  </a:cubicBezTo>
                  <a:cubicBezTo>
                    <a:pt x="1198" y="2236"/>
                    <a:pt x="2615" y="881"/>
                    <a:pt x="4254" y="692"/>
                  </a:cubicBezTo>
                  <a:cubicBezTo>
                    <a:pt x="4415" y="673"/>
                    <a:pt x="4574" y="664"/>
                    <a:pt x="4730" y="664"/>
                  </a:cubicBezTo>
                  <a:close/>
                  <a:moveTo>
                    <a:pt x="6428" y="9073"/>
                  </a:moveTo>
                  <a:lnTo>
                    <a:pt x="6428" y="9419"/>
                  </a:lnTo>
                  <a:cubicBezTo>
                    <a:pt x="6428" y="9640"/>
                    <a:pt x="6270" y="9797"/>
                    <a:pt x="6081" y="9797"/>
                  </a:cubicBezTo>
                  <a:lnTo>
                    <a:pt x="3309" y="9797"/>
                  </a:lnTo>
                  <a:cubicBezTo>
                    <a:pt x="3120" y="9797"/>
                    <a:pt x="2962" y="9640"/>
                    <a:pt x="2962" y="9419"/>
                  </a:cubicBezTo>
                  <a:lnTo>
                    <a:pt x="2962" y="9073"/>
                  </a:lnTo>
                  <a:close/>
                  <a:moveTo>
                    <a:pt x="5703" y="10459"/>
                  </a:moveTo>
                  <a:lnTo>
                    <a:pt x="5703" y="10805"/>
                  </a:lnTo>
                  <a:cubicBezTo>
                    <a:pt x="5703" y="10994"/>
                    <a:pt x="5545" y="11183"/>
                    <a:pt x="5356" y="11183"/>
                  </a:cubicBezTo>
                  <a:lnTo>
                    <a:pt x="3970" y="11183"/>
                  </a:lnTo>
                  <a:cubicBezTo>
                    <a:pt x="3781" y="11183"/>
                    <a:pt x="3624" y="10994"/>
                    <a:pt x="3624" y="10805"/>
                  </a:cubicBezTo>
                  <a:lnTo>
                    <a:pt x="3624" y="10459"/>
                  </a:lnTo>
                  <a:close/>
                  <a:moveTo>
                    <a:pt x="4662" y="0"/>
                  </a:moveTo>
                  <a:cubicBezTo>
                    <a:pt x="4486" y="0"/>
                    <a:pt x="4308" y="10"/>
                    <a:pt x="4128" y="31"/>
                  </a:cubicBezTo>
                  <a:cubicBezTo>
                    <a:pt x="2174" y="251"/>
                    <a:pt x="568" y="1827"/>
                    <a:pt x="253" y="3780"/>
                  </a:cubicBezTo>
                  <a:cubicBezTo>
                    <a:pt x="1" y="5229"/>
                    <a:pt x="505" y="6710"/>
                    <a:pt x="1576" y="7749"/>
                  </a:cubicBezTo>
                  <a:cubicBezTo>
                    <a:pt x="1733" y="7875"/>
                    <a:pt x="1859" y="7970"/>
                    <a:pt x="1922" y="8064"/>
                  </a:cubicBezTo>
                  <a:cubicBezTo>
                    <a:pt x="2206" y="8285"/>
                    <a:pt x="2237" y="8348"/>
                    <a:pt x="2237" y="8695"/>
                  </a:cubicBezTo>
                  <a:lnTo>
                    <a:pt x="2237" y="9388"/>
                  </a:lnTo>
                  <a:cubicBezTo>
                    <a:pt x="2237" y="9829"/>
                    <a:pt x="2521" y="10238"/>
                    <a:pt x="2962" y="10396"/>
                  </a:cubicBezTo>
                  <a:lnTo>
                    <a:pt x="2962" y="10774"/>
                  </a:lnTo>
                  <a:cubicBezTo>
                    <a:pt x="2962" y="11404"/>
                    <a:pt x="3435" y="11845"/>
                    <a:pt x="3970" y="11845"/>
                  </a:cubicBezTo>
                  <a:lnTo>
                    <a:pt x="5356" y="11845"/>
                  </a:lnTo>
                  <a:cubicBezTo>
                    <a:pt x="5955" y="11845"/>
                    <a:pt x="6396" y="11372"/>
                    <a:pt x="6396" y="10805"/>
                  </a:cubicBezTo>
                  <a:lnTo>
                    <a:pt x="6396" y="10427"/>
                  </a:lnTo>
                  <a:cubicBezTo>
                    <a:pt x="6774" y="10270"/>
                    <a:pt x="7089" y="9923"/>
                    <a:pt x="7089" y="9451"/>
                  </a:cubicBezTo>
                  <a:lnTo>
                    <a:pt x="7089" y="8726"/>
                  </a:lnTo>
                  <a:cubicBezTo>
                    <a:pt x="7089" y="8380"/>
                    <a:pt x="7121" y="8348"/>
                    <a:pt x="7404" y="8096"/>
                  </a:cubicBezTo>
                  <a:cubicBezTo>
                    <a:pt x="7499" y="8033"/>
                    <a:pt x="7593" y="7938"/>
                    <a:pt x="7751" y="7812"/>
                  </a:cubicBezTo>
                  <a:cubicBezTo>
                    <a:pt x="8664" y="6962"/>
                    <a:pt x="9169" y="5765"/>
                    <a:pt x="9169" y="4504"/>
                  </a:cubicBezTo>
                  <a:cubicBezTo>
                    <a:pt x="9169" y="2060"/>
                    <a:pt x="7186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1152960" y="1580932"/>
              <a:ext cx="576589" cy="359334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1181973" y="1803797"/>
              <a:ext cx="579440" cy="360989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1278991" y="1693951"/>
              <a:ext cx="354966" cy="354920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0522270" y="3459166"/>
              <a:ext cx="490034" cy="490034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2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2"/>
                    <a:pt x="11822" y="18193"/>
                    <a:pt x="9661" y="18193"/>
                  </a:cubicBezTo>
                  <a:cubicBezTo>
                    <a:pt x="7500" y="18193"/>
                    <a:pt x="5340" y="17352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0" y="1133"/>
                    <a:pt x="9662" y="1133"/>
                  </a:cubicBezTo>
                  <a:close/>
                  <a:moveTo>
                    <a:pt x="9662" y="1"/>
                  </a:moveTo>
                  <a:cubicBezTo>
                    <a:pt x="7117" y="1"/>
                    <a:pt x="4698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8" y="18310"/>
                    <a:pt x="7117" y="19325"/>
                    <a:pt x="9662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0639321" y="3611514"/>
              <a:ext cx="253930" cy="185338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954905" y="3459166"/>
              <a:ext cx="490034" cy="490034"/>
            </a:xfrm>
            <a:custGeom>
              <a:avLst/>
              <a:gdLst/>
              <a:ahLst/>
              <a:cxnLst/>
              <a:rect l="l" t="t" r="r" b="b"/>
              <a:pathLst>
                <a:path w="19325" h="19325" extrusionOk="0">
                  <a:moveTo>
                    <a:pt x="9663" y="1133"/>
                  </a:moveTo>
                  <a:cubicBezTo>
                    <a:pt x="11824" y="1133"/>
                    <a:pt x="13983" y="1975"/>
                    <a:pt x="15668" y="3657"/>
                  </a:cubicBezTo>
                  <a:cubicBezTo>
                    <a:pt x="19035" y="7027"/>
                    <a:pt x="19035" y="12302"/>
                    <a:pt x="15668" y="15668"/>
                  </a:cubicBezTo>
                  <a:cubicBezTo>
                    <a:pt x="13983" y="17350"/>
                    <a:pt x="11824" y="18193"/>
                    <a:pt x="9663" y="18193"/>
                  </a:cubicBezTo>
                  <a:cubicBezTo>
                    <a:pt x="7501" y="18193"/>
                    <a:pt x="5342" y="17350"/>
                    <a:pt x="3657" y="15668"/>
                  </a:cubicBezTo>
                  <a:cubicBezTo>
                    <a:pt x="290" y="12302"/>
                    <a:pt x="290" y="7024"/>
                    <a:pt x="3657" y="3657"/>
                  </a:cubicBezTo>
                  <a:cubicBezTo>
                    <a:pt x="5342" y="1975"/>
                    <a:pt x="7501" y="1133"/>
                    <a:pt x="9663" y="1133"/>
                  </a:cubicBezTo>
                  <a:close/>
                  <a:moveTo>
                    <a:pt x="9663" y="1"/>
                  </a:moveTo>
                  <a:cubicBezTo>
                    <a:pt x="7117" y="1"/>
                    <a:pt x="4699" y="1015"/>
                    <a:pt x="2857" y="2857"/>
                  </a:cubicBezTo>
                  <a:cubicBezTo>
                    <a:pt x="1015" y="4699"/>
                    <a:pt x="0" y="7117"/>
                    <a:pt x="0" y="9663"/>
                  </a:cubicBezTo>
                  <a:cubicBezTo>
                    <a:pt x="0" y="12208"/>
                    <a:pt x="1015" y="14627"/>
                    <a:pt x="2857" y="16469"/>
                  </a:cubicBezTo>
                  <a:cubicBezTo>
                    <a:pt x="4699" y="18310"/>
                    <a:pt x="7117" y="19325"/>
                    <a:pt x="9663" y="19325"/>
                  </a:cubicBezTo>
                  <a:cubicBezTo>
                    <a:pt x="12208" y="19325"/>
                    <a:pt x="14626" y="18310"/>
                    <a:pt x="16468" y="16469"/>
                  </a:cubicBezTo>
                  <a:cubicBezTo>
                    <a:pt x="18310" y="14627"/>
                    <a:pt x="19325" y="12208"/>
                    <a:pt x="19325" y="9663"/>
                  </a:cubicBezTo>
                  <a:cubicBezTo>
                    <a:pt x="19325" y="7117"/>
                    <a:pt x="18310" y="4699"/>
                    <a:pt x="16468" y="2857"/>
                  </a:cubicBezTo>
                  <a:cubicBezTo>
                    <a:pt x="14626" y="1015"/>
                    <a:pt x="12208" y="1"/>
                    <a:pt x="9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8084456" y="3592927"/>
              <a:ext cx="230855" cy="222487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294920" y="3470771"/>
              <a:ext cx="172889" cy="113128"/>
            </a:xfrm>
            <a:custGeom>
              <a:avLst/>
              <a:gdLst/>
              <a:ahLst/>
              <a:cxnLst/>
              <a:rect l="l" t="t" r="r" b="b"/>
              <a:pathLst>
                <a:path w="4191" h="2742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05"/>
                    <a:pt x="158" y="662"/>
                    <a:pt x="315" y="662"/>
                  </a:cubicBezTo>
                  <a:lnTo>
                    <a:pt x="2426" y="662"/>
                  </a:lnTo>
                  <a:cubicBezTo>
                    <a:pt x="2615" y="662"/>
                    <a:pt x="2773" y="820"/>
                    <a:pt x="2773" y="1009"/>
                  </a:cubicBezTo>
                  <a:lnTo>
                    <a:pt x="2773" y="1576"/>
                  </a:lnTo>
                  <a:lnTo>
                    <a:pt x="2678" y="1450"/>
                  </a:lnTo>
                  <a:cubicBezTo>
                    <a:pt x="2615" y="1387"/>
                    <a:pt x="2521" y="1355"/>
                    <a:pt x="2430" y="1355"/>
                  </a:cubicBezTo>
                  <a:cubicBezTo>
                    <a:pt x="2340" y="1355"/>
                    <a:pt x="2253" y="1387"/>
                    <a:pt x="2206" y="1450"/>
                  </a:cubicBezTo>
                  <a:cubicBezTo>
                    <a:pt x="2080" y="1576"/>
                    <a:pt x="2080" y="1796"/>
                    <a:pt x="2206" y="1922"/>
                  </a:cubicBezTo>
                  <a:lnTo>
                    <a:pt x="2899" y="2647"/>
                  </a:lnTo>
                  <a:cubicBezTo>
                    <a:pt x="2993" y="2710"/>
                    <a:pt x="3056" y="2741"/>
                    <a:pt x="3151" y="2741"/>
                  </a:cubicBezTo>
                  <a:cubicBezTo>
                    <a:pt x="3214" y="2741"/>
                    <a:pt x="3340" y="2710"/>
                    <a:pt x="3371" y="2647"/>
                  </a:cubicBezTo>
                  <a:lnTo>
                    <a:pt x="4096" y="1922"/>
                  </a:lnTo>
                  <a:cubicBezTo>
                    <a:pt x="4191" y="1796"/>
                    <a:pt x="4191" y="1576"/>
                    <a:pt x="4096" y="1450"/>
                  </a:cubicBezTo>
                  <a:cubicBezTo>
                    <a:pt x="4033" y="1387"/>
                    <a:pt x="3938" y="1355"/>
                    <a:pt x="3848" y="1355"/>
                  </a:cubicBezTo>
                  <a:cubicBezTo>
                    <a:pt x="3757" y="1355"/>
                    <a:pt x="3671" y="1387"/>
                    <a:pt x="3623" y="1450"/>
                  </a:cubicBezTo>
                  <a:lnTo>
                    <a:pt x="3497" y="1576"/>
                  </a:lnTo>
                  <a:lnTo>
                    <a:pt x="3497" y="1009"/>
                  </a:lnTo>
                  <a:cubicBezTo>
                    <a:pt x="3497" y="442"/>
                    <a:pt x="3025" y="0"/>
                    <a:pt x="24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5120752" y="3728136"/>
              <a:ext cx="174209" cy="114407"/>
            </a:xfrm>
            <a:custGeom>
              <a:avLst/>
              <a:gdLst/>
              <a:ahLst/>
              <a:cxnLst/>
              <a:rect l="l" t="t" r="r" b="b"/>
              <a:pathLst>
                <a:path w="4223" h="2773" extrusionOk="0">
                  <a:moveTo>
                    <a:pt x="1056" y="0"/>
                  </a:moveTo>
                  <a:cubicBezTo>
                    <a:pt x="969" y="0"/>
                    <a:pt x="883" y="32"/>
                    <a:pt x="820" y="95"/>
                  </a:cubicBezTo>
                  <a:lnTo>
                    <a:pt x="95" y="820"/>
                  </a:lnTo>
                  <a:cubicBezTo>
                    <a:pt x="1" y="914"/>
                    <a:pt x="1" y="1166"/>
                    <a:pt x="95" y="1292"/>
                  </a:cubicBezTo>
                  <a:cubicBezTo>
                    <a:pt x="158" y="1339"/>
                    <a:pt x="253" y="1363"/>
                    <a:pt x="343" y="1363"/>
                  </a:cubicBezTo>
                  <a:cubicBezTo>
                    <a:pt x="434" y="1363"/>
                    <a:pt x="521" y="1339"/>
                    <a:pt x="568" y="1292"/>
                  </a:cubicBezTo>
                  <a:lnTo>
                    <a:pt x="694" y="1166"/>
                  </a:lnTo>
                  <a:lnTo>
                    <a:pt x="694" y="1702"/>
                  </a:lnTo>
                  <a:cubicBezTo>
                    <a:pt x="757" y="2300"/>
                    <a:pt x="1229" y="2773"/>
                    <a:pt x="1765" y="2773"/>
                  </a:cubicBezTo>
                  <a:lnTo>
                    <a:pt x="3844" y="2773"/>
                  </a:lnTo>
                  <a:cubicBezTo>
                    <a:pt x="4065" y="2773"/>
                    <a:pt x="4222" y="2615"/>
                    <a:pt x="4222" y="2426"/>
                  </a:cubicBezTo>
                  <a:cubicBezTo>
                    <a:pt x="4222" y="2237"/>
                    <a:pt x="4065" y="2080"/>
                    <a:pt x="3844" y="2080"/>
                  </a:cubicBezTo>
                  <a:lnTo>
                    <a:pt x="1765" y="2080"/>
                  </a:lnTo>
                  <a:cubicBezTo>
                    <a:pt x="1576" y="2080"/>
                    <a:pt x="1418" y="1922"/>
                    <a:pt x="1418" y="1702"/>
                  </a:cubicBezTo>
                  <a:lnTo>
                    <a:pt x="1418" y="1166"/>
                  </a:lnTo>
                  <a:lnTo>
                    <a:pt x="1544" y="1292"/>
                  </a:lnTo>
                  <a:cubicBezTo>
                    <a:pt x="1592" y="1339"/>
                    <a:pt x="1678" y="1363"/>
                    <a:pt x="1769" y="1363"/>
                  </a:cubicBezTo>
                  <a:cubicBezTo>
                    <a:pt x="1859" y="1363"/>
                    <a:pt x="1954" y="1339"/>
                    <a:pt x="2017" y="1292"/>
                  </a:cubicBezTo>
                  <a:cubicBezTo>
                    <a:pt x="2112" y="1166"/>
                    <a:pt x="2112" y="914"/>
                    <a:pt x="2017" y="820"/>
                  </a:cubicBezTo>
                  <a:lnTo>
                    <a:pt x="1292" y="95"/>
                  </a:lnTo>
                  <a:cubicBezTo>
                    <a:pt x="1229" y="32"/>
                    <a:pt x="1143" y="0"/>
                    <a:pt x="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64854" y="3412268"/>
              <a:ext cx="230106" cy="287317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94"/>
                  </a:moveTo>
                  <a:cubicBezTo>
                    <a:pt x="3372" y="694"/>
                    <a:pt x="3782" y="1166"/>
                    <a:pt x="3782" y="1734"/>
                  </a:cubicBezTo>
                  <a:cubicBezTo>
                    <a:pt x="3782" y="2301"/>
                    <a:pt x="3309" y="2742"/>
                    <a:pt x="2773" y="2742"/>
                  </a:cubicBezTo>
                  <a:cubicBezTo>
                    <a:pt x="2175" y="2742"/>
                    <a:pt x="1734" y="2269"/>
                    <a:pt x="1734" y="1734"/>
                  </a:cubicBezTo>
                  <a:cubicBezTo>
                    <a:pt x="1734" y="1166"/>
                    <a:pt x="2206" y="694"/>
                    <a:pt x="2773" y="694"/>
                  </a:cubicBezTo>
                  <a:close/>
                  <a:moveTo>
                    <a:pt x="2773" y="3466"/>
                  </a:moveTo>
                  <a:cubicBezTo>
                    <a:pt x="3908" y="3466"/>
                    <a:pt x="4853" y="4411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1"/>
                    <a:pt x="1639" y="3466"/>
                    <a:pt x="2773" y="3466"/>
                  </a:cubicBezTo>
                  <a:close/>
                  <a:moveTo>
                    <a:pt x="2805" y="1"/>
                  </a:moveTo>
                  <a:cubicBezTo>
                    <a:pt x="1860" y="1"/>
                    <a:pt x="1072" y="788"/>
                    <a:pt x="1072" y="1734"/>
                  </a:cubicBezTo>
                  <a:cubicBezTo>
                    <a:pt x="1072" y="2238"/>
                    <a:pt x="1324" y="2710"/>
                    <a:pt x="1671" y="3025"/>
                  </a:cubicBezTo>
                  <a:cubicBezTo>
                    <a:pt x="726" y="3466"/>
                    <a:pt x="64" y="4443"/>
                    <a:pt x="64" y="5577"/>
                  </a:cubicBezTo>
                  <a:lnTo>
                    <a:pt x="64" y="6617"/>
                  </a:lnTo>
                  <a:cubicBezTo>
                    <a:pt x="1" y="6806"/>
                    <a:pt x="159" y="6963"/>
                    <a:pt x="379" y="6963"/>
                  </a:cubicBezTo>
                  <a:lnTo>
                    <a:pt x="5199" y="6963"/>
                  </a:lnTo>
                  <a:cubicBezTo>
                    <a:pt x="5420" y="6963"/>
                    <a:pt x="5577" y="6806"/>
                    <a:pt x="5577" y="6617"/>
                  </a:cubicBezTo>
                  <a:lnTo>
                    <a:pt x="5577" y="5577"/>
                  </a:lnTo>
                  <a:cubicBezTo>
                    <a:pt x="5577" y="4443"/>
                    <a:pt x="4884" y="3498"/>
                    <a:pt x="3939" y="3025"/>
                  </a:cubicBezTo>
                  <a:cubicBezTo>
                    <a:pt x="4317" y="2710"/>
                    <a:pt x="4538" y="2238"/>
                    <a:pt x="4538" y="1734"/>
                  </a:cubicBezTo>
                  <a:cubicBezTo>
                    <a:pt x="4538" y="788"/>
                    <a:pt x="3750" y="1"/>
                    <a:pt x="28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5324786" y="3613729"/>
              <a:ext cx="230106" cy="287317"/>
            </a:xfrm>
            <a:custGeom>
              <a:avLst/>
              <a:gdLst/>
              <a:ahLst/>
              <a:cxnLst/>
              <a:rect l="l" t="t" r="r" b="b"/>
              <a:pathLst>
                <a:path w="5578" h="6964" extrusionOk="0">
                  <a:moveTo>
                    <a:pt x="2773" y="663"/>
                  </a:moveTo>
                  <a:cubicBezTo>
                    <a:pt x="3372" y="663"/>
                    <a:pt x="3782" y="1135"/>
                    <a:pt x="3782" y="1702"/>
                  </a:cubicBezTo>
                  <a:cubicBezTo>
                    <a:pt x="3782" y="2238"/>
                    <a:pt x="3309" y="2710"/>
                    <a:pt x="2773" y="2710"/>
                  </a:cubicBezTo>
                  <a:cubicBezTo>
                    <a:pt x="2175" y="2710"/>
                    <a:pt x="1734" y="2238"/>
                    <a:pt x="1734" y="1702"/>
                  </a:cubicBezTo>
                  <a:cubicBezTo>
                    <a:pt x="1734" y="1135"/>
                    <a:pt x="2175" y="663"/>
                    <a:pt x="2773" y="663"/>
                  </a:cubicBezTo>
                  <a:close/>
                  <a:moveTo>
                    <a:pt x="2773" y="3467"/>
                  </a:moveTo>
                  <a:cubicBezTo>
                    <a:pt x="3908" y="3467"/>
                    <a:pt x="4853" y="4412"/>
                    <a:pt x="4853" y="5546"/>
                  </a:cubicBezTo>
                  <a:lnTo>
                    <a:pt x="4853" y="6270"/>
                  </a:lnTo>
                  <a:lnTo>
                    <a:pt x="694" y="6270"/>
                  </a:lnTo>
                  <a:lnTo>
                    <a:pt x="694" y="5546"/>
                  </a:lnTo>
                  <a:cubicBezTo>
                    <a:pt x="694" y="4412"/>
                    <a:pt x="1639" y="3467"/>
                    <a:pt x="2773" y="3467"/>
                  </a:cubicBezTo>
                  <a:close/>
                  <a:moveTo>
                    <a:pt x="2773" y="1"/>
                  </a:moveTo>
                  <a:cubicBezTo>
                    <a:pt x="1828" y="1"/>
                    <a:pt x="1041" y="789"/>
                    <a:pt x="1041" y="1734"/>
                  </a:cubicBezTo>
                  <a:cubicBezTo>
                    <a:pt x="1041" y="2238"/>
                    <a:pt x="1261" y="2710"/>
                    <a:pt x="1608" y="3025"/>
                  </a:cubicBezTo>
                  <a:cubicBezTo>
                    <a:pt x="663" y="3467"/>
                    <a:pt x="1" y="4443"/>
                    <a:pt x="1" y="5546"/>
                  </a:cubicBezTo>
                  <a:lnTo>
                    <a:pt x="1" y="6617"/>
                  </a:lnTo>
                  <a:cubicBezTo>
                    <a:pt x="1" y="6806"/>
                    <a:pt x="159" y="6964"/>
                    <a:pt x="379" y="6964"/>
                  </a:cubicBezTo>
                  <a:lnTo>
                    <a:pt x="5199" y="6964"/>
                  </a:lnTo>
                  <a:cubicBezTo>
                    <a:pt x="5420" y="6964"/>
                    <a:pt x="5577" y="6806"/>
                    <a:pt x="5577" y="6617"/>
                  </a:cubicBezTo>
                  <a:lnTo>
                    <a:pt x="5577" y="5546"/>
                  </a:lnTo>
                  <a:cubicBezTo>
                    <a:pt x="5514" y="4412"/>
                    <a:pt x="4853" y="3467"/>
                    <a:pt x="3908" y="3025"/>
                  </a:cubicBezTo>
                  <a:cubicBezTo>
                    <a:pt x="4254" y="2710"/>
                    <a:pt x="4506" y="2238"/>
                    <a:pt x="4506" y="1734"/>
                  </a:cubicBezTo>
                  <a:cubicBezTo>
                    <a:pt x="4506" y="789"/>
                    <a:pt x="3719" y="1"/>
                    <a:pt x="27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4A9CF2D-875A-795B-C16D-6FE3F8618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E34FDF-3827-80F7-06C2-FAC0167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630"/>
            <a:ext cx="8229600" cy="572700"/>
          </a:xfrm>
        </p:spPr>
        <p:txBody>
          <a:bodyPr/>
          <a:lstStyle/>
          <a:p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nổi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5FE918-B672-6341-17D6-845EA0982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00" y="924012"/>
            <a:ext cx="6940726" cy="407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05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6CA2F9C-992A-4DCA-3BA5-2DAE6B592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4447F5-D622-5BDE-5E15-13208000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5630"/>
            <a:ext cx="8229600" cy="572700"/>
          </a:xfrm>
        </p:spPr>
        <p:txBody>
          <a:bodyPr/>
          <a:lstStyle/>
          <a:p>
            <a:r>
              <a:rPr lang="en-US" dirty="0"/>
              <a:t>Lợi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agile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BD348-45B4-B8C5-613F-4F233569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9" y="1173709"/>
            <a:ext cx="8767482" cy="34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965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5459F3D9-0977-5E4B-76C0-4C67B8D8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3E75B46D-E923-2ECC-C657-E7D51FB22A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2597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Thực tế agile cũng khá gần gũi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A3B75-6417-BB88-9A7A-8C2A8097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07" y="1175973"/>
            <a:ext cx="8686800" cy="313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086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BD66253-320A-D561-DF50-DDF4808A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F2D1254F-7EE7-D5EF-83DC-555CB577D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25971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Waterfall</a:t>
            </a:r>
            <a:endParaRPr dirty="0"/>
          </a:p>
        </p:txBody>
      </p:sp>
      <p:pic>
        <p:nvPicPr>
          <p:cNvPr id="1026" name="Picture 2" descr="Mastering the Waterfall Methodology: An In-Depth Look | Motion">
            <a:extLst>
              <a:ext uri="{FF2B5EF4-FFF2-40B4-BE49-F238E27FC236}">
                <a16:creationId xmlns:a16="http://schemas.microsoft.com/office/drawing/2014/main" id="{7FA46A39-2A6C-2ED0-67CF-3A698553D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" y="1216177"/>
            <a:ext cx="5051678" cy="281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252;p19">
            <a:extLst>
              <a:ext uri="{FF2B5EF4-FFF2-40B4-BE49-F238E27FC236}">
                <a16:creationId xmlns:a16="http://schemas.microsoft.com/office/drawing/2014/main" id="{D93EAB06-E0B4-8C62-1C46-5B4239F54DE9}"/>
              </a:ext>
            </a:extLst>
          </p:cNvPr>
          <p:cNvSpPr txBox="1"/>
          <p:nvPr/>
        </p:nvSpPr>
        <p:spPr>
          <a:xfrm>
            <a:off x="5126755" y="915979"/>
            <a:ext cx="3928753" cy="34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>
              <a:buNone/>
            </a:pPr>
            <a:r>
              <a:rPr lang="vi-VN" sz="2000" b="1" dirty="0"/>
              <a:t>Tuần tự cố định</a:t>
            </a:r>
            <a:br>
              <a:rPr lang="vi-VN" sz="2000" dirty="0"/>
            </a:br>
            <a:r>
              <a:rPr lang="vi-VN" sz="2000" dirty="0"/>
              <a:t>Làm lần lượt từ yêu cầu đến triển khai.</a:t>
            </a:r>
            <a:endParaRPr lang="en-US" sz="2000" dirty="0"/>
          </a:p>
          <a:p>
            <a:pPr>
              <a:buNone/>
            </a:pPr>
            <a:endParaRPr lang="vi-VN" sz="2000" dirty="0"/>
          </a:p>
          <a:p>
            <a:pPr>
              <a:buNone/>
            </a:pPr>
            <a:r>
              <a:rPr lang="vi-VN" sz="2000" b="1" dirty="0"/>
              <a:t>Khó thay đổi</a:t>
            </a:r>
            <a:br>
              <a:rPr lang="vi-VN" sz="2000" dirty="0"/>
            </a:br>
            <a:r>
              <a:rPr lang="vi-VN" sz="2000" dirty="0"/>
              <a:t>Khó sửa khi đã qua bước trước.</a:t>
            </a:r>
            <a:endParaRPr lang="en-US" sz="2000" dirty="0"/>
          </a:p>
          <a:p>
            <a:pPr>
              <a:buNone/>
            </a:pPr>
            <a:endParaRPr lang="vi-VN" sz="2000" dirty="0"/>
          </a:p>
          <a:p>
            <a:r>
              <a:rPr lang="vi-VN" sz="2000" b="1" dirty="0"/>
              <a:t>Bàn giao cuối</a:t>
            </a:r>
            <a:br>
              <a:rPr lang="vi-VN" sz="2000" dirty="0"/>
            </a:br>
            <a:r>
              <a:rPr lang="vi-VN" sz="2000" dirty="0"/>
              <a:t>Chỉ có sản phẩm sau cùng mới đến tay người dùng.</a:t>
            </a:r>
          </a:p>
        </p:txBody>
      </p:sp>
    </p:spTree>
    <p:extLst>
      <p:ext uri="{BB962C8B-B14F-4D97-AF65-F5344CB8AC3E}">
        <p14:creationId xmlns:p14="http://schemas.microsoft.com/office/powerpoint/2010/main" val="426887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3ECB906-E267-CAC2-4FA4-5B3D19207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06561642-9048-4003-E34C-BC86586B4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3010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 vs waterfall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2E5CAED-88EB-46DF-70AE-9831B6101F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356"/>
          <a:stretch/>
        </p:blipFill>
        <p:spPr>
          <a:xfrm>
            <a:off x="1729248" y="966102"/>
            <a:ext cx="5685504" cy="40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930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A089907-1E0D-3965-8000-29A471C9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261AC14E-7C41-20E3-BF98-E2D5C38081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3010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Tại sao microservice hợp với agile hơn waterfall</a:t>
            </a:r>
            <a:endParaRPr dirty="0"/>
          </a:p>
        </p:txBody>
      </p:sp>
      <p:sp>
        <p:nvSpPr>
          <p:cNvPr id="2" name="Google Shape;252;p19">
            <a:extLst>
              <a:ext uri="{FF2B5EF4-FFF2-40B4-BE49-F238E27FC236}">
                <a16:creationId xmlns:a16="http://schemas.microsoft.com/office/drawing/2014/main" id="{46166DEA-B511-F5E0-F033-4FA65D6C27FE}"/>
              </a:ext>
            </a:extLst>
          </p:cNvPr>
          <p:cNvSpPr txBox="1"/>
          <p:nvPr/>
        </p:nvSpPr>
        <p:spPr>
          <a:xfrm>
            <a:off x="1460935" y="1056089"/>
            <a:ext cx="6222129" cy="3448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Microservice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thường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xuyên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nhỏ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Agile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nghi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Waterfall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cứng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tán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Agile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làm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khai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b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Microservice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CI/CD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Agile chia sprint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release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821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BC75DEA-02E2-EA9C-C4F5-740AF13BC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5C56383A-D744-0FA5-AD15-4484395D9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432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Ví dụ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1B52A-D53B-4545-A7A8-B3D21BC8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920"/>
          <a:stretch/>
        </p:blipFill>
        <p:spPr>
          <a:xfrm>
            <a:off x="6160089" y="1253601"/>
            <a:ext cx="2320286" cy="9865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9D6937-97A6-5EA4-9459-A0816EC2B6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428"/>
          <a:stretch/>
        </p:blipFill>
        <p:spPr>
          <a:xfrm>
            <a:off x="3552868" y="1229901"/>
            <a:ext cx="2038263" cy="10102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4004AD-D3FC-4D00-2E36-A80CF30962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123"/>
          <a:stretch/>
        </p:blipFill>
        <p:spPr>
          <a:xfrm>
            <a:off x="660574" y="1229901"/>
            <a:ext cx="2342454" cy="10339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D68F4F-6884-1D96-EB09-1FD3DC489930}"/>
              </a:ext>
            </a:extLst>
          </p:cNvPr>
          <p:cNvSpPr txBox="1"/>
          <p:nvPr/>
        </p:nvSpPr>
        <p:spPr>
          <a:xfrm>
            <a:off x="1041222" y="604348"/>
            <a:ext cx="7061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Giả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Mỗi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assignment </a:t>
            </a:r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của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thầy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Quế </a:t>
            </a:r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service</a:t>
            </a:r>
          </a:p>
        </p:txBody>
      </p:sp>
      <p:sp>
        <p:nvSpPr>
          <p:cNvPr id="10" name="Google Shape;252;p19">
            <a:extLst>
              <a:ext uri="{FF2B5EF4-FFF2-40B4-BE49-F238E27FC236}">
                <a16:creationId xmlns:a16="http://schemas.microsoft.com/office/drawing/2014/main" id="{79F6AE3F-3563-B9FC-A8D2-F7041BEAD603}"/>
              </a:ext>
            </a:extLst>
          </p:cNvPr>
          <p:cNvSpPr txBox="1"/>
          <p:nvPr/>
        </p:nvSpPr>
        <p:spPr>
          <a:xfrm>
            <a:off x="1460935" y="2690515"/>
            <a:ext cx="6222129" cy="199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Microservice + Agile (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Rất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service/assignment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phát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triển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độc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lập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phù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hợp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với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cách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chia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theo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sprint.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Nhận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hồi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service/assignment →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cục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Dễ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scale: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mỗi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nhóm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làm 1 service.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6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0B9C787-B72E-727F-C323-37E9936B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9967AF4A-F3C7-A14F-E5D4-1A446B58F6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9432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Ví dụ</a:t>
            </a:r>
            <a:endParaRPr dirty="0"/>
          </a:p>
        </p:txBody>
      </p:sp>
      <p:sp>
        <p:nvSpPr>
          <p:cNvPr id="10" name="Google Shape;252;p19">
            <a:extLst>
              <a:ext uri="{FF2B5EF4-FFF2-40B4-BE49-F238E27FC236}">
                <a16:creationId xmlns:a16="http://schemas.microsoft.com/office/drawing/2014/main" id="{FC57B687-3AD3-E254-4D58-BDBF63CF6F9D}"/>
              </a:ext>
            </a:extLst>
          </p:cNvPr>
          <p:cNvSpPr txBox="1"/>
          <p:nvPr/>
        </p:nvSpPr>
        <p:spPr>
          <a:xfrm>
            <a:off x="919314" y="714318"/>
            <a:ext cx="7305371" cy="2600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Microservice + Waterfall (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Thiếu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linh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hoạt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Phải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làm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xong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service/assignment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mới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nộp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khó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kiểm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soát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tiến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độ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phần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Feedback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trễ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nếu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service →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có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thể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ảnh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hưởng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bài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tập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đổi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service →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mất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thời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gian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sửa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toàn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bộ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đã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đóng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gói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cả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hệ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kern="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thống</a:t>
            </a:r>
            <a:r>
              <a:rPr lang="en-US" sz="1800" kern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en-US" sz="1800" kern="10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14465-9AB2-3489-1C53-E5DFBE8BF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785" y="3162973"/>
            <a:ext cx="6306430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6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7349873-0D16-A00A-E5F7-BDAE90A4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1650727D-6E7F-5299-2791-ED5216F108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5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Áp dụng agile vào hệ thống microservice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165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36E30182-A901-7E18-4807-B4978AA3D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756C38B6-6037-7B62-651B-41DB4309A2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88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Chia team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service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85A813-6422-1360-AF0B-DFE9AE3E2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244" y="825267"/>
            <a:ext cx="4959512" cy="420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286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457200" y="2640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Nội</a:t>
            </a:r>
            <a:r>
              <a:rPr lang="en-US" dirty="0"/>
              <a:t> dung</a:t>
            </a:r>
            <a:endParaRPr dirty="0"/>
          </a:p>
        </p:txBody>
      </p:sp>
      <p:sp>
        <p:nvSpPr>
          <p:cNvPr id="154" name="Google Shape;154;p18"/>
          <p:cNvSpPr/>
          <p:nvPr/>
        </p:nvSpPr>
        <p:spPr>
          <a:xfrm>
            <a:off x="441531" y="1233091"/>
            <a:ext cx="1911600" cy="2954400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18"/>
          <p:cNvGrpSpPr/>
          <p:nvPr/>
        </p:nvGrpSpPr>
        <p:grpSpPr>
          <a:xfrm>
            <a:off x="441539" y="3717036"/>
            <a:ext cx="1911600" cy="473859"/>
            <a:chOff x="2562100" y="3962350"/>
            <a:chExt cx="1911600" cy="530400"/>
          </a:xfrm>
        </p:grpSpPr>
        <p:sp>
          <p:nvSpPr>
            <p:cNvPr id="156" name="Google Shape;156;p18"/>
            <p:cNvSpPr/>
            <p:nvPr/>
          </p:nvSpPr>
          <p:spPr>
            <a:xfrm rot="10800000" flipH="1">
              <a:off x="2562100" y="3962350"/>
              <a:ext cx="1911600" cy="530400"/>
            </a:xfrm>
            <a:prstGeom prst="round2SameRect">
              <a:avLst>
                <a:gd name="adj1" fmla="val 25594"/>
                <a:gd name="adj2" fmla="val 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58" name="Google Shape;158;p18"/>
          <p:cNvSpPr/>
          <p:nvPr/>
        </p:nvSpPr>
        <p:spPr>
          <a:xfrm>
            <a:off x="441539" y="1233234"/>
            <a:ext cx="1911600" cy="848700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Giới</a:t>
            </a:r>
            <a:r>
              <a:rPr lang="en-US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 </a:t>
            </a:r>
            <a:r>
              <a:rPr lang="en-US" sz="1800" dirty="0" err="1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thiệu</a:t>
            </a:r>
            <a:endParaRPr sz="1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0" name="Google Shape;160;p18"/>
          <p:cNvSpPr/>
          <p:nvPr/>
        </p:nvSpPr>
        <p:spPr>
          <a:xfrm>
            <a:off x="2581889" y="1212390"/>
            <a:ext cx="1911600" cy="2954400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18"/>
          <p:cNvGrpSpPr/>
          <p:nvPr/>
        </p:nvGrpSpPr>
        <p:grpSpPr>
          <a:xfrm>
            <a:off x="2581881" y="3686660"/>
            <a:ext cx="1911600" cy="473859"/>
            <a:chOff x="2562100" y="3962350"/>
            <a:chExt cx="1911600" cy="530400"/>
          </a:xfrm>
        </p:grpSpPr>
        <p:sp>
          <p:nvSpPr>
            <p:cNvPr id="162" name="Google Shape;162;p18"/>
            <p:cNvSpPr/>
            <p:nvPr/>
          </p:nvSpPr>
          <p:spPr>
            <a:xfrm rot="10800000" flipH="1">
              <a:off x="2562100" y="3962350"/>
              <a:ext cx="1911600" cy="530400"/>
            </a:xfrm>
            <a:prstGeom prst="round2SameRect">
              <a:avLst>
                <a:gd name="adj1" fmla="val 25594"/>
                <a:gd name="adj2" fmla="val 0"/>
              </a:avLst>
            </a:prstGeom>
            <a:solidFill>
              <a:schemeClr val="accent3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64" name="Google Shape;164;p18"/>
          <p:cNvSpPr/>
          <p:nvPr/>
        </p:nvSpPr>
        <p:spPr>
          <a:xfrm>
            <a:off x="2581881" y="1212383"/>
            <a:ext cx="1911600" cy="848700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Agile là gì</a:t>
            </a:r>
            <a:endParaRPr sz="1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4722222" y="1178610"/>
            <a:ext cx="1911600" cy="2954400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18"/>
          <p:cNvGrpSpPr/>
          <p:nvPr/>
        </p:nvGrpSpPr>
        <p:grpSpPr>
          <a:xfrm>
            <a:off x="4722222" y="3662555"/>
            <a:ext cx="1911600" cy="473859"/>
            <a:chOff x="2562100" y="3962350"/>
            <a:chExt cx="1911600" cy="530400"/>
          </a:xfrm>
        </p:grpSpPr>
        <p:sp>
          <p:nvSpPr>
            <p:cNvPr id="167" name="Google Shape;167;p18"/>
            <p:cNvSpPr/>
            <p:nvPr/>
          </p:nvSpPr>
          <p:spPr>
            <a:xfrm rot="10800000" flipH="1">
              <a:off x="2562100" y="3962350"/>
              <a:ext cx="1911600" cy="530400"/>
            </a:xfrm>
            <a:prstGeom prst="round2SameRect">
              <a:avLst>
                <a:gd name="adj1" fmla="val 25594"/>
                <a:gd name="adj2" fmla="val 0"/>
              </a:avLst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169" name="Google Shape;169;p18"/>
          <p:cNvSpPr/>
          <p:nvPr/>
        </p:nvSpPr>
        <p:spPr>
          <a:xfrm>
            <a:off x="4722222" y="1178753"/>
            <a:ext cx="1911600" cy="848700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Microservice áp dụng agile thế nào</a:t>
            </a:r>
            <a:endParaRPr sz="1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670289" y="2796388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Tại sao có sự kết hợp microservice x agile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1172968" y="2272936"/>
            <a:ext cx="448743" cy="444045"/>
            <a:chOff x="1049375" y="2318350"/>
            <a:chExt cx="298525" cy="295400"/>
          </a:xfrm>
        </p:grpSpPr>
        <p:sp>
          <p:nvSpPr>
            <p:cNvPr id="180" name="Google Shape;180;p18"/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8"/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84" name="Google Shape;184;p18"/>
          <p:cNvSpPr txBox="1"/>
          <p:nvPr/>
        </p:nvSpPr>
        <p:spPr>
          <a:xfrm>
            <a:off x="2810631" y="2774645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Định nghĩa về agile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315658" y="2252978"/>
            <a:ext cx="444045" cy="440475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4950972" y="2742989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Cách áp dụng agile vào hệ thống microservice</a:t>
            </a:r>
          </a:p>
        </p:txBody>
      </p:sp>
      <p:grpSp>
        <p:nvGrpSpPr>
          <p:cNvPr id="187" name="Google Shape;187;p18"/>
          <p:cNvGrpSpPr/>
          <p:nvPr/>
        </p:nvGrpSpPr>
        <p:grpSpPr>
          <a:xfrm>
            <a:off x="5453652" y="2217374"/>
            <a:ext cx="448739" cy="448370"/>
            <a:chOff x="1413250" y="2680675"/>
            <a:chExt cx="297750" cy="297525"/>
          </a:xfrm>
        </p:grpSpPr>
        <p:sp>
          <p:nvSpPr>
            <p:cNvPr id="188" name="Google Shape;188;p18"/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65;p18">
            <a:extLst>
              <a:ext uri="{FF2B5EF4-FFF2-40B4-BE49-F238E27FC236}">
                <a16:creationId xmlns:a16="http://schemas.microsoft.com/office/drawing/2014/main" id="{25F6D2F4-A92B-7BA6-6AA8-7C52A1EA19F5}"/>
              </a:ext>
            </a:extLst>
          </p:cNvPr>
          <p:cNvSpPr/>
          <p:nvPr/>
        </p:nvSpPr>
        <p:spPr>
          <a:xfrm>
            <a:off x="6869718" y="1175484"/>
            <a:ext cx="1911600" cy="2954400"/>
          </a:xfrm>
          <a:prstGeom prst="roundRect">
            <a:avLst>
              <a:gd name="adj" fmla="val 700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66;p18">
            <a:extLst>
              <a:ext uri="{FF2B5EF4-FFF2-40B4-BE49-F238E27FC236}">
                <a16:creationId xmlns:a16="http://schemas.microsoft.com/office/drawing/2014/main" id="{2BD7EDFB-BEF0-8DFC-05F5-31F55A4D7D1D}"/>
              </a:ext>
            </a:extLst>
          </p:cNvPr>
          <p:cNvGrpSpPr/>
          <p:nvPr/>
        </p:nvGrpSpPr>
        <p:grpSpPr>
          <a:xfrm>
            <a:off x="6869718" y="3659429"/>
            <a:ext cx="1911600" cy="473859"/>
            <a:chOff x="2562100" y="3962350"/>
            <a:chExt cx="1911600" cy="53040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" name="Google Shape;167;p18">
              <a:extLst>
                <a:ext uri="{FF2B5EF4-FFF2-40B4-BE49-F238E27FC236}">
                  <a16:creationId xmlns:a16="http://schemas.microsoft.com/office/drawing/2014/main" id="{EC6C2C1E-11CF-D833-0429-28C4FB0DED0B}"/>
                </a:ext>
              </a:extLst>
            </p:cNvPr>
            <p:cNvSpPr/>
            <p:nvPr/>
          </p:nvSpPr>
          <p:spPr>
            <a:xfrm rot="10800000" flipH="1">
              <a:off x="2562100" y="3962350"/>
              <a:ext cx="1911600" cy="530400"/>
            </a:xfrm>
            <a:prstGeom prst="round2SameRect">
              <a:avLst>
                <a:gd name="adj1" fmla="val 25594"/>
                <a:gd name="adj2" fmla="val 0"/>
              </a:avLst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168;p18">
              <a:extLst>
                <a:ext uri="{FF2B5EF4-FFF2-40B4-BE49-F238E27FC236}">
                  <a16:creationId xmlns:a16="http://schemas.microsoft.com/office/drawing/2014/main" id="{628F26DB-F3A7-BDDB-05FE-9B2EAB6B9F55}"/>
                </a:ext>
              </a:extLst>
            </p:cNvPr>
            <p:cNvSpPr/>
            <p:nvPr/>
          </p:nvSpPr>
          <p:spPr>
            <a:xfrm>
              <a:off x="2793225" y="3984569"/>
              <a:ext cx="1454100" cy="481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2000">
                  <a:solidFill>
                    <a:schemeClr val="dk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2000">
                <a:solidFill>
                  <a:schemeClr val="dk1"/>
                </a:solidFill>
              </a:endParaRPr>
            </a:p>
          </p:txBody>
        </p:sp>
      </p:grpSp>
      <p:sp>
        <p:nvSpPr>
          <p:cNvPr id="6" name="Google Shape;169;p18">
            <a:extLst>
              <a:ext uri="{FF2B5EF4-FFF2-40B4-BE49-F238E27FC236}">
                <a16:creationId xmlns:a16="http://schemas.microsoft.com/office/drawing/2014/main" id="{77A084E0-DE79-95FD-87F7-FE027FD66441}"/>
              </a:ext>
            </a:extLst>
          </p:cNvPr>
          <p:cNvSpPr/>
          <p:nvPr/>
        </p:nvSpPr>
        <p:spPr>
          <a:xfrm>
            <a:off x="6869718" y="1175627"/>
            <a:ext cx="1911600" cy="848700"/>
          </a:xfrm>
          <a:prstGeom prst="round2SameRect">
            <a:avLst>
              <a:gd name="adj1" fmla="val 9707"/>
              <a:gd name="adj2" fmla="val 0"/>
            </a:avLst>
          </a:prstGeom>
          <a:solidFill>
            <a:schemeClr val="accent1">
              <a:lumMod val="60000"/>
              <a:lumOff val="40000"/>
            </a:schemeClr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Khó khăn khi áp dụng agile vào microservice</a:t>
            </a:r>
            <a:endParaRPr sz="18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7" name="Google Shape;186;p18">
            <a:extLst>
              <a:ext uri="{FF2B5EF4-FFF2-40B4-BE49-F238E27FC236}">
                <a16:creationId xmlns:a16="http://schemas.microsoft.com/office/drawing/2014/main" id="{C602E90D-54D9-1FC1-3CBE-865AED84AC4C}"/>
              </a:ext>
            </a:extLst>
          </p:cNvPr>
          <p:cNvSpPr txBox="1"/>
          <p:nvPr/>
        </p:nvSpPr>
        <p:spPr>
          <a:xfrm>
            <a:off x="7098468" y="2739863"/>
            <a:ext cx="1454100" cy="7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182875" rIns="182875" bIns="1828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Khó khăn thực tế và cách giải quyết</a:t>
            </a: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" name="Google Shape;187;p18">
            <a:extLst>
              <a:ext uri="{FF2B5EF4-FFF2-40B4-BE49-F238E27FC236}">
                <a16:creationId xmlns:a16="http://schemas.microsoft.com/office/drawing/2014/main" id="{1EBC32CE-615F-D011-0DBC-216F94A649EF}"/>
              </a:ext>
            </a:extLst>
          </p:cNvPr>
          <p:cNvGrpSpPr/>
          <p:nvPr/>
        </p:nvGrpSpPr>
        <p:grpSpPr>
          <a:xfrm>
            <a:off x="7601148" y="2214248"/>
            <a:ext cx="448739" cy="448370"/>
            <a:chOff x="1413250" y="2680675"/>
            <a:chExt cx="297750" cy="297525"/>
          </a:xfrm>
        </p:grpSpPr>
        <p:sp>
          <p:nvSpPr>
            <p:cNvPr id="9" name="Google Shape;188;p18">
              <a:extLst>
                <a:ext uri="{FF2B5EF4-FFF2-40B4-BE49-F238E27FC236}">
                  <a16:creationId xmlns:a16="http://schemas.microsoft.com/office/drawing/2014/main" id="{DFD7D5D7-5BCE-973A-9EBA-16452977556F}"/>
                </a:ext>
              </a:extLst>
            </p:cNvPr>
            <p:cNvSpPr/>
            <p:nvPr/>
          </p:nvSpPr>
          <p:spPr>
            <a:xfrm>
              <a:off x="1413250" y="2680675"/>
              <a:ext cx="297750" cy="297525"/>
            </a:xfrm>
            <a:custGeom>
              <a:avLst/>
              <a:gdLst/>
              <a:ahLst/>
              <a:cxnLst/>
              <a:rect l="l" t="t" r="r" b="b"/>
              <a:pathLst>
                <a:path w="11910" h="11901" extrusionOk="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89;p18">
              <a:extLst>
                <a:ext uri="{FF2B5EF4-FFF2-40B4-BE49-F238E27FC236}">
                  <a16:creationId xmlns:a16="http://schemas.microsoft.com/office/drawing/2014/main" id="{F89D9CEA-A7F8-0CAC-BBA7-62772F5791D7}"/>
                </a:ext>
              </a:extLst>
            </p:cNvPr>
            <p:cNvSpPr/>
            <p:nvPr/>
          </p:nvSpPr>
          <p:spPr>
            <a:xfrm>
              <a:off x="1465225" y="2805100"/>
              <a:ext cx="52800" cy="52025"/>
            </a:xfrm>
            <a:custGeom>
              <a:avLst/>
              <a:gdLst/>
              <a:ahLst/>
              <a:cxnLst/>
              <a:rect l="l" t="t" r="r" b="b"/>
              <a:pathLst>
                <a:path w="2112" h="2081" extrusionOk="0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0;p18">
              <a:extLst>
                <a:ext uri="{FF2B5EF4-FFF2-40B4-BE49-F238E27FC236}">
                  <a16:creationId xmlns:a16="http://schemas.microsoft.com/office/drawing/2014/main" id="{948614E1-1AB7-97A1-5E5C-52187131E4DA}"/>
                </a:ext>
              </a:extLst>
            </p:cNvPr>
            <p:cNvSpPr/>
            <p:nvPr/>
          </p:nvSpPr>
          <p:spPr>
            <a:xfrm>
              <a:off x="1535325" y="2769675"/>
              <a:ext cx="52800" cy="87450"/>
            </a:xfrm>
            <a:custGeom>
              <a:avLst/>
              <a:gdLst/>
              <a:ahLst/>
              <a:cxnLst/>
              <a:rect l="l" t="t" r="r" b="b"/>
              <a:pathLst>
                <a:path w="2112" h="3498" extrusionOk="0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1;p18">
              <a:extLst>
                <a:ext uri="{FF2B5EF4-FFF2-40B4-BE49-F238E27FC236}">
                  <a16:creationId xmlns:a16="http://schemas.microsoft.com/office/drawing/2014/main" id="{0160B6DF-0AD4-F0AD-E1C7-B7FFC94E18F7}"/>
                </a:ext>
              </a:extLst>
            </p:cNvPr>
            <p:cNvSpPr/>
            <p:nvPr/>
          </p:nvSpPr>
          <p:spPr>
            <a:xfrm>
              <a:off x="1604650" y="2733425"/>
              <a:ext cx="52775" cy="122900"/>
            </a:xfrm>
            <a:custGeom>
              <a:avLst/>
              <a:gdLst/>
              <a:ahLst/>
              <a:cxnLst/>
              <a:rect l="l" t="t" r="r" b="b"/>
              <a:pathLst>
                <a:path w="2111" h="4916" extrusionOk="0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2C647A8F-4E9F-4D21-0E57-5FA76F2AB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A7049F55-42F3-CA19-E570-72F050DAC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88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Backlog </a:t>
            </a:r>
            <a:r>
              <a:rPr lang="en-US" dirty="0" err="1"/>
              <a:t>riêng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service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E7F21-D05A-E4BB-E870-F77A24E33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5388"/>
            <a:ext cx="9144000" cy="38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898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1186843-D37F-63F8-5B33-8B93A42E0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73B202E9-9234-3691-992F-D846076CB6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88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Quản </a:t>
            </a:r>
            <a:r>
              <a:rPr lang="en-US" dirty="0" err="1"/>
              <a:t>lý</a:t>
            </a:r>
            <a:r>
              <a:rPr lang="en-US" dirty="0"/>
              <a:t> sprint </a:t>
            </a:r>
            <a:r>
              <a:rPr lang="en-US" dirty="0" err="1"/>
              <a:t>trong</a:t>
            </a:r>
            <a:r>
              <a:rPr lang="en-US" dirty="0"/>
              <a:t> microservice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8C03D-9380-5F4F-D114-9916A7211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3011"/>
            <a:ext cx="9144000" cy="203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9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B2F7241-D258-0968-2715-244DB4CF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FF53BD2A-F17B-FA04-8787-C181252BE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88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CI/CD </a:t>
            </a:r>
            <a:r>
              <a:rPr lang="en-US" dirty="0" err="1"/>
              <a:t>và</a:t>
            </a:r>
            <a:r>
              <a:rPr lang="en-US" dirty="0"/>
              <a:t> test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service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F801F-D373-564D-921F-AC89E84E5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2500"/>
            <a:ext cx="9144000" cy="338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4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BDA540E6-8C6C-852F-C722-676DC3AA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16431327-D1F1-CFBC-B602-2A23353290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5256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Vai trò của agile trong microservice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925BB5-026D-0CE2-41BF-070B71A7A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90" y="849510"/>
            <a:ext cx="8738419" cy="40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51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>
          <a:extLst>
            <a:ext uri="{FF2B5EF4-FFF2-40B4-BE49-F238E27FC236}">
              <a16:creationId xmlns:a16="http://schemas.microsoft.com/office/drawing/2014/main" id="{6BB99BC3-48A7-7573-4B89-C06C7D77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>
            <a:extLst>
              <a:ext uri="{FF2B5EF4-FFF2-40B4-BE49-F238E27FC236}">
                <a16:creationId xmlns:a16="http://schemas.microsoft.com/office/drawing/2014/main" id="{B3307205-AB48-5E03-8FA5-6CF663883D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409419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Microservice x Agile ?</a:t>
            </a:r>
            <a:endParaRPr dirty="0"/>
          </a:p>
        </p:txBody>
      </p:sp>
      <p:sp>
        <p:nvSpPr>
          <p:cNvPr id="13" name="Google Shape;122;p17">
            <a:extLst>
              <a:ext uri="{FF2B5EF4-FFF2-40B4-BE49-F238E27FC236}">
                <a16:creationId xmlns:a16="http://schemas.microsoft.com/office/drawing/2014/main" id="{1365FD68-5C06-489F-3F9E-F49D56A06642}"/>
              </a:ext>
            </a:extLst>
          </p:cNvPr>
          <p:cNvSpPr txBox="1"/>
          <p:nvPr/>
        </p:nvSpPr>
        <p:spPr>
          <a:xfrm flipH="1">
            <a:off x="979714" y="2343450"/>
            <a:ext cx="7184572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Kiến trúc phần mềm x Phương pháp phát triển phần mềm</a:t>
            </a:r>
            <a:endParaRPr sz="2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83705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601477D-1CA9-461B-D9AE-EE72AC6A6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Google Shape;105;p17">
            <a:extLst>
              <a:ext uri="{FF2B5EF4-FFF2-40B4-BE49-F238E27FC236}">
                <a16:creationId xmlns:a16="http://schemas.microsoft.com/office/drawing/2014/main" id="{1E505FD3-3BEE-19C0-D9E9-97F2BF722355}"/>
              </a:ext>
            </a:extLst>
          </p:cNvPr>
          <p:cNvCxnSpPr>
            <a:stCxn id="106" idx="0"/>
            <a:endCxn id="107" idx="2"/>
          </p:cNvCxnSpPr>
          <p:nvPr/>
        </p:nvCxnSpPr>
        <p:spPr>
          <a:xfrm rot="5400000" flipH="1" flipV="1">
            <a:off x="4155480" y="3875741"/>
            <a:ext cx="813181" cy="19957"/>
          </a:xfrm>
          <a:prstGeom prst="bentConnector3">
            <a:avLst>
              <a:gd name="adj1" fmla="val -8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" name="Google Shape;108;p17">
            <a:extLst>
              <a:ext uri="{FF2B5EF4-FFF2-40B4-BE49-F238E27FC236}">
                <a16:creationId xmlns:a16="http://schemas.microsoft.com/office/drawing/2014/main" id="{857CB815-0787-5478-6BB3-F47A6F3DAC45}"/>
              </a:ext>
            </a:extLst>
          </p:cNvPr>
          <p:cNvCxnSpPr>
            <a:stCxn id="109" idx="4"/>
            <a:endCxn id="107" idx="0"/>
          </p:cNvCxnSpPr>
          <p:nvPr/>
        </p:nvCxnSpPr>
        <p:spPr>
          <a:xfrm rot="5400000">
            <a:off x="4178294" y="1830028"/>
            <a:ext cx="789755" cy="22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3D5B1D95-2EB2-AEF1-35A2-786EB9673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50" y="9495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Đặc điểm của microservice và agile</a:t>
            </a:r>
            <a:endParaRPr dirty="0"/>
          </a:p>
        </p:txBody>
      </p:sp>
      <p:grpSp>
        <p:nvGrpSpPr>
          <p:cNvPr id="111" name="Google Shape;111;p17">
            <a:extLst>
              <a:ext uri="{FF2B5EF4-FFF2-40B4-BE49-F238E27FC236}">
                <a16:creationId xmlns:a16="http://schemas.microsoft.com/office/drawing/2014/main" id="{37BED9D0-D5DF-1179-C716-B08156CE31CC}"/>
              </a:ext>
            </a:extLst>
          </p:cNvPr>
          <p:cNvGrpSpPr/>
          <p:nvPr/>
        </p:nvGrpSpPr>
        <p:grpSpPr>
          <a:xfrm>
            <a:off x="3580249" y="1860774"/>
            <a:ext cx="1983600" cy="1983600"/>
            <a:chOff x="3580249" y="1879824"/>
            <a:chExt cx="1983600" cy="1983600"/>
          </a:xfrm>
        </p:grpSpPr>
        <p:sp>
          <p:nvSpPr>
            <p:cNvPr id="112" name="Google Shape;112;p17">
              <a:extLst>
                <a:ext uri="{FF2B5EF4-FFF2-40B4-BE49-F238E27FC236}">
                  <a16:creationId xmlns:a16="http://schemas.microsoft.com/office/drawing/2014/main" id="{C09CDCD4-30B0-A497-58D2-E5481ABA60F3}"/>
                </a:ext>
              </a:extLst>
            </p:cNvPr>
            <p:cNvSpPr/>
            <p:nvPr/>
          </p:nvSpPr>
          <p:spPr>
            <a:xfrm rot="-2700000">
              <a:off x="3870741" y="2170315"/>
              <a:ext cx="1402617" cy="14026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7">
              <a:extLst>
                <a:ext uri="{FF2B5EF4-FFF2-40B4-BE49-F238E27FC236}">
                  <a16:creationId xmlns:a16="http://schemas.microsoft.com/office/drawing/2014/main" id="{B405B5A5-97B3-BD9F-6B2A-B4B7DCE04E58}"/>
                </a:ext>
              </a:extLst>
            </p:cNvPr>
            <p:cNvSpPr/>
            <p:nvPr/>
          </p:nvSpPr>
          <p:spPr>
            <a:xfrm flipH="1">
              <a:off x="3727099" y="2245078"/>
              <a:ext cx="1689900" cy="12531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Microservice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X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Agile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F123B2E9-52F8-2227-4722-4A28AEF3FA7E}"/>
              </a:ext>
            </a:extLst>
          </p:cNvPr>
          <p:cNvSpPr/>
          <p:nvPr/>
        </p:nvSpPr>
        <p:spPr>
          <a:xfrm rot="10800000" flipH="1">
            <a:off x="5563850" y="986276"/>
            <a:ext cx="3389175" cy="4005629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428AAA82-A909-7768-9BAC-B7BC09C262B9}"/>
              </a:ext>
            </a:extLst>
          </p:cNvPr>
          <p:cNvSpPr/>
          <p:nvPr/>
        </p:nvSpPr>
        <p:spPr>
          <a:xfrm flipH="1">
            <a:off x="451892" y="836750"/>
            <a:ext cx="3162104" cy="3564600"/>
          </a:xfrm>
          <a:prstGeom prst="round1Rect">
            <a:avLst>
              <a:gd name="adj" fmla="val 0"/>
            </a:avLst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7">
            <a:extLst>
              <a:ext uri="{FF2B5EF4-FFF2-40B4-BE49-F238E27FC236}">
                <a16:creationId xmlns:a16="http://schemas.microsoft.com/office/drawing/2014/main" id="{2B32BEB5-F6AF-DCD5-EA62-3A2E17AA0C14}"/>
              </a:ext>
            </a:extLst>
          </p:cNvPr>
          <p:cNvGrpSpPr/>
          <p:nvPr/>
        </p:nvGrpSpPr>
        <p:grpSpPr>
          <a:xfrm>
            <a:off x="4201092" y="736673"/>
            <a:ext cx="4731976" cy="699600"/>
            <a:chOff x="4221049" y="1070128"/>
            <a:chExt cx="4450474" cy="699600"/>
          </a:xfrm>
        </p:grpSpPr>
        <p:sp>
          <p:nvSpPr>
            <p:cNvPr id="116" name="Google Shape;116;p17">
              <a:extLst>
                <a:ext uri="{FF2B5EF4-FFF2-40B4-BE49-F238E27FC236}">
                  <a16:creationId xmlns:a16="http://schemas.microsoft.com/office/drawing/2014/main" id="{181DA5F0-A13B-1B43-5AC8-AD7765C28820}"/>
                </a:ext>
              </a:extLst>
            </p:cNvPr>
            <p:cNvSpPr/>
            <p:nvPr/>
          </p:nvSpPr>
          <p:spPr>
            <a:xfrm>
              <a:off x="4562424" y="1179174"/>
              <a:ext cx="4109100" cy="481500"/>
            </a:xfrm>
            <a:prstGeom prst="round1Rect">
              <a:avLst>
                <a:gd name="adj" fmla="val 50000"/>
              </a:avLst>
            </a:prstGeom>
            <a:solidFill>
              <a:schemeClr val="dk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7">
              <a:extLst>
                <a:ext uri="{FF2B5EF4-FFF2-40B4-BE49-F238E27FC236}">
                  <a16:creationId xmlns:a16="http://schemas.microsoft.com/office/drawing/2014/main" id="{7BF934D9-C3D5-7DEB-B2B1-9D24979C3E53}"/>
                </a:ext>
              </a:extLst>
            </p:cNvPr>
            <p:cNvSpPr/>
            <p:nvPr/>
          </p:nvSpPr>
          <p:spPr>
            <a:xfrm flipH="1">
              <a:off x="4221049" y="1070128"/>
              <a:ext cx="702000" cy="699600"/>
            </a:xfrm>
            <a:prstGeom prst="ellipse">
              <a:avLst/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Google Shape;117;p17">
            <a:extLst>
              <a:ext uri="{FF2B5EF4-FFF2-40B4-BE49-F238E27FC236}">
                <a16:creationId xmlns:a16="http://schemas.microsoft.com/office/drawing/2014/main" id="{915318B4-CE94-08F6-184F-47E1DF4C5000}"/>
              </a:ext>
            </a:extLst>
          </p:cNvPr>
          <p:cNvSpPr txBox="1"/>
          <p:nvPr/>
        </p:nvSpPr>
        <p:spPr>
          <a:xfrm>
            <a:off x="5491042" y="935894"/>
            <a:ext cx="3175800" cy="2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Agile</a:t>
            </a:r>
          </a:p>
        </p:txBody>
      </p:sp>
      <p:grpSp>
        <p:nvGrpSpPr>
          <p:cNvPr id="121" name="Google Shape;121;p17">
            <a:extLst>
              <a:ext uri="{FF2B5EF4-FFF2-40B4-BE49-F238E27FC236}">
                <a16:creationId xmlns:a16="http://schemas.microsoft.com/office/drawing/2014/main" id="{E6ECAE6E-180B-E988-7532-55BD8A141203}"/>
              </a:ext>
            </a:extLst>
          </p:cNvPr>
          <p:cNvGrpSpPr/>
          <p:nvPr/>
        </p:nvGrpSpPr>
        <p:grpSpPr>
          <a:xfrm>
            <a:off x="517476" y="882938"/>
            <a:ext cx="3150436" cy="1443035"/>
            <a:chOff x="687225" y="1584750"/>
            <a:chExt cx="2916589" cy="622355"/>
          </a:xfrm>
        </p:grpSpPr>
        <p:sp>
          <p:nvSpPr>
            <p:cNvPr id="122" name="Google Shape;122;p17">
              <a:extLst>
                <a:ext uri="{FF2B5EF4-FFF2-40B4-BE49-F238E27FC236}">
                  <a16:creationId xmlns:a16="http://schemas.microsoft.com/office/drawing/2014/main" id="{1BFD0F8F-9DB1-E7C4-BB65-74CD2D7B5024}"/>
                </a:ext>
              </a:extLst>
            </p:cNvPr>
            <p:cNvSpPr txBox="1"/>
            <p:nvPr/>
          </p:nvSpPr>
          <p:spPr>
            <a:xfrm flipH="1">
              <a:off x="1283141" y="1750505"/>
              <a:ext cx="2320673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Thay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đổi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không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ảnh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hưởng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toàn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bộ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hệ</a:t>
              </a:r>
              <a:r>
                <a:rPr lang="en-US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thống</a:t>
              </a:r>
              <a:endPara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3" name="Google Shape;123;p17">
              <a:extLst>
                <a:ext uri="{FF2B5EF4-FFF2-40B4-BE49-F238E27FC236}">
                  <a16:creationId xmlns:a16="http://schemas.microsoft.com/office/drawing/2014/main" id="{4F736DCA-F84D-3E54-B285-10F5D748F4AD}"/>
                </a:ext>
              </a:extLst>
            </p:cNvPr>
            <p:cNvSpPr txBox="1"/>
            <p:nvPr/>
          </p:nvSpPr>
          <p:spPr>
            <a:xfrm flipH="1">
              <a:off x="1156403" y="1584750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Độc lập các dịch vụ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4" name="Google Shape;124;p17">
              <a:extLst>
                <a:ext uri="{FF2B5EF4-FFF2-40B4-BE49-F238E27FC236}">
                  <a16:creationId xmlns:a16="http://schemas.microsoft.com/office/drawing/2014/main" id="{9A4ADBA9-BB9F-BB96-5C19-19550FEEB6B0}"/>
                </a:ext>
              </a:extLst>
            </p:cNvPr>
            <p:cNvSpPr txBox="1"/>
            <p:nvPr/>
          </p:nvSpPr>
          <p:spPr>
            <a:xfrm flipH="1">
              <a:off x="687225" y="1584750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5" name="Google Shape;125;p17">
            <a:extLst>
              <a:ext uri="{FF2B5EF4-FFF2-40B4-BE49-F238E27FC236}">
                <a16:creationId xmlns:a16="http://schemas.microsoft.com/office/drawing/2014/main" id="{755805D5-F9E4-4130-02F4-45673EA01DE4}"/>
              </a:ext>
            </a:extLst>
          </p:cNvPr>
          <p:cNvGrpSpPr/>
          <p:nvPr/>
        </p:nvGrpSpPr>
        <p:grpSpPr>
          <a:xfrm>
            <a:off x="517476" y="2338326"/>
            <a:ext cx="2949050" cy="989648"/>
            <a:chOff x="668175" y="2481725"/>
            <a:chExt cx="2949050" cy="644037"/>
          </a:xfrm>
        </p:grpSpPr>
        <p:sp>
          <p:nvSpPr>
            <p:cNvPr id="126" name="Google Shape;126;p17">
              <a:extLst>
                <a:ext uri="{FF2B5EF4-FFF2-40B4-BE49-F238E27FC236}">
                  <a16:creationId xmlns:a16="http://schemas.microsoft.com/office/drawing/2014/main" id="{6C218720-8C37-4454-81FF-C8BEFE836585}"/>
                </a:ext>
              </a:extLst>
            </p:cNvPr>
            <p:cNvSpPr txBox="1"/>
            <p:nvPr/>
          </p:nvSpPr>
          <p:spPr>
            <a:xfrm flipH="1">
              <a:off x="1303325" y="2669162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Dễ dàng thay đổi từng dịch vụ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7">
              <a:extLst>
                <a:ext uri="{FF2B5EF4-FFF2-40B4-BE49-F238E27FC236}">
                  <a16:creationId xmlns:a16="http://schemas.microsoft.com/office/drawing/2014/main" id="{B75827B1-E6AC-1C91-A417-095A996CC6C5}"/>
                </a:ext>
              </a:extLst>
            </p:cNvPr>
            <p:cNvSpPr txBox="1"/>
            <p:nvPr/>
          </p:nvSpPr>
          <p:spPr>
            <a:xfrm flipH="1">
              <a:off x="1137353" y="2481725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Khả năng mở rộng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8" name="Google Shape;128;p17">
              <a:extLst>
                <a:ext uri="{FF2B5EF4-FFF2-40B4-BE49-F238E27FC236}">
                  <a16:creationId xmlns:a16="http://schemas.microsoft.com/office/drawing/2014/main" id="{0DADCDE8-4D40-D2A7-5F45-21E29259D151}"/>
                </a:ext>
              </a:extLst>
            </p:cNvPr>
            <p:cNvSpPr txBox="1"/>
            <p:nvPr/>
          </p:nvSpPr>
          <p:spPr>
            <a:xfrm flipH="1">
              <a:off x="668175" y="2481725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29" name="Google Shape;129;p17">
            <a:extLst>
              <a:ext uri="{FF2B5EF4-FFF2-40B4-BE49-F238E27FC236}">
                <a16:creationId xmlns:a16="http://schemas.microsoft.com/office/drawing/2014/main" id="{43461F0A-6B68-BEC5-7ABF-730C77568D31}"/>
              </a:ext>
            </a:extLst>
          </p:cNvPr>
          <p:cNvGrpSpPr/>
          <p:nvPr/>
        </p:nvGrpSpPr>
        <p:grpSpPr>
          <a:xfrm>
            <a:off x="517367" y="3350706"/>
            <a:ext cx="2979907" cy="956044"/>
            <a:chOff x="668175" y="3376792"/>
            <a:chExt cx="2979907" cy="657515"/>
          </a:xfrm>
        </p:grpSpPr>
        <p:sp>
          <p:nvSpPr>
            <p:cNvPr id="130" name="Google Shape;130;p17">
              <a:extLst>
                <a:ext uri="{FF2B5EF4-FFF2-40B4-BE49-F238E27FC236}">
                  <a16:creationId xmlns:a16="http://schemas.microsoft.com/office/drawing/2014/main" id="{94185F50-93E6-FCF0-7AFD-302ED2F838B7}"/>
                </a:ext>
              </a:extLst>
            </p:cNvPr>
            <p:cNvSpPr txBox="1"/>
            <p:nvPr/>
          </p:nvSpPr>
          <p:spPr>
            <a:xfrm flipH="1">
              <a:off x="1334182" y="3577707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Cập nhật liên tục từng dịch vụ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" name="Google Shape;131;p17">
              <a:extLst>
                <a:ext uri="{FF2B5EF4-FFF2-40B4-BE49-F238E27FC236}">
                  <a16:creationId xmlns:a16="http://schemas.microsoft.com/office/drawing/2014/main" id="{49A4D6A3-DEA4-591E-48D4-1151C9575674}"/>
                </a:ext>
              </a:extLst>
            </p:cNvPr>
            <p:cNvSpPr txBox="1"/>
            <p:nvPr/>
          </p:nvSpPr>
          <p:spPr>
            <a:xfrm flipH="1">
              <a:off x="1137351" y="3376792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Triển khai liên tục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2" name="Google Shape;132;p17">
              <a:extLst>
                <a:ext uri="{FF2B5EF4-FFF2-40B4-BE49-F238E27FC236}">
                  <a16:creationId xmlns:a16="http://schemas.microsoft.com/office/drawing/2014/main" id="{BD937DF4-F39D-6D61-2732-D1ECEC06448B}"/>
                </a:ext>
              </a:extLst>
            </p:cNvPr>
            <p:cNvSpPr txBox="1"/>
            <p:nvPr/>
          </p:nvSpPr>
          <p:spPr>
            <a:xfrm flipH="1">
              <a:off x="668175" y="3376792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131854C-9A64-DBA5-F436-D04C647980CC}"/>
              </a:ext>
            </a:extLst>
          </p:cNvPr>
          <p:cNvGrpSpPr/>
          <p:nvPr/>
        </p:nvGrpSpPr>
        <p:grpSpPr>
          <a:xfrm>
            <a:off x="452016" y="4292309"/>
            <a:ext cx="4451076" cy="699600"/>
            <a:chOff x="471973" y="3954478"/>
            <a:chExt cx="4451076" cy="699600"/>
          </a:xfrm>
        </p:grpSpPr>
        <p:grpSp>
          <p:nvGrpSpPr>
            <p:cNvPr id="118" name="Google Shape;118;p17">
              <a:extLst>
                <a:ext uri="{FF2B5EF4-FFF2-40B4-BE49-F238E27FC236}">
                  <a16:creationId xmlns:a16="http://schemas.microsoft.com/office/drawing/2014/main" id="{11806077-897A-18B3-8031-805005E1146C}"/>
                </a:ext>
              </a:extLst>
            </p:cNvPr>
            <p:cNvGrpSpPr/>
            <p:nvPr/>
          </p:nvGrpSpPr>
          <p:grpSpPr>
            <a:xfrm>
              <a:off x="472475" y="3954478"/>
              <a:ext cx="4450574" cy="699600"/>
              <a:chOff x="472475" y="3973528"/>
              <a:chExt cx="4450574" cy="699600"/>
            </a:xfrm>
          </p:grpSpPr>
          <p:sp>
            <p:nvSpPr>
              <p:cNvPr id="119" name="Google Shape;119;p17">
                <a:extLst>
                  <a:ext uri="{FF2B5EF4-FFF2-40B4-BE49-F238E27FC236}">
                    <a16:creationId xmlns:a16="http://schemas.microsoft.com/office/drawing/2014/main" id="{A9968A1A-38CB-9CF0-5D7F-22D505FA8612}"/>
                  </a:ext>
                </a:extLst>
              </p:cNvPr>
              <p:cNvSpPr/>
              <p:nvPr/>
            </p:nvSpPr>
            <p:spPr>
              <a:xfrm rot="10800000">
                <a:off x="472475" y="4082578"/>
                <a:ext cx="4109100" cy="481500"/>
              </a:xfrm>
              <a:prstGeom prst="round1Rect">
                <a:avLst>
                  <a:gd name="adj" fmla="val 50000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>
                <a:extLst>
                  <a:ext uri="{FF2B5EF4-FFF2-40B4-BE49-F238E27FC236}">
                    <a16:creationId xmlns:a16="http://schemas.microsoft.com/office/drawing/2014/main" id="{F6EBFFC5-FD4F-E21B-172C-862D7D13B763}"/>
                  </a:ext>
                </a:extLst>
              </p:cNvPr>
              <p:cNvSpPr/>
              <p:nvPr/>
            </p:nvSpPr>
            <p:spPr>
              <a:xfrm flipH="1">
                <a:off x="4221049" y="3973528"/>
                <a:ext cx="702000" cy="699600"/>
              </a:xfrm>
              <a:prstGeom prst="ellipse">
                <a:avLst/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0" name="Google Shape;120;p17">
              <a:extLst>
                <a:ext uri="{FF2B5EF4-FFF2-40B4-BE49-F238E27FC236}">
                  <a16:creationId xmlns:a16="http://schemas.microsoft.com/office/drawing/2014/main" id="{9EFEDC96-DFA9-7780-F5DB-FBEB4A5DC442}"/>
                </a:ext>
              </a:extLst>
            </p:cNvPr>
            <p:cNvSpPr txBox="1"/>
            <p:nvPr/>
          </p:nvSpPr>
          <p:spPr>
            <a:xfrm>
              <a:off x="471973" y="4192074"/>
              <a:ext cx="31758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Microservice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33" name="Google Shape;133;p17">
              <a:extLst>
                <a:ext uri="{FF2B5EF4-FFF2-40B4-BE49-F238E27FC236}">
                  <a16:creationId xmlns:a16="http://schemas.microsoft.com/office/drawing/2014/main" id="{5556163C-EA0E-106B-0C09-380B6C831CFC}"/>
                </a:ext>
              </a:extLst>
            </p:cNvPr>
            <p:cNvGrpSpPr/>
            <p:nvPr/>
          </p:nvGrpSpPr>
          <p:grpSpPr>
            <a:xfrm>
              <a:off x="4396392" y="4128623"/>
              <a:ext cx="351315" cy="351310"/>
              <a:chOff x="-63252250" y="1930850"/>
              <a:chExt cx="319000" cy="319025"/>
            </a:xfrm>
          </p:grpSpPr>
          <p:sp>
            <p:nvSpPr>
              <p:cNvPr id="134" name="Google Shape;134;p17">
                <a:extLst>
                  <a:ext uri="{FF2B5EF4-FFF2-40B4-BE49-F238E27FC236}">
                    <a16:creationId xmlns:a16="http://schemas.microsoft.com/office/drawing/2014/main" id="{6199BDC2-A264-C406-C697-A313EAC5475C}"/>
                  </a:ext>
                </a:extLst>
              </p:cNvPr>
              <p:cNvSpPr/>
              <p:nvPr/>
            </p:nvSpPr>
            <p:spPr>
              <a:xfrm>
                <a:off x="-63252250" y="1930850"/>
                <a:ext cx="319000" cy="319025"/>
              </a:xfrm>
              <a:custGeom>
                <a:avLst/>
                <a:gdLst/>
                <a:ahLst/>
                <a:cxnLst/>
                <a:rect l="l" t="t" r="r" b="b"/>
                <a:pathLst>
                  <a:path w="12760" h="12761" extrusionOk="0">
                    <a:moveTo>
                      <a:pt x="7026" y="914"/>
                    </a:moveTo>
                    <a:lnTo>
                      <a:pt x="7026" y="1954"/>
                    </a:lnTo>
                    <a:cubicBezTo>
                      <a:pt x="7026" y="2174"/>
                      <a:pt x="7120" y="2332"/>
                      <a:pt x="7341" y="2363"/>
                    </a:cubicBezTo>
                    <a:cubicBezTo>
                      <a:pt x="7813" y="2489"/>
                      <a:pt x="8286" y="2647"/>
                      <a:pt x="8664" y="2899"/>
                    </a:cubicBezTo>
                    <a:cubicBezTo>
                      <a:pt x="8733" y="2954"/>
                      <a:pt x="8820" y="2979"/>
                      <a:pt x="8905" y="2979"/>
                    </a:cubicBezTo>
                    <a:cubicBezTo>
                      <a:pt x="9012" y="2979"/>
                      <a:pt x="9115" y="2938"/>
                      <a:pt x="9168" y="2868"/>
                    </a:cubicBezTo>
                    <a:lnTo>
                      <a:pt x="9924" y="2111"/>
                    </a:lnTo>
                    <a:lnTo>
                      <a:pt x="10712" y="2899"/>
                    </a:lnTo>
                    <a:lnTo>
                      <a:pt x="9956" y="3655"/>
                    </a:lnTo>
                    <a:cubicBezTo>
                      <a:pt x="9861" y="3781"/>
                      <a:pt x="9798" y="4002"/>
                      <a:pt x="9924" y="4159"/>
                    </a:cubicBezTo>
                    <a:cubicBezTo>
                      <a:pt x="10208" y="4600"/>
                      <a:pt x="10397" y="5041"/>
                      <a:pt x="10460" y="5514"/>
                    </a:cubicBezTo>
                    <a:cubicBezTo>
                      <a:pt x="10523" y="5703"/>
                      <a:pt x="10680" y="5829"/>
                      <a:pt x="10869" y="5829"/>
                    </a:cubicBezTo>
                    <a:lnTo>
                      <a:pt x="11941" y="5829"/>
                    </a:lnTo>
                    <a:lnTo>
                      <a:pt x="11941" y="6932"/>
                    </a:lnTo>
                    <a:lnTo>
                      <a:pt x="10869" y="6932"/>
                    </a:lnTo>
                    <a:cubicBezTo>
                      <a:pt x="10680" y="6932"/>
                      <a:pt x="10523" y="7058"/>
                      <a:pt x="10460" y="7247"/>
                    </a:cubicBezTo>
                    <a:cubicBezTo>
                      <a:pt x="10365" y="7719"/>
                      <a:pt x="10208" y="8192"/>
                      <a:pt x="9924" y="8570"/>
                    </a:cubicBezTo>
                    <a:cubicBezTo>
                      <a:pt x="9798" y="8727"/>
                      <a:pt x="9861" y="8979"/>
                      <a:pt x="9956" y="9105"/>
                    </a:cubicBezTo>
                    <a:lnTo>
                      <a:pt x="10712" y="9830"/>
                    </a:lnTo>
                    <a:lnTo>
                      <a:pt x="9924" y="10618"/>
                    </a:lnTo>
                    <a:lnTo>
                      <a:pt x="9168" y="9893"/>
                    </a:lnTo>
                    <a:cubicBezTo>
                      <a:pt x="9111" y="9817"/>
                      <a:pt x="8996" y="9775"/>
                      <a:pt x="8879" y="9775"/>
                    </a:cubicBezTo>
                    <a:cubicBezTo>
                      <a:pt x="8803" y="9775"/>
                      <a:pt x="8726" y="9793"/>
                      <a:pt x="8664" y="9830"/>
                    </a:cubicBezTo>
                    <a:cubicBezTo>
                      <a:pt x="8223" y="10114"/>
                      <a:pt x="7813" y="10303"/>
                      <a:pt x="7341" y="10397"/>
                    </a:cubicBezTo>
                    <a:cubicBezTo>
                      <a:pt x="7120" y="10429"/>
                      <a:pt x="7026" y="10586"/>
                      <a:pt x="7026" y="10775"/>
                    </a:cubicBezTo>
                    <a:lnTo>
                      <a:pt x="7026" y="11846"/>
                    </a:lnTo>
                    <a:lnTo>
                      <a:pt x="5923" y="11846"/>
                    </a:lnTo>
                    <a:lnTo>
                      <a:pt x="5923" y="10775"/>
                    </a:lnTo>
                    <a:cubicBezTo>
                      <a:pt x="5923" y="10586"/>
                      <a:pt x="5797" y="10429"/>
                      <a:pt x="5577" y="10397"/>
                    </a:cubicBezTo>
                    <a:cubicBezTo>
                      <a:pt x="5135" y="10271"/>
                      <a:pt x="4663" y="10114"/>
                      <a:pt x="4253" y="9830"/>
                    </a:cubicBezTo>
                    <a:cubicBezTo>
                      <a:pt x="4191" y="9793"/>
                      <a:pt x="4119" y="9775"/>
                      <a:pt x="4047" y="9775"/>
                    </a:cubicBezTo>
                    <a:cubicBezTo>
                      <a:pt x="3937" y="9775"/>
                      <a:pt x="3826" y="9817"/>
                      <a:pt x="3749" y="9893"/>
                    </a:cubicBezTo>
                    <a:lnTo>
                      <a:pt x="2993" y="10618"/>
                    </a:lnTo>
                    <a:lnTo>
                      <a:pt x="2206" y="9830"/>
                    </a:lnTo>
                    <a:lnTo>
                      <a:pt x="2962" y="9105"/>
                    </a:lnTo>
                    <a:cubicBezTo>
                      <a:pt x="3088" y="8979"/>
                      <a:pt x="3119" y="8727"/>
                      <a:pt x="2993" y="8570"/>
                    </a:cubicBezTo>
                    <a:cubicBezTo>
                      <a:pt x="2710" y="8160"/>
                      <a:pt x="2521" y="7719"/>
                      <a:pt x="2458" y="7247"/>
                    </a:cubicBezTo>
                    <a:cubicBezTo>
                      <a:pt x="2395" y="7058"/>
                      <a:pt x="2237" y="6932"/>
                      <a:pt x="2048" y="6932"/>
                    </a:cubicBezTo>
                    <a:lnTo>
                      <a:pt x="977" y="6932"/>
                    </a:lnTo>
                    <a:lnTo>
                      <a:pt x="977" y="5829"/>
                    </a:lnTo>
                    <a:lnTo>
                      <a:pt x="2048" y="5829"/>
                    </a:lnTo>
                    <a:cubicBezTo>
                      <a:pt x="2237" y="5829"/>
                      <a:pt x="2395" y="5703"/>
                      <a:pt x="2458" y="5514"/>
                    </a:cubicBezTo>
                    <a:cubicBezTo>
                      <a:pt x="2552" y="5041"/>
                      <a:pt x="2710" y="4569"/>
                      <a:pt x="2993" y="4159"/>
                    </a:cubicBezTo>
                    <a:cubicBezTo>
                      <a:pt x="3119" y="4002"/>
                      <a:pt x="3088" y="3781"/>
                      <a:pt x="2962" y="3655"/>
                    </a:cubicBezTo>
                    <a:lnTo>
                      <a:pt x="2206" y="2899"/>
                    </a:lnTo>
                    <a:lnTo>
                      <a:pt x="2993" y="2111"/>
                    </a:lnTo>
                    <a:lnTo>
                      <a:pt x="3749" y="2868"/>
                    </a:lnTo>
                    <a:cubicBezTo>
                      <a:pt x="3820" y="2938"/>
                      <a:pt x="3921" y="2979"/>
                      <a:pt x="4023" y="2979"/>
                    </a:cubicBezTo>
                    <a:cubicBezTo>
                      <a:pt x="4103" y="2979"/>
                      <a:pt x="4184" y="2954"/>
                      <a:pt x="4253" y="2899"/>
                    </a:cubicBezTo>
                    <a:cubicBezTo>
                      <a:pt x="4694" y="2647"/>
                      <a:pt x="5135" y="2426"/>
                      <a:pt x="5577" y="2363"/>
                    </a:cubicBezTo>
                    <a:cubicBezTo>
                      <a:pt x="5797" y="2332"/>
                      <a:pt x="5923" y="2174"/>
                      <a:pt x="5923" y="1954"/>
                    </a:cubicBezTo>
                    <a:lnTo>
                      <a:pt x="5923" y="914"/>
                    </a:lnTo>
                    <a:close/>
                    <a:moveTo>
                      <a:pt x="5829" y="1"/>
                    </a:moveTo>
                    <a:cubicBezTo>
                      <a:pt x="5356" y="1"/>
                      <a:pt x="5009" y="347"/>
                      <a:pt x="5009" y="820"/>
                    </a:cubicBezTo>
                    <a:lnTo>
                      <a:pt x="5009" y="1576"/>
                    </a:lnTo>
                    <a:cubicBezTo>
                      <a:pt x="4631" y="1702"/>
                      <a:pt x="4285" y="1796"/>
                      <a:pt x="3970" y="2017"/>
                    </a:cubicBezTo>
                    <a:lnTo>
                      <a:pt x="3466" y="1481"/>
                    </a:lnTo>
                    <a:cubicBezTo>
                      <a:pt x="3308" y="1324"/>
                      <a:pt x="3103" y="1245"/>
                      <a:pt x="2891" y="1245"/>
                    </a:cubicBezTo>
                    <a:cubicBezTo>
                      <a:pt x="2678" y="1245"/>
                      <a:pt x="2458" y="1324"/>
                      <a:pt x="2269" y="1481"/>
                    </a:cubicBezTo>
                    <a:lnTo>
                      <a:pt x="1481" y="2269"/>
                    </a:lnTo>
                    <a:cubicBezTo>
                      <a:pt x="1166" y="2584"/>
                      <a:pt x="1166" y="3120"/>
                      <a:pt x="1481" y="3466"/>
                    </a:cubicBezTo>
                    <a:lnTo>
                      <a:pt x="2017" y="3970"/>
                    </a:lnTo>
                    <a:cubicBezTo>
                      <a:pt x="1796" y="4285"/>
                      <a:pt x="1701" y="4632"/>
                      <a:pt x="1575" y="5010"/>
                    </a:cubicBezTo>
                    <a:lnTo>
                      <a:pt x="819" y="5010"/>
                    </a:lnTo>
                    <a:cubicBezTo>
                      <a:pt x="347" y="5010"/>
                      <a:pt x="0" y="5356"/>
                      <a:pt x="0" y="5829"/>
                    </a:cubicBezTo>
                    <a:lnTo>
                      <a:pt x="0" y="6932"/>
                    </a:lnTo>
                    <a:cubicBezTo>
                      <a:pt x="0" y="7404"/>
                      <a:pt x="347" y="7751"/>
                      <a:pt x="819" y="7751"/>
                    </a:cubicBezTo>
                    <a:lnTo>
                      <a:pt x="1575" y="7751"/>
                    </a:lnTo>
                    <a:cubicBezTo>
                      <a:pt x="1701" y="8097"/>
                      <a:pt x="1796" y="8475"/>
                      <a:pt x="2017" y="8759"/>
                    </a:cubicBezTo>
                    <a:lnTo>
                      <a:pt x="1481" y="9295"/>
                    </a:lnTo>
                    <a:cubicBezTo>
                      <a:pt x="1166" y="9610"/>
                      <a:pt x="1166" y="10114"/>
                      <a:pt x="1481" y="10460"/>
                    </a:cubicBezTo>
                    <a:lnTo>
                      <a:pt x="2269" y="11248"/>
                    </a:lnTo>
                    <a:cubicBezTo>
                      <a:pt x="2426" y="11405"/>
                      <a:pt x="2639" y="11484"/>
                      <a:pt x="2855" y="11484"/>
                    </a:cubicBezTo>
                    <a:cubicBezTo>
                      <a:pt x="3072" y="11484"/>
                      <a:pt x="3292" y="11405"/>
                      <a:pt x="3466" y="11248"/>
                    </a:cubicBezTo>
                    <a:lnTo>
                      <a:pt x="3970" y="10744"/>
                    </a:lnTo>
                    <a:cubicBezTo>
                      <a:pt x="4285" y="10933"/>
                      <a:pt x="4631" y="11059"/>
                      <a:pt x="5009" y="11185"/>
                    </a:cubicBezTo>
                    <a:lnTo>
                      <a:pt x="5009" y="11909"/>
                    </a:lnTo>
                    <a:cubicBezTo>
                      <a:pt x="5009" y="12382"/>
                      <a:pt x="5356" y="12760"/>
                      <a:pt x="5829" y="12760"/>
                    </a:cubicBezTo>
                    <a:lnTo>
                      <a:pt x="6931" y="12760"/>
                    </a:lnTo>
                    <a:cubicBezTo>
                      <a:pt x="7404" y="12760"/>
                      <a:pt x="7750" y="12382"/>
                      <a:pt x="7750" y="11909"/>
                    </a:cubicBezTo>
                    <a:lnTo>
                      <a:pt x="7750" y="11185"/>
                    </a:lnTo>
                    <a:cubicBezTo>
                      <a:pt x="8097" y="11059"/>
                      <a:pt x="8475" y="10933"/>
                      <a:pt x="8790" y="10744"/>
                    </a:cubicBezTo>
                    <a:lnTo>
                      <a:pt x="9294" y="11248"/>
                    </a:lnTo>
                    <a:cubicBezTo>
                      <a:pt x="9452" y="11405"/>
                      <a:pt x="9656" y="11484"/>
                      <a:pt x="9865" y="11484"/>
                    </a:cubicBezTo>
                    <a:cubicBezTo>
                      <a:pt x="10074" y="11484"/>
                      <a:pt x="10287" y="11405"/>
                      <a:pt x="10460" y="11248"/>
                    </a:cubicBezTo>
                    <a:lnTo>
                      <a:pt x="11247" y="10460"/>
                    </a:lnTo>
                    <a:cubicBezTo>
                      <a:pt x="11563" y="10145"/>
                      <a:pt x="11563" y="9641"/>
                      <a:pt x="11247" y="9295"/>
                    </a:cubicBezTo>
                    <a:lnTo>
                      <a:pt x="10743" y="8759"/>
                    </a:lnTo>
                    <a:cubicBezTo>
                      <a:pt x="10932" y="8444"/>
                      <a:pt x="11058" y="8097"/>
                      <a:pt x="11184" y="7751"/>
                    </a:cubicBezTo>
                    <a:lnTo>
                      <a:pt x="11941" y="7751"/>
                    </a:lnTo>
                    <a:cubicBezTo>
                      <a:pt x="12413" y="7751"/>
                      <a:pt x="12760" y="7404"/>
                      <a:pt x="12760" y="6932"/>
                    </a:cubicBezTo>
                    <a:lnTo>
                      <a:pt x="12760" y="5829"/>
                    </a:lnTo>
                    <a:cubicBezTo>
                      <a:pt x="12760" y="5356"/>
                      <a:pt x="12350" y="5010"/>
                      <a:pt x="11941" y="5010"/>
                    </a:cubicBezTo>
                    <a:lnTo>
                      <a:pt x="11184" y="5010"/>
                    </a:lnTo>
                    <a:cubicBezTo>
                      <a:pt x="11058" y="4632"/>
                      <a:pt x="10932" y="4285"/>
                      <a:pt x="10743" y="3970"/>
                    </a:cubicBezTo>
                    <a:lnTo>
                      <a:pt x="11247" y="3466"/>
                    </a:lnTo>
                    <a:cubicBezTo>
                      <a:pt x="11563" y="3151"/>
                      <a:pt x="11563" y="2647"/>
                      <a:pt x="11247" y="2269"/>
                    </a:cubicBezTo>
                    <a:lnTo>
                      <a:pt x="10460" y="1481"/>
                    </a:lnTo>
                    <a:cubicBezTo>
                      <a:pt x="10302" y="1324"/>
                      <a:pt x="10098" y="1245"/>
                      <a:pt x="9889" y="1245"/>
                    </a:cubicBezTo>
                    <a:cubicBezTo>
                      <a:pt x="9680" y="1245"/>
                      <a:pt x="9467" y="1324"/>
                      <a:pt x="9294" y="1481"/>
                    </a:cubicBezTo>
                    <a:lnTo>
                      <a:pt x="8790" y="2017"/>
                    </a:lnTo>
                    <a:cubicBezTo>
                      <a:pt x="8475" y="1796"/>
                      <a:pt x="8097" y="1702"/>
                      <a:pt x="7750" y="1576"/>
                    </a:cubicBezTo>
                    <a:lnTo>
                      <a:pt x="7750" y="820"/>
                    </a:lnTo>
                    <a:cubicBezTo>
                      <a:pt x="7750" y="347"/>
                      <a:pt x="7404" y="1"/>
                      <a:pt x="69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7">
                <a:extLst>
                  <a:ext uri="{FF2B5EF4-FFF2-40B4-BE49-F238E27FC236}">
                    <a16:creationId xmlns:a16="http://schemas.microsoft.com/office/drawing/2014/main" id="{C3058610-D573-39B9-3988-DD651FA0DFCA}"/>
                  </a:ext>
                </a:extLst>
              </p:cNvPr>
              <p:cNvSpPr/>
              <p:nvPr/>
            </p:nvSpPr>
            <p:spPr>
              <a:xfrm>
                <a:off x="-63160900" y="2021425"/>
                <a:ext cx="137850" cy="137850"/>
              </a:xfrm>
              <a:custGeom>
                <a:avLst/>
                <a:gdLst/>
                <a:ahLst/>
                <a:cxnLst/>
                <a:rect l="l" t="t" r="r" b="b"/>
                <a:pathLst>
                  <a:path w="5514" h="5514" extrusionOk="0">
                    <a:moveTo>
                      <a:pt x="2773" y="820"/>
                    </a:moveTo>
                    <a:cubicBezTo>
                      <a:pt x="3813" y="820"/>
                      <a:pt x="4695" y="1702"/>
                      <a:pt x="4695" y="2742"/>
                    </a:cubicBezTo>
                    <a:cubicBezTo>
                      <a:pt x="4695" y="3813"/>
                      <a:pt x="3813" y="4695"/>
                      <a:pt x="2773" y="4695"/>
                    </a:cubicBezTo>
                    <a:cubicBezTo>
                      <a:pt x="1702" y="4695"/>
                      <a:pt x="820" y="3813"/>
                      <a:pt x="820" y="2742"/>
                    </a:cubicBezTo>
                    <a:cubicBezTo>
                      <a:pt x="820" y="1702"/>
                      <a:pt x="1702" y="820"/>
                      <a:pt x="2773" y="820"/>
                    </a:cubicBezTo>
                    <a:close/>
                    <a:moveTo>
                      <a:pt x="2773" y="1"/>
                    </a:moveTo>
                    <a:cubicBezTo>
                      <a:pt x="1229" y="1"/>
                      <a:pt x="1" y="1198"/>
                      <a:pt x="1" y="2742"/>
                    </a:cubicBezTo>
                    <a:cubicBezTo>
                      <a:pt x="1" y="4285"/>
                      <a:pt x="1229" y="5514"/>
                      <a:pt x="2773" y="5514"/>
                    </a:cubicBezTo>
                    <a:cubicBezTo>
                      <a:pt x="4285" y="5514"/>
                      <a:pt x="5514" y="4285"/>
                      <a:pt x="5514" y="2742"/>
                    </a:cubicBezTo>
                    <a:cubicBezTo>
                      <a:pt x="5514" y="1229"/>
                      <a:pt x="4254" y="1"/>
                      <a:pt x="2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6" name="Google Shape;136;p17">
            <a:extLst>
              <a:ext uri="{FF2B5EF4-FFF2-40B4-BE49-F238E27FC236}">
                <a16:creationId xmlns:a16="http://schemas.microsoft.com/office/drawing/2014/main" id="{B6729328-0C92-52AA-03BA-928268E4CEB8}"/>
              </a:ext>
            </a:extLst>
          </p:cNvPr>
          <p:cNvSpPr/>
          <p:nvPr/>
        </p:nvSpPr>
        <p:spPr>
          <a:xfrm>
            <a:off x="4376435" y="911745"/>
            <a:ext cx="351315" cy="349457"/>
          </a:xfrm>
          <a:custGeom>
            <a:avLst/>
            <a:gdLst/>
            <a:ahLst/>
            <a:cxnLst/>
            <a:rect l="l" t="t" r="r" b="b"/>
            <a:pathLst>
              <a:path w="11910" h="11846" extrusionOk="0">
                <a:moveTo>
                  <a:pt x="5924" y="2080"/>
                </a:moveTo>
                <a:cubicBezTo>
                  <a:pt x="6302" y="2080"/>
                  <a:pt x="6617" y="2395"/>
                  <a:pt x="6617" y="2773"/>
                </a:cubicBezTo>
                <a:cubicBezTo>
                  <a:pt x="6617" y="3182"/>
                  <a:pt x="6302" y="3497"/>
                  <a:pt x="5924" y="3497"/>
                </a:cubicBezTo>
                <a:cubicBezTo>
                  <a:pt x="5514" y="3497"/>
                  <a:pt x="5199" y="3182"/>
                  <a:pt x="5199" y="2773"/>
                </a:cubicBezTo>
                <a:cubicBezTo>
                  <a:pt x="5199" y="2395"/>
                  <a:pt x="5514" y="2080"/>
                  <a:pt x="5924" y="2080"/>
                </a:cubicBezTo>
                <a:close/>
                <a:moveTo>
                  <a:pt x="5924" y="662"/>
                </a:moveTo>
                <a:cubicBezTo>
                  <a:pt x="7247" y="662"/>
                  <a:pt x="8318" y="1764"/>
                  <a:pt x="8318" y="3088"/>
                </a:cubicBezTo>
                <a:cubicBezTo>
                  <a:pt x="8318" y="3655"/>
                  <a:pt x="8129" y="4190"/>
                  <a:pt x="7783" y="4631"/>
                </a:cubicBezTo>
                <a:cubicBezTo>
                  <a:pt x="7562" y="4222"/>
                  <a:pt x="7310" y="3907"/>
                  <a:pt x="6900" y="3686"/>
                </a:cubicBezTo>
                <a:cubicBezTo>
                  <a:pt x="7153" y="3434"/>
                  <a:pt x="7310" y="3088"/>
                  <a:pt x="7310" y="2741"/>
                </a:cubicBezTo>
                <a:cubicBezTo>
                  <a:pt x="7310" y="1985"/>
                  <a:pt x="6680" y="1355"/>
                  <a:pt x="5924" y="1355"/>
                </a:cubicBezTo>
                <a:cubicBezTo>
                  <a:pt x="5168" y="1355"/>
                  <a:pt x="4538" y="1985"/>
                  <a:pt x="4538" y="2741"/>
                </a:cubicBezTo>
                <a:cubicBezTo>
                  <a:pt x="4538" y="3088"/>
                  <a:pt x="4695" y="3434"/>
                  <a:pt x="4947" y="3686"/>
                </a:cubicBezTo>
                <a:cubicBezTo>
                  <a:pt x="4538" y="3938"/>
                  <a:pt x="4223" y="4285"/>
                  <a:pt x="4034" y="4631"/>
                </a:cubicBezTo>
                <a:cubicBezTo>
                  <a:pt x="3592" y="4096"/>
                  <a:pt x="3403" y="3403"/>
                  <a:pt x="3498" y="2741"/>
                </a:cubicBezTo>
                <a:cubicBezTo>
                  <a:pt x="3655" y="1638"/>
                  <a:pt x="4664" y="662"/>
                  <a:pt x="5924" y="662"/>
                </a:cubicBezTo>
                <a:close/>
                <a:moveTo>
                  <a:pt x="5924" y="4159"/>
                </a:moveTo>
                <a:cubicBezTo>
                  <a:pt x="6554" y="4159"/>
                  <a:pt x="7058" y="4600"/>
                  <a:pt x="7247" y="5135"/>
                </a:cubicBezTo>
                <a:cubicBezTo>
                  <a:pt x="6869" y="5388"/>
                  <a:pt x="6428" y="5545"/>
                  <a:pt x="5924" y="5545"/>
                </a:cubicBezTo>
                <a:cubicBezTo>
                  <a:pt x="5451" y="5545"/>
                  <a:pt x="4979" y="5388"/>
                  <a:pt x="4569" y="5135"/>
                </a:cubicBezTo>
                <a:cubicBezTo>
                  <a:pt x="4727" y="4568"/>
                  <a:pt x="5294" y="4159"/>
                  <a:pt x="5924" y="4159"/>
                </a:cubicBezTo>
                <a:close/>
                <a:moveTo>
                  <a:pt x="1734" y="9042"/>
                </a:moveTo>
                <a:cubicBezTo>
                  <a:pt x="2301" y="9042"/>
                  <a:pt x="2773" y="9483"/>
                  <a:pt x="2773" y="10082"/>
                </a:cubicBezTo>
                <a:cubicBezTo>
                  <a:pt x="2773" y="10649"/>
                  <a:pt x="2301" y="11121"/>
                  <a:pt x="1734" y="11121"/>
                </a:cubicBezTo>
                <a:cubicBezTo>
                  <a:pt x="1198" y="11121"/>
                  <a:pt x="726" y="10649"/>
                  <a:pt x="726" y="10082"/>
                </a:cubicBezTo>
                <a:cubicBezTo>
                  <a:pt x="726" y="9483"/>
                  <a:pt x="1198" y="9042"/>
                  <a:pt x="1734" y="9042"/>
                </a:cubicBezTo>
                <a:close/>
                <a:moveTo>
                  <a:pt x="5924" y="9042"/>
                </a:moveTo>
                <a:cubicBezTo>
                  <a:pt x="6522" y="9042"/>
                  <a:pt x="6932" y="9515"/>
                  <a:pt x="6932" y="10082"/>
                </a:cubicBezTo>
                <a:cubicBezTo>
                  <a:pt x="6932" y="10649"/>
                  <a:pt x="6459" y="11121"/>
                  <a:pt x="5924" y="11121"/>
                </a:cubicBezTo>
                <a:cubicBezTo>
                  <a:pt x="5357" y="11121"/>
                  <a:pt x="4884" y="10649"/>
                  <a:pt x="4884" y="10082"/>
                </a:cubicBezTo>
                <a:cubicBezTo>
                  <a:pt x="4884" y="9483"/>
                  <a:pt x="5325" y="9042"/>
                  <a:pt x="5924" y="9042"/>
                </a:cubicBezTo>
                <a:close/>
                <a:moveTo>
                  <a:pt x="10145" y="9042"/>
                </a:moveTo>
                <a:cubicBezTo>
                  <a:pt x="10681" y="9042"/>
                  <a:pt x="11154" y="9483"/>
                  <a:pt x="11154" y="10082"/>
                </a:cubicBezTo>
                <a:cubicBezTo>
                  <a:pt x="11154" y="10649"/>
                  <a:pt x="10681" y="11121"/>
                  <a:pt x="10145" y="11121"/>
                </a:cubicBezTo>
                <a:cubicBezTo>
                  <a:pt x="9578" y="11121"/>
                  <a:pt x="9106" y="10649"/>
                  <a:pt x="9106" y="10082"/>
                </a:cubicBezTo>
                <a:cubicBezTo>
                  <a:pt x="9106" y="9483"/>
                  <a:pt x="9578" y="9042"/>
                  <a:pt x="10145" y="9042"/>
                </a:cubicBezTo>
                <a:close/>
                <a:moveTo>
                  <a:pt x="5955" y="0"/>
                </a:moveTo>
                <a:cubicBezTo>
                  <a:pt x="4349" y="0"/>
                  <a:pt x="3088" y="1197"/>
                  <a:pt x="2868" y="2678"/>
                </a:cubicBezTo>
                <a:cubicBezTo>
                  <a:pt x="2647" y="4442"/>
                  <a:pt x="3908" y="6018"/>
                  <a:pt x="5640" y="6207"/>
                </a:cubicBezTo>
                <a:lnTo>
                  <a:pt x="5640" y="6963"/>
                </a:lnTo>
                <a:lnTo>
                  <a:pt x="2427" y="6963"/>
                </a:lnTo>
                <a:cubicBezTo>
                  <a:pt x="1828" y="6963"/>
                  <a:pt x="1387" y="7435"/>
                  <a:pt x="1387" y="7971"/>
                </a:cubicBezTo>
                <a:lnTo>
                  <a:pt x="1387" y="8380"/>
                </a:lnTo>
                <a:cubicBezTo>
                  <a:pt x="599" y="8538"/>
                  <a:pt x="1" y="9231"/>
                  <a:pt x="1" y="10082"/>
                </a:cubicBezTo>
                <a:cubicBezTo>
                  <a:pt x="1" y="11027"/>
                  <a:pt x="789" y="11846"/>
                  <a:pt x="1734" y="11846"/>
                </a:cubicBezTo>
                <a:cubicBezTo>
                  <a:pt x="2679" y="11846"/>
                  <a:pt x="3466" y="11058"/>
                  <a:pt x="3466" y="10082"/>
                </a:cubicBezTo>
                <a:cubicBezTo>
                  <a:pt x="3466" y="9231"/>
                  <a:pt x="2868" y="8538"/>
                  <a:pt x="2080" y="8380"/>
                </a:cubicBezTo>
                <a:lnTo>
                  <a:pt x="2080" y="7971"/>
                </a:lnTo>
                <a:cubicBezTo>
                  <a:pt x="2080" y="7782"/>
                  <a:pt x="2238" y="7624"/>
                  <a:pt x="2458" y="7624"/>
                </a:cubicBezTo>
                <a:lnTo>
                  <a:pt x="5609" y="7624"/>
                </a:lnTo>
                <a:lnTo>
                  <a:pt x="5609" y="8349"/>
                </a:lnTo>
                <a:cubicBezTo>
                  <a:pt x="4821" y="8506"/>
                  <a:pt x="4223" y="9200"/>
                  <a:pt x="4223" y="10019"/>
                </a:cubicBezTo>
                <a:cubicBezTo>
                  <a:pt x="4223" y="10964"/>
                  <a:pt x="5010" y="11814"/>
                  <a:pt x="5955" y="11814"/>
                </a:cubicBezTo>
                <a:cubicBezTo>
                  <a:pt x="6900" y="11814"/>
                  <a:pt x="7688" y="11027"/>
                  <a:pt x="7688" y="10019"/>
                </a:cubicBezTo>
                <a:cubicBezTo>
                  <a:pt x="7688" y="9200"/>
                  <a:pt x="7090" y="8506"/>
                  <a:pt x="6302" y="8349"/>
                </a:cubicBezTo>
                <a:lnTo>
                  <a:pt x="6302" y="7624"/>
                </a:lnTo>
                <a:lnTo>
                  <a:pt x="9452" y="7624"/>
                </a:lnTo>
                <a:cubicBezTo>
                  <a:pt x="9641" y="7624"/>
                  <a:pt x="9799" y="7782"/>
                  <a:pt x="9799" y="7971"/>
                </a:cubicBezTo>
                <a:lnTo>
                  <a:pt x="9799" y="8380"/>
                </a:lnTo>
                <a:cubicBezTo>
                  <a:pt x="9011" y="8538"/>
                  <a:pt x="8444" y="9231"/>
                  <a:pt x="8444" y="10082"/>
                </a:cubicBezTo>
                <a:cubicBezTo>
                  <a:pt x="8444" y="11027"/>
                  <a:pt x="9232" y="11846"/>
                  <a:pt x="10177" y="11846"/>
                </a:cubicBezTo>
                <a:cubicBezTo>
                  <a:pt x="11122" y="11846"/>
                  <a:pt x="11910" y="11058"/>
                  <a:pt x="11910" y="10082"/>
                </a:cubicBezTo>
                <a:cubicBezTo>
                  <a:pt x="11910" y="9231"/>
                  <a:pt x="11311" y="8538"/>
                  <a:pt x="10524" y="8380"/>
                </a:cubicBezTo>
                <a:lnTo>
                  <a:pt x="10524" y="7971"/>
                </a:lnTo>
                <a:cubicBezTo>
                  <a:pt x="10524" y="7404"/>
                  <a:pt x="10051" y="6963"/>
                  <a:pt x="9484" y="6963"/>
                </a:cubicBezTo>
                <a:lnTo>
                  <a:pt x="6333" y="6963"/>
                </a:lnTo>
                <a:lnTo>
                  <a:pt x="6333" y="6207"/>
                </a:lnTo>
                <a:cubicBezTo>
                  <a:pt x="7909" y="6049"/>
                  <a:pt x="9106" y="4726"/>
                  <a:pt x="9106" y="3088"/>
                </a:cubicBezTo>
                <a:cubicBezTo>
                  <a:pt x="9106" y="1355"/>
                  <a:pt x="7688" y="0"/>
                  <a:pt x="59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" name="Google Shape;137;p17">
            <a:extLst>
              <a:ext uri="{FF2B5EF4-FFF2-40B4-BE49-F238E27FC236}">
                <a16:creationId xmlns:a16="http://schemas.microsoft.com/office/drawing/2014/main" id="{89B468A0-8845-F7C3-5D23-8D9D8DCFFC44}"/>
              </a:ext>
            </a:extLst>
          </p:cNvPr>
          <p:cNvGrpSpPr/>
          <p:nvPr/>
        </p:nvGrpSpPr>
        <p:grpSpPr>
          <a:xfrm>
            <a:off x="5616701" y="1452023"/>
            <a:ext cx="3276077" cy="951163"/>
            <a:chOff x="5740649" y="2075250"/>
            <a:chExt cx="2783108" cy="678375"/>
          </a:xfrm>
        </p:grpSpPr>
        <p:sp>
          <p:nvSpPr>
            <p:cNvPr id="138" name="Google Shape;138;p17">
              <a:extLst>
                <a:ext uri="{FF2B5EF4-FFF2-40B4-BE49-F238E27FC236}">
                  <a16:creationId xmlns:a16="http://schemas.microsoft.com/office/drawing/2014/main" id="{C9C5D593-28AE-047D-B8FB-735D4CDD8262}"/>
                </a:ext>
              </a:extLst>
            </p:cNvPr>
            <p:cNvSpPr txBox="1"/>
            <p:nvPr/>
          </p:nvSpPr>
          <p:spPr>
            <a:xfrm flipH="1">
              <a:off x="6209857" y="2297025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Nhóm tự quản, phản hồi nhanh với thay đổi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>
              <a:extLst>
                <a:ext uri="{FF2B5EF4-FFF2-40B4-BE49-F238E27FC236}">
                  <a16:creationId xmlns:a16="http://schemas.microsoft.com/office/drawing/2014/main" id="{19BAE375-8EAC-8E60-B7E7-560F3ABCB6E0}"/>
                </a:ext>
              </a:extLst>
            </p:cNvPr>
            <p:cNvSpPr txBox="1"/>
            <p:nvPr/>
          </p:nvSpPr>
          <p:spPr>
            <a:xfrm flipH="1">
              <a:off x="6209775" y="2075250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Tự quản lý nhóm nhỏ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0" name="Google Shape;140;p17">
              <a:extLst>
                <a:ext uri="{FF2B5EF4-FFF2-40B4-BE49-F238E27FC236}">
                  <a16:creationId xmlns:a16="http://schemas.microsoft.com/office/drawing/2014/main" id="{11967F18-D1DB-79D5-FE26-CC3BAA16A39F}"/>
                </a:ext>
              </a:extLst>
            </p:cNvPr>
            <p:cNvSpPr txBox="1"/>
            <p:nvPr/>
          </p:nvSpPr>
          <p:spPr>
            <a:xfrm flipH="1">
              <a:off x="5740649" y="2075250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01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1" name="Google Shape;141;p17">
            <a:extLst>
              <a:ext uri="{FF2B5EF4-FFF2-40B4-BE49-F238E27FC236}">
                <a16:creationId xmlns:a16="http://schemas.microsoft.com/office/drawing/2014/main" id="{6A76D0CC-9BB8-1DE6-28F9-73221C24307F}"/>
              </a:ext>
            </a:extLst>
          </p:cNvPr>
          <p:cNvGrpSpPr/>
          <p:nvPr/>
        </p:nvGrpSpPr>
        <p:grpSpPr>
          <a:xfrm>
            <a:off x="5616695" y="2614988"/>
            <a:ext cx="3177343" cy="932415"/>
            <a:chOff x="5740649" y="2972225"/>
            <a:chExt cx="2824086" cy="678363"/>
          </a:xfrm>
        </p:grpSpPr>
        <p:sp>
          <p:nvSpPr>
            <p:cNvPr id="142" name="Google Shape;142;p17">
              <a:extLst>
                <a:ext uri="{FF2B5EF4-FFF2-40B4-BE49-F238E27FC236}">
                  <a16:creationId xmlns:a16="http://schemas.microsoft.com/office/drawing/2014/main" id="{F6F27274-C726-F834-D1B2-0BC1B33492E9}"/>
                </a:ext>
              </a:extLst>
            </p:cNvPr>
            <p:cNvSpPr txBox="1"/>
            <p:nvPr/>
          </p:nvSpPr>
          <p:spPr>
            <a:xfrm flipH="1">
              <a:off x="6250835" y="3193988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Điều chỉnh kế hoạch nhanh chóng</a:t>
              </a:r>
              <a:endParaRPr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>
              <a:extLst>
                <a:ext uri="{FF2B5EF4-FFF2-40B4-BE49-F238E27FC236}">
                  <a16:creationId xmlns:a16="http://schemas.microsoft.com/office/drawing/2014/main" id="{C3CB5700-70A8-CE14-A145-C965BAAB091D}"/>
                </a:ext>
              </a:extLst>
            </p:cNvPr>
            <p:cNvSpPr txBox="1"/>
            <p:nvPr/>
          </p:nvSpPr>
          <p:spPr>
            <a:xfrm flipH="1">
              <a:off x="6250757" y="2972225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Kế hoạch linh hoạt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4" name="Google Shape;144;p17">
              <a:extLst>
                <a:ext uri="{FF2B5EF4-FFF2-40B4-BE49-F238E27FC236}">
                  <a16:creationId xmlns:a16="http://schemas.microsoft.com/office/drawing/2014/main" id="{4E483A27-3A31-6894-D32D-CD07F87AA001}"/>
                </a:ext>
              </a:extLst>
            </p:cNvPr>
            <p:cNvSpPr txBox="1"/>
            <p:nvPr/>
          </p:nvSpPr>
          <p:spPr>
            <a:xfrm flipH="1">
              <a:off x="5740649" y="2972225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02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45" name="Google Shape;145;p17">
            <a:extLst>
              <a:ext uri="{FF2B5EF4-FFF2-40B4-BE49-F238E27FC236}">
                <a16:creationId xmlns:a16="http://schemas.microsoft.com/office/drawing/2014/main" id="{A607A027-5226-CD84-D290-35BCB500B49B}"/>
              </a:ext>
            </a:extLst>
          </p:cNvPr>
          <p:cNvGrpSpPr/>
          <p:nvPr/>
        </p:nvGrpSpPr>
        <p:grpSpPr>
          <a:xfrm>
            <a:off x="5616701" y="3771402"/>
            <a:ext cx="3354573" cy="974616"/>
            <a:chOff x="5740649" y="3867888"/>
            <a:chExt cx="2783108" cy="678375"/>
          </a:xfrm>
        </p:grpSpPr>
        <p:sp>
          <p:nvSpPr>
            <p:cNvPr id="146" name="Google Shape;146;p17">
              <a:extLst>
                <a:ext uri="{FF2B5EF4-FFF2-40B4-BE49-F238E27FC236}">
                  <a16:creationId xmlns:a16="http://schemas.microsoft.com/office/drawing/2014/main" id="{68D4D528-C149-30AA-E5EC-6994E3E0E471}"/>
                </a:ext>
              </a:extLst>
            </p:cNvPr>
            <p:cNvSpPr txBox="1"/>
            <p:nvPr/>
          </p:nvSpPr>
          <p:spPr>
            <a:xfrm flipH="1">
              <a:off x="6209857" y="4089663"/>
              <a:ext cx="2313900" cy="45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Mỗi sprint tạo ra tính năng mới</a:t>
              </a:r>
              <a:endPara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7;p17">
              <a:extLst>
                <a:ext uri="{FF2B5EF4-FFF2-40B4-BE49-F238E27FC236}">
                  <a16:creationId xmlns:a16="http://schemas.microsoft.com/office/drawing/2014/main" id="{C4A87EB9-7E47-F1A8-597B-121FA7BA0333}"/>
                </a:ext>
              </a:extLst>
            </p:cNvPr>
            <p:cNvSpPr txBox="1"/>
            <p:nvPr/>
          </p:nvSpPr>
          <p:spPr>
            <a:xfrm flipH="1">
              <a:off x="6209850" y="3867888"/>
              <a:ext cx="2313900" cy="22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Phát hành thường xuyên</a:t>
              </a:r>
              <a:endParaRPr sz="22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8" name="Google Shape;148;p17">
              <a:extLst>
                <a:ext uri="{FF2B5EF4-FFF2-40B4-BE49-F238E27FC236}">
                  <a16:creationId xmlns:a16="http://schemas.microsoft.com/office/drawing/2014/main" id="{AE448F18-5492-DEAC-9373-42A213EAADB0}"/>
                </a:ext>
              </a:extLst>
            </p:cNvPr>
            <p:cNvSpPr txBox="1"/>
            <p:nvPr/>
          </p:nvSpPr>
          <p:spPr>
            <a:xfrm flipH="1">
              <a:off x="5740649" y="3867888"/>
              <a:ext cx="469200" cy="22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03</a:t>
              </a:r>
              <a:endParaRPr sz="24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60703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0085392-30C6-9B8B-40CF-F6BED13A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61BB24BB-4EFE-FDB8-ED7C-EC1B37E6D9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350" y="268227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Sự kết hợp microservice và agile có ngon không</a:t>
            </a:r>
            <a:endParaRPr dirty="0"/>
          </a:p>
        </p:txBody>
      </p:sp>
      <p:sp>
        <p:nvSpPr>
          <p:cNvPr id="3" name="AutoShape 2" descr="HCM/ĐN] Công Ty Phát Triển Phần Mềm Saigon Technology Solutions Tuyển Dụng  Recruitment Executive Full-time 2020 - YBOX">
            <a:extLst>
              <a:ext uri="{FF2B5EF4-FFF2-40B4-BE49-F238E27FC236}">
                <a16:creationId xmlns:a16="http://schemas.microsoft.com/office/drawing/2014/main" id="{92FA7EDF-9C7E-6A40-F50D-D85D1078BA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Top 10 Software Development Outsourcing Companies in Vietnam - 2025">
            <a:extLst>
              <a:ext uri="{FF2B5EF4-FFF2-40B4-BE49-F238E27FC236}">
                <a16:creationId xmlns:a16="http://schemas.microsoft.com/office/drawing/2014/main" id="{C29F0E64-52D7-49AB-08E3-454D683B3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421" y="1508293"/>
            <a:ext cx="2335176" cy="133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252;p19">
            <a:extLst>
              <a:ext uri="{FF2B5EF4-FFF2-40B4-BE49-F238E27FC236}">
                <a16:creationId xmlns:a16="http://schemas.microsoft.com/office/drawing/2014/main" id="{76BB973B-DA06-08BA-E81A-9554E00F74DF}"/>
              </a:ext>
            </a:extLst>
          </p:cNvPr>
          <p:cNvSpPr txBox="1"/>
          <p:nvPr/>
        </p:nvSpPr>
        <p:spPr>
          <a:xfrm>
            <a:off x="104649" y="1253856"/>
            <a:ext cx="4456201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 dụng microservice và agile</a:t>
            </a:r>
            <a:endParaRPr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NashTech tuyển dụng việc làm IT chất nhất | ITviec">
            <a:extLst>
              <a:ext uri="{FF2B5EF4-FFF2-40B4-BE49-F238E27FC236}">
                <a16:creationId xmlns:a16="http://schemas.microsoft.com/office/drawing/2014/main" id="{821C07D5-F863-9D2D-847B-68B22E632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254" y="2798135"/>
            <a:ext cx="1091509" cy="109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tflix - Free download and install on Windows | Microsoft Store">
            <a:extLst>
              <a:ext uri="{FF2B5EF4-FFF2-40B4-BE49-F238E27FC236}">
                <a16:creationId xmlns:a16="http://schemas.microsoft.com/office/drawing/2014/main" id="{A9BC0ADB-BF82-E359-6A03-77F39B1CFE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6" b="39773"/>
          <a:stretch/>
        </p:blipFill>
        <p:spPr bwMode="auto">
          <a:xfrm>
            <a:off x="855131" y="4255739"/>
            <a:ext cx="2552060" cy="812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Google Shape;252;p19">
            <a:extLst>
              <a:ext uri="{FF2B5EF4-FFF2-40B4-BE49-F238E27FC236}">
                <a16:creationId xmlns:a16="http://schemas.microsoft.com/office/drawing/2014/main" id="{F6B78E14-D182-8E4B-13CF-E3F9C7F1A3DC}"/>
              </a:ext>
            </a:extLst>
          </p:cNvPr>
          <p:cNvSpPr txBox="1"/>
          <p:nvPr/>
        </p:nvSpPr>
        <p:spPr>
          <a:xfrm>
            <a:off x="4583150" y="1460406"/>
            <a:ext cx="4456201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Sử dụng microservice và waterfall</a:t>
            </a:r>
            <a:endParaRPr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4" name="Picture 10" descr="Bank Logo Vector Art, Icons, and Graphics for Free Download">
            <a:extLst>
              <a:ext uri="{FF2B5EF4-FFF2-40B4-BE49-F238E27FC236}">
                <a16:creationId xmlns:a16="http://schemas.microsoft.com/office/drawing/2014/main" id="{AAE7C5B8-FE36-58F4-BA72-91EFBE150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97" y="2349180"/>
            <a:ext cx="2501637" cy="2501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700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AAE98A24-E8EE-4278-5A61-DB2D46C9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09D5C0E4-4E71-1CE6-E740-A0622531C8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85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Agile là gì 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26625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C640C294-47E8-1520-A242-5B08F2B12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40AFC6DF-343C-CFA4-0BE5-7A9351F9EE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212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Agile là gì ?</a:t>
            </a:r>
            <a:endParaRPr dirty="0"/>
          </a:p>
        </p:txBody>
      </p:sp>
      <p:sp>
        <p:nvSpPr>
          <p:cNvPr id="2" name="Google Shape;252;p19">
            <a:extLst>
              <a:ext uri="{FF2B5EF4-FFF2-40B4-BE49-F238E27FC236}">
                <a16:creationId xmlns:a16="http://schemas.microsoft.com/office/drawing/2014/main" id="{7FE0064F-C176-1C36-37AF-F784DB2E72CE}"/>
              </a:ext>
            </a:extLst>
          </p:cNvPr>
          <p:cNvSpPr txBox="1"/>
          <p:nvPr/>
        </p:nvSpPr>
        <p:spPr>
          <a:xfrm>
            <a:off x="291993" y="892707"/>
            <a:ext cx="8536962" cy="4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Roboto"/>
                <a:ea typeface="Roboto"/>
                <a:cs typeface="Roboto"/>
                <a:sym typeface="Roboto"/>
              </a:rPr>
              <a:t>Phương pháp p</a:t>
            </a:r>
            <a:r>
              <a:rPr lang="en" sz="24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hát triển phần mềm theo hướng linh hoạt</a:t>
            </a:r>
            <a:endParaRPr sz="24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036CE-65D8-D2EA-14C9-28C808B4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896" y="1305807"/>
            <a:ext cx="7390208" cy="377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705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D5B7FBC-1E16-8C48-7CCD-A7E14B47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628C5F24-9A66-EC61-66CA-00D20F88A0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212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 hoạt động thế nào</a:t>
            </a:r>
            <a:endParaRPr dirty="0"/>
          </a:p>
        </p:txBody>
      </p:sp>
      <p:sp>
        <p:nvSpPr>
          <p:cNvPr id="3" name="Google Shape;252;p19">
            <a:extLst>
              <a:ext uri="{FF2B5EF4-FFF2-40B4-BE49-F238E27FC236}">
                <a16:creationId xmlns:a16="http://schemas.microsoft.com/office/drawing/2014/main" id="{ACF48AC1-19A6-BC5E-C789-43FEF52B96E5}"/>
              </a:ext>
            </a:extLst>
          </p:cNvPr>
          <p:cNvSpPr txBox="1"/>
          <p:nvPr/>
        </p:nvSpPr>
        <p:spPr>
          <a:xfrm>
            <a:off x="125504" y="1911602"/>
            <a:ext cx="2973720" cy="132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gắng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“làm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”, Agile chia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vòng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lặp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ngắn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gọi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Sprint,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kéo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4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vi-VN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2050" name="Picture 2" descr="What is Agile Methodology? A 10-Minute Guide | Motion">
            <a:extLst>
              <a:ext uri="{FF2B5EF4-FFF2-40B4-BE49-F238E27FC236}">
                <a16:creationId xmlns:a16="http://schemas.microsoft.com/office/drawing/2014/main" id="{288533A2-9BCD-6475-B5BC-D0CDB5BF7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4" t="4907" r="16561" b="7476"/>
          <a:stretch/>
        </p:blipFill>
        <p:spPr bwMode="auto">
          <a:xfrm>
            <a:off x="3414915" y="1147512"/>
            <a:ext cx="5259726" cy="315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5522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FE613FD-D263-15BE-D43B-BFAE8CCB7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>
            <a:extLst>
              <a:ext uri="{FF2B5EF4-FFF2-40B4-BE49-F238E27FC236}">
                <a16:creationId xmlns:a16="http://schemas.microsoft.com/office/drawing/2014/main" id="{05B585DD-EF0A-572F-95BA-F7EE137FA8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22123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Agile hoạt động thế nào</a:t>
            </a:r>
            <a:endParaRPr dirty="0"/>
          </a:p>
        </p:txBody>
      </p:sp>
      <p:sp>
        <p:nvSpPr>
          <p:cNvPr id="3" name="Google Shape;252;p19">
            <a:extLst>
              <a:ext uri="{FF2B5EF4-FFF2-40B4-BE49-F238E27FC236}">
                <a16:creationId xmlns:a16="http://schemas.microsoft.com/office/drawing/2014/main" id="{B5A59568-77B0-DBC3-1A43-B9B2F1DA7681}"/>
              </a:ext>
            </a:extLst>
          </p:cNvPr>
          <p:cNvSpPr txBox="1"/>
          <p:nvPr/>
        </p:nvSpPr>
        <p:spPr>
          <a:xfrm>
            <a:off x="163924" y="1158567"/>
            <a:ext cx="2973720" cy="1320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Thay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vì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cố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gắng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“làm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hết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một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”, Agile chia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công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việc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thành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các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vòng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lặp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ngắn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gọi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là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Sprint,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thường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kéo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dài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từ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1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đến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4 </a:t>
            </a:r>
            <a:r>
              <a:rPr lang="en-US" sz="1800" dirty="0" err="1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tuần</a:t>
            </a:r>
            <a:r>
              <a:rPr lang="en-US" sz="180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</a:t>
            </a:r>
            <a:endParaRPr lang="vi-VN" sz="24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4098" name="Picture 2" descr="What is Agile Methodology? - ITChronicles">
            <a:extLst>
              <a:ext uri="{FF2B5EF4-FFF2-40B4-BE49-F238E27FC236}">
                <a16:creationId xmlns:a16="http://schemas.microsoft.com/office/drawing/2014/main" id="{5D7F863C-9468-5078-80D7-40DC8460E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81"/>
          <a:stretch/>
        </p:blipFill>
        <p:spPr bwMode="auto">
          <a:xfrm>
            <a:off x="668510" y="2571750"/>
            <a:ext cx="8075919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302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gile Project Management Infographics by Slidesgo">
  <a:themeElements>
    <a:clrScheme name="Simple Light">
      <a:dk1>
        <a:srgbClr val="000000"/>
      </a:dk1>
      <a:lt1>
        <a:srgbClr val="FFFFFF"/>
      </a:lt1>
      <a:dk2>
        <a:srgbClr val="797D62"/>
      </a:dk2>
      <a:lt2>
        <a:srgbClr val="9B9B7A"/>
      </a:lt2>
      <a:accent1>
        <a:srgbClr val="D9AE94"/>
      </a:accent1>
      <a:accent2>
        <a:srgbClr val="F1DCA7"/>
      </a:accent2>
      <a:accent3>
        <a:srgbClr val="FFCB69"/>
      </a:accent3>
      <a:accent4>
        <a:srgbClr val="D08C60"/>
      </a:accent4>
      <a:accent5>
        <a:srgbClr val="997B66"/>
      </a:accent5>
      <a:accent6>
        <a:srgbClr val="EEEEE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595</Words>
  <Application>Microsoft Office PowerPoint</Application>
  <PresentationFormat>On-screen Show (16:9)</PresentationFormat>
  <Paragraphs>81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Fira Sans Extra Condensed SemiBold</vt:lpstr>
      <vt:lpstr>Symbol</vt:lpstr>
      <vt:lpstr>Times New Roman</vt:lpstr>
      <vt:lpstr>Calibri</vt:lpstr>
      <vt:lpstr>Fira Sans Extra Condensed Medium</vt:lpstr>
      <vt:lpstr>Roboto</vt:lpstr>
      <vt:lpstr>Century Gothic</vt:lpstr>
      <vt:lpstr>Arial</vt:lpstr>
      <vt:lpstr>Agile Project Management Infographics by Slidesgo</vt:lpstr>
      <vt:lpstr>Microservice  x  Agile</vt:lpstr>
      <vt:lpstr>Nội dung</vt:lpstr>
      <vt:lpstr>1. Microservice x Agile ?</vt:lpstr>
      <vt:lpstr>Đặc điểm của microservice và agile</vt:lpstr>
      <vt:lpstr>Sự kết hợp microservice và agile có ngon không</vt:lpstr>
      <vt:lpstr>2. Agile là gì ?</vt:lpstr>
      <vt:lpstr>2. Agile là gì ?</vt:lpstr>
      <vt:lpstr>Agile hoạt động thế nào</vt:lpstr>
      <vt:lpstr>Agile hoạt động thế nào</vt:lpstr>
      <vt:lpstr>Đặc điểm nổi bật của Agile</vt:lpstr>
      <vt:lpstr>Lợi ích của agile</vt:lpstr>
      <vt:lpstr>Thực tế agile cũng khá gần gũi</vt:lpstr>
      <vt:lpstr>Waterfall</vt:lpstr>
      <vt:lpstr>Agile vs waterfall</vt:lpstr>
      <vt:lpstr>Tại sao microservice hợp với agile hơn waterfall</vt:lpstr>
      <vt:lpstr>Ví dụ</vt:lpstr>
      <vt:lpstr>Ví dụ</vt:lpstr>
      <vt:lpstr>3. Áp dụng agile vào hệ thống microservice</vt:lpstr>
      <vt:lpstr>Chia team theo từng service</vt:lpstr>
      <vt:lpstr>Backlog riêng cho từng service</vt:lpstr>
      <vt:lpstr>Quản lý sprint trong microservice</vt:lpstr>
      <vt:lpstr>CI/CD và test theo từng service</vt:lpstr>
      <vt:lpstr>Vai trò của agile trong microservice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Duc Chinh Pham</cp:lastModifiedBy>
  <cp:revision>3</cp:revision>
  <dcterms:modified xsi:type="dcterms:W3CDTF">2025-04-16T17:40:56Z</dcterms:modified>
</cp:coreProperties>
</file>