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1" r:id="rId4"/>
    <p:sldId id="258" r:id="rId5"/>
    <p:sldId id="259" r:id="rId6"/>
    <p:sldId id="260" r:id="rId7"/>
    <p:sldId id="263" r:id="rId8"/>
    <p:sldId id="262" r:id="rId9"/>
    <p:sldId id="264" r:id="rId10"/>
    <p:sldId id="265" r:id="rId11"/>
    <p:sldId id="266" r:id="rId12"/>
    <p:sldId id="269" r:id="rId13"/>
    <p:sldId id="270" r:id="rId14"/>
    <p:sldId id="271" r:id="rId15"/>
    <p:sldId id="272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86"/>
    <p:restoredTop sz="94675"/>
  </p:normalViewPr>
  <p:slideViewPr>
    <p:cSldViewPr snapToGrid="0">
      <p:cViewPr>
        <p:scale>
          <a:sx n="105" d="100"/>
          <a:sy n="105" d="100"/>
        </p:scale>
        <p:origin x="104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49A0E3-A3C6-B306-519B-495E7CDC4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C16815-481E-CC13-3B20-2BB9B877B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2F2568-D944-D58D-3821-1679BE748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16/03/2023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7A6CA-0080-623F-DE5A-0DE6A1D13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9CDFE-F2F9-CA62-1CDB-65C0511445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64486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CD26B-F00B-BC09-4D17-8B4396DABB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F96F3-5CCF-4FFC-D277-EB081CEE8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F2B99-D656-07EB-925C-2B094276BC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16/03/2023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14C6D7-CEDB-4DC6-3656-EC5040564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B0F1CD-7772-9AD7-2F3F-BC95A05E3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7058327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B8BCDA-DD95-D241-C4AF-071BF2CE6A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1A7C05-ED80-D803-1A02-A3B9EBCB55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0E012B-84D0-8C87-051B-8D0F4067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16/03/2023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307C9-31CC-81FD-FE18-52D397AE1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E1BAA4-C8A5-DE3C-AA0B-29AB066CF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6683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D166-EFAF-8D72-22F9-86E18E19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72015-5209-0E2B-5704-758853842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9EE506-2D9D-A54B-3977-DBB58D39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16/03/2023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5ACCB-3277-A7FF-7668-6DCA644A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0563EE-BD0E-0043-4719-BD5F47A1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98734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5BE5B-21EF-76DC-708A-3474AE001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37EA35-0D69-7FD4-9CCA-A2A500CB3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D4677D-E741-6077-3F2A-84B17BB5EB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16/03/2023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6C94B-E8E3-6C41-80AE-9D2592ACD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DCC278-7B98-5847-EC8B-AF6CABCE0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57598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40FE7-D95A-6F4B-567F-127BB780E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3941B-CA03-423A-B518-2943C6F7B1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CFE89A-E471-F84D-1F0F-EED12DA84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804532-C653-FB37-7FF9-F499B77F9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16/03/2023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78B0E-EA57-249E-95AF-2FC9883A3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2F2B22-8BBF-0D86-D651-3963E8E2C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45005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A11EA-958D-0BEB-2182-EE65E068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8D809-D8D3-C334-DE20-4B3614197F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319E8D-8146-0D51-5B32-7EB9C878E1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7C612E-766A-AAB4-1669-85A0FD3E2B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86FCA9-6A19-D458-E699-719709C3F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EFA377-B6A5-70CE-8B57-25D9A0CA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16/03/2023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BFF9D4-DBEA-7E70-2940-93A154CF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32AABE-653C-863A-3E71-2F6BC5B98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383417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9290A-56B7-0A7A-A735-E7CAF1600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4DD6D1-42B1-C5DD-5B79-73ECD7A0D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16/03/2023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90EBC-FCA3-269A-3B94-275443FC7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9A3D35-641C-2B8E-67CA-1BDEFA74E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808759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4AA573F-7BAF-FDE4-2C46-30E9CC73C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16/03/2023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94C091-B5A7-1007-CF58-259997EE4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B4292-0D41-99B5-57ED-EEC74A7F0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718238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AEB31-7C47-11B3-802F-3462AF96E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EE901-DDF0-F6DF-7995-8CAC897A4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F02557-E428-9681-EB84-460A6D20B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FABB86-74F3-3BC8-8FFB-7072B2233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16/03/2023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8A2E7-3A2D-02AA-DC24-9585C32DA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31FF02-62C6-EA29-BA99-8CE277C79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2963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604CA-460D-9CAC-6772-143D3F0898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D95909-5D50-634B-9622-E52D2B69B0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1CA7A-398C-8868-4112-1CE508E81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A92599-786C-0DD6-C1F7-87E2CD681A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003E16-CF0E-1F47-AEE2-EECEFEC0B439}" type="datetimeFigureOut">
              <a:rPr lang="en-DK" smtClean="0"/>
              <a:t>16/03/2023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2E1B0A-9041-8F21-5B03-566DA7A95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31C65D-A408-997B-910E-CFD33B20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24136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E6A87-8C0A-54AA-D567-16CF5F85F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6814C7-249D-43B9-F4B7-163AEA874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F33D1F-62D7-1CE9-7892-76B2B6C70E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03E16-CF0E-1F47-AEE2-EECEFEC0B439}" type="datetimeFigureOut">
              <a:rPr lang="en-DK" smtClean="0"/>
              <a:t>16/03/2023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71C7-2A72-B955-EAAC-1FCAB40E1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0F6F5-CFD6-57CC-6907-5E3AEDEA6B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0F875-F9D7-D349-911B-7823CAE4545A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58277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26.png"/><Relationship Id="rId7" Type="http://schemas.openxmlformats.org/officeDocument/2006/relationships/image" Target="../media/image34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2BF7B-77FC-9273-D38B-DFBDE643EF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DK" dirty="0"/>
              <a:t>Meeting 9 March 2023</a:t>
            </a:r>
          </a:p>
        </p:txBody>
      </p:sp>
    </p:spTree>
    <p:extLst>
      <p:ext uri="{BB962C8B-B14F-4D97-AF65-F5344CB8AC3E}">
        <p14:creationId xmlns:p14="http://schemas.microsoft.com/office/powerpoint/2010/main" val="421410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F32F6CF-18F4-E492-3901-178A58CF9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29" y="482600"/>
            <a:ext cx="2400300" cy="63754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8FE154E-0121-F5EF-FE3C-56DF60523740}"/>
              </a:ext>
            </a:extLst>
          </p:cNvPr>
          <p:cNvSpPr txBox="1"/>
          <p:nvPr/>
        </p:nvSpPr>
        <p:spPr>
          <a:xfrm>
            <a:off x="3279913" y="367748"/>
            <a:ext cx="34588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Is something happening here?, why is it going down after iter 800?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95AE5A-6B81-9548-4421-9FF8AEB92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050" y="1435100"/>
            <a:ext cx="5041900" cy="398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63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2448CBC-4AEE-F2F6-4D9A-87C6EE1D06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0216"/>
            <a:ext cx="11859986" cy="579248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05F9BAC-C1FF-4B64-37B1-491B00799B55}"/>
              </a:ext>
            </a:extLst>
          </p:cNvPr>
          <p:cNvSpPr txBox="1"/>
          <p:nvPr/>
        </p:nvSpPr>
        <p:spPr>
          <a:xfrm>
            <a:off x="1323975" y="123825"/>
            <a:ext cx="967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BEFORE – MULTIPLICATION( RAW DEEP, SEQUENCE =&gt; PRETRAINED WITH 10 SEQUENCE)</a:t>
            </a:r>
          </a:p>
        </p:txBody>
      </p:sp>
    </p:spTree>
    <p:extLst>
      <p:ext uri="{BB962C8B-B14F-4D97-AF65-F5344CB8AC3E}">
        <p14:creationId xmlns:p14="http://schemas.microsoft.com/office/powerpoint/2010/main" val="21291735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5F9BAC-C1FF-4B64-37B1-491B00799B55}"/>
              </a:ext>
            </a:extLst>
          </p:cNvPr>
          <p:cNvSpPr txBox="1"/>
          <p:nvPr/>
        </p:nvSpPr>
        <p:spPr>
          <a:xfrm>
            <a:off x="2057400" y="123825"/>
            <a:ext cx="9010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BEFORE – MULTIPLICATION( RAW DEEP, SEQUENCE =&gt; PRETRAINED WITH 100 SEQUENCE)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78C393-A0A1-44C1-F497-3541A5693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67" y="570216"/>
            <a:ext cx="12038264" cy="5892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1576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7592351-9A45-CAC7-7FF7-4FCB9A3D1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526822"/>
            <a:ext cx="7772400" cy="380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2565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A92AE-6EFD-90A8-1E7F-5912E194C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SO FAR – 24 March 2023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99B9BC2-BA37-A4DE-1FB5-4DF60378AC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877696"/>
            <a:ext cx="7772400" cy="3804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5961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6034344-A7D3-B3B7-15C3-387C571F41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166" y="241300"/>
            <a:ext cx="2374900" cy="637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4883770-62BF-02E1-06FB-FE34DBD25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98" y="-1"/>
            <a:ext cx="8060615" cy="637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089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4539D90-6986-2AD6-4E35-27657FA2B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2372" y="-34332"/>
            <a:ext cx="6774305" cy="3327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8A98B9-1DC3-7BDD-6865-DAF723CB1C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2372" y="2995162"/>
            <a:ext cx="6774305" cy="332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336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777070-57A4-79B5-251D-BE9793320CD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013"/>
          <a:stretch/>
        </p:blipFill>
        <p:spPr>
          <a:xfrm>
            <a:off x="4431284" y="3429000"/>
            <a:ext cx="5041900" cy="3429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84FA439-B1A0-3DF9-4B3C-45B1598507D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640"/>
          <a:stretch/>
        </p:blipFill>
        <p:spPr>
          <a:xfrm>
            <a:off x="4745482" y="0"/>
            <a:ext cx="4727702" cy="3304029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540C1E4-7467-2513-4726-BDB785A4ED30}"/>
              </a:ext>
            </a:extLst>
          </p:cNvPr>
          <p:cNvCxnSpPr/>
          <p:nvPr/>
        </p:nvCxnSpPr>
        <p:spPr>
          <a:xfrm>
            <a:off x="780288" y="3316224"/>
            <a:ext cx="10631424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EF54E46-7E07-ADFF-B84E-B70DA55974DE}"/>
              </a:ext>
            </a:extLst>
          </p:cNvPr>
          <p:cNvSpPr txBox="1"/>
          <p:nvPr/>
        </p:nvSpPr>
        <p:spPr>
          <a:xfrm>
            <a:off x="536448" y="646176"/>
            <a:ext cx="33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WITH NETWORK INITIALIZED AS DEFAULT (THETA OUTPUT NN)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C0834C-7885-7B67-E15F-2EB7B1F94AFA}"/>
              </a:ext>
            </a:extLst>
          </p:cNvPr>
          <p:cNvSpPr txBox="1"/>
          <p:nvPr/>
        </p:nvSpPr>
        <p:spPr>
          <a:xfrm>
            <a:off x="542544" y="4663440"/>
            <a:ext cx="33162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WITH NETWORK INITIALIZED IN ZERO (THETA OUTPUT NN)</a:t>
            </a:r>
          </a:p>
        </p:txBody>
      </p:sp>
    </p:spTree>
    <p:extLst>
      <p:ext uri="{BB962C8B-B14F-4D97-AF65-F5344CB8AC3E}">
        <p14:creationId xmlns:p14="http://schemas.microsoft.com/office/powerpoint/2010/main" val="13401328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16073-1AF5-F90D-141E-91671CBDB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K" dirty="0"/>
              <a:t>Prior definition over weights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F1CADBD-DFD2-D8FA-A748-90F3CC76EB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1150" y="3802273"/>
            <a:ext cx="3949700" cy="30734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77C912-AA4F-47A2-BE5D-4A42D84FB2AC}"/>
              </a:ext>
            </a:extLst>
          </p:cNvPr>
          <p:cNvSpPr txBox="1"/>
          <p:nvPr/>
        </p:nvSpPr>
        <p:spPr>
          <a:xfrm>
            <a:off x="548640" y="1597152"/>
            <a:ext cx="51739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So far it is working by setting up the wights in zero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DK" dirty="0"/>
              <a:t>Not sure how healthy would be to do that </a:t>
            </a:r>
            <a:br>
              <a:rPr lang="en-DK" dirty="0"/>
            </a:br>
            <a:r>
              <a:rPr lang="en-DK" dirty="0"/>
              <a:t>(risk of exploding gradients?)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65507-3134-4FA4-7B53-868D8E8DCD9A}"/>
              </a:ext>
            </a:extLst>
          </p:cNvPr>
          <p:cNvSpPr txBox="1"/>
          <p:nvPr/>
        </p:nvSpPr>
        <p:spPr>
          <a:xfrm>
            <a:off x="999744" y="2797481"/>
            <a:ext cx="369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Trying normal distributions: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B786F0-F9B1-3C34-CC43-FB5F87094B15}"/>
              </a:ext>
            </a:extLst>
          </p:cNvPr>
          <p:cNvSpPr txBox="1"/>
          <p:nvPr/>
        </p:nvSpPr>
        <p:spPr>
          <a:xfrm>
            <a:off x="1109472" y="3340608"/>
            <a:ext cx="323088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N(0, 1e-3) and N(0, 1e-4):</a:t>
            </a:r>
            <a:br>
              <a:rPr lang="en-DK" b="1" dirty="0"/>
            </a:br>
            <a:br>
              <a:rPr lang="en-DK" b="1" dirty="0"/>
            </a:br>
            <a:r>
              <a:rPr lang="en-DK" b="1" dirty="0"/>
              <a:t>Colapse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30DA13-BCA6-5C3F-CCFC-4278C6448038}"/>
              </a:ext>
            </a:extLst>
          </p:cNvPr>
          <p:cNvSpPr txBox="1"/>
          <p:nvPr/>
        </p:nvSpPr>
        <p:spPr>
          <a:xfrm>
            <a:off x="5407152" y="3340608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N(0, 1e-5)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24A82A-550F-E089-492B-D0813C381FD8}"/>
              </a:ext>
            </a:extLst>
          </p:cNvPr>
          <p:cNvSpPr txBox="1"/>
          <p:nvPr/>
        </p:nvSpPr>
        <p:spPr>
          <a:xfrm>
            <a:off x="9046464" y="3358896"/>
            <a:ext cx="32308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b="1" dirty="0"/>
              <a:t>N(0, 1e-6)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EDFE09-70CA-2C0A-3949-6C36ADC15E7C}"/>
              </a:ext>
            </a:extLst>
          </p:cNvPr>
          <p:cNvSpPr txBox="1"/>
          <p:nvPr/>
        </p:nvSpPr>
        <p:spPr>
          <a:xfrm>
            <a:off x="8887968" y="3925824"/>
            <a:ext cx="3048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WORKS!!!</a:t>
            </a:r>
          </a:p>
        </p:txBody>
      </p:sp>
    </p:spTree>
    <p:extLst>
      <p:ext uri="{BB962C8B-B14F-4D97-AF65-F5344CB8AC3E}">
        <p14:creationId xmlns:p14="http://schemas.microsoft.com/office/powerpoint/2010/main" val="1320740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FF7349-8A0F-564E-68F8-BDB42212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8904" y="-142057"/>
            <a:ext cx="12612752" cy="1325563"/>
          </a:xfrm>
        </p:spPr>
        <p:txBody>
          <a:bodyPr>
            <a:normAutofit/>
          </a:bodyPr>
          <a:lstStyle/>
          <a:p>
            <a:r>
              <a:rPr lang="en-DK" sz="3800" dirty="0"/>
              <a:t>PGM so far – Fleeing from Local Minima on Big Loops (Gaps)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48E0045-EC80-2F5E-5784-7D225BCB3269}"/>
              </a:ext>
            </a:extLst>
          </p:cNvPr>
          <p:cNvSpPr/>
          <p:nvPr/>
        </p:nvSpPr>
        <p:spPr>
          <a:xfrm>
            <a:off x="1462936" y="1936537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FD47B6B8-5801-814A-5262-A0BBCA65884F}"/>
              </a:ext>
            </a:extLst>
          </p:cNvPr>
          <p:cNvSpPr/>
          <p:nvPr/>
        </p:nvSpPr>
        <p:spPr>
          <a:xfrm>
            <a:off x="1462936" y="6295167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2415D9-2D74-AA74-5CD7-ACC320F81603}"/>
              </a:ext>
            </a:extLst>
          </p:cNvPr>
          <p:cNvSpPr/>
          <p:nvPr/>
        </p:nvSpPr>
        <p:spPr>
          <a:xfrm>
            <a:off x="2360860" y="4370602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6CC3D0B-5EB6-66BF-F8C1-DD717E05D096}"/>
              </a:ext>
            </a:extLst>
          </p:cNvPr>
          <p:cNvSpPr/>
          <p:nvPr/>
        </p:nvSpPr>
        <p:spPr>
          <a:xfrm>
            <a:off x="625375" y="4370602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55836CF-E008-EE6E-7954-C69AE2FAF852}"/>
              </a:ext>
            </a:extLst>
          </p:cNvPr>
          <p:cNvSpPr/>
          <p:nvPr/>
        </p:nvSpPr>
        <p:spPr>
          <a:xfrm>
            <a:off x="2360860" y="3470615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E755A9AD-A960-D14D-FC04-03BF1CEF13BF}"/>
              </a:ext>
            </a:extLst>
          </p:cNvPr>
          <p:cNvSpPr/>
          <p:nvPr/>
        </p:nvSpPr>
        <p:spPr>
          <a:xfrm>
            <a:off x="625375" y="3470615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F388FB-CF32-5A3D-68C2-9B1075EA3521}"/>
              </a:ext>
            </a:extLst>
          </p:cNvPr>
          <p:cNvSpPr/>
          <p:nvPr/>
        </p:nvSpPr>
        <p:spPr>
          <a:xfrm>
            <a:off x="2090857" y="2503593"/>
            <a:ext cx="935421" cy="58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63E8BD9-F958-0A52-40DB-5D4261A75ED5}"/>
              </a:ext>
            </a:extLst>
          </p:cNvPr>
          <p:cNvSpPr/>
          <p:nvPr/>
        </p:nvSpPr>
        <p:spPr>
          <a:xfrm>
            <a:off x="1192933" y="5360996"/>
            <a:ext cx="935421" cy="58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ED42CFD-7C85-0771-4BF2-F64E702863DD}"/>
              </a:ext>
            </a:extLst>
          </p:cNvPr>
          <p:cNvCxnSpPr>
            <a:stCxn id="4" idx="3"/>
            <a:endCxn id="9" idx="0"/>
          </p:cNvCxnSpPr>
          <p:nvPr/>
        </p:nvCxnSpPr>
        <p:spPr>
          <a:xfrm flipH="1">
            <a:off x="823083" y="2274046"/>
            <a:ext cx="697760" cy="11965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9C2F8E4-9768-36D1-CDC2-D964DAE65AAB}"/>
              </a:ext>
            </a:extLst>
          </p:cNvPr>
          <p:cNvCxnSpPr>
            <a:stCxn id="4" idx="5"/>
            <a:endCxn id="10" idx="0"/>
          </p:cNvCxnSpPr>
          <p:nvPr/>
        </p:nvCxnSpPr>
        <p:spPr>
          <a:xfrm>
            <a:off x="1800445" y="2274046"/>
            <a:ext cx="758123" cy="229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A1186C2-CFC8-6A23-13D3-27D6F7050114}"/>
              </a:ext>
            </a:extLst>
          </p:cNvPr>
          <p:cNvCxnSpPr>
            <a:stCxn id="9" idx="4"/>
            <a:endCxn id="7" idx="0"/>
          </p:cNvCxnSpPr>
          <p:nvPr/>
        </p:nvCxnSpPr>
        <p:spPr>
          <a:xfrm>
            <a:off x="823083" y="3866031"/>
            <a:ext cx="0" cy="50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0EA6DF7-ADDF-0FA1-CD7F-D798C52793CA}"/>
              </a:ext>
            </a:extLst>
          </p:cNvPr>
          <p:cNvCxnSpPr>
            <a:stCxn id="10" idx="2"/>
            <a:endCxn id="8" idx="0"/>
          </p:cNvCxnSpPr>
          <p:nvPr/>
        </p:nvCxnSpPr>
        <p:spPr>
          <a:xfrm>
            <a:off x="2558568" y="3089405"/>
            <a:ext cx="0" cy="381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15D900-731A-0A04-79D2-A9D989F2206E}"/>
              </a:ext>
            </a:extLst>
          </p:cNvPr>
          <p:cNvCxnSpPr>
            <a:stCxn id="8" idx="4"/>
            <a:endCxn id="6" idx="0"/>
          </p:cNvCxnSpPr>
          <p:nvPr/>
        </p:nvCxnSpPr>
        <p:spPr>
          <a:xfrm>
            <a:off x="2558568" y="3866031"/>
            <a:ext cx="0" cy="50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03CD7D6-F33A-6EAE-AA92-13A877FCBC18}"/>
              </a:ext>
            </a:extLst>
          </p:cNvPr>
          <p:cNvCxnSpPr>
            <a:stCxn id="6" idx="4"/>
            <a:endCxn id="11" idx="0"/>
          </p:cNvCxnSpPr>
          <p:nvPr/>
        </p:nvCxnSpPr>
        <p:spPr>
          <a:xfrm flipH="1">
            <a:off x="1660644" y="4766018"/>
            <a:ext cx="897924" cy="594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926B0A1-5526-9074-F5FD-42AA96717ABE}"/>
              </a:ext>
            </a:extLst>
          </p:cNvPr>
          <p:cNvCxnSpPr>
            <a:stCxn id="7" idx="4"/>
            <a:endCxn id="11" idx="0"/>
          </p:cNvCxnSpPr>
          <p:nvPr/>
        </p:nvCxnSpPr>
        <p:spPr>
          <a:xfrm>
            <a:off x="823083" y="4766018"/>
            <a:ext cx="837561" cy="594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ABC25D6-B272-C051-9F1F-7A70720FB0F7}"/>
              </a:ext>
            </a:extLst>
          </p:cNvPr>
          <p:cNvCxnSpPr>
            <a:stCxn id="11" idx="2"/>
            <a:endCxn id="5" idx="0"/>
          </p:cNvCxnSpPr>
          <p:nvPr/>
        </p:nvCxnSpPr>
        <p:spPr>
          <a:xfrm>
            <a:off x="1660644" y="5946808"/>
            <a:ext cx="0" cy="348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03FAA6-4900-4FC4-C1FF-DD3EC7609149}"/>
                  </a:ext>
                </a:extLst>
              </p:cNvPr>
              <p:cNvSpPr txBox="1"/>
              <p:nvPr/>
            </p:nvSpPr>
            <p:spPr>
              <a:xfrm>
                <a:off x="1564013" y="1957291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3503FAA6-4900-4FC4-C1FF-DD3EC76091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013" y="1957291"/>
                <a:ext cx="183319" cy="276999"/>
              </a:xfrm>
              <a:prstGeom prst="rect">
                <a:avLst/>
              </a:prstGeom>
              <a:blipFill>
                <a:blip r:embed="rId2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D5B5AE-E419-A0EE-111B-333873844DBE}"/>
                  </a:ext>
                </a:extLst>
              </p:cNvPr>
              <p:cNvSpPr txBox="1"/>
              <p:nvPr/>
            </p:nvSpPr>
            <p:spPr>
              <a:xfrm>
                <a:off x="1568983" y="6324558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3D5B5AE-E419-A0EE-111B-333873844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983" y="6324558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20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586E7FF-46C1-D525-F5A3-6AB545E8977E}"/>
                  </a:ext>
                </a:extLst>
              </p:cNvPr>
              <p:cNvSpPr txBox="1"/>
              <p:nvPr/>
            </p:nvSpPr>
            <p:spPr>
              <a:xfrm>
                <a:off x="2466907" y="4429810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586E7FF-46C1-D525-F5A3-6AB545E897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6907" y="4429810"/>
                <a:ext cx="183319" cy="276999"/>
              </a:xfrm>
              <a:prstGeom prst="rect">
                <a:avLst/>
              </a:prstGeom>
              <a:blipFill>
                <a:blip r:embed="rId4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129F07E-6CF4-0AD7-672F-06936D23BD32}"/>
                  </a:ext>
                </a:extLst>
              </p:cNvPr>
              <p:cNvSpPr txBox="1"/>
              <p:nvPr/>
            </p:nvSpPr>
            <p:spPr>
              <a:xfrm>
                <a:off x="1376945" y="5512728"/>
                <a:ext cx="644344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DK" dirty="0"/>
                          <m:t> </m:t>
                        </m:r>
                      </m:e>
                    </m:d>
                  </m:oMath>
                </a14:m>
                <a:endParaRPr lang="en-DK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129F07E-6CF4-0AD7-672F-06936D23B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945" y="5512728"/>
                <a:ext cx="644344" cy="299184"/>
              </a:xfrm>
              <a:prstGeom prst="rect">
                <a:avLst/>
              </a:prstGeom>
              <a:blipFill>
                <a:blip r:embed="rId5"/>
                <a:stretch>
                  <a:fillRect l="-11538" t="-16000" r="-1923" b="-32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7B6320-B643-E0D5-191D-DCFD79148DDB}"/>
                  </a:ext>
                </a:extLst>
              </p:cNvPr>
              <p:cNvSpPr txBox="1"/>
              <p:nvPr/>
            </p:nvSpPr>
            <p:spPr>
              <a:xfrm>
                <a:off x="2250938" y="2644438"/>
                <a:ext cx="775340" cy="304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7B6320-B643-E0D5-191D-DCFD79148D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0938" y="2644438"/>
                <a:ext cx="775340" cy="304122"/>
              </a:xfrm>
              <a:prstGeom prst="rect">
                <a:avLst/>
              </a:prstGeom>
              <a:blipFill>
                <a:blip r:embed="rId6"/>
                <a:stretch>
                  <a:fillRect l="-6452" t="-4000" b="-16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C75713-5A13-D218-C42B-5F315ECFBB4C}"/>
                  </a:ext>
                </a:extLst>
              </p:cNvPr>
              <p:cNvSpPr txBox="1"/>
              <p:nvPr/>
            </p:nvSpPr>
            <p:spPr>
              <a:xfrm>
                <a:off x="692342" y="3508707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9C75713-5A13-D218-C42B-5F315ECFB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342" y="3508707"/>
                <a:ext cx="261482" cy="276999"/>
              </a:xfrm>
              <a:prstGeom prst="rect">
                <a:avLst/>
              </a:prstGeom>
              <a:blipFill>
                <a:blip r:embed="rId7"/>
                <a:stretch>
                  <a:fillRect l="-9524" r="-9524" b="-869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B67C83-B1DD-9CBA-B8E7-D67DC25C3D91}"/>
                  </a:ext>
                </a:extLst>
              </p:cNvPr>
              <p:cNvSpPr txBox="1"/>
              <p:nvPr/>
            </p:nvSpPr>
            <p:spPr>
              <a:xfrm>
                <a:off x="2425164" y="3505110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AB67C83-B1DD-9CBA-B8E7-D67DC25C3D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5164" y="3505110"/>
                <a:ext cx="266803" cy="276999"/>
              </a:xfrm>
              <a:prstGeom prst="rect">
                <a:avLst/>
              </a:prstGeom>
              <a:blipFill>
                <a:blip r:embed="rId8"/>
                <a:stretch>
                  <a:fillRect l="-13636" r="-4545" b="-1363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9564AE-BC45-CC83-90C7-EA1F44ABB705}"/>
                  </a:ext>
                </a:extLst>
              </p:cNvPr>
              <p:cNvSpPr txBox="1"/>
              <p:nvPr/>
            </p:nvSpPr>
            <p:spPr>
              <a:xfrm>
                <a:off x="732609" y="4385318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D9564AE-BC45-CC83-90C7-EA1F44ABB7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609" y="4385318"/>
                <a:ext cx="180947" cy="276999"/>
              </a:xfrm>
              <a:prstGeom prst="rect">
                <a:avLst/>
              </a:prstGeom>
              <a:blipFill>
                <a:blip r:embed="rId9"/>
                <a:stretch>
                  <a:fillRect l="-33333" r="-26667" b="-2173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6" name="Curved Connector 65">
            <a:extLst>
              <a:ext uri="{FF2B5EF4-FFF2-40B4-BE49-F238E27FC236}">
                <a16:creationId xmlns:a16="http://schemas.microsoft.com/office/drawing/2014/main" id="{54FC8EC5-A3DC-C511-3A52-B6A0F67D9CB4}"/>
              </a:ext>
            </a:extLst>
          </p:cNvPr>
          <p:cNvCxnSpPr>
            <a:stCxn id="7" idx="6"/>
            <a:endCxn id="10" idx="1"/>
          </p:cNvCxnSpPr>
          <p:nvPr/>
        </p:nvCxnSpPr>
        <p:spPr>
          <a:xfrm flipV="1">
            <a:off x="1020791" y="2796499"/>
            <a:ext cx="1070066" cy="1771811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E316446B-5006-6991-4F18-21AAA882C166}"/>
              </a:ext>
            </a:extLst>
          </p:cNvPr>
          <p:cNvSpPr/>
          <p:nvPr/>
        </p:nvSpPr>
        <p:spPr>
          <a:xfrm>
            <a:off x="9711189" y="1957291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48FCB675-E58F-6225-E600-BFA8912927A3}"/>
              </a:ext>
            </a:extLst>
          </p:cNvPr>
          <p:cNvSpPr/>
          <p:nvPr/>
        </p:nvSpPr>
        <p:spPr>
          <a:xfrm>
            <a:off x="9711189" y="6315921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D28E598B-36FE-24AA-9AA3-3F11C2425B47}"/>
              </a:ext>
            </a:extLst>
          </p:cNvPr>
          <p:cNvSpPr/>
          <p:nvPr/>
        </p:nvSpPr>
        <p:spPr>
          <a:xfrm>
            <a:off x="10609113" y="4391356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99E7A131-3D62-A168-7F8E-F9AFB9AF7FE0}"/>
              </a:ext>
            </a:extLst>
          </p:cNvPr>
          <p:cNvSpPr/>
          <p:nvPr/>
        </p:nvSpPr>
        <p:spPr>
          <a:xfrm>
            <a:off x="8873628" y="3944095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E5180256-95E2-BD8A-945E-DE04CD1EF416}"/>
              </a:ext>
            </a:extLst>
          </p:cNvPr>
          <p:cNvSpPr/>
          <p:nvPr/>
        </p:nvSpPr>
        <p:spPr>
          <a:xfrm>
            <a:off x="10609113" y="3491369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0AFF3DAE-74D8-FB57-4082-FF3B5622F523}"/>
              </a:ext>
            </a:extLst>
          </p:cNvPr>
          <p:cNvSpPr/>
          <p:nvPr/>
        </p:nvSpPr>
        <p:spPr>
          <a:xfrm>
            <a:off x="10339110" y="2524347"/>
            <a:ext cx="935421" cy="58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421608A9-DD13-FE14-6E3D-351CA8A6486F}"/>
              </a:ext>
            </a:extLst>
          </p:cNvPr>
          <p:cNvSpPr/>
          <p:nvPr/>
        </p:nvSpPr>
        <p:spPr>
          <a:xfrm>
            <a:off x="9441186" y="5381750"/>
            <a:ext cx="935421" cy="58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7D0D19AA-53A1-0DDF-62F9-AE87C9425A49}"/>
              </a:ext>
            </a:extLst>
          </p:cNvPr>
          <p:cNvCxnSpPr>
            <a:cxnSpLocks/>
            <a:stCxn id="67" idx="3"/>
            <a:endCxn id="70" idx="0"/>
          </p:cNvCxnSpPr>
          <p:nvPr/>
        </p:nvCxnSpPr>
        <p:spPr>
          <a:xfrm flipH="1">
            <a:off x="9071336" y="2294800"/>
            <a:ext cx="697760" cy="164929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A09587D6-A837-3068-3566-B13924A4EF9B}"/>
              </a:ext>
            </a:extLst>
          </p:cNvPr>
          <p:cNvCxnSpPr>
            <a:stCxn id="67" idx="5"/>
            <a:endCxn id="73" idx="0"/>
          </p:cNvCxnSpPr>
          <p:nvPr/>
        </p:nvCxnSpPr>
        <p:spPr>
          <a:xfrm>
            <a:off x="10048698" y="2294800"/>
            <a:ext cx="758123" cy="229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B6A7819D-A6B6-4BC8-478A-E687C3D44769}"/>
              </a:ext>
            </a:extLst>
          </p:cNvPr>
          <p:cNvCxnSpPr>
            <a:stCxn id="73" idx="2"/>
            <a:endCxn id="71" idx="0"/>
          </p:cNvCxnSpPr>
          <p:nvPr/>
        </p:nvCxnSpPr>
        <p:spPr>
          <a:xfrm>
            <a:off x="10806821" y="3110159"/>
            <a:ext cx="0" cy="381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1BD1126-A055-A2C8-E402-AFBF4069AB5A}"/>
              </a:ext>
            </a:extLst>
          </p:cNvPr>
          <p:cNvCxnSpPr>
            <a:stCxn id="71" idx="4"/>
            <a:endCxn id="69" idx="0"/>
          </p:cNvCxnSpPr>
          <p:nvPr/>
        </p:nvCxnSpPr>
        <p:spPr>
          <a:xfrm>
            <a:off x="10806821" y="3886785"/>
            <a:ext cx="0" cy="50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9E6EF1EF-0877-57FD-122A-76C5C4DB3CB7}"/>
              </a:ext>
            </a:extLst>
          </p:cNvPr>
          <p:cNvCxnSpPr>
            <a:stCxn id="69" idx="4"/>
            <a:endCxn id="74" idx="0"/>
          </p:cNvCxnSpPr>
          <p:nvPr/>
        </p:nvCxnSpPr>
        <p:spPr>
          <a:xfrm flipH="1">
            <a:off x="9908897" y="4786772"/>
            <a:ext cx="897924" cy="5949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A0E80C32-C0B1-0894-9E92-600AFA69FFDE}"/>
              </a:ext>
            </a:extLst>
          </p:cNvPr>
          <p:cNvCxnSpPr>
            <a:stCxn id="70" idx="4"/>
            <a:endCxn id="74" idx="0"/>
          </p:cNvCxnSpPr>
          <p:nvPr/>
        </p:nvCxnSpPr>
        <p:spPr>
          <a:xfrm>
            <a:off x="9071336" y="4339511"/>
            <a:ext cx="837561" cy="10422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C14BB11-228E-C361-B06F-81C131CAAAC3}"/>
              </a:ext>
            </a:extLst>
          </p:cNvPr>
          <p:cNvCxnSpPr>
            <a:stCxn id="74" idx="2"/>
            <a:endCxn id="68" idx="0"/>
          </p:cNvCxnSpPr>
          <p:nvPr/>
        </p:nvCxnSpPr>
        <p:spPr>
          <a:xfrm>
            <a:off x="9908897" y="5967562"/>
            <a:ext cx="0" cy="3483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884122-6B85-AFD3-B8BC-F1F796546C61}"/>
                  </a:ext>
                </a:extLst>
              </p:cNvPr>
              <p:cNvSpPr txBox="1"/>
              <p:nvPr/>
            </p:nvSpPr>
            <p:spPr>
              <a:xfrm>
                <a:off x="9812266" y="197804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58884122-6B85-AFD3-B8BC-F1F796546C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266" y="1978045"/>
                <a:ext cx="183319" cy="276999"/>
              </a:xfrm>
              <a:prstGeom prst="rect">
                <a:avLst/>
              </a:prstGeom>
              <a:blipFill>
                <a:blip r:embed="rId10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4C3BB9B-E019-488B-0668-4E4A39B5D3CF}"/>
                  </a:ext>
                </a:extLst>
              </p:cNvPr>
              <p:cNvSpPr txBox="1"/>
              <p:nvPr/>
            </p:nvSpPr>
            <p:spPr>
              <a:xfrm>
                <a:off x="9817236" y="6345312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14C3BB9B-E019-488B-0668-4E4A39B5D3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7236" y="6345312"/>
                <a:ext cx="183319" cy="276999"/>
              </a:xfrm>
              <a:prstGeom prst="rect">
                <a:avLst/>
              </a:prstGeom>
              <a:blipFill>
                <a:blip r:embed="rId11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526C1F7-5001-6CD8-8AD9-FEB83CA5023F}"/>
                  </a:ext>
                </a:extLst>
              </p:cNvPr>
              <p:cNvSpPr txBox="1"/>
              <p:nvPr/>
            </p:nvSpPr>
            <p:spPr>
              <a:xfrm>
                <a:off x="10715160" y="4450564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526C1F7-5001-6CD8-8AD9-FEB83CA50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5160" y="4450564"/>
                <a:ext cx="183319" cy="276999"/>
              </a:xfrm>
              <a:prstGeom prst="rect">
                <a:avLst/>
              </a:prstGeom>
              <a:blipFill>
                <a:blip r:embed="rId12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E5377A8-F144-8EBC-BAF3-FE8170A3A413}"/>
                  </a:ext>
                </a:extLst>
              </p:cNvPr>
              <p:cNvSpPr txBox="1"/>
              <p:nvPr/>
            </p:nvSpPr>
            <p:spPr>
              <a:xfrm>
                <a:off x="9625198" y="5533482"/>
                <a:ext cx="644344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DK" dirty="0"/>
                          <m:t> </m:t>
                        </m:r>
                      </m:e>
                    </m:d>
                  </m:oMath>
                </a14:m>
                <a:endParaRPr lang="en-DK" dirty="0"/>
              </a:p>
            </p:txBody>
          </p:sp>
        </mc:Choice>
        <mc:Fallback xmlns=""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2E5377A8-F144-8EBC-BAF3-FE8170A3A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5198" y="5533482"/>
                <a:ext cx="644344" cy="299184"/>
              </a:xfrm>
              <a:prstGeom prst="rect">
                <a:avLst/>
              </a:prstGeom>
              <a:blipFill>
                <a:blip r:embed="rId13"/>
                <a:stretch>
                  <a:fillRect l="-11538" t="-16000" r="-1923" b="-28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0153B92-0809-C9A6-2B69-9F885AE27D62}"/>
                  </a:ext>
                </a:extLst>
              </p:cNvPr>
              <p:cNvSpPr txBox="1"/>
              <p:nvPr/>
            </p:nvSpPr>
            <p:spPr>
              <a:xfrm>
                <a:off x="10499191" y="2665192"/>
                <a:ext cx="775340" cy="304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B0153B92-0809-C9A6-2B69-9F885AE27D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99191" y="2665192"/>
                <a:ext cx="775340" cy="304122"/>
              </a:xfrm>
              <a:prstGeom prst="rect">
                <a:avLst/>
              </a:prstGeom>
              <a:blipFill>
                <a:blip r:embed="rId14"/>
                <a:stretch>
                  <a:fillRect l="-6452" t="-4000" b="-20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FDFD28B-FCDE-B9C9-DBC9-EF95F5B0F95A}"/>
                  </a:ext>
                </a:extLst>
              </p:cNvPr>
              <p:cNvSpPr txBox="1"/>
              <p:nvPr/>
            </p:nvSpPr>
            <p:spPr>
              <a:xfrm>
                <a:off x="10673417" y="3525864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9FDFD28B-FCDE-B9C9-DBC9-EF95F5B0F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73417" y="3525864"/>
                <a:ext cx="266803" cy="276999"/>
              </a:xfrm>
              <a:prstGeom prst="rect">
                <a:avLst/>
              </a:prstGeom>
              <a:blipFill>
                <a:blip r:embed="rId15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B98DAEB-4017-8B0A-BC67-4140141DEB3E}"/>
                  </a:ext>
                </a:extLst>
              </p:cNvPr>
              <p:cNvSpPr txBox="1"/>
              <p:nvPr/>
            </p:nvSpPr>
            <p:spPr>
              <a:xfrm>
                <a:off x="8980862" y="3948872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6B98DAEB-4017-8B0A-BC67-4140141DE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0862" y="3948872"/>
                <a:ext cx="180947" cy="276999"/>
              </a:xfrm>
              <a:prstGeom prst="rect">
                <a:avLst/>
              </a:prstGeom>
              <a:blipFill>
                <a:blip r:embed="rId16"/>
                <a:stretch>
                  <a:fillRect l="-33333" r="-26667" b="-2727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258FE208-8A37-F514-02E1-9B43B4DCBA00}"/>
              </a:ext>
            </a:extLst>
          </p:cNvPr>
          <p:cNvCxnSpPr>
            <a:stCxn id="70" idx="6"/>
            <a:endCxn id="73" idx="1"/>
          </p:cNvCxnSpPr>
          <p:nvPr/>
        </p:nvCxnSpPr>
        <p:spPr>
          <a:xfrm flipV="1">
            <a:off x="9269044" y="2817253"/>
            <a:ext cx="1070066" cy="1324550"/>
          </a:xfrm>
          <a:prstGeom prst="curved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12AFCDA-FAC8-F73F-547C-1A40E821D90F}"/>
              </a:ext>
            </a:extLst>
          </p:cNvPr>
          <p:cNvSpPr/>
          <p:nvPr/>
        </p:nvSpPr>
        <p:spPr>
          <a:xfrm>
            <a:off x="2090857" y="3429000"/>
            <a:ext cx="1305268" cy="147099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A294EFED-1A08-3C1B-A31A-67CB8F9CB447}"/>
              </a:ext>
            </a:extLst>
          </p:cNvPr>
          <p:cNvSpPr txBox="1"/>
          <p:nvPr/>
        </p:nvSpPr>
        <p:spPr>
          <a:xfrm rot="5400000">
            <a:off x="2464907" y="3946419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Pretrained</a:t>
            </a:r>
          </a:p>
        </p:txBody>
      </p:sp>
      <p:sp>
        <p:nvSpPr>
          <p:cNvPr id="95" name="Rounded Rectangle 94">
            <a:extLst>
              <a:ext uri="{FF2B5EF4-FFF2-40B4-BE49-F238E27FC236}">
                <a16:creationId xmlns:a16="http://schemas.microsoft.com/office/drawing/2014/main" id="{9352E359-1610-1D43-B291-BBAE30CC43D4}"/>
              </a:ext>
            </a:extLst>
          </p:cNvPr>
          <p:cNvSpPr/>
          <p:nvPr/>
        </p:nvSpPr>
        <p:spPr>
          <a:xfrm>
            <a:off x="10373446" y="3402498"/>
            <a:ext cx="1305268" cy="147099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2E85BAB9-2908-CE3E-3EDA-29A8895763CE}"/>
              </a:ext>
            </a:extLst>
          </p:cNvPr>
          <p:cNvSpPr txBox="1"/>
          <p:nvPr/>
        </p:nvSpPr>
        <p:spPr>
          <a:xfrm rot="5400000">
            <a:off x="10747496" y="3939795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Pretrained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660500FA-951C-7102-8154-BDFD963ADC8A}"/>
              </a:ext>
            </a:extLst>
          </p:cNvPr>
          <p:cNvCxnSpPr>
            <a:stCxn id="95" idx="1"/>
            <a:endCxn id="70" idx="6"/>
          </p:cNvCxnSpPr>
          <p:nvPr/>
        </p:nvCxnSpPr>
        <p:spPr>
          <a:xfrm flipH="1">
            <a:off x="9269044" y="4137994"/>
            <a:ext cx="1104402" cy="380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Oval 123">
            <a:extLst>
              <a:ext uri="{FF2B5EF4-FFF2-40B4-BE49-F238E27FC236}">
                <a16:creationId xmlns:a16="http://schemas.microsoft.com/office/drawing/2014/main" id="{7469460A-6FEF-0DA5-47A4-3F9C91D7B204}"/>
              </a:ext>
            </a:extLst>
          </p:cNvPr>
          <p:cNvSpPr/>
          <p:nvPr/>
        </p:nvSpPr>
        <p:spPr>
          <a:xfrm>
            <a:off x="5660553" y="1939852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5" name="Oval 124">
            <a:extLst>
              <a:ext uri="{FF2B5EF4-FFF2-40B4-BE49-F238E27FC236}">
                <a16:creationId xmlns:a16="http://schemas.microsoft.com/office/drawing/2014/main" id="{5C6D13D7-AE69-B8B5-C6DD-883AA432D589}"/>
              </a:ext>
            </a:extLst>
          </p:cNvPr>
          <p:cNvSpPr/>
          <p:nvPr/>
        </p:nvSpPr>
        <p:spPr>
          <a:xfrm>
            <a:off x="5660553" y="6298482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6" name="Oval 125">
            <a:extLst>
              <a:ext uri="{FF2B5EF4-FFF2-40B4-BE49-F238E27FC236}">
                <a16:creationId xmlns:a16="http://schemas.microsoft.com/office/drawing/2014/main" id="{55A420D7-63E6-BAFD-5DB7-D33DC0E5FF22}"/>
              </a:ext>
            </a:extLst>
          </p:cNvPr>
          <p:cNvSpPr/>
          <p:nvPr/>
        </p:nvSpPr>
        <p:spPr>
          <a:xfrm>
            <a:off x="6816891" y="4373917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7" name="Oval 126">
            <a:extLst>
              <a:ext uri="{FF2B5EF4-FFF2-40B4-BE49-F238E27FC236}">
                <a16:creationId xmlns:a16="http://schemas.microsoft.com/office/drawing/2014/main" id="{504833B4-D599-1CB9-5EB9-3B97B5A7D115}"/>
              </a:ext>
            </a:extLst>
          </p:cNvPr>
          <p:cNvSpPr/>
          <p:nvPr/>
        </p:nvSpPr>
        <p:spPr>
          <a:xfrm>
            <a:off x="4554637" y="4675781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8" name="Oval 127">
            <a:extLst>
              <a:ext uri="{FF2B5EF4-FFF2-40B4-BE49-F238E27FC236}">
                <a16:creationId xmlns:a16="http://schemas.microsoft.com/office/drawing/2014/main" id="{E786E592-5E09-9759-62E7-4DC678C76FC6}"/>
              </a:ext>
            </a:extLst>
          </p:cNvPr>
          <p:cNvSpPr/>
          <p:nvPr/>
        </p:nvSpPr>
        <p:spPr>
          <a:xfrm>
            <a:off x="6816891" y="3473930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29" name="Oval 128">
            <a:extLst>
              <a:ext uri="{FF2B5EF4-FFF2-40B4-BE49-F238E27FC236}">
                <a16:creationId xmlns:a16="http://schemas.microsoft.com/office/drawing/2014/main" id="{4D03C218-EFAE-4861-B59E-7D82C815951F}"/>
              </a:ext>
            </a:extLst>
          </p:cNvPr>
          <p:cNvSpPr/>
          <p:nvPr/>
        </p:nvSpPr>
        <p:spPr>
          <a:xfrm>
            <a:off x="4554637" y="3970886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3163C3A6-FE3F-9CC6-5F46-CC8EC8EE940A}"/>
              </a:ext>
            </a:extLst>
          </p:cNvPr>
          <p:cNvSpPr/>
          <p:nvPr/>
        </p:nvSpPr>
        <p:spPr>
          <a:xfrm>
            <a:off x="6546888" y="2506908"/>
            <a:ext cx="935421" cy="58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1A99D5D3-6A8E-55D2-20E4-FC6FE79BC8D8}"/>
              </a:ext>
            </a:extLst>
          </p:cNvPr>
          <p:cNvSpPr/>
          <p:nvPr/>
        </p:nvSpPr>
        <p:spPr>
          <a:xfrm>
            <a:off x="5390550" y="5483579"/>
            <a:ext cx="935421" cy="585812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65DDE9E0-8213-63C6-9D7A-927A12E150F5}"/>
              </a:ext>
            </a:extLst>
          </p:cNvPr>
          <p:cNvCxnSpPr>
            <a:cxnSpLocks/>
            <a:stCxn id="124" idx="4"/>
            <a:endCxn id="151" idx="0"/>
          </p:cNvCxnSpPr>
          <p:nvPr/>
        </p:nvCxnSpPr>
        <p:spPr>
          <a:xfrm>
            <a:off x="5858261" y="2335268"/>
            <a:ext cx="0" cy="163832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FE77D8F5-30AC-6766-75D5-726AF8B8D899}"/>
              </a:ext>
            </a:extLst>
          </p:cNvPr>
          <p:cNvCxnSpPr>
            <a:stCxn id="124" idx="5"/>
            <a:endCxn id="130" idx="0"/>
          </p:cNvCxnSpPr>
          <p:nvPr/>
        </p:nvCxnSpPr>
        <p:spPr>
          <a:xfrm>
            <a:off x="5998062" y="2277361"/>
            <a:ext cx="1016537" cy="22954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2CA7C21E-76BF-2A2E-2917-FA34CD97DCA6}"/>
              </a:ext>
            </a:extLst>
          </p:cNvPr>
          <p:cNvCxnSpPr>
            <a:stCxn id="129" idx="4"/>
            <a:endCxn id="127" idx="0"/>
          </p:cNvCxnSpPr>
          <p:nvPr/>
        </p:nvCxnSpPr>
        <p:spPr>
          <a:xfrm>
            <a:off x="4752345" y="4366302"/>
            <a:ext cx="0" cy="309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4E56D29-AB8C-D4A5-65AD-67885D2F9AF9}"/>
              </a:ext>
            </a:extLst>
          </p:cNvPr>
          <p:cNvCxnSpPr>
            <a:stCxn id="130" idx="2"/>
            <a:endCxn id="128" idx="0"/>
          </p:cNvCxnSpPr>
          <p:nvPr/>
        </p:nvCxnSpPr>
        <p:spPr>
          <a:xfrm>
            <a:off x="7014599" y="3092720"/>
            <a:ext cx="0" cy="3812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E51CCA2A-52DC-8F9B-5A64-15542B2C59F4}"/>
              </a:ext>
            </a:extLst>
          </p:cNvPr>
          <p:cNvCxnSpPr>
            <a:stCxn id="128" idx="4"/>
            <a:endCxn id="126" idx="0"/>
          </p:cNvCxnSpPr>
          <p:nvPr/>
        </p:nvCxnSpPr>
        <p:spPr>
          <a:xfrm>
            <a:off x="7014599" y="3869346"/>
            <a:ext cx="0" cy="50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3A52D5B1-A335-7DDD-405F-5D42C8AF0733}"/>
              </a:ext>
            </a:extLst>
          </p:cNvPr>
          <p:cNvCxnSpPr>
            <a:stCxn id="126" idx="4"/>
            <a:endCxn id="131" idx="0"/>
          </p:cNvCxnSpPr>
          <p:nvPr/>
        </p:nvCxnSpPr>
        <p:spPr>
          <a:xfrm flipH="1">
            <a:off x="5858261" y="4769333"/>
            <a:ext cx="1156338" cy="7142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019E43E8-3EF5-83CB-7D1C-D78B606B6BA9}"/>
              </a:ext>
            </a:extLst>
          </p:cNvPr>
          <p:cNvCxnSpPr>
            <a:stCxn id="127" idx="4"/>
            <a:endCxn id="131" idx="0"/>
          </p:cNvCxnSpPr>
          <p:nvPr/>
        </p:nvCxnSpPr>
        <p:spPr>
          <a:xfrm>
            <a:off x="4752345" y="5071197"/>
            <a:ext cx="1105916" cy="41238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C1BE01B5-1E64-5E44-D22E-C4875A3EB206}"/>
              </a:ext>
            </a:extLst>
          </p:cNvPr>
          <p:cNvCxnSpPr>
            <a:stCxn id="131" idx="2"/>
            <a:endCxn id="125" idx="0"/>
          </p:cNvCxnSpPr>
          <p:nvPr/>
        </p:nvCxnSpPr>
        <p:spPr>
          <a:xfrm>
            <a:off x="5858261" y="6069391"/>
            <a:ext cx="0" cy="22909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1F410A1-69F5-B1CE-795D-AE876D55B905}"/>
                  </a:ext>
                </a:extLst>
              </p:cNvPr>
              <p:cNvSpPr txBox="1"/>
              <p:nvPr/>
            </p:nvSpPr>
            <p:spPr>
              <a:xfrm>
                <a:off x="5761630" y="1960606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51F410A1-69F5-B1CE-795D-AE876D55B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630" y="1960606"/>
                <a:ext cx="183319" cy="276999"/>
              </a:xfrm>
              <a:prstGeom prst="rect">
                <a:avLst/>
              </a:prstGeom>
              <a:blipFill>
                <a:blip r:embed="rId17"/>
                <a:stretch>
                  <a:fillRect l="-12500" r="-625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235D426-D40A-D8AE-1E37-49152A1AD3E6}"/>
                  </a:ext>
                </a:extLst>
              </p:cNvPr>
              <p:cNvSpPr txBox="1"/>
              <p:nvPr/>
            </p:nvSpPr>
            <p:spPr>
              <a:xfrm>
                <a:off x="5766600" y="6327873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1235D426-D40A-D8AE-1E37-49152A1AD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6600" y="6327873"/>
                <a:ext cx="183319" cy="276999"/>
              </a:xfrm>
              <a:prstGeom prst="rect">
                <a:avLst/>
              </a:prstGeom>
              <a:blipFill>
                <a:blip r:embed="rId18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079E647-9DE7-CA66-3A9F-33C10E9A6CEB}"/>
                  </a:ext>
                </a:extLst>
              </p:cNvPr>
              <p:cNvSpPr txBox="1"/>
              <p:nvPr/>
            </p:nvSpPr>
            <p:spPr>
              <a:xfrm>
                <a:off x="6922938" y="4433125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B079E647-9DE7-CA66-3A9F-33C10E9A6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38" y="4433125"/>
                <a:ext cx="183319" cy="276999"/>
              </a:xfrm>
              <a:prstGeom prst="rect">
                <a:avLst/>
              </a:prstGeom>
              <a:blipFill>
                <a:blip r:embed="rId19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821A584-ED04-4562-1DDB-7E3450DEDEB9}"/>
                  </a:ext>
                </a:extLst>
              </p:cNvPr>
              <p:cNvSpPr txBox="1"/>
              <p:nvPr/>
            </p:nvSpPr>
            <p:spPr>
              <a:xfrm>
                <a:off x="5574562" y="5635311"/>
                <a:ext cx="644344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𝒯</m:t>
                        </m:r>
                      </m:e>
                      <m:sub>
                        <m:r>
                          <a:rPr lang="en-DK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b>
                    </m:sSub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  <m:r>
                          <m:rPr>
                            <m:nor/>
                          </m:rPr>
                          <a:rPr lang="en-DK" dirty="0"/>
                          <m:t> </m:t>
                        </m:r>
                      </m:e>
                    </m:d>
                  </m:oMath>
                </a14:m>
                <a:endParaRPr lang="en-DK" dirty="0"/>
              </a:p>
            </p:txBody>
          </p:sp>
        </mc:Choice>
        <mc:Fallback xmlns="">
          <p:sp>
            <p:nvSpPr>
              <p:cNvPr id="143" name="TextBox 142">
                <a:extLst>
                  <a:ext uri="{FF2B5EF4-FFF2-40B4-BE49-F238E27FC236}">
                    <a16:creationId xmlns:a16="http://schemas.microsoft.com/office/drawing/2014/main" id="{4821A584-ED04-4562-1DDB-7E3450DEDE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562" y="5635311"/>
                <a:ext cx="644344" cy="299184"/>
              </a:xfrm>
              <a:prstGeom prst="rect">
                <a:avLst/>
              </a:prstGeom>
              <a:blipFill>
                <a:blip r:embed="rId20"/>
                <a:stretch>
                  <a:fillRect l="-11538" t="-20000" r="-3846" b="-28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1A94500-DE98-262B-AD2D-D854ED643283}"/>
                  </a:ext>
                </a:extLst>
              </p:cNvPr>
              <p:cNvSpPr txBox="1"/>
              <p:nvPr/>
            </p:nvSpPr>
            <p:spPr>
              <a:xfrm>
                <a:off x="6706969" y="2647753"/>
                <a:ext cx="775340" cy="3041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𝒯</m:t>
                          </m:r>
                        </m:e>
                        <m:sub>
                          <m:r>
                            <a:rPr lang="en-DK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𝛾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91A94500-DE98-262B-AD2D-D854ED6432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969" y="2647753"/>
                <a:ext cx="775340" cy="304122"/>
              </a:xfrm>
              <a:prstGeom prst="rect">
                <a:avLst/>
              </a:prstGeom>
              <a:blipFill>
                <a:blip r:embed="rId21"/>
                <a:stretch>
                  <a:fillRect l="-6557" t="-4000" b="-200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B9EB1CA-2BFF-FCE1-602E-BD7589125845}"/>
                  </a:ext>
                </a:extLst>
              </p:cNvPr>
              <p:cNvSpPr txBox="1"/>
              <p:nvPr/>
            </p:nvSpPr>
            <p:spPr>
              <a:xfrm>
                <a:off x="4621604" y="4008978"/>
                <a:ext cx="2614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5" name="TextBox 144">
                <a:extLst>
                  <a:ext uri="{FF2B5EF4-FFF2-40B4-BE49-F238E27FC236}">
                    <a16:creationId xmlns:a16="http://schemas.microsoft.com/office/drawing/2014/main" id="{CB9EB1CA-2BFF-FCE1-602E-BD75891258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04" y="4008978"/>
                <a:ext cx="261482" cy="276999"/>
              </a:xfrm>
              <a:prstGeom prst="rect">
                <a:avLst/>
              </a:prstGeom>
              <a:blipFill>
                <a:blip r:embed="rId22"/>
                <a:stretch>
                  <a:fillRect l="-9091" r="-4545" b="-1304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79081B3-5C95-D9DE-E808-09684BAF4625}"/>
                  </a:ext>
                </a:extLst>
              </p:cNvPr>
              <p:cNvSpPr txBox="1"/>
              <p:nvPr/>
            </p:nvSpPr>
            <p:spPr>
              <a:xfrm>
                <a:off x="6881195" y="3508425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A79081B3-5C95-D9DE-E808-09684BAF46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195" y="3508425"/>
                <a:ext cx="266803" cy="276999"/>
              </a:xfrm>
              <a:prstGeom prst="rect">
                <a:avLst/>
              </a:prstGeom>
              <a:blipFill>
                <a:blip r:embed="rId23"/>
                <a:stretch>
                  <a:fillRect l="-8696" b="-8696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2E312C4-894D-0D58-A1A5-C6F01D1D2B84}"/>
                  </a:ext>
                </a:extLst>
              </p:cNvPr>
              <p:cNvSpPr txBox="1"/>
              <p:nvPr/>
            </p:nvSpPr>
            <p:spPr>
              <a:xfrm>
                <a:off x="4661871" y="4690497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2E312C4-894D-0D58-A1A5-C6F01D1D2B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1871" y="4690497"/>
                <a:ext cx="180947" cy="276999"/>
              </a:xfrm>
              <a:prstGeom prst="rect">
                <a:avLst/>
              </a:prstGeom>
              <a:blipFill>
                <a:blip r:embed="rId24"/>
                <a:stretch>
                  <a:fillRect l="-33333" r="-26667" b="-2173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8" name="Curved Connector 147">
            <a:extLst>
              <a:ext uri="{FF2B5EF4-FFF2-40B4-BE49-F238E27FC236}">
                <a16:creationId xmlns:a16="http://schemas.microsoft.com/office/drawing/2014/main" id="{DD54C2C8-7573-8C75-3D7F-A8C23835C37E}"/>
              </a:ext>
            </a:extLst>
          </p:cNvPr>
          <p:cNvCxnSpPr>
            <a:stCxn id="127" idx="6"/>
            <a:endCxn id="130" idx="1"/>
          </p:cNvCxnSpPr>
          <p:nvPr/>
        </p:nvCxnSpPr>
        <p:spPr>
          <a:xfrm flipV="1">
            <a:off x="4950053" y="2799814"/>
            <a:ext cx="1596835" cy="2073675"/>
          </a:xfrm>
          <a:prstGeom prst="curvedConnector3">
            <a:avLst>
              <a:gd name="adj1" fmla="val 27593"/>
            </a:avLst>
          </a:prstGeom>
          <a:ln w="3810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ounded Rectangle 148">
            <a:extLst>
              <a:ext uri="{FF2B5EF4-FFF2-40B4-BE49-F238E27FC236}">
                <a16:creationId xmlns:a16="http://schemas.microsoft.com/office/drawing/2014/main" id="{99EF40CF-A821-85B7-2AE2-FEB04D09EC68}"/>
              </a:ext>
            </a:extLst>
          </p:cNvPr>
          <p:cNvSpPr/>
          <p:nvPr/>
        </p:nvSpPr>
        <p:spPr>
          <a:xfrm>
            <a:off x="6546888" y="3432315"/>
            <a:ext cx="1305268" cy="147099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FC11F0EB-1400-25EF-6DCD-EA5EE1AEFBAB}"/>
              </a:ext>
            </a:extLst>
          </p:cNvPr>
          <p:cNvSpPr txBox="1"/>
          <p:nvPr/>
        </p:nvSpPr>
        <p:spPr>
          <a:xfrm rot="5400000">
            <a:off x="6920938" y="3949734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Pretrained</a:t>
            </a:r>
          </a:p>
        </p:txBody>
      </p:sp>
      <p:sp>
        <p:nvSpPr>
          <p:cNvPr id="151" name="Oval 150">
            <a:extLst>
              <a:ext uri="{FF2B5EF4-FFF2-40B4-BE49-F238E27FC236}">
                <a16:creationId xmlns:a16="http://schemas.microsoft.com/office/drawing/2014/main" id="{F0B5C504-2C63-D62C-1EE2-2DC1F7E907D4}"/>
              </a:ext>
            </a:extLst>
          </p:cNvPr>
          <p:cNvSpPr/>
          <p:nvPr/>
        </p:nvSpPr>
        <p:spPr>
          <a:xfrm>
            <a:off x="5660553" y="3973589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433AF5E-0113-3619-D50A-A06571C2119D}"/>
                  </a:ext>
                </a:extLst>
              </p:cNvPr>
              <p:cNvSpPr txBox="1"/>
              <p:nvPr/>
            </p:nvSpPr>
            <p:spPr>
              <a:xfrm>
                <a:off x="5737904" y="4027716"/>
                <a:ext cx="218200" cy="2770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52" name="TextBox 151">
                <a:extLst>
                  <a:ext uri="{FF2B5EF4-FFF2-40B4-BE49-F238E27FC236}">
                    <a16:creationId xmlns:a16="http://schemas.microsoft.com/office/drawing/2014/main" id="{7433AF5E-0113-3619-D50A-A06571C21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904" y="4027716"/>
                <a:ext cx="218200" cy="277000"/>
              </a:xfrm>
              <a:prstGeom prst="rect">
                <a:avLst/>
              </a:prstGeom>
              <a:blipFill>
                <a:blip r:embed="rId25"/>
                <a:stretch>
                  <a:fillRect l="-33333" r="-33333" b="-36364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7CF81C4F-268D-B5A1-ADEB-8F40A2C8563A}"/>
              </a:ext>
            </a:extLst>
          </p:cNvPr>
          <p:cNvCxnSpPr>
            <a:stCxn id="149" idx="1"/>
            <a:endCxn id="151" idx="6"/>
          </p:cNvCxnSpPr>
          <p:nvPr/>
        </p:nvCxnSpPr>
        <p:spPr>
          <a:xfrm flipH="1">
            <a:off x="6055969" y="4167811"/>
            <a:ext cx="490919" cy="348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46B6A29C-AB60-31E5-20BB-0E596259FFFA}"/>
              </a:ext>
            </a:extLst>
          </p:cNvPr>
          <p:cNvCxnSpPr>
            <a:stCxn id="151" idx="2"/>
            <a:endCxn id="129" idx="6"/>
          </p:cNvCxnSpPr>
          <p:nvPr/>
        </p:nvCxnSpPr>
        <p:spPr>
          <a:xfrm flipH="1" flipV="1">
            <a:off x="4950053" y="4168594"/>
            <a:ext cx="710500" cy="27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74C3D92A-079F-BF2F-73F4-40320A0EE8D4}"/>
              </a:ext>
            </a:extLst>
          </p:cNvPr>
          <p:cNvCxnSpPr/>
          <p:nvPr/>
        </p:nvCxnSpPr>
        <p:spPr>
          <a:xfrm>
            <a:off x="4055165" y="1451113"/>
            <a:ext cx="0" cy="51711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053FD737-55A7-E5A2-7389-74463FA3A56F}"/>
              </a:ext>
            </a:extLst>
          </p:cNvPr>
          <p:cNvCxnSpPr/>
          <p:nvPr/>
        </p:nvCxnSpPr>
        <p:spPr>
          <a:xfrm>
            <a:off x="8262722" y="1444489"/>
            <a:ext cx="0" cy="51711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D51F35C7-2275-9417-F6E9-0B1E77BC12CE}"/>
              </a:ext>
            </a:extLst>
          </p:cNvPr>
          <p:cNvSpPr txBox="1"/>
          <p:nvPr/>
        </p:nvSpPr>
        <p:spPr>
          <a:xfrm>
            <a:off x="692342" y="1063487"/>
            <a:ext cx="25420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BEFORE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10861293-DA54-30D4-DD10-C3CE45D49157}"/>
              </a:ext>
            </a:extLst>
          </p:cNvPr>
          <p:cNvSpPr txBox="1"/>
          <p:nvPr/>
        </p:nvSpPr>
        <p:spPr>
          <a:xfrm>
            <a:off x="4542091" y="1056863"/>
            <a:ext cx="34986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TRY1 – Matrix Mul + cnn: Force to focus in more important regions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0C2EFCAB-05CB-C53D-4B61-9EC80480B6DE}"/>
              </a:ext>
            </a:extLst>
          </p:cNvPr>
          <p:cNvSpPr txBox="1"/>
          <p:nvPr/>
        </p:nvSpPr>
        <p:spPr>
          <a:xfrm>
            <a:off x="8378692" y="1050239"/>
            <a:ext cx="38133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TRY2 – Matrix Mul + cnn + upsampling: Same goal as TRY1</a:t>
            </a:r>
          </a:p>
        </p:txBody>
      </p:sp>
    </p:spTree>
    <p:extLst>
      <p:ext uri="{BB962C8B-B14F-4D97-AF65-F5344CB8AC3E}">
        <p14:creationId xmlns:p14="http://schemas.microsoft.com/office/powerpoint/2010/main" val="3859666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7324A6-B535-2B12-F7DF-C58270A424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26589"/>
                <a:ext cx="10515600" cy="1325563"/>
              </a:xfrm>
            </p:spPr>
            <p:txBody>
              <a:bodyPr/>
              <a:lstStyle/>
              <a:p>
                <a:r>
                  <a:rPr lang="en-DK" dirty="0"/>
                  <a:t>Feature Extractor por infering </a:t>
                </a:r>
                <a14:m>
                  <m:oMath xmlns:m="http://schemas.openxmlformats.org/officeDocument/2006/math">
                    <m:r>
                      <a:rPr lang="en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D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7324A6-B535-2B12-F7DF-C58270A42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26589"/>
                <a:ext cx="10515600" cy="1325563"/>
              </a:xfrm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0FF0E38-02B7-D556-2D18-02C79BC6A0FE}"/>
              </a:ext>
            </a:extLst>
          </p:cNvPr>
          <p:cNvSpPr/>
          <p:nvPr/>
        </p:nvSpPr>
        <p:spPr>
          <a:xfrm>
            <a:off x="2773676" y="2504664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8F9C90-21BF-9AA7-F863-06C35B25932B}"/>
              </a:ext>
            </a:extLst>
          </p:cNvPr>
          <p:cNvSpPr/>
          <p:nvPr/>
        </p:nvSpPr>
        <p:spPr>
          <a:xfrm>
            <a:off x="590471" y="4331724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CDD2CC-A938-7B57-B1C8-9063DEAEB12B}"/>
              </a:ext>
            </a:extLst>
          </p:cNvPr>
          <p:cNvSpPr/>
          <p:nvPr/>
        </p:nvSpPr>
        <p:spPr>
          <a:xfrm>
            <a:off x="11498541" y="3184334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F6CE76-50BF-7696-4A3E-CEA30317FB03}"/>
              </a:ext>
            </a:extLst>
          </p:cNvPr>
          <p:cNvSpPr/>
          <p:nvPr/>
        </p:nvSpPr>
        <p:spPr>
          <a:xfrm>
            <a:off x="590471" y="3431737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1D1FE0-0C27-1627-9BC1-851C64447884}"/>
              </a:ext>
            </a:extLst>
          </p:cNvPr>
          <p:cNvCxnSpPr>
            <a:stCxn id="7" idx="4"/>
            <a:endCxn id="5" idx="0"/>
          </p:cNvCxnSpPr>
          <p:nvPr/>
        </p:nvCxnSpPr>
        <p:spPr>
          <a:xfrm>
            <a:off x="788179" y="3827153"/>
            <a:ext cx="0" cy="50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FF8C8D-6C35-023D-66E5-2826C76EFC8D}"/>
                  </a:ext>
                </a:extLst>
              </p:cNvPr>
              <p:cNvSpPr txBox="1"/>
              <p:nvPr/>
            </p:nvSpPr>
            <p:spPr>
              <a:xfrm>
                <a:off x="2874753" y="2525418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FF8C8D-6C35-023D-66E5-2826C76EF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753" y="2525418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FD58EE-69A9-34B8-23DE-AD6C58FA45AF}"/>
                  </a:ext>
                </a:extLst>
              </p:cNvPr>
              <p:cNvSpPr txBox="1"/>
              <p:nvPr/>
            </p:nvSpPr>
            <p:spPr>
              <a:xfrm>
                <a:off x="696518" y="4390932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FD58EE-69A9-34B8-23DE-AD6C58FA4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18" y="4390932"/>
                <a:ext cx="183319" cy="276999"/>
              </a:xfrm>
              <a:prstGeom prst="rect">
                <a:avLst/>
              </a:prstGeom>
              <a:blipFill>
                <a:blip r:embed="rId4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588DC2-5C1C-E85F-4F45-CCE21DE6F3FA}"/>
                  </a:ext>
                </a:extLst>
              </p:cNvPr>
              <p:cNvSpPr txBox="1"/>
              <p:nvPr/>
            </p:nvSpPr>
            <p:spPr>
              <a:xfrm>
                <a:off x="654775" y="3466232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588DC2-5C1C-E85F-4F45-CCE21DE6F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75" y="3466232"/>
                <a:ext cx="266803" cy="276999"/>
              </a:xfrm>
              <a:prstGeom prst="rect">
                <a:avLst/>
              </a:prstGeom>
              <a:blipFill>
                <a:blip r:embed="rId5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E52AE2-96D2-AE0C-9568-A3689D384542}"/>
                  </a:ext>
                </a:extLst>
              </p:cNvPr>
              <p:cNvSpPr txBox="1"/>
              <p:nvPr/>
            </p:nvSpPr>
            <p:spPr>
              <a:xfrm>
                <a:off x="11605775" y="3189111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E52AE2-96D2-AE0C-9568-A3689D384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775" y="3189111"/>
                <a:ext cx="180947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2173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6B3690-9DFA-E175-A52D-84187D27C6F2}"/>
              </a:ext>
            </a:extLst>
          </p:cNvPr>
          <p:cNvSpPr/>
          <p:nvPr/>
        </p:nvSpPr>
        <p:spPr>
          <a:xfrm>
            <a:off x="354804" y="3342866"/>
            <a:ext cx="1305268" cy="147099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27B6C-F16F-DC76-0B68-B557AED18518}"/>
              </a:ext>
            </a:extLst>
          </p:cNvPr>
          <p:cNvSpPr txBox="1"/>
          <p:nvPr/>
        </p:nvSpPr>
        <p:spPr>
          <a:xfrm rot="5400000">
            <a:off x="728854" y="3880163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Pretrained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E88D4CB-6452-9AAB-D72D-2B88F9BE960C}"/>
              </a:ext>
            </a:extLst>
          </p:cNvPr>
          <p:cNvSpPr/>
          <p:nvPr/>
        </p:nvSpPr>
        <p:spPr>
          <a:xfrm>
            <a:off x="2307929" y="3540076"/>
            <a:ext cx="1305268" cy="910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MC Sampling</a:t>
            </a:r>
          </a:p>
          <a:p>
            <a:pPr algn="ctr"/>
            <a:r>
              <a:rPr lang="en-DK" dirty="0"/>
              <a:t>(100 iters)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920F91E-A582-2911-F4DC-8A3AB9FB3A59}"/>
              </a:ext>
            </a:extLst>
          </p:cNvPr>
          <p:cNvSpPr/>
          <p:nvPr/>
        </p:nvSpPr>
        <p:spPr>
          <a:xfrm>
            <a:off x="1761570" y="3827153"/>
            <a:ext cx="474733" cy="347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F60F3DD-28A3-BE07-5DA8-607B95974629}"/>
              </a:ext>
            </a:extLst>
          </p:cNvPr>
          <p:cNvSpPr/>
          <p:nvPr/>
        </p:nvSpPr>
        <p:spPr>
          <a:xfrm>
            <a:off x="4144617" y="2900080"/>
            <a:ext cx="1192696" cy="1011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Matrix Mul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897A59-69F2-DAE8-7D43-AE5BDD9370E2}"/>
              </a:ext>
            </a:extLst>
          </p:cNvPr>
          <p:cNvCxnSpPr>
            <a:stCxn id="4" idx="6"/>
            <a:endCxn id="25" idx="1"/>
          </p:cNvCxnSpPr>
          <p:nvPr/>
        </p:nvCxnSpPr>
        <p:spPr>
          <a:xfrm>
            <a:off x="3169092" y="2702372"/>
            <a:ext cx="975525" cy="703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955F99-1245-4814-D8A2-B8C6064F6AFC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3613197" y="3405651"/>
            <a:ext cx="531420" cy="589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D08D2C1-2D6E-AF31-CF63-3C9D27C61C9D}"/>
              </a:ext>
            </a:extLst>
          </p:cNvPr>
          <p:cNvSpPr/>
          <p:nvPr/>
        </p:nvSpPr>
        <p:spPr>
          <a:xfrm>
            <a:off x="6500190" y="1898377"/>
            <a:ext cx="457200" cy="2828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809361-E5A2-ACCA-8403-4E4501D8A40B}"/>
              </a:ext>
            </a:extLst>
          </p:cNvPr>
          <p:cNvSpPr/>
          <p:nvPr/>
        </p:nvSpPr>
        <p:spPr>
          <a:xfrm>
            <a:off x="7296557" y="2467602"/>
            <a:ext cx="406061" cy="17456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727BA7-3169-EACD-91FE-7D6371D861A3}"/>
              </a:ext>
            </a:extLst>
          </p:cNvPr>
          <p:cNvSpPr/>
          <p:nvPr/>
        </p:nvSpPr>
        <p:spPr>
          <a:xfrm>
            <a:off x="8090917" y="2876946"/>
            <a:ext cx="406061" cy="110958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BACC85-530A-4588-9390-10CCB9E38039}"/>
              </a:ext>
            </a:extLst>
          </p:cNvPr>
          <p:cNvSpPr/>
          <p:nvPr/>
        </p:nvSpPr>
        <p:spPr>
          <a:xfrm>
            <a:off x="8805299" y="2236599"/>
            <a:ext cx="406061" cy="22143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ABD3DE-6A6A-2185-6393-318A3888534A}"/>
              </a:ext>
            </a:extLst>
          </p:cNvPr>
          <p:cNvSpPr/>
          <p:nvPr/>
        </p:nvSpPr>
        <p:spPr>
          <a:xfrm>
            <a:off x="9570953" y="1898377"/>
            <a:ext cx="248407" cy="2949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B3D8DEC2-89A8-52AC-F196-EF24A40233A0}"/>
              </a:ext>
            </a:extLst>
          </p:cNvPr>
          <p:cNvSpPr/>
          <p:nvPr/>
        </p:nvSpPr>
        <p:spPr>
          <a:xfrm>
            <a:off x="10629555" y="3229226"/>
            <a:ext cx="775252" cy="286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F4C20205-DDA0-FEF6-5707-FB8C69616102}"/>
              </a:ext>
            </a:extLst>
          </p:cNvPr>
          <p:cNvSpPr/>
          <p:nvPr/>
        </p:nvSpPr>
        <p:spPr>
          <a:xfrm>
            <a:off x="5486400" y="3234029"/>
            <a:ext cx="609600" cy="306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45CBA75-FFDD-3200-190C-B3567AD453DD}"/>
              </a:ext>
            </a:extLst>
          </p:cNvPr>
          <p:cNvSpPr/>
          <p:nvPr/>
        </p:nvSpPr>
        <p:spPr>
          <a:xfrm>
            <a:off x="6209133" y="1260834"/>
            <a:ext cx="4057990" cy="3788248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96D94D-4FA8-BEA8-74C2-E51785669A77}"/>
              </a:ext>
            </a:extLst>
          </p:cNvPr>
          <p:cNvCxnSpPr>
            <a:cxnSpLocks/>
            <a:stCxn id="40" idx="0"/>
            <a:endCxn id="30" idx="2"/>
          </p:cNvCxnSpPr>
          <p:nvPr/>
        </p:nvCxnSpPr>
        <p:spPr>
          <a:xfrm flipV="1">
            <a:off x="3933099" y="4727140"/>
            <a:ext cx="2795691" cy="7516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3D8BAC9-DE1E-8692-0787-CD9D4CF38736}"/>
              </a:ext>
            </a:extLst>
          </p:cNvPr>
          <p:cNvSpPr txBox="1"/>
          <p:nvPr/>
        </p:nvSpPr>
        <p:spPr>
          <a:xfrm>
            <a:off x="2099097" y="5478749"/>
            <a:ext cx="3668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</a:t>
            </a:r>
            <a:r>
              <a:rPr lang="en-DK" sz="1200" b="1" dirty="0"/>
              <a:t>NN: (c_in:39, c_out: 10, kernel: 14) + LeakyRelu(0.5)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ED3E5CB-34BF-4651-9B8E-06A6E73B9F10}"/>
              </a:ext>
            </a:extLst>
          </p:cNvPr>
          <p:cNvSpPr txBox="1"/>
          <p:nvPr/>
        </p:nvSpPr>
        <p:spPr>
          <a:xfrm>
            <a:off x="3981368" y="5898069"/>
            <a:ext cx="36680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C</a:t>
            </a:r>
            <a:r>
              <a:rPr lang="en-DK" sz="1200" b="1" dirty="0"/>
              <a:t>NN: (c_in:10, c_out: 5, kernel: 14) + LeakyRelu(0.5)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21D6124-904D-0617-F647-AF6387E240BE}"/>
              </a:ext>
            </a:extLst>
          </p:cNvPr>
          <p:cNvCxnSpPr>
            <a:stCxn id="43" idx="0"/>
            <a:endCxn id="31" idx="2"/>
          </p:cNvCxnSpPr>
          <p:nvPr/>
        </p:nvCxnSpPr>
        <p:spPr>
          <a:xfrm flipV="1">
            <a:off x="5815370" y="4213289"/>
            <a:ext cx="1684218" cy="16847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CAE3912-73F8-DEA8-3259-229FC98A5D4E}"/>
              </a:ext>
            </a:extLst>
          </p:cNvPr>
          <p:cNvSpPr txBox="1"/>
          <p:nvPr/>
        </p:nvSpPr>
        <p:spPr>
          <a:xfrm>
            <a:off x="5462555" y="6388811"/>
            <a:ext cx="36680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/>
              <a:t>Upsampling-deconv</a:t>
            </a:r>
            <a:r>
              <a:rPr lang="en-DK" sz="1200" b="1" dirty="0"/>
              <a:t>: (c_in:5, c_out: 15, kernel: 30) + LeakyRelu(0.5)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5087CE7-F427-FEFF-B8FB-650C212DE6C1}"/>
              </a:ext>
            </a:extLst>
          </p:cNvPr>
          <p:cNvCxnSpPr>
            <a:stCxn id="46" idx="0"/>
            <a:endCxn id="32" idx="2"/>
          </p:cNvCxnSpPr>
          <p:nvPr/>
        </p:nvCxnSpPr>
        <p:spPr>
          <a:xfrm flipV="1">
            <a:off x="7296557" y="3986528"/>
            <a:ext cx="997391" cy="24022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1E14BD2-2D25-5959-109F-A31FB0B08393}"/>
              </a:ext>
            </a:extLst>
          </p:cNvPr>
          <p:cNvSpPr txBox="1"/>
          <p:nvPr/>
        </p:nvSpPr>
        <p:spPr>
          <a:xfrm>
            <a:off x="7702618" y="6058017"/>
            <a:ext cx="4557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 err="1"/>
              <a:t>Upsampling-deconv</a:t>
            </a:r>
            <a:r>
              <a:rPr lang="en-DK" sz="1200" b="1" dirty="0"/>
              <a:t>: (c_in:15, c_out: 28, kernel: 30) + LeakyRelu(0.5)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9EF47F-6005-B5E2-F9EF-A0AADC3A2723}"/>
              </a:ext>
            </a:extLst>
          </p:cNvPr>
          <p:cNvCxnSpPr>
            <a:cxnSpLocks/>
            <a:stCxn id="50" idx="0"/>
            <a:endCxn id="33" idx="2"/>
          </p:cNvCxnSpPr>
          <p:nvPr/>
        </p:nvCxnSpPr>
        <p:spPr>
          <a:xfrm flipH="1" flipV="1">
            <a:off x="9008330" y="4450955"/>
            <a:ext cx="973165" cy="16070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650A113-74E6-F8DD-45A9-86B2F89E35F9}"/>
              </a:ext>
            </a:extLst>
          </p:cNvPr>
          <p:cNvSpPr txBox="1"/>
          <p:nvPr/>
        </p:nvSpPr>
        <p:spPr>
          <a:xfrm>
            <a:off x="9734928" y="5361227"/>
            <a:ext cx="256450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Linear</a:t>
            </a:r>
            <a:r>
              <a:rPr lang="en-DK" sz="1200" b="1" dirty="0"/>
              <a:t>: (in: L_upsamp, out: tess cells)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32F6069-899F-DDD4-73F4-C5D399604E97}"/>
              </a:ext>
            </a:extLst>
          </p:cNvPr>
          <p:cNvCxnSpPr>
            <a:stCxn id="60" idx="0"/>
            <a:endCxn id="34" idx="2"/>
          </p:cNvCxnSpPr>
          <p:nvPr/>
        </p:nvCxnSpPr>
        <p:spPr>
          <a:xfrm flipH="1" flipV="1">
            <a:off x="9695157" y="4848352"/>
            <a:ext cx="1322024" cy="512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4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AC4C0C-006F-A399-8C63-769C5831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6550" y="246939"/>
            <a:ext cx="2374900" cy="63754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CB1B97-ABC5-99F4-E99E-479E29698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75676" y="119267"/>
            <a:ext cx="8213296" cy="6496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9867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DAC4C0C-006F-A399-8C63-769C58315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17" y="1013790"/>
            <a:ext cx="2115157" cy="567812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EF87D516-F2A3-DEDF-1E85-BCC81F2A7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9181" y="975640"/>
            <a:ext cx="2187439" cy="5810023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656ED9-CAF6-08D9-4278-B5FDC422A712}"/>
              </a:ext>
            </a:extLst>
          </p:cNvPr>
          <p:cNvCxnSpPr/>
          <p:nvPr/>
        </p:nvCxnSpPr>
        <p:spPr>
          <a:xfrm>
            <a:off x="6096000" y="1451113"/>
            <a:ext cx="0" cy="5171198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64DE95FD-5170-A5C2-73D6-1FBDF7F25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05381" y="975638"/>
            <a:ext cx="2164292" cy="581002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C56083-BF38-C6EF-02BF-DDCEBDC75618}"/>
              </a:ext>
            </a:extLst>
          </p:cNvPr>
          <p:cNvSpPr txBox="1"/>
          <p:nvPr/>
        </p:nvSpPr>
        <p:spPr>
          <a:xfrm>
            <a:off x="616226" y="318052"/>
            <a:ext cx="25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500 iters, slope:0.5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A768A4-95F5-C326-28F7-93875C75ACFE}"/>
              </a:ext>
            </a:extLst>
          </p:cNvPr>
          <p:cNvSpPr txBox="1"/>
          <p:nvPr/>
        </p:nvSpPr>
        <p:spPr>
          <a:xfrm>
            <a:off x="3412431" y="321367"/>
            <a:ext cx="25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1000 iters, slope:0.5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EB6418-57E7-F2F1-4F82-A38CFDF77299}"/>
              </a:ext>
            </a:extLst>
          </p:cNvPr>
          <p:cNvSpPr txBox="1"/>
          <p:nvPr/>
        </p:nvSpPr>
        <p:spPr>
          <a:xfrm>
            <a:off x="9289757" y="314743"/>
            <a:ext cx="25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1000 iters, slope:0.1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A8387E-EB70-B440-E918-1CEA0F9D5D7B}"/>
              </a:ext>
            </a:extLst>
          </p:cNvPr>
          <p:cNvSpPr txBox="1"/>
          <p:nvPr/>
        </p:nvSpPr>
        <p:spPr>
          <a:xfrm>
            <a:off x="6708901" y="308119"/>
            <a:ext cx="25245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600 iters, slope:0.1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495296-1FAB-5DDC-A421-1670D1197D32}"/>
              </a:ext>
            </a:extLst>
          </p:cNvPr>
          <p:cNvSpPr txBox="1"/>
          <p:nvPr/>
        </p:nvSpPr>
        <p:spPr>
          <a:xfrm>
            <a:off x="9631017" y="2504661"/>
            <a:ext cx="23058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RUNNING!!! (see reproducible result)</a:t>
            </a:r>
          </a:p>
        </p:txBody>
      </p:sp>
    </p:spTree>
    <p:extLst>
      <p:ext uri="{BB962C8B-B14F-4D97-AF65-F5344CB8AC3E}">
        <p14:creationId xmlns:p14="http://schemas.microsoft.com/office/powerpoint/2010/main" val="4067509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87D516-F2A3-DEDF-1E85-BCC81F2A7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585" y="396027"/>
            <a:ext cx="2400300" cy="6375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9F830AF-582D-0956-0B67-8F331AEC73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301" y="93316"/>
            <a:ext cx="8049855" cy="636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384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D015DFF-4391-2DA3-8AC7-CF5AAEDBB548}"/>
              </a:ext>
            </a:extLst>
          </p:cNvPr>
          <p:cNvSpPr txBox="1"/>
          <p:nvPr/>
        </p:nvSpPr>
        <p:spPr>
          <a:xfrm>
            <a:off x="2882347" y="2733260"/>
            <a:ext cx="674867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sz="4800" dirty="0"/>
              <a:t>NEW ARCHITECTURE</a:t>
            </a:r>
          </a:p>
        </p:txBody>
      </p:sp>
    </p:spTree>
    <p:extLst>
      <p:ext uri="{BB962C8B-B14F-4D97-AF65-F5344CB8AC3E}">
        <p14:creationId xmlns:p14="http://schemas.microsoft.com/office/powerpoint/2010/main" val="382994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7324A6-B535-2B12-F7DF-C58270A424F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26589"/>
                <a:ext cx="10515600" cy="1325563"/>
              </a:xfrm>
            </p:spPr>
            <p:txBody>
              <a:bodyPr/>
              <a:lstStyle/>
              <a:p>
                <a:r>
                  <a:rPr lang="en-DK" dirty="0"/>
                  <a:t>Feature Extractor por infering </a:t>
                </a:r>
                <a14:m>
                  <m:oMath xmlns:m="http://schemas.openxmlformats.org/officeDocument/2006/math">
                    <m:r>
                      <a:rPr lang="en-DK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endParaRPr lang="en-DK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7324A6-B535-2B12-F7DF-C58270A424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26589"/>
                <a:ext cx="10515600" cy="1325563"/>
              </a:xfrm>
              <a:blipFill>
                <a:blip r:embed="rId2"/>
                <a:stretch>
                  <a:fillRect l="-241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80FF0E38-02B7-D556-2D18-02C79BC6A0FE}"/>
              </a:ext>
            </a:extLst>
          </p:cNvPr>
          <p:cNvSpPr/>
          <p:nvPr/>
        </p:nvSpPr>
        <p:spPr>
          <a:xfrm>
            <a:off x="2773676" y="2504664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78F9C90-21BF-9AA7-F863-06C35B25932B}"/>
              </a:ext>
            </a:extLst>
          </p:cNvPr>
          <p:cNvSpPr/>
          <p:nvPr/>
        </p:nvSpPr>
        <p:spPr>
          <a:xfrm>
            <a:off x="590471" y="4331724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1CDD2CC-A938-7B57-B1C8-9063DEAEB12B}"/>
              </a:ext>
            </a:extLst>
          </p:cNvPr>
          <p:cNvSpPr/>
          <p:nvPr/>
        </p:nvSpPr>
        <p:spPr>
          <a:xfrm>
            <a:off x="11498541" y="3184334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9F6CE76-50BF-7696-4A3E-CEA30317FB03}"/>
              </a:ext>
            </a:extLst>
          </p:cNvPr>
          <p:cNvSpPr/>
          <p:nvPr/>
        </p:nvSpPr>
        <p:spPr>
          <a:xfrm>
            <a:off x="590471" y="3431737"/>
            <a:ext cx="395416" cy="39541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61D1FE0-0C27-1627-9BC1-851C64447884}"/>
              </a:ext>
            </a:extLst>
          </p:cNvPr>
          <p:cNvCxnSpPr>
            <a:stCxn id="7" idx="4"/>
            <a:endCxn id="5" idx="0"/>
          </p:cNvCxnSpPr>
          <p:nvPr/>
        </p:nvCxnSpPr>
        <p:spPr>
          <a:xfrm>
            <a:off x="788179" y="3827153"/>
            <a:ext cx="0" cy="50457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FF8C8D-6C35-023D-66E5-2826C76EFC8D}"/>
                  </a:ext>
                </a:extLst>
              </p:cNvPr>
              <p:cNvSpPr txBox="1"/>
              <p:nvPr/>
            </p:nvSpPr>
            <p:spPr>
              <a:xfrm>
                <a:off x="2874753" y="2525418"/>
                <a:ext cx="183319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DFF8C8D-6C35-023D-66E5-2826C76EF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4753" y="2525418"/>
                <a:ext cx="183319" cy="276999"/>
              </a:xfrm>
              <a:prstGeom prst="rect">
                <a:avLst/>
              </a:prstGeom>
              <a:blipFill>
                <a:blip r:embed="rId3"/>
                <a:stretch>
                  <a:fillRect l="-20000" r="-13333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FD58EE-69A9-34B8-23DE-AD6C58FA45AF}"/>
                  </a:ext>
                </a:extLst>
              </p:cNvPr>
              <p:cNvSpPr txBox="1"/>
              <p:nvPr/>
            </p:nvSpPr>
            <p:spPr>
              <a:xfrm>
                <a:off x="696518" y="4390932"/>
                <a:ext cx="18331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1FD58EE-69A9-34B8-23DE-AD6C58FA4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18" y="4390932"/>
                <a:ext cx="183319" cy="276999"/>
              </a:xfrm>
              <a:prstGeom prst="rect">
                <a:avLst/>
              </a:prstGeom>
              <a:blipFill>
                <a:blip r:embed="rId4"/>
                <a:stretch>
                  <a:fillRect l="-12500" r="-12500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588DC2-5C1C-E85F-4F45-CCE21DE6F3FA}"/>
                  </a:ext>
                </a:extLst>
              </p:cNvPr>
              <p:cNvSpPr txBox="1"/>
              <p:nvPr/>
            </p:nvSpPr>
            <p:spPr>
              <a:xfrm>
                <a:off x="654775" y="3466232"/>
                <a:ext cx="26680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DK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A588DC2-5C1C-E85F-4F45-CCE21DE6F3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775" y="3466232"/>
                <a:ext cx="266803" cy="276999"/>
              </a:xfrm>
              <a:prstGeom prst="rect">
                <a:avLst/>
              </a:prstGeom>
              <a:blipFill>
                <a:blip r:embed="rId5"/>
                <a:stretch>
                  <a:fillRect l="-9091" r="-4545" b="-18182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E52AE2-96D2-AE0C-9568-A3689D384542}"/>
                  </a:ext>
                </a:extLst>
              </p:cNvPr>
              <p:cNvSpPr txBox="1"/>
              <p:nvPr/>
            </p:nvSpPr>
            <p:spPr>
              <a:xfrm>
                <a:off x="11605775" y="3189111"/>
                <a:ext cx="18094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K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DK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E52AE2-96D2-AE0C-9568-A3689D3845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5775" y="3189111"/>
                <a:ext cx="180947" cy="276999"/>
              </a:xfrm>
              <a:prstGeom prst="rect">
                <a:avLst/>
              </a:prstGeom>
              <a:blipFill>
                <a:blip r:embed="rId6"/>
                <a:stretch>
                  <a:fillRect l="-25000" r="-25000" b="-21739"/>
                </a:stretch>
              </a:blipFill>
            </p:spPr>
            <p:txBody>
              <a:bodyPr/>
              <a:lstStyle/>
              <a:p>
                <a:r>
                  <a:rPr lang="en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7E6B3690-9DFA-E175-A52D-84187D27C6F2}"/>
              </a:ext>
            </a:extLst>
          </p:cNvPr>
          <p:cNvSpPr/>
          <p:nvPr/>
        </p:nvSpPr>
        <p:spPr>
          <a:xfrm>
            <a:off x="354804" y="3342866"/>
            <a:ext cx="1305268" cy="147099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D27B6C-F16F-DC76-0B68-B557AED18518}"/>
              </a:ext>
            </a:extLst>
          </p:cNvPr>
          <p:cNvSpPr txBox="1"/>
          <p:nvPr/>
        </p:nvSpPr>
        <p:spPr>
          <a:xfrm rot="5400000">
            <a:off x="728854" y="3880163"/>
            <a:ext cx="1169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K" dirty="0"/>
              <a:t>Pretrained</a:t>
            </a: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DE88D4CB-6452-9AAB-D72D-2B88F9BE960C}"/>
              </a:ext>
            </a:extLst>
          </p:cNvPr>
          <p:cNvSpPr/>
          <p:nvPr/>
        </p:nvSpPr>
        <p:spPr>
          <a:xfrm>
            <a:off x="2307929" y="3540076"/>
            <a:ext cx="1305268" cy="91087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MC Sampling</a:t>
            </a:r>
          </a:p>
          <a:p>
            <a:pPr algn="ctr"/>
            <a:r>
              <a:rPr lang="en-DK" dirty="0"/>
              <a:t>(100 iters)</a:t>
            </a:r>
          </a:p>
        </p:txBody>
      </p:sp>
      <p:sp>
        <p:nvSpPr>
          <p:cNvPr id="23" name="Right Arrow 22">
            <a:extLst>
              <a:ext uri="{FF2B5EF4-FFF2-40B4-BE49-F238E27FC236}">
                <a16:creationId xmlns:a16="http://schemas.microsoft.com/office/drawing/2014/main" id="{F920F91E-A582-2911-F4DC-8A3AB9FB3A59}"/>
              </a:ext>
            </a:extLst>
          </p:cNvPr>
          <p:cNvSpPr/>
          <p:nvPr/>
        </p:nvSpPr>
        <p:spPr>
          <a:xfrm>
            <a:off x="1761570" y="3827153"/>
            <a:ext cx="474733" cy="3472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0F60F3DD-28A3-BE07-5DA8-607B95974629}"/>
              </a:ext>
            </a:extLst>
          </p:cNvPr>
          <p:cNvSpPr/>
          <p:nvPr/>
        </p:nvSpPr>
        <p:spPr>
          <a:xfrm>
            <a:off x="4144617" y="2900080"/>
            <a:ext cx="1192696" cy="101114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K" dirty="0"/>
              <a:t>Matrix Mul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53897A59-69F2-DAE8-7D43-AE5BDD9370E2}"/>
              </a:ext>
            </a:extLst>
          </p:cNvPr>
          <p:cNvCxnSpPr>
            <a:cxnSpLocks/>
            <a:stCxn id="4" idx="6"/>
            <a:endCxn id="25" idx="1"/>
          </p:cNvCxnSpPr>
          <p:nvPr/>
        </p:nvCxnSpPr>
        <p:spPr>
          <a:xfrm>
            <a:off x="3169092" y="2702372"/>
            <a:ext cx="975525" cy="7032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6955F99-1245-4814-D8A2-B8C6064F6AFC}"/>
              </a:ext>
            </a:extLst>
          </p:cNvPr>
          <p:cNvCxnSpPr>
            <a:stCxn id="22" idx="3"/>
            <a:endCxn id="25" idx="1"/>
          </p:cNvCxnSpPr>
          <p:nvPr/>
        </p:nvCxnSpPr>
        <p:spPr>
          <a:xfrm flipV="1">
            <a:off x="3613197" y="3405651"/>
            <a:ext cx="531420" cy="58986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DD08D2C1-2D6E-AF31-CF63-3C9D27C61C9D}"/>
              </a:ext>
            </a:extLst>
          </p:cNvPr>
          <p:cNvSpPr/>
          <p:nvPr/>
        </p:nvSpPr>
        <p:spPr>
          <a:xfrm>
            <a:off x="6500190" y="1898377"/>
            <a:ext cx="457200" cy="282876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6D809361-E5A2-ACCA-8403-4E4501D8A40B}"/>
              </a:ext>
            </a:extLst>
          </p:cNvPr>
          <p:cNvSpPr/>
          <p:nvPr/>
        </p:nvSpPr>
        <p:spPr>
          <a:xfrm>
            <a:off x="7296557" y="2467602"/>
            <a:ext cx="406061" cy="174568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727BA7-3169-EACD-91FE-7D6371D861A3}"/>
              </a:ext>
            </a:extLst>
          </p:cNvPr>
          <p:cNvSpPr/>
          <p:nvPr/>
        </p:nvSpPr>
        <p:spPr>
          <a:xfrm>
            <a:off x="9492125" y="2122048"/>
            <a:ext cx="406061" cy="220967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BBACC85-530A-4588-9390-10CCB9E38039}"/>
              </a:ext>
            </a:extLst>
          </p:cNvPr>
          <p:cNvSpPr/>
          <p:nvPr/>
        </p:nvSpPr>
        <p:spPr>
          <a:xfrm>
            <a:off x="8781099" y="2122048"/>
            <a:ext cx="406061" cy="221435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6ABD3DE-6A6A-2185-6393-318A3888534A}"/>
              </a:ext>
            </a:extLst>
          </p:cNvPr>
          <p:cNvSpPr/>
          <p:nvPr/>
        </p:nvSpPr>
        <p:spPr>
          <a:xfrm>
            <a:off x="8268418" y="1777165"/>
            <a:ext cx="248407" cy="29499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5" name="Right Arrow 34">
            <a:extLst>
              <a:ext uri="{FF2B5EF4-FFF2-40B4-BE49-F238E27FC236}">
                <a16:creationId xmlns:a16="http://schemas.microsoft.com/office/drawing/2014/main" id="{B3D8DEC2-89A8-52AC-F196-EF24A40233A0}"/>
              </a:ext>
            </a:extLst>
          </p:cNvPr>
          <p:cNvSpPr/>
          <p:nvPr/>
        </p:nvSpPr>
        <p:spPr>
          <a:xfrm>
            <a:off x="10629555" y="3229226"/>
            <a:ext cx="775252" cy="28657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6" name="Right Arrow 35">
            <a:extLst>
              <a:ext uri="{FF2B5EF4-FFF2-40B4-BE49-F238E27FC236}">
                <a16:creationId xmlns:a16="http://schemas.microsoft.com/office/drawing/2014/main" id="{F4C20205-DDA0-FEF6-5707-FB8C69616102}"/>
              </a:ext>
            </a:extLst>
          </p:cNvPr>
          <p:cNvSpPr/>
          <p:nvPr/>
        </p:nvSpPr>
        <p:spPr>
          <a:xfrm>
            <a:off x="5486400" y="3234029"/>
            <a:ext cx="609600" cy="30604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345CBA75-FFDD-3200-190C-B3567AD453DD}"/>
              </a:ext>
            </a:extLst>
          </p:cNvPr>
          <p:cNvSpPr/>
          <p:nvPr/>
        </p:nvSpPr>
        <p:spPr>
          <a:xfrm>
            <a:off x="6209133" y="1260834"/>
            <a:ext cx="4057990" cy="3788248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B696D94D-4FA8-BEA8-74C2-E51785669A77}"/>
              </a:ext>
            </a:extLst>
          </p:cNvPr>
          <p:cNvCxnSpPr>
            <a:cxnSpLocks/>
            <a:stCxn id="3" idx="0"/>
          </p:cNvCxnSpPr>
          <p:nvPr/>
        </p:nvCxnSpPr>
        <p:spPr>
          <a:xfrm flipV="1">
            <a:off x="4075920" y="4945079"/>
            <a:ext cx="3110335" cy="56671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A9EF47F-6005-B5E2-F9EF-A0AADC3A2723}"/>
              </a:ext>
            </a:extLst>
          </p:cNvPr>
          <p:cNvCxnSpPr>
            <a:cxnSpLocks/>
            <a:stCxn id="18" idx="0"/>
          </p:cNvCxnSpPr>
          <p:nvPr/>
        </p:nvCxnSpPr>
        <p:spPr>
          <a:xfrm flipH="1" flipV="1">
            <a:off x="9187160" y="4945079"/>
            <a:ext cx="692570" cy="85999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83CBBDC-5CC1-B0EB-9ACB-2B8B90E8C1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98296" y="5511797"/>
            <a:ext cx="5155247" cy="1219614"/>
          </a:xfrm>
          <a:prstGeom prst="rect">
            <a:avLst/>
          </a:prstGeom>
        </p:spPr>
      </p:pic>
      <p:sp>
        <p:nvSpPr>
          <p:cNvPr id="9" name="Left Brace 8">
            <a:extLst>
              <a:ext uri="{FF2B5EF4-FFF2-40B4-BE49-F238E27FC236}">
                <a16:creationId xmlns:a16="http://schemas.microsoft.com/office/drawing/2014/main" id="{1318DAA4-95C1-ABA2-5D12-A84B9F7CC441}"/>
              </a:ext>
            </a:extLst>
          </p:cNvPr>
          <p:cNvSpPr/>
          <p:nvPr/>
        </p:nvSpPr>
        <p:spPr>
          <a:xfrm rot="16200000">
            <a:off x="6994494" y="4028255"/>
            <a:ext cx="347376" cy="1546366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A0FFA20-7E6C-F9F0-2580-BE761484B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65502" y="5805069"/>
            <a:ext cx="4028455" cy="1007114"/>
          </a:xfrm>
          <a:prstGeom prst="rect">
            <a:avLst/>
          </a:prstGeom>
        </p:spPr>
      </p:pic>
      <p:sp>
        <p:nvSpPr>
          <p:cNvPr id="21" name="Left Brace 20">
            <a:extLst>
              <a:ext uri="{FF2B5EF4-FFF2-40B4-BE49-F238E27FC236}">
                <a16:creationId xmlns:a16="http://schemas.microsoft.com/office/drawing/2014/main" id="{2989C22D-8A7A-7601-8EDB-001430029C06}"/>
              </a:ext>
            </a:extLst>
          </p:cNvPr>
          <p:cNvSpPr/>
          <p:nvPr/>
        </p:nvSpPr>
        <p:spPr>
          <a:xfrm rot="16200000">
            <a:off x="8979961" y="3866841"/>
            <a:ext cx="347376" cy="1849258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38912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1F78A4A-1921-8215-311F-4DD94BC776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945" y="959678"/>
            <a:ext cx="2168295" cy="5759174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6D48A00-4979-9B06-659E-17BF37753AF1}"/>
              </a:ext>
            </a:extLst>
          </p:cNvPr>
          <p:cNvSpPr txBox="1"/>
          <p:nvPr/>
        </p:nvSpPr>
        <p:spPr>
          <a:xfrm>
            <a:off x="646035" y="-50607"/>
            <a:ext cx="399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LR=1E-3,  cnn-UPSAMPLING, kernel_size= 11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F4D24BD-9D7C-C042-E692-F0C37AD6A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808" y="959678"/>
            <a:ext cx="2168295" cy="575917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3540E6B2-7CE1-B303-AB8E-A45F1169CABC}"/>
              </a:ext>
            </a:extLst>
          </p:cNvPr>
          <p:cNvSpPr txBox="1"/>
          <p:nvPr/>
        </p:nvSpPr>
        <p:spPr>
          <a:xfrm>
            <a:off x="705678" y="566530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Nearest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A083A6D-4DBF-CE0D-B89A-4762A17ED14A}"/>
              </a:ext>
            </a:extLst>
          </p:cNvPr>
          <p:cNvSpPr txBox="1"/>
          <p:nvPr/>
        </p:nvSpPr>
        <p:spPr>
          <a:xfrm>
            <a:off x="3253407" y="572531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Linear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71D2971-CA27-F8A4-F86A-969569C063F1}"/>
              </a:ext>
            </a:extLst>
          </p:cNvPr>
          <p:cNvCxnSpPr>
            <a:cxnSpLocks/>
          </p:cNvCxnSpPr>
          <p:nvPr/>
        </p:nvCxnSpPr>
        <p:spPr>
          <a:xfrm>
            <a:off x="4982817" y="566530"/>
            <a:ext cx="0" cy="6152322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A40D38A2-2422-5334-6480-B90AFAFCC656}"/>
              </a:ext>
            </a:extLst>
          </p:cNvPr>
          <p:cNvSpPr txBox="1"/>
          <p:nvPr/>
        </p:nvSpPr>
        <p:spPr>
          <a:xfrm>
            <a:off x="5654629" y="-79801"/>
            <a:ext cx="39955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LR=1E-3,  cnn-UPSAMPLING, kernel_size= 15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ACFE57D8-3E58-F20E-1EE3-7AA7EE8FC7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142" y="965679"/>
            <a:ext cx="2213640" cy="5879617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5A35E951-B34B-D627-F289-B59F4E753695}"/>
              </a:ext>
            </a:extLst>
          </p:cNvPr>
          <p:cNvSpPr txBox="1"/>
          <p:nvPr/>
        </p:nvSpPr>
        <p:spPr>
          <a:xfrm>
            <a:off x="8146763" y="565907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Linear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945A55C-7627-9565-BD38-151A991EE139}"/>
              </a:ext>
            </a:extLst>
          </p:cNvPr>
          <p:cNvSpPr txBox="1"/>
          <p:nvPr/>
        </p:nvSpPr>
        <p:spPr>
          <a:xfrm>
            <a:off x="5638791" y="559906"/>
            <a:ext cx="1311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DK" dirty="0"/>
              <a:t>Nearest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9E7BAA40-52A8-983E-7086-9409D8499AC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33804" y="1046923"/>
            <a:ext cx="2260079" cy="5818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190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37697</TotalTime>
  <Words>420</Words>
  <Application>Microsoft Macintosh PowerPoint</Application>
  <PresentationFormat>Widescreen</PresentationFormat>
  <Paragraphs>81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Cambria Math</vt:lpstr>
      <vt:lpstr>Office Theme</vt:lpstr>
      <vt:lpstr>Meeting 9 March 2023</vt:lpstr>
      <vt:lpstr>PGM so far – Fleeing from Local Minima on Big Loops (Gaps)</vt:lpstr>
      <vt:lpstr>Feature Extractor por infering γ</vt:lpstr>
      <vt:lpstr>PowerPoint Presentation</vt:lpstr>
      <vt:lpstr>PowerPoint Presentation</vt:lpstr>
      <vt:lpstr>PowerPoint Presentation</vt:lpstr>
      <vt:lpstr>PowerPoint Presentation</vt:lpstr>
      <vt:lpstr>Feature Extractor por infering γ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 FAR – 24 March 2023</vt:lpstr>
      <vt:lpstr>PowerPoint Presentation</vt:lpstr>
      <vt:lpstr>PowerPoint Presentation</vt:lpstr>
      <vt:lpstr>PowerPoint Presentation</vt:lpstr>
      <vt:lpstr>Prior definition over weights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Meeting 9 March 2023</dc:title>
  <dc:creator>Sebastian Garcia Lopez</dc:creator>
  <cp:lastModifiedBy>Sebastian Garcia Lopez</cp:lastModifiedBy>
  <cp:revision>10</cp:revision>
  <cp:lastPrinted>2023-03-16T13:40:37Z</cp:lastPrinted>
  <dcterms:created xsi:type="dcterms:W3CDTF">2023-03-09T10:08:26Z</dcterms:created>
  <dcterms:modified xsi:type="dcterms:W3CDTF">2023-04-05T09:19:57Z</dcterms:modified>
</cp:coreProperties>
</file>