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3" r:id="rId4"/>
    <p:sldId id="296" r:id="rId5"/>
    <p:sldId id="297" r:id="rId6"/>
    <p:sldId id="300" r:id="rId7"/>
    <p:sldId id="298" r:id="rId8"/>
    <p:sldId id="301" r:id="rId9"/>
    <p:sldId id="302" r:id="rId10"/>
    <p:sldId id="309" r:id="rId11"/>
    <p:sldId id="303" r:id="rId12"/>
    <p:sldId id="304" r:id="rId13"/>
    <p:sldId id="305" r:id="rId14"/>
    <p:sldId id="306" r:id="rId15"/>
    <p:sldId id="307" r:id="rId16"/>
    <p:sldId id="308" r:id="rId17"/>
    <p:sldId id="313" r:id="rId18"/>
    <p:sldId id="312" r:id="rId19"/>
    <p:sldId id="311" r:id="rId20"/>
  </p:sldIdLst>
  <p:sldSz cx="13004800" cy="7302500"/>
  <p:notesSz cx="6858000" cy="9144000"/>
  <p:defaultTextStyle>
    <a:lvl1pPr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1pPr>
    <a:lvl2pPr indent="3429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2pPr>
    <a:lvl3pPr indent="6858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3pPr>
    <a:lvl4pPr indent="10287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4pPr>
    <a:lvl5pPr indent="13716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5pPr>
    <a:lvl6pPr indent="17145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6pPr>
    <a:lvl7pPr indent="20574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7pPr>
    <a:lvl8pPr indent="24003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8pPr>
    <a:lvl9pPr indent="27432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9pPr>
  </p:defaultTextStyle>
  <p:extLst>
    <p:ext uri="{EFAFB233-063F-42B5-8137-9DF3F51BA10A}">
      <p15:sldGuideLst xmlns:p15="http://schemas.microsoft.com/office/powerpoint/2012/main">
        <p15:guide id="1" orient="horz" pos="2300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8"/>
    <p:restoredTop sz="94622"/>
  </p:normalViewPr>
  <p:slideViewPr>
    <p:cSldViewPr snapToGrid="0" snapToObjects="1">
      <p:cViewPr varScale="1">
        <p:scale>
          <a:sx n="75" d="100"/>
          <a:sy n="75" d="100"/>
        </p:scale>
        <p:origin x="592" y="176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32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1pPr>
    <a:lvl2pPr indent="228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2pPr>
    <a:lvl3pPr indent="457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3pPr>
    <a:lvl4pPr indent="685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4pPr>
    <a:lvl5pPr indent="9144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5pPr>
    <a:lvl6pPr indent="11430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6pPr>
    <a:lvl7pPr indent="1371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7pPr>
    <a:lvl8pPr indent="1600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8pPr>
    <a:lvl9pPr indent="1828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Perfect fit? </a:t>
            </a:r>
            <a:r>
              <a:rPr lang="en-US" dirty="0" err="1" smtClean="0"/>
              <a:t>Overfitting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the value of k in this model?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advantage: all the examples</a:t>
            </a:r>
            <a:r>
              <a:rPr lang="en-US" baseline="0" dirty="0" smtClean="0"/>
              <a:t> are eventually used in our model for both training and testing.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True error = estimated average error rate on test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10 is a common choice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arachnoid.com</a:t>
            </a:r>
            <a:r>
              <a:rPr lang="en-US" dirty="0" smtClean="0"/>
              <a:t>/</a:t>
            </a:r>
            <a:r>
              <a:rPr lang="en-US" dirty="0" err="1" smtClean="0"/>
              <a:t>polysolve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University of Texas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72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It may seem so at first glance, but with 2-fold cross-validation we get a prediction for every point since we use each half of the data to train and test separate models.</a:t>
            </a:r>
          </a:p>
          <a:p>
            <a:pPr marL="228600" marR="0" indent="-2286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In general no, and if the splits are chosen poorly along a categorical variable, the difference could be very large. For example, theme park attendance might be very different depending on the day of the week. Can students think of other examples?</a:t>
            </a:r>
          </a:p>
          <a:p>
            <a:pPr marL="228600" marR="0" indent="-2286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University of Texas https://</a:t>
            </a:r>
            <a:r>
              <a:rPr lang="en-US" dirty="0" err="1" smtClean="0"/>
              <a:t>www.cs.tau.ac.il</a:t>
            </a:r>
            <a:r>
              <a:rPr lang="en-US" dirty="0" smtClean="0"/>
              <a:t>/~</a:t>
            </a:r>
            <a:r>
              <a:rPr lang="en-US" dirty="0" err="1" smtClean="0"/>
              <a:t>nin</a:t>
            </a:r>
            <a:r>
              <a:rPr lang="en-US" dirty="0" smtClean="0"/>
              <a:t>/Courses/NC05/pr_l13.pdf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Random Train/Test</a:t>
            </a:r>
            <a:r>
              <a:rPr lang="en-US" baseline="0" dirty="0" smtClean="0"/>
              <a:t> split may not be enough! Could build a model too good for the data in front of you, even with an unbiased sample. In finance, no one ever builds a model on past data and tests it against that same past data. Data from 2014 should be test against the market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Perfect fit? </a:t>
            </a:r>
            <a:r>
              <a:rPr lang="en-US" dirty="0" err="1" smtClean="0"/>
              <a:t>Overfitting</a:t>
            </a:r>
            <a:r>
              <a:rPr lang="en-US" dirty="0" smtClean="0"/>
              <a:t>? https://</a:t>
            </a:r>
            <a:r>
              <a:rPr lang="en-US" dirty="0" err="1" smtClean="0"/>
              <a:t>www.quora.com</a:t>
            </a:r>
            <a:r>
              <a:rPr lang="en-US" dirty="0" smtClean="0"/>
              <a:t>/What-is-an-intuitive-explanation-of-</a:t>
            </a:r>
            <a:r>
              <a:rPr lang="en-US" dirty="0" err="1" smtClean="0"/>
              <a:t>overfitting</a:t>
            </a:r>
            <a:r>
              <a:rPr lang="en-US" dirty="0" smtClean="0"/>
              <a:t>/answer/Jessica-Su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62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Perfect fit? </a:t>
            </a:r>
            <a:r>
              <a:rPr lang="en-US" dirty="0" err="1" smtClean="0"/>
              <a:t>Overfitting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Perfect fit? </a:t>
            </a:r>
            <a:r>
              <a:rPr lang="en-US" dirty="0" err="1" smtClean="0"/>
              <a:t>Overfitting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the value of k in this model?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advantage: all the examples</a:t>
            </a:r>
            <a:r>
              <a:rPr lang="en-US" baseline="0" dirty="0" smtClean="0"/>
              <a:t> are eventually used in our model for both training and testing.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True error = estimated average error rate on test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the value of k in </a:t>
            </a:r>
            <a:r>
              <a:rPr lang="en-US" smtClean="0"/>
              <a:t>this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University of Texas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the value of k in this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" name="Picture 8" descr="GA_primary_horiz_re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0" y="681475"/>
            <a:ext cx="2586633" cy="44069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o w/o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600" b="1" cap="all" spc="-72">
                <a:uFill>
                  <a:solidFill/>
                </a:uFill>
              </a:rPr>
              <a:t>name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o w/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Agenda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ransition spd="med"/>
  <p:txStyles>
    <p:titleStyle>
      <a:lvl1pPr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1pPr>
      <a:lvl2pPr indent="228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2pPr>
      <a:lvl3pPr indent="457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3pPr>
      <a:lvl4pPr indent="685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4pPr>
      <a:lvl5pPr indent="9144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5pPr>
      <a:lvl6pPr indent="11430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6pPr>
      <a:lvl7pPr indent="1371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7pPr>
      <a:lvl8pPr indent="1600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8pPr>
      <a:lvl9pPr indent="1828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9pPr>
    </p:bodyStyle>
    <p:otherStyle>
      <a:lvl1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1pPr>
      <a:lvl2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2pPr>
      <a:lvl3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3pPr>
      <a:lvl4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4pPr>
      <a:lvl5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5pPr>
      <a:lvl6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6pPr>
      <a:lvl7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7pPr>
      <a:lvl8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8pPr>
      <a:lvl9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2ij6eaaSl0&amp;t=2m34s" TargetMode="External"/><Relationship Id="rId4" Type="http://schemas.openxmlformats.org/officeDocument/2006/relationships/hyperlink" Target="http://www.win-vector.com/blog/2015/01/random-testtrain-split-is-not-always-enough/" TargetMode="External"/><Relationship Id="rId5" Type="http://schemas.openxmlformats.org/officeDocument/2006/relationships/hyperlink" Target="https://en.wikipedia.org/wiki/Cross-validation_(statistics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35000" y="1824761"/>
            <a:ext cx="11734800" cy="392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12700" b="1" cap="all" spc="-254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600" b="1" cap="all" spc="-254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Model validation (train/test split And Cross Validation)</a:t>
            </a:r>
            <a:endParaRPr sz="9600" b="1" cap="all" spc="-254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635000" y="6172200"/>
            <a:ext cx="117348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Joseph Nelson, Data Science Immersive</a:t>
            </a:r>
            <a:endParaRPr sz="24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Procedure</a:t>
            </a:r>
            <a:endParaRPr sz="2800" b="1" cap="all" spc="-56" dirty="0">
              <a:uFill>
                <a:solidFill/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6" y="1433268"/>
            <a:ext cx="11286068" cy="586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236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K-Folds cross validation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541278"/>
            <a:ext cx="11734800" cy="2658927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K=10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Round 1: Check 9 training sets against one validation set. . . Round 2. . 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2667000"/>
            <a:ext cx="8661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18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LEAVE ONE OUT cross validation (LOOCV)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48903"/>
            <a:ext cx="11734800" cy="2658927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K-folds is taken to the logical extreme: K = N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For a dataset of N examples, perform N experiments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Average our model against EACH of those iterations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Choose our model and TEST it against the final fold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531" y="2407296"/>
            <a:ext cx="1701800" cy="1028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887" y="3530600"/>
            <a:ext cx="8458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11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How many folds should we choose?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48903"/>
            <a:ext cx="11734800" cy="2658927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b="1" dirty="0" smtClean="0">
                <a:uFill>
                  <a:solidFill/>
                </a:uFill>
              </a:rPr>
              <a:t>A high number of folds results in what?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600" b="1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b="1" dirty="0" smtClean="0">
                <a:uFill>
                  <a:solidFill/>
                </a:uFill>
              </a:rPr>
              <a:t>A low number of folds results in what?</a:t>
            </a:r>
          </a:p>
        </p:txBody>
      </p:sp>
    </p:spTree>
    <p:extLst>
      <p:ext uri="{BB962C8B-B14F-4D97-AF65-F5344CB8AC3E}">
        <p14:creationId xmlns:p14="http://schemas.microsoft.com/office/powerpoint/2010/main" val="3483940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How many folds should we choose?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48903"/>
            <a:ext cx="5595794" cy="4313639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 smtClean="0">
                <a:uFill>
                  <a:solidFill/>
                </a:uFill>
              </a:rPr>
              <a:t>With a large number of folds: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Error due to bias is low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Variance is quite high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Computationally expensive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 smtClean="0">
                <a:uFill>
                  <a:solidFill/>
                </a:uFill>
              </a:rPr>
              <a:t>With a low number of folds: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Error due to variance is low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The error due to bias will be large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Computationally cheaper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 smtClean="0">
                <a:uFill>
                  <a:solidFill/>
                </a:uFill>
              </a:rPr>
              <a:t>Thus…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For large datasets, k=3 typically ok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Sparse datasets, LOOCV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794" y="1985599"/>
            <a:ext cx="6565049" cy="457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00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Three way data splits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48903"/>
            <a:ext cx="11734800" cy="4744148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If model selection and true error estimates are to be computed simultaneously, three disjoint data sets are best.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 smtClean="0">
                <a:uFill>
                  <a:solidFill/>
                </a:uFill>
              </a:rPr>
              <a:t>Training set: </a:t>
            </a:r>
            <a:r>
              <a:rPr lang="en-US" sz="2500" dirty="0" smtClean="0">
                <a:uFill>
                  <a:solidFill/>
                </a:uFill>
              </a:rPr>
              <a:t>a set of example used for learning – what parameters of the classifier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 smtClean="0">
                <a:uFill>
                  <a:solidFill/>
                </a:uFill>
              </a:rPr>
              <a:t>Validation set</a:t>
            </a:r>
            <a:r>
              <a:rPr lang="en-US" sz="2500" dirty="0" smtClean="0">
                <a:uFill>
                  <a:solidFill/>
                </a:uFill>
              </a:rPr>
              <a:t>: a set of examples used to tune the parameters of the classifier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 smtClean="0">
                <a:uFill>
                  <a:solidFill/>
                </a:uFill>
              </a:rPr>
              <a:t>Testing set: </a:t>
            </a:r>
            <a:r>
              <a:rPr lang="en-US" sz="2500" dirty="0" smtClean="0">
                <a:uFill>
                  <a:solidFill/>
                </a:uFill>
              </a:rPr>
              <a:t>a set of examples used ONLY to assess the performance of the fully-trained classifier</a:t>
            </a:r>
            <a:endParaRPr lang="en-US" sz="2500" b="1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 smtClean="0">
                <a:uFill>
                  <a:solidFill/>
                </a:uFill>
              </a:rPr>
              <a:t>Validation and testing must be separate data sets.</a:t>
            </a:r>
            <a:r>
              <a:rPr lang="en-US" sz="2500" dirty="0" smtClean="0">
                <a:uFill>
                  <a:solidFill/>
                </a:uFill>
              </a:rPr>
              <a:t> Once you have the final model set, you cannot do any additional tuning after testing.</a:t>
            </a:r>
            <a:endParaRPr lang="en-US" sz="2500" b="1" dirty="0" smtClean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73039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Procedure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48903"/>
            <a:ext cx="11734800" cy="4744148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1. Divide data into training, validation, testing sets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 2. Select architecture (model type) and training parameters (k)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3. Train the model using the training set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4. Evaluate the model using the training set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5. Repeat 2-4 selecting different architectures (models) and tuning parameters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6. Select the best model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7. Assess the model with the final testing set</a:t>
            </a:r>
          </a:p>
        </p:txBody>
      </p:sp>
    </p:spTree>
    <p:extLst>
      <p:ext uri="{BB962C8B-B14F-4D97-AF65-F5344CB8AC3E}">
        <p14:creationId xmlns:p14="http://schemas.microsoft.com/office/powerpoint/2010/main" val="3982077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Procedure</a:t>
            </a:r>
            <a:endParaRPr sz="2800" b="1" cap="all" spc="-56" dirty="0">
              <a:uFill>
                <a:solidFill/>
              </a:u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846" y="1305311"/>
            <a:ext cx="8424749" cy="57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34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smtClean="0">
                <a:uFill>
                  <a:solidFill/>
                </a:uFill>
              </a:rPr>
              <a:t>Parting questions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48903"/>
            <a:ext cx="11734800" cy="4744148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The demo covers a basic test/train split as well as k-fold cross-validation Check: Is 2-fold cross-validation the same as a 50:50 test/train split</a:t>
            </a:r>
            <a:r>
              <a:rPr lang="en-US" sz="2500" dirty="0" smtClean="0">
                <a:uFill>
                  <a:solidFill/>
                </a:uFill>
              </a:rPr>
              <a:t>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Will two different 50:50 (or </a:t>
            </a:r>
            <a:r>
              <a:rPr lang="en-US" sz="2500" dirty="0" err="1">
                <a:uFill>
                  <a:solidFill/>
                </a:uFill>
              </a:rPr>
              <a:t>x:y</a:t>
            </a:r>
            <a:r>
              <a:rPr lang="en-US" sz="2500" dirty="0">
                <a:uFill>
                  <a:solidFill/>
                </a:uFill>
              </a:rPr>
              <a:t>) splits produce the same model score?</a:t>
            </a: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7073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Additional resources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8686" y="1685921"/>
            <a:ext cx="115511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https://www.youtube.com/watch?v=_2ij6eaaSl0&amp;t=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2m34s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http://www.win-vector.com/blog/2015/01/random-testtrain-split-is-not-always-enough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https://en.wikipedia.org/wiki/Cross-validation_(statistics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974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 dirty="0">
                <a:uFill>
                  <a:solidFill/>
                </a:uFill>
              </a:rPr>
              <a:t>Agenda</a:t>
            </a:r>
          </a:p>
        </p:txBody>
      </p:sp>
      <p:sp>
        <p:nvSpPr>
          <p:cNvPr id="68" name="Shape 68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Review: Modeling</a:t>
            </a: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Training, Validating, Testing</a:t>
            </a:r>
            <a:endParaRPr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Cross Validation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Three-way Train/Test Split</a:t>
            </a:r>
            <a:endParaRPr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Coding Implementation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MODELING REVIEW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561" y="1680712"/>
            <a:ext cx="7711012" cy="4359533"/>
          </a:xfrm>
          <a:prstGeom prst="rect">
            <a:avLst/>
          </a:prstGeom>
        </p:spPr>
      </p:pic>
      <p:sp>
        <p:nvSpPr>
          <p:cNvPr id="7" name="Shape 68"/>
          <p:cNvSpPr/>
          <p:nvPr/>
        </p:nvSpPr>
        <p:spPr>
          <a:xfrm>
            <a:off x="635000" y="2014995"/>
            <a:ext cx="4225561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Imagine we have EVERY point possible in the universe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How would we model our data?</a:t>
            </a: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21609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MODELING REVIEW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561" y="1680712"/>
            <a:ext cx="7711012" cy="4359533"/>
          </a:xfrm>
          <a:prstGeom prst="rect">
            <a:avLst/>
          </a:prstGeom>
        </p:spPr>
      </p:pic>
      <p:sp>
        <p:nvSpPr>
          <p:cNvPr id="7" name="Shape 68"/>
          <p:cNvSpPr/>
          <p:nvPr/>
        </p:nvSpPr>
        <p:spPr>
          <a:xfrm>
            <a:off x="635000" y="2014995"/>
            <a:ext cx="4225561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Imagine we DO NOT have every point possible in the universe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How would we model our data?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Any possible solutions?</a:t>
            </a:r>
            <a:endParaRPr lang="en-US" sz="2500" dirty="0">
              <a:uFill>
                <a:solidFill/>
              </a:uFill>
            </a:endParaRPr>
          </a:p>
        </p:txBody>
      </p:sp>
      <p:sp>
        <p:nvSpPr>
          <p:cNvPr id="2" name="Oval 1"/>
          <p:cNvSpPr/>
          <p:nvPr/>
        </p:nvSpPr>
        <p:spPr>
          <a:xfrm flipH="1">
            <a:off x="11366082" y="4400226"/>
            <a:ext cx="227752" cy="227739"/>
          </a:xfrm>
          <a:prstGeom prst="ellips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5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10757650" y="4552626"/>
            <a:ext cx="227752" cy="227739"/>
          </a:xfrm>
          <a:prstGeom prst="ellips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5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11" name="Oval 10"/>
          <p:cNvSpPr/>
          <p:nvPr/>
        </p:nvSpPr>
        <p:spPr>
          <a:xfrm flipH="1">
            <a:off x="10851155" y="3722175"/>
            <a:ext cx="227752" cy="227739"/>
          </a:xfrm>
          <a:prstGeom prst="ellips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5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12" name="Oval 11"/>
          <p:cNvSpPr/>
          <p:nvPr/>
        </p:nvSpPr>
        <p:spPr>
          <a:xfrm flipH="1">
            <a:off x="7375704" y="2154911"/>
            <a:ext cx="227752" cy="227739"/>
          </a:xfrm>
          <a:prstGeom prst="ellips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5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13" name="Oval 12"/>
          <p:cNvSpPr/>
          <p:nvPr/>
        </p:nvSpPr>
        <p:spPr>
          <a:xfrm flipH="1">
            <a:off x="12056648" y="4174209"/>
            <a:ext cx="227752" cy="227739"/>
          </a:xfrm>
          <a:prstGeom prst="ellips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5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14" name="Oval 13"/>
          <p:cNvSpPr/>
          <p:nvPr/>
        </p:nvSpPr>
        <p:spPr>
          <a:xfrm flipH="1">
            <a:off x="8865016" y="4875507"/>
            <a:ext cx="227752" cy="227739"/>
          </a:xfrm>
          <a:prstGeom prst="ellips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5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15" name="Oval 14"/>
          <p:cNvSpPr/>
          <p:nvPr/>
        </p:nvSpPr>
        <p:spPr>
          <a:xfrm flipH="1">
            <a:off x="8412956" y="2013272"/>
            <a:ext cx="227752" cy="227739"/>
          </a:xfrm>
          <a:prstGeom prst="ellips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5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16" name="Oval 15"/>
          <p:cNvSpPr/>
          <p:nvPr/>
        </p:nvSpPr>
        <p:spPr>
          <a:xfrm flipH="1">
            <a:off x="7827764" y="5157060"/>
            <a:ext cx="227752" cy="227739"/>
          </a:xfrm>
          <a:prstGeom prst="ellips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5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  <p:sp>
        <p:nvSpPr>
          <p:cNvPr id="17" name="Oval 16"/>
          <p:cNvSpPr/>
          <p:nvPr/>
        </p:nvSpPr>
        <p:spPr>
          <a:xfrm flipH="1">
            <a:off x="10129405" y="5157060"/>
            <a:ext cx="227752" cy="227739"/>
          </a:xfrm>
          <a:prstGeom prst="ellipse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en-US" sz="5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41498059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SPLITTING OUR DATA: training set, testing set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48903"/>
            <a:ext cx="11734800" cy="2658927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THE HOLDOUT METHOD: Train/Test Split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 smtClean="0">
                <a:uFill>
                  <a:solidFill/>
                </a:uFill>
              </a:rPr>
              <a:t>Training Set</a:t>
            </a:r>
            <a:r>
              <a:rPr lang="en-US" sz="2500" dirty="0" smtClean="0">
                <a:uFill>
                  <a:solidFill/>
                </a:uFill>
              </a:rPr>
              <a:t>: Used to train the classifier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 smtClean="0">
                <a:uFill>
                  <a:solidFill/>
                </a:uFill>
              </a:rPr>
              <a:t>Testing Set:</a:t>
            </a:r>
            <a:r>
              <a:rPr lang="en-US" sz="2500" dirty="0" smtClean="0">
                <a:uFill>
                  <a:solidFill/>
                </a:uFill>
              </a:rPr>
              <a:t> Used to estimate the error rate of the trained classifier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 smtClean="0">
                <a:uFill>
                  <a:solidFill/>
                </a:uFill>
              </a:rPr>
              <a:t>Advantages?</a:t>
            </a:r>
            <a:r>
              <a:rPr lang="en-US" sz="2500" dirty="0" smtClean="0">
                <a:uFill>
                  <a:solidFill/>
                </a:uFill>
              </a:rPr>
              <a:t> 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 smtClean="0">
                <a:uFill>
                  <a:solidFill/>
                </a:uFill>
              </a:rPr>
              <a:t>Disadvantages?</a:t>
            </a:r>
            <a:r>
              <a:rPr lang="en-US" sz="2500" dirty="0" smtClean="0">
                <a:uFill>
                  <a:solidFill/>
                </a:uFill>
              </a:rPr>
              <a:t> </a:t>
            </a:r>
            <a:endParaRPr lang="en-US" sz="2500" dirty="0">
              <a:uFill>
                <a:solidFill/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740" y="4305086"/>
            <a:ext cx="7472808" cy="22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9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SPLITTING OUR DATA: training set, testing set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48903"/>
            <a:ext cx="11734800" cy="2658927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THE HOLDOUT METHOD: Train/Test Split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 smtClean="0">
                <a:uFill>
                  <a:solidFill/>
                </a:uFill>
              </a:rPr>
              <a:t>Training Set</a:t>
            </a:r>
            <a:r>
              <a:rPr lang="en-US" sz="2500" dirty="0" smtClean="0">
                <a:uFill>
                  <a:solidFill/>
                </a:uFill>
              </a:rPr>
              <a:t>: Used to train the classifier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 smtClean="0">
                <a:uFill>
                  <a:solidFill/>
                </a:uFill>
              </a:rPr>
              <a:t>Testing Set:</a:t>
            </a:r>
            <a:r>
              <a:rPr lang="en-US" sz="2500" dirty="0" smtClean="0">
                <a:uFill>
                  <a:solidFill/>
                </a:uFill>
              </a:rPr>
              <a:t> Used to estimate the error rate of the trained classifier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 smtClean="0">
                <a:uFill>
                  <a:solidFill/>
                </a:uFill>
              </a:rPr>
              <a:t>Advantages?</a:t>
            </a:r>
            <a:r>
              <a:rPr lang="en-US" sz="2500" dirty="0" smtClean="0">
                <a:uFill>
                  <a:solidFill/>
                </a:uFill>
              </a:rPr>
              <a:t> Fast! Simple! Computationally inexpensive!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b="1" dirty="0" smtClean="0">
                <a:uFill>
                  <a:solidFill/>
                </a:uFill>
              </a:rPr>
              <a:t>Disadvantages?</a:t>
            </a:r>
            <a:r>
              <a:rPr lang="en-US" sz="2500" dirty="0" smtClean="0">
                <a:uFill>
                  <a:solidFill/>
                </a:uFill>
              </a:rPr>
              <a:t> Eliminating data! Imperfect splits!</a:t>
            </a:r>
            <a:endParaRPr lang="en-US" sz="2500" dirty="0">
              <a:uFill>
                <a:solidFill/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740" y="4305086"/>
            <a:ext cx="7472808" cy="2260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9222" y="1648903"/>
            <a:ext cx="2405577" cy="40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37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There must be another way!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48903"/>
            <a:ext cx="11734800" cy="2658927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b="1" dirty="0" smtClean="0">
                <a:uFill>
                  <a:solidFill/>
                </a:uFill>
              </a:rPr>
              <a:t>How can we use the maximum amount of our data points while still ensuring model integrity?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Toss out answers – your answers are valuable parts of being an inquisitive data scientist wanting to test your assumptions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81411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K-Folds cross validation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5000" y="1648903"/>
            <a:ext cx="11734800" cy="2658927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Split our data into a number of different pieces (folds)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Train using k-1 folds for training and a different fold for testing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Average our model against EACH of those iterations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Choose our model and TEST it against the final fold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503" y="3640810"/>
            <a:ext cx="8573366" cy="3446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834" y="2921646"/>
            <a:ext cx="1701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88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How many folds are in a k-folds model?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584328"/>
            <a:ext cx="8128000" cy="5410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 flipV="1">
            <a:off x="3508847" y="3164237"/>
            <a:ext cx="7057553" cy="314271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Connector 7"/>
          <p:cNvCxnSpPr/>
          <p:nvPr/>
        </p:nvCxnSpPr>
        <p:spPr>
          <a:xfrm flipH="1">
            <a:off x="4240755" y="3357966"/>
            <a:ext cx="5790674" cy="294898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548407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21985</TotalTime>
  <Words>937</Words>
  <Application>Microsoft Macintosh PowerPoint</Application>
  <PresentationFormat>Custom</PresentationFormat>
  <Paragraphs>108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Helvetica</vt:lpstr>
      <vt:lpstr>Lucida Grande</vt:lpstr>
      <vt:lpstr>News706BT-RomanC</vt:lpstr>
      <vt:lpstr>PFDinTextCompPro-Regular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Joseph Nelson</cp:lastModifiedBy>
  <cp:revision>47</cp:revision>
  <dcterms:modified xsi:type="dcterms:W3CDTF">2016-11-29T15:00:41Z</dcterms:modified>
</cp:coreProperties>
</file>