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73" r:id="rId4"/>
    <p:sldId id="386" r:id="rId5"/>
    <p:sldId id="406" r:id="rId6"/>
    <p:sldId id="407" r:id="rId7"/>
    <p:sldId id="388" r:id="rId8"/>
    <p:sldId id="408" r:id="rId9"/>
    <p:sldId id="409" r:id="rId10"/>
    <p:sldId id="410" r:id="rId11"/>
    <p:sldId id="411" r:id="rId12"/>
    <p:sldId id="412" r:id="rId13"/>
    <p:sldId id="361" r:id="rId14"/>
  </p:sldIdLst>
  <p:sldSz cx="13004800" cy="7302500"/>
  <p:notesSz cx="6858000" cy="9144000"/>
  <p:defaultTextStyle>
    <a:lvl1pPr defTabSz="1308100">
      <a:buClr>
        <a:srgbClr val="FFFFFF"/>
      </a:buClr>
      <a:defRPr sz="2400">
        <a:solidFill>
          <a:srgbClr val="FFFFFF"/>
        </a:solidFill>
        <a:uFill>
          <a:solidFill>
            <a:srgbClr val="FFFFFF"/>
          </a:solidFill>
        </a:uFill>
        <a:latin typeface="+mn-lt"/>
        <a:ea typeface="+mn-ea"/>
        <a:cs typeface="+mn-cs"/>
        <a:sym typeface="News706BT-RomanC"/>
      </a:defRPr>
    </a:lvl1pPr>
    <a:lvl2pPr indent="342900" defTabSz="1308100">
      <a:buClr>
        <a:srgbClr val="FFFFFF"/>
      </a:buClr>
      <a:defRPr sz="2400">
        <a:solidFill>
          <a:srgbClr val="FFFFFF"/>
        </a:solidFill>
        <a:uFill>
          <a:solidFill>
            <a:srgbClr val="FFFFFF"/>
          </a:solidFill>
        </a:uFill>
        <a:latin typeface="+mn-lt"/>
        <a:ea typeface="+mn-ea"/>
        <a:cs typeface="+mn-cs"/>
        <a:sym typeface="News706BT-RomanC"/>
      </a:defRPr>
    </a:lvl2pPr>
    <a:lvl3pPr indent="685800" defTabSz="1308100">
      <a:buClr>
        <a:srgbClr val="FFFFFF"/>
      </a:buClr>
      <a:defRPr sz="2400">
        <a:solidFill>
          <a:srgbClr val="FFFFFF"/>
        </a:solidFill>
        <a:uFill>
          <a:solidFill>
            <a:srgbClr val="FFFFFF"/>
          </a:solidFill>
        </a:uFill>
        <a:latin typeface="+mn-lt"/>
        <a:ea typeface="+mn-ea"/>
        <a:cs typeface="+mn-cs"/>
        <a:sym typeface="News706BT-RomanC"/>
      </a:defRPr>
    </a:lvl3pPr>
    <a:lvl4pPr indent="1028700" defTabSz="1308100">
      <a:buClr>
        <a:srgbClr val="FFFFFF"/>
      </a:buClr>
      <a:defRPr sz="2400">
        <a:solidFill>
          <a:srgbClr val="FFFFFF"/>
        </a:solidFill>
        <a:uFill>
          <a:solidFill>
            <a:srgbClr val="FFFFFF"/>
          </a:solidFill>
        </a:uFill>
        <a:latin typeface="+mn-lt"/>
        <a:ea typeface="+mn-ea"/>
        <a:cs typeface="+mn-cs"/>
        <a:sym typeface="News706BT-RomanC"/>
      </a:defRPr>
    </a:lvl4pPr>
    <a:lvl5pPr indent="1371600" defTabSz="1308100">
      <a:buClr>
        <a:srgbClr val="FFFFFF"/>
      </a:buClr>
      <a:defRPr sz="2400">
        <a:solidFill>
          <a:srgbClr val="FFFFFF"/>
        </a:solidFill>
        <a:uFill>
          <a:solidFill>
            <a:srgbClr val="FFFFFF"/>
          </a:solidFill>
        </a:uFill>
        <a:latin typeface="+mn-lt"/>
        <a:ea typeface="+mn-ea"/>
        <a:cs typeface="+mn-cs"/>
        <a:sym typeface="News706BT-RomanC"/>
      </a:defRPr>
    </a:lvl5pPr>
    <a:lvl6pPr indent="1714500" defTabSz="1308100">
      <a:buClr>
        <a:srgbClr val="FFFFFF"/>
      </a:buClr>
      <a:defRPr sz="2400">
        <a:solidFill>
          <a:srgbClr val="FFFFFF"/>
        </a:solidFill>
        <a:uFill>
          <a:solidFill>
            <a:srgbClr val="FFFFFF"/>
          </a:solidFill>
        </a:uFill>
        <a:latin typeface="+mn-lt"/>
        <a:ea typeface="+mn-ea"/>
        <a:cs typeface="+mn-cs"/>
        <a:sym typeface="News706BT-RomanC"/>
      </a:defRPr>
    </a:lvl6pPr>
    <a:lvl7pPr indent="2057400" defTabSz="1308100">
      <a:buClr>
        <a:srgbClr val="FFFFFF"/>
      </a:buClr>
      <a:defRPr sz="2400">
        <a:solidFill>
          <a:srgbClr val="FFFFFF"/>
        </a:solidFill>
        <a:uFill>
          <a:solidFill>
            <a:srgbClr val="FFFFFF"/>
          </a:solidFill>
        </a:uFill>
        <a:latin typeface="+mn-lt"/>
        <a:ea typeface="+mn-ea"/>
        <a:cs typeface="+mn-cs"/>
        <a:sym typeface="News706BT-RomanC"/>
      </a:defRPr>
    </a:lvl7pPr>
    <a:lvl8pPr indent="2400300" defTabSz="1308100">
      <a:buClr>
        <a:srgbClr val="FFFFFF"/>
      </a:buClr>
      <a:defRPr sz="2400">
        <a:solidFill>
          <a:srgbClr val="FFFFFF"/>
        </a:solidFill>
        <a:uFill>
          <a:solidFill>
            <a:srgbClr val="FFFFFF"/>
          </a:solidFill>
        </a:uFill>
        <a:latin typeface="+mn-lt"/>
        <a:ea typeface="+mn-ea"/>
        <a:cs typeface="+mn-cs"/>
        <a:sym typeface="News706BT-RomanC"/>
      </a:defRPr>
    </a:lvl8pPr>
    <a:lvl9pPr indent="2743200" defTabSz="1308100">
      <a:buClr>
        <a:srgbClr val="FFFFFF"/>
      </a:buClr>
      <a:defRPr sz="2400">
        <a:solidFill>
          <a:srgbClr val="FFFFFF"/>
        </a:solidFill>
        <a:uFill>
          <a:solidFill>
            <a:srgbClr val="FFFFFF"/>
          </a:solidFill>
        </a:uFill>
        <a:latin typeface="+mn-lt"/>
        <a:ea typeface="+mn-ea"/>
        <a:cs typeface="+mn-cs"/>
        <a:sym typeface="News706BT-RomanC"/>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p:restoredTop sz="83435" autoAdjust="0"/>
  </p:normalViewPr>
  <p:slideViewPr>
    <p:cSldViewPr snapToGrid="0" snapToObjects="1">
      <p:cViewPr>
        <p:scale>
          <a:sx n="46" d="100"/>
          <a:sy n="46" d="100"/>
        </p:scale>
        <p:origin x="1384" y="40"/>
      </p:cViewPr>
      <p:guideLst>
        <p:guide orient="horz" pos="2300"/>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BA9BB4-54A9-D349-9035-4225BC886A1D}" type="datetimeFigureOut">
              <a:rPr lang="en-US" smtClean="0"/>
              <a:t>9/12/16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24EA97-F761-3049-9B2D-71E8D3F4CB4B}" type="slidenum">
              <a:rPr lang="en-US" smtClean="0"/>
              <a:t>‹#›</a:t>
            </a:fld>
            <a:endParaRPr lang="en-US"/>
          </a:p>
        </p:txBody>
      </p:sp>
    </p:spTree>
    <p:extLst>
      <p:ext uri="{BB962C8B-B14F-4D97-AF65-F5344CB8AC3E}">
        <p14:creationId xmlns:p14="http://schemas.microsoft.com/office/powerpoint/2010/main" val="12819286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32786285"/>
      </p:ext>
    </p:extLst>
  </p:cSld>
  <p:clrMap bg1="lt1" tx1="dk1" bg2="lt2" tx2="dk2" accent1="accent1" accent2="accent2" accent3="accent3" accent4="accent4" accent5="accent5" accent6="accent6" hlink="hlink" folHlink="folHlink"/>
  <p:hf hdr="0" ftr="0" dt="0"/>
  <p:notesStyle>
    <a:lvl1pPr defTabSz="457200">
      <a:defRPr sz="1200">
        <a:uFill>
          <a:solidFill/>
        </a:uFill>
        <a:latin typeface="+mn-lt"/>
        <a:ea typeface="+mn-ea"/>
        <a:cs typeface="+mn-cs"/>
        <a:sym typeface="News706BT-RomanC"/>
      </a:defRPr>
    </a:lvl1pPr>
    <a:lvl2pPr indent="228600" defTabSz="457200">
      <a:defRPr sz="1200">
        <a:uFill>
          <a:solidFill/>
        </a:uFill>
        <a:latin typeface="+mn-lt"/>
        <a:ea typeface="+mn-ea"/>
        <a:cs typeface="+mn-cs"/>
        <a:sym typeface="News706BT-RomanC"/>
      </a:defRPr>
    </a:lvl2pPr>
    <a:lvl3pPr indent="457200" defTabSz="457200">
      <a:defRPr sz="1200">
        <a:uFill>
          <a:solidFill/>
        </a:uFill>
        <a:latin typeface="+mn-lt"/>
        <a:ea typeface="+mn-ea"/>
        <a:cs typeface="+mn-cs"/>
        <a:sym typeface="News706BT-RomanC"/>
      </a:defRPr>
    </a:lvl3pPr>
    <a:lvl4pPr indent="685800" defTabSz="457200">
      <a:defRPr sz="1200">
        <a:uFill>
          <a:solidFill/>
        </a:uFill>
        <a:latin typeface="+mn-lt"/>
        <a:ea typeface="+mn-ea"/>
        <a:cs typeface="+mn-cs"/>
        <a:sym typeface="News706BT-RomanC"/>
      </a:defRPr>
    </a:lvl4pPr>
    <a:lvl5pPr indent="914400" defTabSz="457200">
      <a:defRPr sz="1200">
        <a:uFill>
          <a:solidFill/>
        </a:uFill>
        <a:latin typeface="+mn-lt"/>
        <a:ea typeface="+mn-ea"/>
        <a:cs typeface="+mn-cs"/>
        <a:sym typeface="News706BT-RomanC"/>
      </a:defRPr>
    </a:lvl5pPr>
    <a:lvl6pPr indent="1143000" defTabSz="457200">
      <a:defRPr sz="1200">
        <a:uFill>
          <a:solidFill/>
        </a:uFill>
        <a:latin typeface="+mn-lt"/>
        <a:ea typeface="+mn-ea"/>
        <a:cs typeface="+mn-cs"/>
        <a:sym typeface="News706BT-RomanC"/>
      </a:defRPr>
    </a:lvl6pPr>
    <a:lvl7pPr indent="1371600" defTabSz="457200">
      <a:defRPr sz="1200">
        <a:uFill>
          <a:solidFill/>
        </a:uFill>
        <a:latin typeface="+mn-lt"/>
        <a:ea typeface="+mn-ea"/>
        <a:cs typeface="+mn-cs"/>
        <a:sym typeface="News706BT-RomanC"/>
      </a:defRPr>
    </a:lvl7pPr>
    <a:lvl8pPr indent="1600200" defTabSz="457200">
      <a:defRPr sz="1200">
        <a:uFill>
          <a:solidFill/>
        </a:uFill>
        <a:latin typeface="+mn-lt"/>
        <a:ea typeface="+mn-ea"/>
        <a:cs typeface="+mn-cs"/>
        <a:sym typeface="News706BT-RomanC"/>
      </a:defRPr>
    </a:lvl8pPr>
    <a:lvl9pPr indent="1828800" defTabSz="457200">
      <a:defRPr sz="1200">
        <a:uFill>
          <a:solidFill/>
        </a:uFill>
        <a:latin typeface="+mn-lt"/>
        <a:ea typeface="+mn-ea"/>
        <a:cs typeface="+mn-cs"/>
        <a:sym typeface="News706BT-RomanC"/>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7" name="Shape 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8" name="Shape 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pic>
        <p:nvPicPr>
          <p:cNvPr id="9" name="Picture 8" descr="GA_primary_horiz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020" y="681475"/>
            <a:ext cx="2586633" cy="440697"/>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io w/o Pic">
    <p:spTree>
      <p:nvGrpSpPr>
        <p:cNvPr id="1" name=""/>
        <p:cNvGrpSpPr/>
        <p:nvPr/>
      </p:nvGrpSpPr>
      <p:grpSpPr>
        <a:xfrm>
          <a:off x="0" y="0"/>
          <a:ext cx="0" cy="0"/>
          <a:chOff x="0" y="0"/>
          <a:chExt cx="0" cy="0"/>
        </a:xfrm>
      </p:grpSpPr>
      <p:sp>
        <p:nvSpPr>
          <p:cNvPr id="11" name="Shape 11"/>
          <p:cNvSpPr/>
          <p:nvPr/>
        </p:nvSpPr>
        <p:spPr>
          <a:xfrm>
            <a:off x="635000" y="1587500"/>
            <a:ext cx="11734800" cy="596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3600" b="1" cap="all" spc="-72">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600" b="1" cap="all" spc="-72">
                <a:uFill>
                  <a:solidFill/>
                </a:uFill>
              </a:rPr>
              <a:t>name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io w/ Pic">
    <p:spTree>
      <p:nvGrpSpPr>
        <p:cNvPr id="1" name=""/>
        <p:cNvGrpSpPr/>
        <p:nvPr/>
      </p:nvGrpSpPr>
      <p:grpSpPr>
        <a:xfrm>
          <a:off x="0" y="0"/>
          <a:ext cx="0" cy="0"/>
          <a:chOff x="0" y="0"/>
          <a:chExt cx="0" cy="0"/>
        </a:xfrm>
      </p:grpSpPr>
      <p:sp>
        <p:nvSpPr>
          <p:cNvPr id="13" name="Shape 13"/>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4" name="Shape 14"/>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5" name="Shape 15"/>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hello!</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ull Image">
    <p:spTree>
      <p:nvGrpSpPr>
        <p:cNvPr id="1" name=""/>
        <p:cNvGrpSpPr/>
        <p:nvPr/>
      </p:nvGrpSpPr>
      <p:grpSpPr>
        <a:xfrm>
          <a:off x="0" y="0"/>
          <a:ext cx="0" cy="0"/>
          <a:chOff x="0" y="0"/>
          <a:chExt cx="0" cy="0"/>
        </a:xfrm>
      </p:grpSpPr>
      <p:sp>
        <p:nvSpPr>
          <p:cNvPr id="32" name="Shape 3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3" name="Shape 3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 name="Shape 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 name="Shape 4"/>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Agenda</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Lst>
  <p:transition spd="med"/>
  <p:hf sldNum="0" hdr="0" ftr="0" dt="0"/>
  <p:txStyles>
    <p:titleStyle>
      <a:lvl1pPr defTabSz="647700">
        <a:lnSpc>
          <a:spcPts val="3200"/>
        </a:lnSpc>
        <a:defRPr sz="3200" b="1" cap="all" spc="-64">
          <a:uFill>
            <a:solidFill/>
          </a:uFill>
          <a:latin typeface="+mj-lt"/>
          <a:ea typeface="+mj-ea"/>
          <a:cs typeface="+mj-cs"/>
          <a:sym typeface="PFDinTextCompPro-Regular"/>
        </a:defRPr>
      </a:lvl1pPr>
      <a:lvl2pPr indent="228600" defTabSz="647700">
        <a:lnSpc>
          <a:spcPts val="3200"/>
        </a:lnSpc>
        <a:defRPr sz="3200" b="1" cap="all" spc="-64">
          <a:uFill>
            <a:solidFill/>
          </a:uFill>
          <a:latin typeface="+mj-lt"/>
          <a:ea typeface="+mj-ea"/>
          <a:cs typeface="+mj-cs"/>
          <a:sym typeface="PFDinTextCompPro-Regular"/>
        </a:defRPr>
      </a:lvl2pPr>
      <a:lvl3pPr indent="457200" defTabSz="647700">
        <a:lnSpc>
          <a:spcPts val="3200"/>
        </a:lnSpc>
        <a:defRPr sz="3200" b="1" cap="all" spc="-64">
          <a:uFill>
            <a:solidFill/>
          </a:uFill>
          <a:latin typeface="+mj-lt"/>
          <a:ea typeface="+mj-ea"/>
          <a:cs typeface="+mj-cs"/>
          <a:sym typeface="PFDinTextCompPro-Regular"/>
        </a:defRPr>
      </a:lvl3pPr>
      <a:lvl4pPr indent="685800" defTabSz="647700">
        <a:lnSpc>
          <a:spcPts val="3200"/>
        </a:lnSpc>
        <a:defRPr sz="3200" b="1" cap="all" spc="-64">
          <a:uFill>
            <a:solidFill/>
          </a:uFill>
          <a:latin typeface="+mj-lt"/>
          <a:ea typeface="+mj-ea"/>
          <a:cs typeface="+mj-cs"/>
          <a:sym typeface="PFDinTextCompPro-Regular"/>
        </a:defRPr>
      </a:lvl4pPr>
      <a:lvl5pPr indent="914400" defTabSz="647700">
        <a:lnSpc>
          <a:spcPts val="3200"/>
        </a:lnSpc>
        <a:defRPr sz="3200" b="1" cap="all" spc="-64">
          <a:uFill>
            <a:solidFill/>
          </a:uFill>
          <a:latin typeface="+mj-lt"/>
          <a:ea typeface="+mj-ea"/>
          <a:cs typeface="+mj-cs"/>
          <a:sym typeface="PFDinTextCompPro-Regular"/>
        </a:defRPr>
      </a:lvl5pPr>
      <a:lvl6pPr indent="1143000" defTabSz="647700">
        <a:lnSpc>
          <a:spcPts val="3200"/>
        </a:lnSpc>
        <a:defRPr sz="3200" b="1" cap="all" spc="-64">
          <a:uFill>
            <a:solidFill/>
          </a:uFill>
          <a:latin typeface="+mj-lt"/>
          <a:ea typeface="+mj-ea"/>
          <a:cs typeface="+mj-cs"/>
          <a:sym typeface="PFDinTextCompPro-Regular"/>
        </a:defRPr>
      </a:lvl6pPr>
      <a:lvl7pPr indent="1371600" defTabSz="647700">
        <a:lnSpc>
          <a:spcPts val="3200"/>
        </a:lnSpc>
        <a:defRPr sz="3200" b="1" cap="all" spc="-64">
          <a:uFill>
            <a:solidFill/>
          </a:uFill>
          <a:latin typeface="+mj-lt"/>
          <a:ea typeface="+mj-ea"/>
          <a:cs typeface="+mj-cs"/>
          <a:sym typeface="PFDinTextCompPro-Regular"/>
        </a:defRPr>
      </a:lvl7pPr>
      <a:lvl8pPr indent="1600200" defTabSz="647700">
        <a:lnSpc>
          <a:spcPts val="3200"/>
        </a:lnSpc>
        <a:defRPr sz="3200" b="1" cap="all" spc="-64">
          <a:uFill>
            <a:solidFill/>
          </a:uFill>
          <a:latin typeface="+mj-lt"/>
          <a:ea typeface="+mj-ea"/>
          <a:cs typeface="+mj-cs"/>
          <a:sym typeface="PFDinTextCompPro-Regular"/>
        </a:defRPr>
      </a:lvl8pPr>
      <a:lvl9pPr indent="1828800" defTabSz="647700">
        <a:lnSpc>
          <a:spcPts val="3200"/>
        </a:lnSpc>
        <a:defRPr sz="3200" b="1" cap="all" spc="-64">
          <a:uFill>
            <a:solidFill/>
          </a:uFill>
          <a:latin typeface="+mj-lt"/>
          <a:ea typeface="+mj-ea"/>
          <a:cs typeface="+mj-cs"/>
          <a:sym typeface="PFDinTextCompPro-Regular"/>
        </a:defRPr>
      </a:lvl9pPr>
    </p:titleStyle>
    <p:bodyStyle>
      <a:lvl1pPr marL="203200" indent="-203200" defTabSz="647700">
        <a:lnSpc>
          <a:spcPts val="3400"/>
        </a:lnSpc>
        <a:buSzPct val="70000"/>
        <a:buFont typeface="Lucida Grande"/>
        <a:buChar char="‣"/>
        <a:defRPr sz="2800">
          <a:uFill>
            <a:solidFill/>
          </a:uFill>
          <a:latin typeface="+mn-lt"/>
          <a:ea typeface="+mn-ea"/>
          <a:cs typeface="+mn-cs"/>
          <a:sym typeface="News706BT-RomanC"/>
        </a:defRPr>
      </a:lvl1pPr>
      <a:lvl2pPr marL="406400" indent="-203200" defTabSz="647700">
        <a:lnSpc>
          <a:spcPts val="3400"/>
        </a:lnSpc>
        <a:buSzPct val="70000"/>
        <a:buFont typeface="Lucida Grande"/>
        <a:buChar char="‣"/>
        <a:defRPr sz="2800">
          <a:uFill>
            <a:solidFill/>
          </a:uFill>
          <a:latin typeface="+mn-lt"/>
          <a:ea typeface="+mn-ea"/>
          <a:cs typeface="+mn-cs"/>
          <a:sym typeface="News706BT-RomanC"/>
        </a:defRPr>
      </a:lvl2pPr>
      <a:lvl3pPr marL="609600" indent="-203200" defTabSz="647700">
        <a:lnSpc>
          <a:spcPts val="3400"/>
        </a:lnSpc>
        <a:buSzPct val="70000"/>
        <a:buFont typeface="Lucida Grande"/>
        <a:buChar char="‣"/>
        <a:defRPr sz="2800">
          <a:uFill>
            <a:solidFill/>
          </a:uFill>
          <a:latin typeface="+mn-lt"/>
          <a:ea typeface="+mn-ea"/>
          <a:cs typeface="+mn-cs"/>
          <a:sym typeface="News706BT-RomanC"/>
        </a:defRPr>
      </a:lvl3pPr>
      <a:lvl4pPr marL="812800" indent="-203200" defTabSz="647700">
        <a:lnSpc>
          <a:spcPts val="3400"/>
        </a:lnSpc>
        <a:buSzPct val="70000"/>
        <a:buFont typeface="Lucida Grande"/>
        <a:buChar char="‣"/>
        <a:defRPr sz="2800">
          <a:uFill>
            <a:solidFill/>
          </a:uFill>
          <a:latin typeface="+mn-lt"/>
          <a:ea typeface="+mn-ea"/>
          <a:cs typeface="+mn-cs"/>
          <a:sym typeface="News706BT-RomanC"/>
        </a:defRPr>
      </a:lvl4pPr>
      <a:lvl5pPr marL="1016000" indent="-203200" defTabSz="647700">
        <a:lnSpc>
          <a:spcPts val="3400"/>
        </a:lnSpc>
        <a:buSzPct val="70000"/>
        <a:buFont typeface="Lucida Grande"/>
        <a:buChar char="‣"/>
        <a:defRPr sz="2800">
          <a:uFill>
            <a:solidFill/>
          </a:uFill>
          <a:latin typeface="+mn-lt"/>
          <a:ea typeface="+mn-ea"/>
          <a:cs typeface="+mn-cs"/>
          <a:sym typeface="News706BT-RomanC"/>
        </a:defRPr>
      </a:lvl5pPr>
      <a:lvl6pPr marL="1219200" indent="-203200" defTabSz="647700">
        <a:lnSpc>
          <a:spcPts val="3400"/>
        </a:lnSpc>
        <a:buSzPct val="70000"/>
        <a:buFont typeface="Lucida Grande"/>
        <a:buChar char="‣"/>
        <a:defRPr sz="2800">
          <a:uFill>
            <a:solidFill/>
          </a:uFill>
          <a:latin typeface="+mn-lt"/>
          <a:ea typeface="+mn-ea"/>
          <a:cs typeface="+mn-cs"/>
          <a:sym typeface="News706BT-RomanC"/>
        </a:defRPr>
      </a:lvl6pPr>
      <a:lvl7pPr marL="1422400" indent="-203200" defTabSz="647700">
        <a:lnSpc>
          <a:spcPts val="3400"/>
        </a:lnSpc>
        <a:buSzPct val="70000"/>
        <a:buFont typeface="Lucida Grande"/>
        <a:buChar char="‣"/>
        <a:defRPr sz="2800">
          <a:uFill>
            <a:solidFill/>
          </a:uFill>
          <a:latin typeface="+mn-lt"/>
          <a:ea typeface="+mn-ea"/>
          <a:cs typeface="+mn-cs"/>
          <a:sym typeface="News706BT-RomanC"/>
        </a:defRPr>
      </a:lvl7pPr>
      <a:lvl8pPr marL="1625600" indent="-203200" defTabSz="647700">
        <a:lnSpc>
          <a:spcPts val="3400"/>
        </a:lnSpc>
        <a:buSzPct val="70000"/>
        <a:buFont typeface="Lucida Grande"/>
        <a:buChar char="‣"/>
        <a:defRPr sz="2800">
          <a:uFill>
            <a:solidFill/>
          </a:uFill>
          <a:latin typeface="+mn-lt"/>
          <a:ea typeface="+mn-ea"/>
          <a:cs typeface="+mn-cs"/>
          <a:sym typeface="News706BT-RomanC"/>
        </a:defRPr>
      </a:lvl8pPr>
      <a:lvl9pPr marL="1828800" indent="-203200" defTabSz="647700">
        <a:lnSpc>
          <a:spcPts val="3400"/>
        </a:lnSpc>
        <a:buSzPct val="70000"/>
        <a:buFont typeface="Lucida Grande"/>
        <a:buChar char="‣"/>
        <a:defRPr sz="2800">
          <a:uFill>
            <a:solidFill/>
          </a:uFill>
          <a:latin typeface="+mn-lt"/>
          <a:ea typeface="+mn-ea"/>
          <a:cs typeface="+mn-cs"/>
          <a:sym typeface="News706BT-RomanC"/>
        </a:defRPr>
      </a:lvl9pPr>
    </p:bodyStyle>
    <p:otherStyle>
      <a:lvl1pPr algn="r" defTabSz="1308100">
        <a:lnSpc>
          <a:spcPts val="3200"/>
        </a:lnSpc>
        <a:defRPr sz="3200" b="1" spc="-64">
          <a:solidFill>
            <a:schemeClr val="tx1"/>
          </a:solidFill>
          <a:uFill>
            <a:solidFill/>
          </a:uFill>
          <a:latin typeface="+mn-lt"/>
          <a:ea typeface="+mn-ea"/>
          <a:cs typeface="+mn-cs"/>
          <a:sym typeface="PFDinTextCompPro-Regular"/>
        </a:defRPr>
      </a:lvl1pPr>
      <a:lvl2pPr algn="r" defTabSz="1308100">
        <a:lnSpc>
          <a:spcPts val="3200"/>
        </a:lnSpc>
        <a:defRPr sz="3200" b="1" spc="-64">
          <a:solidFill>
            <a:schemeClr val="tx1"/>
          </a:solidFill>
          <a:uFill>
            <a:solidFill/>
          </a:uFill>
          <a:latin typeface="+mn-lt"/>
          <a:ea typeface="+mn-ea"/>
          <a:cs typeface="+mn-cs"/>
          <a:sym typeface="PFDinTextCompPro-Regular"/>
        </a:defRPr>
      </a:lvl2pPr>
      <a:lvl3pPr algn="r" defTabSz="1308100">
        <a:lnSpc>
          <a:spcPts val="3200"/>
        </a:lnSpc>
        <a:defRPr sz="3200" b="1" spc="-64">
          <a:solidFill>
            <a:schemeClr val="tx1"/>
          </a:solidFill>
          <a:uFill>
            <a:solidFill/>
          </a:uFill>
          <a:latin typeface="+mn-lt"/>
          <a:ea typeface="+mn-ea"/>
          <a:cs typeface="+mn-cs"/>
          <a:sym typeface="PFDinTextCompPro-Regular"/>
        </a:defRPr>
      </a:lvl3pPr>
      <a:lvl4pPr algn="r" defTabSz="1308100">
        <a:lnSpc>
          <a:spcPts val="3200"/>
        </a:lnSpc>
        <a:defRPr sz="3200" b="1" spc="-64">
          <a:solidFill>
            <a:schemeClr val="tx1"/>
          </a:solidFill>
          <a:uFill>
            <a:solidFill/>
          </a:uFill>
          <a:latin typeface="+mn-lt"/>
          <a:ea typeface="+mn-ea"/>
          <a:cs typeface="+mn-cs"/>
          <a:sym typeface="PFDinTextCompPro-Regular"/>
        </a:defRPr>
      </a:lvl4pPr>
      <a:lvl5pPr algn="r" defTabSz="1308100">
        <a:lnSpc>
          <a:spcPts val="3200"/>
        </a:lnSpc>
        <a:defRPr sz="3200" b="1" spc="-64">
          <a:solidFill>
            <a:schemeClr val="tx1"/>
          </a:solidFill>
          <a:uFill>
            <a:solidFill/>
          </a:uFill>
          <a:latin typeface="+mn-lt"/>
          <a:ea typeface="+mn-ea"/>
          <a:cs typeface="+mn-cs"/>
          <a:sym typeface="PFDinTextCompPro-Regular"/>
        </a:defRPr>
      </a:lvl5pPr>
      <a:lvl6pPr algn="r" defTabSz="1308100">
        <a:lnSpc>
          <a:spcPts val="3200"/>
        </a:lnSpc>
        <a:defRPr sz="3200" b="1" spc="-64">
          <a:solidFill>
            <a:schemeClr val="tx1"/>
          </a:solidFill>
          <a:uFill>
            <a:solidFill/>
          </a:uFill>
          <a:latin typeface="+mn-lt"/>
          <a:ea typeface="+mn-ea"/>
          <a:cs typeface="+mn-cs"/>
          <a:sym typeface="PFDinTextCompPro-Regular"/>
        </a:defRPr>
      </a:lvl6pPr>
      <a:lvl7pPr algn="r" defTabSz="1308100">
        <a:lnSpc>
          <a:spcPts val="3200"/>
        </a:lnSpc>
        <a:defRPr sz="3200" b="1" spc="-64">
          <a:solidFill>
            <a:schemeClr val="tx1"/>
          </a:solidFill>
          <a:uFill>
            <a:solidFill/>
          </a:uFill>
          <a:latin typeface="+mn-lt"/>
          <a:ea typeface="+mn-ea"/>
          <a:cs typeface="+mn-cs"/>
          <a:sym typeface="PFDinTextCompPro-Regular"/>
        </a:defRPr>
      </a:lvl7pPr>
      <a:lvl8pPr algn="r" defTabSz="1308100">
        <a:lnSpc>
          <a:spcPts val="3200"/>
        </a:lnSpc>
        <a:defRPr sz="3200" b="1" spc="-64">
          <a:solidFill>
            <a:schemeClr val="tx1"/>
          </a:solidFill>
          <a:uFill>
            <a:solidFill/>
          </a:uFill>
          <a:latin typeface="+mn-lt"/>
          <a:ea typeface="+mn-ea"/>
          <a:cs typeface="+mn-cs"/>
          <a:sym typeface="PFDinTextCompPro-Regular"/>
        </a:defRPr>
      </a:lvl8pPr>
      <a:lvl9pPr algn="r" defTabSz="1308100">
        <a:lnSpc>
          <a:spcPts val="3200"/>
        </a:lnSpc>
        <a:defRPr sz="3200" b="1" spc="-64">
          <a:solidFill>
            <a:schemeClr val="tx1"/>
          </a:solidFill>
          <a:uFill>
            <a:solidFill/>
          </a:uFill>
          <a:latin typeface="+mn-lt"/>
          <a:ea typeface="+mn-ea"/>
          <a:cs typeface="+mn-cs"/>
          <a:sym typeface="PFDinTextCompPro-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8" name="Shape 4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9" name="Shape 49"/>
          <p:cNvSpPr/>
          <p:nvPr/>
        </p:nvSpPr>
        <p:spPr>
          <a:xfrm>
            <a:off x="635000" y="1824761"/>
            <a:ext cx="11734800" cy="20067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12700" b="1" cap="all" spc="-254">
                <a:latin typeface="+mj-lt"/>
                <a:ea typeface="+mj-ea"/>
                <a:cs typeface="+mj-cs"/>
                <a:sym typeface="PFDinTextCompPro-Regular"/>
              </a:defRPr>
            </a:lvl1pPr>
          </a:lstStyle>
          <a:p>
            <a:pPr lvl="0">
              <a:defRPr sz="1800" b="0" cap="none" spc="0">
                <a:solidFill>
                  <a:srgbClr val="000000"/>
                </a:solidFill>
                <a:uFillTx/>
              </a:defRPr>
            </a:pPr>
            <a:r>
              <a:rPr lang="en-US" sz="9600" b="1" cap="all" spc="-254" dirty="0" smtClean="0">
                <a:solidFill>
                  <a:srgbClr val="FFFFFF"/>
                </a:solidFill>
                <a:uFill>
                  <a:solidFill>
                    <a:srgbClr val="FFFFFF"/>
                  </a:solidFill>
                </a:uFill>
              </a:rPr>
              <a:t>Hierarchical clustering</a:t>
            </a:r>
            <a:endParaRPr sz="9600" b="1" cap="all" spc="-254" dirty="0">
              <a:solidFill>
                <a:srgbClr val="FFFFFF"/>
              </a:solidFill>
              <a:uFill>
                <a:solidFill>
                  <a:srgbClr val="FFFFFF"/>
                </a:solidFill>
              </a:uFill>
            </a:endParaRPr>
          </a:p>
        </p:txBody>
      </p:sp>
      <p:sp>
        <p:nvSpPr>
          <p:cNvPr id="50" name="Shape 50"/>
          <p:cNvSpPr/>
          <p:nvPr/>
        </p:nvSpPr>
        <p:spPr>
          <a:xfrm>
            <a:off x="635000" y="6172200"/>
            <a:ext cx="11734800" cy="400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10000"/>
              </a:lnSpc>
            </a:lvl1pPr>
          </a:lstStyle>
          <a:p>
            <a:pPr lvl="0">
              <a:defRPr sz="1800">
                <a:solidFill>
                  <a:srgbClr val="000000"/>
                </a:solidFill>
                <a:uFillTx/>
              </a:defRPr>
            </a:pPr>
            <a:r>
              <a:rPr lang="en-US" sz="2400" dirty="0" smtClean="0">
                <a:solidFill>
                  <a:srgbClr val="FFFFFF"/>
                </a:solidFill>
                <a:uFill>
                  <a:solidFill>
                    <a:srgbClr val="FFFFFF"/>
                  </a:solidFill>
                </a:uFill>
              </a:rPr>
              <a:t>Joseph Nelson, Data Science Immersive</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hierarchical clustering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We're </a:t>
            </a:r>
            <a:r>
              <a:rPr lang="en-US" sz="2500" dirty="0">
                <a:uFill>
                  <a:solidFill/>
                </a:uFill>
              </a:rPr>
              <a:t>going to look at one of the most fundamental methods for agglomerative hierarchical cluster, known as </a:t>
            </a:r>
            <a:r>
              <a:rPr lang="en-US" sz="2500" b="1" dirty="0">
                <a:uFill>
                  <a:solidFill/>
                </a:uFill>
              </a:rPr>
              <a:t>linkage clustering</a:t>
            </a:r>
            <a:r>
              <a:rPr lang="en-US" sz="2500" dirty="0">
                <a:uFill>
                  <a:solidFill/>
                </a:uFill>
              </a:rPr>
              <a:t>. Linkage clustering iterates through </a:t>
            </a:r>
            <a:r>
              <a:rPr lang="en-US" sz="2500" dirty="0" err="1">
                <a:uFill>
                  <a:solidFill/>
                </a:uFill>
              </a:rPr>
              <a:t>datapoints</a:t>
            </a:r>
            <a:r>
              <a:rPr lang="en-US" sz="2500" dirty="0">
                <a:uFill>
                  <a:solidFill/>
                </a:uFill>
              </a:rPr>
              <a:t> and computes the distance between groups by computing the distance between two neighboring </a:t>
            </a:r>
            <a:r>
              <a:rPr lang="en-US" sz="2500" dirty="0" err="1">
                <a:uFill>
                  <a:solidFill/>
                </a:uFill>
              </a:rPr>
              <a:t>datapoints</a:t>
            </a:r>
            <a:r>
              <a:rPr lang="en-US" sz="2500" dirty="0">
                <a:uFill>
                  <a:solidFill/>
                </a:uFill>
              </a:rPr>
              <a:t>, using the </a:t>
            </a:r>
            <a:r>
              <a:rPr lang="en-US" sz="2500" b="1" dirty="0">
                <a:uFill>
                  <a:solidFill/>
                </a:uFill>
              </a:rPr>
              <a:t>nearest neighbor </a:t>
            </a:r>
            <a:r>
              <a:rPr lang="en-US" sz="2500" dirty="0">
                <a:uFill>
                  <a:solidFill/>
                </a:uFill>
              </a:rPr>
              <a:t>technique that was also used by KNN</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To think about the difference between agglomerative </a:t>
            </a:r>
            <a:r>
              <a:rPr lang="en-US" sz="2500" dirty="0" err="1">
                <a:uFill>
                  <a:solidFill/>
                </a:uFill>
              </a:rPr>
              <a:t>vs</a:t>
            </a:r>
            <a:r>
              <a:rPr lang="en-US" sz="2500" dirty="0">
                <a:uFill>
                  <a:solidFill/>
                </a:uFill>
              </a:rPr>
              <a:t> divisive, with the former we start with the leaves of the tree and build the trunk, and with the latter we start with the trunk of the tree and build the leaves. Both methods are applicable when using hierarchical clustering, it's just a matter of computational preference</a:t>
            </a:r>
          </a:p>
        </p:txBody>
      </p:sp>
    </p:spTree>
    <p:extLst>
      <p:ext uri="{BB962C8B-B14F-4D97-AF65-F5344CB8AC3E}">
        <p14:creationId xmlns:p14="http://schemas.microsoft.com/office/powerpoint/2010/main" val="272754562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implementation</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Implementing hierarchical clustering in python is as simple as calling a function from the </a:t>
            </a:r>
            <a:r>
              <a:rPr lang="en-US" sz="2500" dirty="0" err="1">
                <a:uFill>
                  <a:solidFill/>
                </a:uFill>
              </a:rPr>
              <a:t>SciPy</a:t>
            </a:r>
            <a:r>
              <a:rPr lang="en-US" sz="2500" dirty="0">
                <a:uFill>
                  <a:solidFill/>
                </a:uFill>
              </a:rPr>
              <a:t> toolbox</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latin typeface="Courier"/>
                <a:cs typeface="Courier"/>
              </a:rPr>
              <a:t>Z = linkage(X, 'ward')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Here, "X" represents the matrix of data that we are clustering, and "ward" tells our algorithm which method to use to calculate distance between our newly formed clusters - in this case </a:t>
            </a:r>
            <a:r>
              <a:rPr lang="en-US" sz="2500" b="1" dirty="0">
                <a:uFill>
                  <a:solidFill/>
                </a:uFill>
              </a:rPr>
              <a:t>Ward's Method </a:t>
            </a:r>
            <a:r>
              <a:rPr lang="en-US" sz="2500" dirty="0">
                <a:uFill>
                  <a:solidFill/>
                </a:uFill>
              </a:rPr>
              <a:t>which seeks to minimize the variance when forming clusters. When calculating distance, the default is </a:t>
            </a:r>
            <a:r>
              <a:rPr lang="en-US" sz="2500" b="1" dirty="0">
                <a:uFill>
                  <a:solidFill/>
                </a:uFill>
              </a:rPr>
              <a:t>Euclidean distance </a:t>
            </a:r>
            <a:r>
              <a:rPr lang="en-US" sz="2500" dirty="0">
                <a:uFill>
                  <a:solidFill/>
                </a:uFill>
              </a:rPr>
              <a:t>which we learned about in our dimensionality reduction lesson.</a:t>
            </a:r>
          </a:p>
        </p:txBody>
      </p:sp>
    </p:spTree>
    <p:extLst>
      <p:ext uri="{BB962C8B-B14F-4D97-AF65-F5344CB8AC3E}">
        <p14:creationId xmlns:p14="http://schemas.microsoft.com/office/powerpoint/2010/main" val="138733375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implementation</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After we cluster, we can calculate the </a:t>
            </a:r>
            <a:r>
              <a:rPr lang="en-US" sz="2500" dirty="0" err="1">
                <a:uFill>
                  <a:solidFill/>
                </a:uFill>
              </a:rPr>
              <a:t>dendrogram</a:t>
            </a:r>
            <a:r>
              <a:rPr lang="en-US" sz="2500" dirty="0">
                <a:uFill>
                  <a:solidFill/>
                </a:uFill>
              </a:rPr>
              <a:t> using a simple </a:t>
            </a:r>
            <a:r>
              <a:rPr lang="en-US" sz="2500" dirty="0" err="1">
                <a:uFill>
                  <a:solidFill/>
                </a:uFill>
              </a:rPr>
              <a:t>dendrogram</a:t>
            </a:r>
            <a:r>
              <a:rPr lang="en-US" sz="2500" dirty="0">
                <a:uFill>
                  <a:solidFill/>
                </a:uFill>
              </a:rPr>
              <a:t>() function from </a:t>
            </a:r>
            <a:r>
              <a:rPr lang="en-US" sz="2500" dirty="0" err="1">
                <a:uFill>
                  <a:solidFill/>
                </a:uFill>
              </a:rPr>
              <a:t>SciPy</a:t>
            </a:r>
            <a:r>
              <a:rPr lang="en-US" sz="2500" dirty="0">
                <a:uFill>
                  <a:solidFill/>
                </a:uFill>
              </a:rPr>
              <a:t>, which we can then draw using our handy </a:t>
            </a:r>
            <a:r>
              <a:rPr lang="en-US" sz="2500" dirty="0" err="1">
                <a:uFill>
                  <a:solidFill/>
                </a:uFill>
              </a:rPr>
              <a:t>plt</a:t>
            </a:r>
            <a:r>
              <a:rPr lang="en-US" sz="2500" dirty="0">
                <a:uFill>
                  <a:solidFill/>
                </a:uFill>
              </a:rPr>
              <a:t> from </a:t>
            </a:r>
            <a:r>
              <a:rPr lang="en-US" sz="2500" dirty="0" err="1">
                <a:uFill>
                  <a:solidFill/>
                </a:uFill>
              </a:rPr>
              <a:t>matplotlib</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To check how well our algorithm has measured distance, we can calculate the </a:t>
            </a:r>
            <a:r>
              <a:rPr lang="en-US" sz="2500" b="1" dirty="0" err="1">
                <a:uFill>
                  <a:solidFill/>
                </a:uFill>
              </a:rPr>
              <a:t>cophenetic</a:t>
            </a:r>
            <a:r>
              <a:rPr lang="en-US" sz="2500" b="1" dirty="0">
                <a:uFill>
                  <a:solidFill/>
                </a:uFill>
              </a:rPr>
              <a:t> correlation coefficient. </a:t>
            </a:r>
            <a:r>
              <a:rPr lang="en-US" sz="2500" dirty="0">
                <a:uFill>
                  <a:solidFill/>
                </a:uFill>
              </a:rPr>
              <a:t>This metric, which measures the height of the </a:t>
            </a:r>
            <a:r>
              <a:rPr lang="en-US" sz="2500" dirty="0" err="1">
                <a:uFill>
                  <a:solidFill/>
                </a:uFill>
              </a:rPr>
              <a:t>dendrogram</a:t>
            </a:r>
            <a:r>
              <a:rPr lang="en-US" sz="2500" dirty="0">
                <a:uFill>
                  <a:solidFill/>
                </a:uFill>
              </a:rPr>
              <a:t> at the point where two branches merge, can tell us how well the </a:t>
            </a:r>
            <a:r>
              <a:rPr lang="en-US" sz="2500" dirty="0" err="1">
                <a:uFill>
                  <a:solidFill/>
                </a:uFill>
              </a:rPr>
              <a:t>dendrogram</a:t>
            </a:r>
            <a:r>
              <a:rPr lang="en-US" sz="2500" dirty="0">
                <a:uFill>
                  <a:solidFill/>
                </a:uFill>
              </a:rPr>
              <a:t> has measured the distance between data points in the original dataset and is a helpful measure to see how well our clustering test has run</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latin typeface="Courier"/>
                <a:cs typeface="Courier"/>
              </a:rPr>
              <a:t>c, </a:t>
            </a:r>
            <a:r>
              <a:rPr lang="en-US" sz="2500" dirty="0" err="1">
                <a:uFill>
                  <a:solidFill/>
                </a:uFill>
                <a:latin typeface="Courier"/>
                <a:cs typeface="Courier"/>
              </a:rPr>
              <a:t>coph_dists</a:t>
            </a:r>
            <a:r>
              <a:rPr lang="en-US" sz="2500" dirty="0">
                <a:uFill>
                  <a:solidFill/>
                </a:uFill>
                <a:latin typeface="Courier"/>
                <a:cs typeface="Courier"/>
              </a:rPr>
              <a:t> = </a:t>
            </a:r>
            <a:r>
              <a:rPr lang="en-US" sz="2500" dirty="0" err="1">
                <a:uFill>
                  <a:solidFill/>
                </a:uFill>
                <a:latin typeface="Courier"/>
                <a:cs typeface="Courier"/>
              </a:rPr>
              <a:t>cophenet</a:t>
            </a:r>
            <a:r>
              <a:rPr lang="en-US" sz="2500" dirty="0">
                <a:uFill>
                  <a:solidFill/>
                </a:uFill>
                <a:latin typeface="Courier"/>
                <a:cs typeface="Courier"/>
              </a:rPr>
              <a:t>(Z, </a:t>
            </a:r>
            <a:r>
              <a:rPr lang="en-US" sz="2500" dirty="0" err="1">
                <a:uFill>
                  <a:solidFill/>
                </a:uFill>
                <a:latin typeface="Courier"/>
                <a:cs typeface="Courier"/>
              </a:rPr>
              <a:t>pdist</a:t>
            </a:r>
            <a:r>
              <a:rPr lang="en-US" sz="2500" dirty="0">
                <a:uFill>
                  <a:solidFill/>
                </a:uFill>
                <a:latin typeface="Courier"/>
                <a:cs typeface="Courier"/>
              </a:rPr>
              <a:t>(X))</a:t>
            </a:r>
          </a:p>
        </p:txBody>
      </p:sp>
    </p:spTree>
    <p:extLst>
      <p:ext uri="{BB962C8B-B14F-4D97-AF65-F5344CB8AC3E}">
        <p14:creationId xmlns:p14="http://schemas.microsoft.com/office/powerpoint/2010/main" val="327894726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Coding implementation</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To the repo…</a:t>
            </a: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326984252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6" name="Shape 66"/>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7" name="Shape 67"/>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dirty="0">
                <a:uFill>
                  <a:solidFill/>
                </a:uFill>
              </a:rPr>
              <a:t>Agenda</a:t>
            </a:r>
          </a:p>
        </p:txBody>
      </p:sp>
      <p:sp>
        <p:nvSpPr>
          <p:cNvPr id="68" name="Shape 68"/>
          <p:cNvSpPr/>
          <p:nvPr/>
        </p:nvSpPr>
        <p:spPr>
          <a:xfrm>
            <a:off x="635000" y="2273300"/>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is hierarchical clustering?	</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How does </a:t>
            </a:r>
            <a:r>
              <a:rPr lang="en-US" sz="2500" dirty="0">
                <a:uFill>
                  <a:solidFill/>
                </a:uFill>
              </a:rPr>
              <a:t>hierarchical </a:t>
            </a:r>
            <a:r>
              <a:rPr lang="en-US" sz="2500" dirty="0" smtClean="0">
                <a:uFill>
                  <a:solidFill/>
                </a:uFill>
              </a:rPr>
              <a:t>clustering work?</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Code Implementation</a:t>
            </a: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What is hierarchical clustering?</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Review: what is clustering?</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342160908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What is </a:t>
            </a:r>
            <a:r>
              <a:rPr lang="en-US" sz="2400" b="1" cap="all" spc="-56" dirty="0" smtClean="0">
                <a:uFill>
                  <a:solidFill/>
                </a:uFill>
              </a:rPr>
              <a:t>clustering</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6541452"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Review: what is clustering?</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Clustering is an unsupervised learning technique we employ to group “similar” data points together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With unsupervised learning, remember: there is no </a:t>
            </a:r>
            <a:r>
              <a:rPr lang="en-US" sz="2500" b="1" dirty="0" smtClean="0">
                <a:uFill>
                  <a:solidFill/>
                </a:uFill>
              </a:rPr>
              <a:t>clear</a:t>
            </a:r>
            <a:r>
              <a:rPr lang="en-US" sz="2500" dirty="0">
                <a:uFill>
                  <a:solidFill/>
                </a:uFill>
              </a:rPr>
              <a:t> </a:t>
            </a:r>
            <a:r>
              <a:rPr lang="en-US" sz="2500" dirty="0" smtClean="0">
                <a:uFill>
                  <a:solidFill/>
                </a:uFill>
              </a:rPr>
              <a:t>objective, there is no “right answer” (hard to tell how we’re doing), there is no response variable, just observations with features, and labeled data is not required</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pic>
        <p:nvPicPr>
          <p:cNvPr id="2" name="Picture 1"/>
          <p:cNvPicPr>
            <a:picLocks noChangeAspect="1"/>
          </p:cNvPicPr>
          <p:nvPr/>
        </p:nvPicPr>
        <p:blipFill>
          <a:blip r:embed="rId3"/>
          <a:stretch>
            <a:fillRect/>
          </a:stretch>
        </p:blipFill>
        <p:spPr>
          <a:xfrm>
            <a:off x="7176452" y="2082799"/>
            <a:ext cx="5125889" cy="3752883"/>
          </a:xfrm>
          <a:prstGeom prst="rect">
            <a:avLst/>
          </a:prstGeom>
        </p:spPr>
      </p:pic>
    </p:spTree>
    <p:extLst>
      <p:ext uri="{BB962C8B-B14F-4D97-AF65-F5344CB8AC3E}">
        <p14:creationId xmlns:p14="http://schemas.microsoft.com/office/powerpoint/2010/main" val="327540686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What is hierarchical clustering?</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5473048"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Hierarchical clustering, like k-means clustering, is another common form of clustering analysis. With this type of clustering - we seek to do exactly what the name suggests: build hierarchies of links that ultimately form clusters</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Once these links are determined, they are displayed in what is called a </a:t>
            </a:r>
            <a:r>
              <a:rPr lang="en-US" sz="2500" b="1" dirty="0" err="1">
                <a:uFill>
                  <a:solidFill/>
                </a:uFill>
              </a:rPr>
              <a:t>dendrogram</a:t>
            </a:r>
            <a:r>
              <a:rPr lang="en-US" sz="2500" dirty="0">
                <a:uFill>
                  <a:solidFill/>
                </a:uFill>
              </a:rPr>
              <a:t> - a graph that displays all of these links in a hierarchical manner.</a:t>
            </a:r>
          </a:p>
        </p:txBody>
      </p:sp>
      <p:pic>
        <p:nvPicPr>
          <p:cNvPr id="8" name="Picture 7"/>
          <p:cNvPicPr>
            <a:picLocks noChangeAspect="1"/>
          </p:cNvPicPr>
          <p:nvPr/>
        </p:nvPicPr>
        <p:blipFill>
          <a:blip r:embed="rId3"/>
          <a:stretch>
            <a:fillRect/>
          </a:stretch>
        </p:blipFill>
        <p:spPr>
          <a:xfrm>
            <a:off x="6514272" y="1648903"/>
            <a:ext cx="5311195" cy="5205674"/>
          </a:xfrm>
          <a:prstGeom prst="rect">
            <a:avLst/>
          </a:prstGeom>
        </p:spPr>
      </p:pic>
    </p:spTree>
    <p:extLst>
      <p:ext uri="{BB962C8B-B14F-4D97-AF65-F5344CB8AC3E}">
        <p14:creationId xmlns:p14="http://schemas.microsoft.com/office/powerpoint/2010/main" val="255954282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What is hierarchical clustering?</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6177619"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A </a:t>
            </a:r>
            <a:r>
              <a:rPr lang="en-US" sz="2500" b="1" dirty="0" err="1">
                <a:uFill>
                  <a:solidFill/>
                </a:uFill>
              </a:rPr>
              <a:t>dendrogram</a:t>
            </a:r>
            <a:r>
              <a:rPr lang="en-US" sz="2500" dirty="0">
                <a:uFill>
                  <a:solidFill/>
                </a:uFill>
              </a:rPr>
              <a:t> is a branching diagram that represents the relationships of similarity among a group of </a:t>
            </a:r>
            <a:r>
              <a:rPr lang="en-US" sz="2500" dirty="0" smtClean="0">
                <a:uFill>
                  <a:solidFill/>
                </a:uFill>
              </a:rPr>
              <a:t>entities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The arrangement of the clades tells us which leaves are most similar to each other. The height of the branch points indicates how similar or different they are from each other: the greater the height, the greater the </a:t>
            </a:r>
            <a:r>
              <a:rPr lang="en-US" sz="2500" dirty="0" smtClean="0">
                <a:uFill>
                  <a:solidFill/>
                </a:uFill>
              </a:rPr>
              <a:t>difference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Because of this, hierarchical clustering is best served on SMALLER datasets</a:t>
            </a:r>
            <a:endParaRPr lang="en-US" sz="2500" dirty="0">
              <a:uFill>
                <a:solidFill/>
              </a:uFill>
            </a:endParaRPr>
          </a:p>
        </p:txBody>
      </p:sp>
      <p:pic>
        <p:nvPicPr>
          <p:cNvPr id="4" name="Picture 3"/>
          <p:cNvPicPr>
            <a:picLocks noChangeAspect="1"/>
          </p:cNvPicPr>
          <p:nvPr/>
        </p:nvPicPr>
        <p:blipFill>
          <a:blip r:embed="rId3"/>
          <a:stretch>
            <a:fillRect/>
          </a:stretch>
        </p:blipFill>
        <p:spPr>
          <a:xfrm>
            <a:off x="6812619" y="2234392"/>
            <a:ext cx="5557181" cy="4216401"/>
          </a:xfrm>
          <a:prstGeom prst="rect">
            <a:avLst/>
          </a:prstGeom>
        </p:spPr>
      </p:pic>
    </p:spTree>
    <p:extLst>
      <p:ext uri="{BB962C8B-B14F-4D97-AF65-F5344CB8AC3E}">
        <p14:creationId xmlns:p14="http://schemas.microsoft.com/office/powerpoint/2010/main" val="238876031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hierarchical clustering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In hierarchical clustering, instead of clustering in one step, the clusters are determined in the a varying number of partitions. At each step, it makes the best choice based on the surrounding </a:t>
            </a:r>
            <a:r>
              <a:rPr lang="en-US" sz="2500" dirty="0" err="1">
                <a:uFill>
                  <a:solidFill/>
                </a:uFill>
              </a:rPr>
              <a:t>datapoints</a:t>
            </a:r>
            <a:r>
              <a:rPr lang="en-US" sz="2500" dirty="0">
                <a:uFill>
                  <a:solidFill/>
                </a:uFill>
              </a:rPr>
              <a:t>, with the ultimate goal that these best choices will lead to the best choice of clusters overall. Given the algorithm's method of calculating linkages based on immediate </a:t>
            </a:r>
            <a:r>
              <a:rPr lang="en-US" sz="2500" dirty="0" err="1">
                <a:uFill>
                  <a:solidFill/>
                </a:uFill>
              </a:rPr>
              <a:t>datapoints</a:t>
            </a:r>
            <a:r>
              <a:rPr lang="en-US" sz="2500" dirty="0">
                <a:uFill>
                  <a:solidFill/>
                </a:uFill>
              </a:rPr>
              <a:t>, it's known as a </a:t>
            </a:r>
            <a:r>
              <a:rPr lang="en-US" sz="2500" b="1" dirty="0">
                <a:uFill>
                  <a:solidFill/>
                </a:uFill>
              </a:rPr>
              <a:t>greedy algorithm</a:t>
            </a:r>
            <a:r>
              <a:rPr lang="en-US" sz="2500" dirty="0">
                <a:uFill>
                  <a:solidFill/>
                </a:uFill>
              </a:rPr>
              <a:t>.</a:t>
            </a:r>
          </a:p>
        </p:txBody>
      </p:sp>
    </p:spTree>
    <p:extLst>
      <p:ext uri="{BB962C8B-B14F-4D97-AF65-F5344CB8AC3E}">
        <p14:creationId xmlns:p14="http://schemas.microsoft.com/office/powerpoint/2010/main" val="247614032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hierarchical clustering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There are two forms of hierarchical clustering; </a:t>
            </a:r>
            <a:r>
              <a:rPr lang="en-US" sz="2500" b="1" dirty="0">
                <a:uFill>
                  <a:solidFill/>
                </a:uFill>
              </a:rPr>
              <a:t>agglomerative hierarchical </a:t>
            </a:r>
            <a:r>
              <a:rPr lang="en-US" sz="2500" dirty="0">
                <a:uFill>
                  <a:solidFill/>
                </a:uFill>
              </a:rPr>
              <a:t>clustering and </a:t>
            </a:r>
            <a:r>
              <a:rPr lang="en-US" sz="2500" b="1" dirty="0">
                <a:uFill>
                  <a:solidFill/>
                </a:uFill>
              </a:rPr>
              <a:t>divisive hierarchica</a:t>
            </a:r>
            <a:r>
              <a:rPr lang="en-US" sz="2500" dirty="0">
                <a:uFill>
                  <a:solidFill/>
                </a:uFill>
              </a:rPr>
              <a:t>l clustering.</a:t>
            </a:r>
          </a:p>
        </p:txBody>
      </p:sp>
      <p:pic>
        <p:nvPicPr>
          <p:cNvPr id="2" name="Picture 1"/>
          <p:cNvPicPr>
            <a:picLocks noChangeAspect="1"/>
          </p:cNvPicPr>
          <p:nvPr/>
        </p:nvPicPr>
        <p:blipFill>
          <a:blip r:embed="rId3"/>
          <a:stretch>
            <a:fillRect/>
          </a:stretch>
        </p:blipFill>
        <p:spPr>
          <a:xfrm>
            <a:off x="1924147" y="2545930"/>
            <a:ext cx="9848460" cy="4756570"/>
          </a:xfrm>
          <a:prstGeom prst="rect">
            <a:avLst/>
          </a:prstGeom>
        </p:spPr>
      </p:pic>
    </p:spTree>
    <p:extLst>
      <p:ext uri="{BB962C8B-B14F-4D97-AF65-F5344CB8AC3E}">
        <p14:creationId xmlns:p14="http://schemas.microsoft.com/office/powerpoint/2010/main" val="349980540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hierarchical clustering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There are two forms of hierarchical clustering; </a:t>
            </a:r>
            <a:r>
              <a:rPr lang="en-US" sz="2500" b="1" dirty="0">
                <a:uFill>
                  <a:solidFill/>
                </a:uFill>
              </a:rPr>
              <a:t>agglomerative hierarchical </a:t>
            </a:r>
            <a:r>
              <a:rPr lang="en-US" sz="2500" dirty="0">
                <a:uFill>
                  <a:solidFill/>
                </a:uFill>
              </a:rPr>
              <a:t>clustering and </a:t>
            </a:r>
            <a:r>
              <a:rPr lang="en-US" sz="2500" b="1" dirty="0">
                <a:uFill>
                  <a:solidFill/>
                </a:uFill>
              </a:rPr>
              <a:t>divisive hierarchica</a:t>
            </a:r>
            <a:r>
              <a:rPr lang="en-US" sz="2500" dirty="0">
                <a:uFill>
                  <a:solidFill/>
                </a:uFill>
              </a:rPr>
              <a:t>l clustering.</a:t>
            </a:r>
          </a:p>
        </p:txBody>
      </p:sp>
      <p:pic>
        <p:nvPicPr>
          <p:cNvPr id="3" name="Picture 2"/>
          <p:cNvPicPr>
            <a:picLocks noChangeAspect="1"/>
          </p:cNvPicPr>
          <p:nvPr/>
        </p:nvPicPr>
        <p:blipFill>
          <a:blip r:embed="rId3"/>
          <a:stretch>
            <a:fillRect/>
          </a:stretch>
        </p:blipFill>
        <p:spPr>
          <a:xfrm>
            <a:off x="2044922" y="2503951"/>
            <a:ext cx="4567089" cy="4548674"/>
          </a:xfrm>
          <a:prstGeom prst="rect">
            <a:avLst/>
          </a:prstGeom>
        </p:spPr>
      </p:pic>
      <p:pic>
        <p:nvPicPr>
          <p:cNvPr id="5" name="Picture 4"/>
          <p:cNvPicPr>
            <a:picLocks noChangeAspect="1"/>
          </p:cNvPicPr>
          <p:nvPr/>
        </p:nvPicPr>
        <p:blipFill>
          <a:blip r:embed="rId4"/>
          <a:stretch>
            <a:fillRect/>
          </a:stretch>
        </p:blipFill>
        <p:spPr>
          <a:xfrm>
            <a:off x="6892765" y="2503951"/>
            <a:ext cx="4240720" cy="4527255"/>
          </a:xfrm>
          <a:prstGeom prst="rect">
            <a:avLst/>
          </a:prstGeom>
        </p:spPr>
      </p:pic>
    </p:spTree>
    <p:extLst>
      <p:ext uri="{BB962C8B-B14F-4D97-AF65-F5344CB8AC3E}">
        <p14:creationId xmlns:p14="http://schemas.microsoft.com/office/powerpoint/2010/main" val="2744501853"/>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15425</TotalTime>
  <Words>695</Words>
  <Application>Microsoft Macintosh PowerPoint</Application>
  <PresentationFormat>Custom</PresentationFormat>
  <Paragraphs>38</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Courier</vt:lpstr>
      <vt:lpstr>Helvetica</vt:lpstr>
      <vt:lpstr>Lucida Grande</vt:lpstr>
      <vt:lpstr>News706BT-RomanC</vt:lpstr>
      <vt:lpstr>PFDinTextCompPro-Regular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Joseph Nelson</cp:lastModifiedBy>
  <cp:revision>93</cp:revision>
  <cp:lastPrinted>2016-09-13T13:45:00Z</cp:lastPrinted>
  <dcterms:modified xsi:type="dcterms:W3CDTF">2016-09-13T15:45:13Z</dcterms:modified>
</cp:coreProperties>
</file>