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48"/>
  </p:notesMasterIdLst>
  <p:sldIdLst>
    <p:sldId id="256" r:id="rId3"/>
    <p:sldId id="257" r:id="rId4"/>
    <p:sldId id="313" r:id="rId5"/>
    <p:sldId id="312" r:id="rId6"/>
    <p:sldId id="310" r:id="rId7"/>
    <p:sldId id="295" r:id="rId8"/>
    <p:sldId id="311" r:id="rId9"/>
    <p:sldId id="260" r:id="rId10"/>
    <p:sldId id="264" r:id="rId11"/>
    <p:sldId id="265" r:id="rId12"/>
    <p:sldId id="266" r:id="rId13"/>
    <p:sldId id="267" r:id="rId14"/>
    <p:sldId id="317" r:id="rId15"/>
    <p:sldId id="318" r:id="rId16"/>
    <p:sldId id="319" r:id="rId17"/>
    <p:sldId id="356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62" r:id="rId27"/>
    <p:sldId id="322" r:id="rId28"/>
    <p:sldId id="323" r:id="rId29"/>
    <p:sldId id="353" r:id="rId30"/>
    <p:sldId id="354" r:id="rId31"/>
    <p:sldId id="352" r:id="rId32"/>
    <p:sldId id="324" r:id="rId33"/>
    <p:sldId id="355" r:id="rId34"/>
    <p:sldId id="325" r:id="rId35"/>
    <p:sldId id="326" r:id="rId36"/>
    <p:sldId id="327" r:id="rId37"/>
    <p:sldId id="332" r:id="rId38"/>
    <p:sldId id="328" r:id="rId39"/>
    <p:sldId id="329" r:id="rId40"/>
    <p:sldId id="330" r:id="rId41"/>
    <p:sldId id="336" r:id="rId42"/>
    <p:sldId id="337" r:id="rId43"/>
    <p:sldId id="338" r:id="rId44"/>
    <p:sldId id="340" r:id="rId45"/>
    <p:sldId id="339" r:id="rId46"/>
    <p:sldId id="28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78528" autoAdjust="0"/>
  </p:normalViewPr>
  <p:slideViewPr>
    <p:cSldViewPr snapToGrid="0">
      <p:cViewPr varScale="1">
        <p:scale>
          <a:sx n="91" d="100"/>
          <a:sy n="91" d="100"/>
        </p:scale>
        <p:origin x="10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F650F-5785-429B-B2F9-4402B335105E}" type="datetimeFigureOut">
              <a:rPr lang="en-US"/>
              <a:t>6/18/2015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2F63A-656D-49FE-A9CC-B49BAE3656D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70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71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16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83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96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594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52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98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771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047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264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98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7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612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dom</a:t>
            </a:r>
            <a:r>
              <a:rPr lang="en-US" dirty="0" smtClean="0"/>
              <a:t> explorer is very useful for</a:t>
            </a:r>
            <a:r>
              <a:rPr lang="en-US" baseline="0" dirty="0" smtClean="0"/>
              <a:t> finding out what’s happening at the current moment rather than just “view source”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008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Click an element to view it’s </a:t>
            </a:r>
            <a:r>
              <a:rPr lang="en-US" dirty="0" err="1" smtClean="0"/>
              <a:t>css</a:t>
            </a:r>
            <a:r>
              <a:rPr lang="en-US" dirty="0" smtClean="0"/>
              <a:t> properties.</a:t>
            </a:r>
          </a:p>
          <a:p>
            <a:r>
              <a:rPr lang="en-US" dirty="0" smtClean="0"/>
              <a:t>You can see the current styles</a:t>
            </a:r>
            <a:r>
              <a:rPr lang="en-US" baseline="0" dirty="0" smtClean="0"/>
              <a:t> in the styles tab</a:t>
            </a:r>
          </a:p>
          <a:p>
            <a:r>
              <a:rPr lang="en-US" dirty="0" smtClean="0"/>
              <a:t>You</a:t>
            </a:r>
            <a:r>
              <a:rPr lang="en-US" baseline="0" dirty="0" smtClean="0"/>
              <a:t> can see the entire DOM tree on the left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938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</a:t>
            </a:r>
            <a:r>
              <a:rPr lang="en-US" baseline="0" dirty="0" smtClean="0"/>
              <a:t> you can see the computed styles for this element.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353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</a:t>
            </a:r>
            <a:r>
              <a:rPr lang="en-US" baseline="0" dirty="0" smtClean="0"/>
              <a:t> you can see the computed styles for this element.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973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</a:t>
            </a:r>
            <a:r>
              <a:rPr lang="en-US" baseline="0" dirty="0" smtClean="0"/>
              <a:t> are any </a:t>
            </a:r>
            <a:r>
              <a:rPr lang="en-US" baseline="0" dirty="0" err="1" smtClean="0"/>
              <a:t>dom</a:t>
            </a:r>
            <a:r>
              <a:rPr lang="en-US" baseline="0" dirty="0" smtClean="0"/>
              <a:t> events on the element and their location in the JavaScript code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831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you can see element highlighting is active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322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edit the styles of an element.</a:t>
            </a:r>
          </a:p>
          <a:p>
            <a:r>
              <a:rPr lang="en-US" dirty="0" smtClean="0"/>
              <a:t>Changes show up in the changes tab.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470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have</a:t>
            </a:r>
            <a:r>
              <a:rPr lang="en-US" baseline="0" dirty="0" smtClean="0"/>
              <a:t> a look at an example of a bug in some code and how the debugger can help find the issue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686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some sample code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mswebtraining.azurewebsites.net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29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357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allows you to</a:t>
            </a:r>
            <a:r>
              <a:rPr lang="en-US" baseline="0" dirty="0" smtClean="0"/>
              <a:t> pick a file, and you can type in the box to find a specific file.</a:t>
            </a:r>
          </a:p>
          <a:p>
            <a:r>
              <a:rPr lang="en-US" baseline="0" dirty="0" smtClean="0"/>
              <a:t>The red cross tells you which files are yours versus 3</a:t>
            </a:r>
            <a:r>
              <a:rPr lang="en-US" baseline="30000" dirty="0" smtClean="0"/>
              <a:t>rd</a:t>
            </a:r>
            <a:r>
              <a:rPr lang="en-US" baseline="0" dirty="0" smtClean="0"/>
              <a:t> party libraries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080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Click in the left gutter to add a breakpoint.</a:t>
            </a:r>
          </a:p>
          <a:p>
            <a:r>
              <a:rPr lang="en-US" dirty="0" smtClean="0"/>
              <a:t>Also, the purple pause button tells the tools to break on exception</a:t>
            </a:r>
          </a:p>
          <a:p>
            <a:r>
              <a:rPr lang="en-US" dirty="0" smtClean="0"/>
              <a:t>The curly brace icon is what allows you to prettify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276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</a:t>
            </a:r>
            <a:r>
              <a:rPr lang="en-US" baseline="0" dirty="0" smtClean="0"/>
              <a:t> we’re hovering over files in the code, but you’ll notice you can also see the files in the right hand panel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240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also buttons and commands for stepping into a function, and out of a </a:t>
            </a:r>
            <a:r>
              <a:rPr lang="en-US" dirty="0" err="1" smtClean="0"/>
              <a:t>functio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648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42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83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61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70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13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15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87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4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6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04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C009-77EF-46BB-9D8D-3FE381EF14E0}" type="datetime1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7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rgbClr val="45454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solidFill>
                  <a:srgbClr val="454545"/>
                </a:solidFill>
              </a:defRPr>
            </a:lvl1pPr>
            <a:lvl2pPr>
              <a:defRPr>
                <a:solidFill>
                  <a:srgbClr val="454545"/>
                </a:solidFill>
              </a:defRPr>
            </a:lvl2pPr>
            <a:lvl3pPr>
              <a:defRPr>
                <a:solidFill>
                  <a:srgbClr val="454545"/>
                </a:solidFill>
              </a:defRPr>
            </a:lvl3pPr>
            <a:lvl4pPr>
              <a:defRPr>
                <a:solidFill>
                  <a:srgbClr val="454545"/>
                </a:solidFill>
              </a:defRPr>
            </a:lvl4pPr>
            <a:lvl5pPr>
              <a:defRPr>
                <a:solidFill>
                  <a:srgbClr val="454545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2774-5962-4405-A300-0E706D5AC349}" type="datetime1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8001" y="756749"/>
            <a:ext cx="45719" cy="488052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082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A340-0205-4796-8B2F-9B791CA2B763}" type="datetime1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87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267-C9DE-4CF0-8CC6-1BCF82D89071}" type="datetime1">
              <a:rPr lang="en-US" smtClean="0"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49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FACB-E678-4380-B34A-EF00083E99C0}" type="datetime1">
              <a:rPr lang="en-US" smtClean="0"/>
              <a:t>6/18/2015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17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569D9-A56A-4228-8F81-15F5352A379D}" type="datetime1">
              <a:rPr lang="en-US" smtClean="0"/>
              <a:t>6/18/2015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835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827F-E4D5-4882-9145-DAD6C6176765}" type="datetime1">
              <a:rPr lang="en-US" smtClean="0"/>
              <a:t>6/18/2015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51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6B7D7-5730-4FBC-BA6E-B675838F1C43}" type="datetime1">
              <a:rPr lang="en-US" smtClean="0"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1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35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E1D6E-7C4C-4C83-BB14-D2A0180C7DEB}" type="datetime1">
              <a:rPr lang="en-US" smtClean="0"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054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A5F7-5B29-40C0-B1C9-CB9724B2D4E9}" type="datetime1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590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47B0-FCF7-4668-A56C-21B4B9AD3BBE}" type="datetime1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4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90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2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81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61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9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6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1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8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5B086-CE7D-473D-82D1-280A18AD0687}" type="datetime1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06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peter.sh/experiments/vendor-prefixed-css-property-overview/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org/package/gulp-image-optimization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gruntjs/grunt-contrib-imagemin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dern.ie/en-us/report" TargetMode="Externa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odern.ie/en-us/repor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97DD6"/>
            </a:gs>
            <a:gs pos="100000">
              <a:srgbClr val="01D0FE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FF"/>
                </a:solidFill>
                <a:cs typeface="Segoe UI"/>
              </a:rPr>
              <a:t>How to Debug a Website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38861" y="4721264"/>
            <a:ext cx="9144000" cy="1655762"/>
          </a:xfrm>
        </p:spPr>
        <p:txBody>
          <a:bodyPr anchor="b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David </a:t>
            </a:r>
            <a:r>
              <a:rPr lang="en-US" b="1" dirty="0" smtClean="0">
                <a:solidFill>
                  <a:schemeClr val="bg1"/>
                </a:solidFill>
              </a:rPr>
              <a:t>Catuhe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Edge </a:t>
            </a:r>
            <a:r>
              <a:rPr lang="en-US" dirty="0" smtClean="0">
                <a:solidFill>
                  <a:schemeClr val="bg1"/>
                </a:solidFill>
              </a:rPr>
              <a:t>/ Open web standards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b="1" dirty="0" err="1" smtClean="0">
                <a:solidFill>
                  <a:schemeClr val="bg1"/>
                </a:solidFill>
              </a:rPr>
              <a:t>deltakosh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en-US" b="1" dirty="0" smtClean="0">
                <a:solidFill>
                  <a:schemeClr val="bg1"/>
                </a:solidFill>
              </a:rPr>
              <a:t>davca</a:t>
            </a:r>
            <a:r>
              <a:rPr lang="en-US" dirty="0" smtClean="0">
                <a:solidFill>
                  <a:schemeClr val="bg1"/>
                </a:solidFill>
              </a:rPr>
              <a:t>@microsoft.com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egoe UI"/>
              </a:rPr>
              <a:t>Compatibility mode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Segoe UI" charset="0"/>
                <a:cs typeface="Segoe UI" charset="0"/>
              </a:rPr>
              <a:t>This one only apply to IE11</a:t>
            </a:r>
          </a:p>
          <a:p>
            <a:r>
              <a:rPr lang="en-US" dirty="0" smtClean="0">
                <a:latin typeface="Segoe UI" charset="0"/>
                <a:cs typeface="Segoe UI" charset="0"/>
              </a:rPr>
              <a:t>Tells </a:t>
            </a:r>
            <a:r>
              <a:rPr lang="en-US" dirty="0">
                <a:latin typeface="Segoe UI" charset="0"/>
                <a:cs typeface="Segoe UI" charset="0"/>
              </a:rPr>
              <a:t>you if your site is running in compatibility mode</a:t>
            </a:r>
          </a:p>
          <a:p>
            <a:r>
              <a:rPr lang="en-US" dirty="0">
                <a:latin typeface="Segoe UI" charset="0"/>
                <a:cs typeface="Segoe UI" charset="0"/>
              </a:rPr>
              <a:t>Your site </a:t>
            </a:r>
            <a:r>
              <a:rPr lang="en-US" b="1" dirty="0">
                <a:latin typeface="Segoe UI" charset="0"/>
                <a:cs typeface="Segoe UI" charset="0"/>
              </a:rPr>
              <a:t>should </a:t>
            </a:r>
            <a:r>
              <a:rPr lang="en-US" dirty="0">
                <a:latin typeface="Segoe UI" charset="0"/>
                <a:cs typeface="Segoe UI" charset="0"/>
              </a:rPr>
              <a:t>be rendering in standards mode to improve performance in IE9 &amp; IE10</a:t>
            </a:r>
          </a:p>
          <a:p>
            <a:r>
              <a:rPr lang="en-US" dirty="0">
                <a:latin typeface="Segoe UI" charset="0"/>
                <a:cs typeface="Segoe UI" charset="0"/>
              </a:rPr>
              <a:t>To ensure standards mode rendering, you can add this meta tag in the &lt;head&gt; of your page: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800000"/>
                </a:solidFill>
                <a:latin typeface="Segoe UI" charset="0"/>
                <a:cs typeface="Segoe UI" charset="0"/>
              </a:rPr>
              <a:t>&lt;meta</a:t>
            </a:r>
            <a:r>
              <a:rPr lang="en-US" dirty="0">
                <a:solidFill>
                  <a:srgbClr val="FF0000"/>
                </a:solidFill>
                <a:latin typeface="Segoe UI" charset="0"/>
                <a:cs typeface="Segoe UI" charset="0"/>
              </a:rPr>
              <a:t> http-</a:t>
            </a:r>
            <a:r>
              <a:rPr lang="en-US" dirty="0" err="1">
                <a:solidFill>
                  <a:srgbClr val="FF0000"/>
                </a:solidFill>
                <a:latin typeface="Segoe UI" charset="0"/>
                <a:cs typeface="Segoe UI" charset="0"/>
              </a:rPr>
              <a:t>equiv</a:t>
            </a:r>
            <a:r>
              <a:rPr lang="en-US" dirty="0">
                <a:solidFill>
                  <a:srgbClr val="0000FF"/>
                </a:solidFill>
                <a:latin typeface="Segoe UI" charset="0"/>
                <a:cs typeface="Segoe UI" charset="0"/>
              </a:rPr>
              <a:t>="X-UA-Compatible"</a:t>
            </a:r>
            <a:r>
              <a:rPr lang="en-US" dirty="0">
                <a:solidFill>
                  <a:srgbClr val="FF0000"/>
                </a:solidFill>
                <a:latin typeface="Segoe UI" charset="0"/>
                <a:cs typeface="Segoe UI" charset="0"/>
              </a:rPr>
              <a:t> content</a:t>
            </a:r>
            <a:r>
              <a:rPr lang="en-US" dirty="0">
                <a:solidFill>
                  <a:srgbClr val="0000FF"/>
                </a:solidFill>
                <a:latin typeface="Segoe UI" charset="0"/>
                <a:cs typeface="Segoe UI" charset="0"/>
              </a:rPr>
              <a:t>="IE=Edge"</a:t>
            </a:r>
            <a:r>
              <a:rPr lang="en-US" dirty="0">
                <a:solidFill>
                  <a:srgbClr val="800000"/>
                </a:solidFill>
                <a:latin typeface="Segoe UI" charset="0"/>
                <a:cs typeface="Segoe UI" charset="0"/>
              </a:rPr>
              <a:t>&gt;</a:t>
            </a:r>
          </a:p>
          <a:p>
            <a:endParaRPr lang="en-US" dirty="0">
              <a:solidFill>
                <a:srgbClr val="800000"/>
              </a:solidFill>
              <a:latin typeface="Segoe UI" charset="0"/>
              <a:cs typeface="Segoe UI" charset="0"/>
            </a:endParaRPr>
          </a:p>
          <a:p>
            <a:r>
              <a:rPr lang="en-US" dirty="0">
                <a:latin typeface="Segoe UI" charset="0"/>
                <a:cs typeface="Segoe UI" charset="0"/>
              </a:rPr>
              <a:t>Additionally, ensure you're using the HTML </a:t>
            </a:r>
            <a:r>
              <a:rPr lang="en-US" dirty="0" err="1">
                <a:latin typeface="Segoe UI" charset="0"/>
                <a:cs typeface="Segoe UI" charset="0"/>
              </a:rPr>
              <a:t>doctype</a:t>
            </a:r>
            <a:r>
              <a:rPr lang="en-US" dirty="0">
                <a:latin typeface="Segoe UI" charset="0"/>
                <a:cs typeface="Segoe UI" charset="0"/>
              </a:rPr>
              <a:t>:</a:t>
            </a:r>
          </a:p>
          <a:p>
            <a:pPr lvl="1"/>
            <a:r>
              <a:rPr lang="en-US" dirty="0">
                <a:latin typeface="Segoe UI" charset="0"/>
                <a:cs typeface="Segoe UI" charset="0"/>
              </a:rPr>
              <a:t>&lt;!DOCTYPE 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10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536942" y="847773"/>
            <a:ext cx="2906929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r"/>
            <a:r>
              <a:rPr lang="en-US">
                <a:solidFill>
                  <a:srgbClr val="DDDDDD"/>
                </a:solidFill>
                <a:latin typeface="Segoe UI" charset="0"/>
                <a:cs typeface="Segoe UI" charset="0"/>
              </a:rPr>
              <a:t>Using modern.ie scanner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5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egoe UI"/>
              </a:rPr>
              <a:t>Frameworks &amp; libraries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Segoe UI" charset="0"/>
                <a:cs typeface="Segoe UI" charset="0"/>
              </a:rPr>
              <a:t>Checks to ensure the frameworks and libraries you're using support the latest versions of Internet Explorer</a:t>
            </a:r>
          </a:p>
          <a:p>
            <a:r>
              <a:rPr lang="en-US">
                <a:latin typeface="Segoe UI" charset="0"/>
                <a:cs typeface="Segoe UI" charset="0"/>
              </a:rPr>
              <a:t>Frameworks and libraries include:</a:t>
            </a:r>
          </a:p>
          <a:p>
            <a:pPr lvl="1"/>
            <a:r>
              <a:rPr lang="en-US" sz="2000">
                <a:latin typeface="Segoe UI" charset="0"/>
                <a:cs typeface="Segoe UI" charset="0"/>
              </a:rPr>
              <a:t>jQuery</a:t>
            </a:r>
          </a:p>
          <a:p>
            <a:pPr lvl="1"/>
            <a:r>
              <a:rPr lang="en-US" sz="2000">
                <a:latin typeface="Segoe UI" charset="0"/>
                <a:cs typeface="Segoe UI" charset="0"/>
              </a:rPr>
              <a:t>Modernzir</a:t>
            </a:r>
          </a:p>
          <a:p>
            <a:pPr lvl="1"/>
            <a:r>
              <a:rPr lang="en-US" sz="2000">
                <a:latin typeface="Segoe UI" charset="0"/>
                <a:cs typeface="Segoe UI" charset="0"/>
              </a:rPr>
              <a:t>Bootstrap</a:t>
            </a:r>
          </a:p>
          <a:p>
            <a:pPr lvl="1"/>
            <a:r>
              <a:rPr lang="en-US" sz="2000">
                <a:latin typeface="Segoe UI" charset="0"/>
                <a:cs typeface="Segoe UI" charset="0"/>
              </a:rPr>
              <a:t>Underscore</a:t>
            </a:r>
          </a:p>
          <a:p>
            <a:pPr lvl="1"/>
            <a:r>
              <a:rPr lang="en-US" sz="2000">
                <a:latin typeface="Segoe UI" charset="0"/>
                <a:cs typeface="Segoe UI" charset="0"/>
              </a:rPr>
              <a:t>Backbone</a:t>
            </a:r>
          </a:p>
          <a:p>
            <a:pPr lvl="1"/>
            <a:r>
              <a:rPr lang="en-US" sz="2000">
                <a:latin typeface="Segoe UI" charset="0"/>
                <a:cs typeface="Segoe UI" charset="0"/>
              </a:rPr>
              <a:t>RequireJS</a:t>
            </a:r>
          </a:p>
          <a:p>
            <a:pPr lvl="1"/>
            <a:r>
              <a:rPr lang="en-US" sz="2000">
                <a:latin typeface="Segoe UI" charset="0"/>
                <a:cs typeface="Segoe UI" charset="0"/>
              </a:rPr>
              <a:t>Angular</a:t>
            </a:r>
          </a:p>
          <a:p>
            <a:pPr lvl="1"/>
            <a:r>
              <a:rPr lang="en-US" sz="2000">
                <a:latin typeface="Segoe UI"/>
                <a:cs typeface="Segoe UI"/>
              </a:rPr>
              <a:t>and many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536942" y="847773"/>
            <a:ext cx="2906929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r"/>
            <a:r>
              <a:rPr lang="en-US">
                <a:solidFill>
                  <a:srgbClr val="DDDDDD"/>
                </a:solidFill>
                <a:latin typeface="Segoe UI" charset="0"/>
                <a:cs typeface="Segoe UI" charset="0"/>
              </a:rPr>
              <a:t>Using modern.ie scanner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03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egoe UI"/>
              </a:rPr>
              <a:t>Web standards docmode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Segoe UI" charset="0"/>
                <a:cs typeface="Segoe UI" charset="0"/>
              </a:rPr>
              <a:t>This one only apply to </a:t>
            </a:r>
            <a:r>
              <a:rPr lang="en-US" b="1" dirty="0" smtClean="0">
                <a:latin typeface="Segoe UI" charset="0"/>
                <a:cs typeface="Segoe UI" charset="0"/>
              </a:rPr>
              <a:t>IE11</a:t>
            </a:r>
            <a:endParaRPr lang="en-US" dirty="0" smtClean="0">
              <a:latin typeface="Segoe UI" charset="0"/>
              <a:cs typeface="Segoe UI" charset="0"/>
            </a:endParaRPr>
          </a:p>
          <a:p>
            <a:r>
              <a:rPr lang="en-US" dirty="0" smtClean="0">
                <a:latin typeface="Segoe UI" charset="0"/>
                <a:cs typeface="Segoe UI" charset="0"/>
              </a:rPr>
              <a:t>Essentially </a:t>
            </a:r>
            <a:r>
              <a:rPr lang="en-US" dirty="0">
                <a:latin typeface="Segoe UI" charset="0"/>
                <a:cs typeface="Segoe UI" charset="0"/>
              </a:rPr>
              <a:t>just checks your </a:t>
            </a:r>
            <a:r>
              <a:rPr lang="en-US" dirty="0" err="1">
                <a:latin typeface="Segoe UI" charset="0"/>
                <a:cs typeface="Segoe UI" charset="0"/>
              </a:rPr>
              <a:t>doctype</a:t>
            </a:r>
            <a:endParaRPr lang="en-US" dirty="0">
              <a:latin typeface="Segoe UI" charset="0"/>
              <a:cs typeface="Segoe UI" charset="0"/>
            </a:endParaRPr>
          </a:p>
          <a:p>
            <a:r>
              <a:rPr lang="en-US" dirty="0">
                <a:latin typeface="Segoe UI" charset="0"/>
                <a:cs typeface="Segoe UI" charset="0"/>
              </a:rPr>
              <a:t>Will get "errors" if not using the HTML5 </a:t>
            </a:r>
            <a:r>
              <a:rPr lang="en-US" dirty="0" err="1">
                <a:latin typeface="Segoe UI" charset="0"/>
                <a:cs typeface="Segoe UI" charset="0"/>
              </a:rPr>
              <a:t>doctype</a:t>
            </a:r>
            <a:endParaRPr lang="en-US" dirty="0">
              <a:latin typeface="Segoe UI" charset="0"/>
              <a:cs typeface="Segoe UI" charset="0"/>
            </a:endParaRPr>
          </a:p>
          <a:p>
            <a:endParaRPr lang="en-US" dirty="0">
              <a:latin typeface="Segoe UI" charset="0"/>
              <a:cs typeface="Segoe UI" charset="0"/>
            </a:endParaRPr>
          </a:p>
          <a:p>
            <a:pPr marL="0" indent="0">
              <a:buNone/>
            </a:pPr>
            <a:r>
              <a:rPr lang="en-US" dirty="0">
                <a:latin typeface="Segoe UI" charset="0"/>
                <a:cs typeface="Segoe UI" charset="0"/>
              </a:rPr>
              <a:t>&lt;!DOCTYPE html&gt;</a:t>
            </a:r>
          </a:p>
          <a:p>
            <a:endParaRPr lang="en-US" dirty="0">
              <a:latin typeface="Segoe UI" charset="0"/>
              <a:cs typeface="Segoe UI" charset="0"/>
            </a:endParaRPr>
          </a:p>
          <a:p>
            <a:r>
              <a:rPr lang="en-US" dirty="0">
                <a:latin typeface="Segoe UI" charset="0"/>
                <a:cs typeface="Segoe UI" charset="0"/>
              </a:rPr>
              <a:t>Using the HTML5 </a:t>
            </a:r>
            <a:r>
              <a:rPr lang="en-US" dirty="0" err="1">
                <a:latin typeface="Segoe UI" charset="0"/>
                <a:cs typeface="Segoe UI" charset="0"/>
              </a:rPr>
              <a:t>doctype</a:t>
            </a:r>
            <a:r>
              <a:rPr lang="en-US" dirty="0">
                <a:latin typeface="Segoe UI" charset="0"/>
                <a:cs typeface="Segoe UI" charset="0"/>
              </a:rPr>
              <a:t> also helps ensure your site renders in Standards 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536942" y="847773"/>
            <a:ext cx="2906929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r"/>
            <a:r>
              <a:rPr lang="en-US">
                <a:solidFill>
                  <a:srgbClr val="DDDDDD"/>
                </a:solidFill>
                <a:latin typeface="Segoe UI" charset="0"/>
                <a:cs typeface="Segoe UI" charset="0"/>
              </a:rPr>
              <a:t>Using modern.ie scanner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73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Prefixes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to make sure </a:t>
            </a:r>
            <a:r>
              <a:rPr lang="en-US" dirty="0" err="1" smtClean="0"/>
              <a:t>css</a:t>
            </a:r>
            <a:r>
              <a:rPr lang="en-US" dirty="0" smtClean="0"/>
              <a:t> prefixes are being used correctly</a:t>
            </a:r>
          </a:p>
          <a:p>
            <a:r>
              <a:rPr lang="en-US" dirty="0">
                <a:latin typeface="Segoe UI" charset="0"/>
                <a:cs typeface="Segoe UI" charset="0"/>
              </a:rPr>
              <a:t>Allows you to view the selectors that are missing vendor </a:t>
            </a:r>
            <a:r>
              <a:rPr lang="en-US" dirty="0" smtClean="0">
                <a:latin typeface="Segoe UI" charset="0"/>
                <a:cs typeface="Segoe UI" charset="0"/>
              </a:rPr>
              <a:t>prefixes</a:t>
            </a:r>
            <a:endParaRPr lang="en-US" dirty="0" smtClean="0"/>
          </a:p>
          <a:p>
            <a:r>
              <a:rPr lang="en-US" dirty="0" smtClean="0"/>
              <a:t>Missing </a:t>
            </a:r>
            <a:r>
              <a:rPr lang="en-US" dirty="0" err="1" smtClean="0"/>
              <a:t>css</a:t>
            </a:r>
            <a:r>
              <a:rPr lang="en-US" dirty="0" smtClean="0"/>
              <a:t> vendor prefixes mean your site could render incorrectly</a:t>
            </a:r>
          </a:p>
          <a:p>
            <a:r>
              <a:rPr lang="en-US" dirty="0" smtClean="0"/>
              <a:t>Ensures vendor prefixes are being used for certain </a:t>
            </a:r>
            <a:r>
              <a:rPr lang="en-US" dirty="0" err="1" smtClean="0"/>
              <a:t>css</a:t>
            </a:r>
            <a:r>
              <a:rPr lang="en-US" dirty="0" smtClean="0"/>
              <a:t> properties</a:t>
            </a:r>
          </a:p>
          <a:p>
            <a:r>
              <a:rPr lang="en-US" dirty="0" smtClean="0"/>
              <a:t>Full list of checks </a:t>
            </a:r>
            <a:r>
              <a:rPr lang="en-US" dirty="0"/>
              <a:t>comes from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://peter.sh/experiments/vendor-prefixed-css-property-overview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Helps ensure CSS works in IE11 and other modern browsers including devices like iPads, iPhones, Kindles,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708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Prefixes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transition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0.3s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24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Prefixes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moz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-transition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0.3s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-o-transition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0.3s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webkit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-transition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0.3s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transition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0.3s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22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Segoe UI"/>
              </a:rPr>
              <a:t>status.modern.ie</a:t>
            </a:r>
            <a:endParaRPr lang="en-US" dirty="0">
              <a:cs typeface="Segoe UI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goe UI" charset="0"/>
                <a:cs typeface="Segoe UI" charset="0"/>
              </a:rPr>
              <a:t>Your ultimate site to check if a feature is supported</a:t>
            </a:r>
            <a:endParaRPr lang="en-US" dirty="0">
              <a:latin typeface="Segoe UI" charset="0"/>
              <a:cs typeface="Segoe U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536942" y="847773"/>
            <a:ext cx="2906929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r"/>
            <a:r>
              <a:rPr lang="en-US">
                <a:solidFill>
                  <a:srgbClr val="DDDDDD"/>
                </a:solidFill>
                <a:latin typeface="Segoe UI" charset="0"/>
                <a:cs typeface="Segoe UI" charset="0"/>
              </a:rPr>
              <a:t>Using modern.ie scanner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636" y="2279338"/>
            <a:ext cx="7724851" cy="425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548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egoe UI"/>
              </a:rPr>
              <a:t>Browser plug-ins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Segoe UI" charset="0"/>
                <a:cs typeface="Segoe UI" charset="0"/>
              </a:rPr>
              <a:t>Checks to see if your page is using plug-ins</a:t>
            </a:r>
          </a:p>
          <a:p>
            <a:r>
              <a:rPr lang="en-US">
                <a:latin typeface="Segoe UI" charset="0"/>
                <a:cs typeface="Segoe UI" charset="0"/>
              </a:rPr>
              <a:t>Plug-ins include:</a:t>
            </a:r>
          </a:p>
          <a:p>
            <a:pPr lvl="1"/>
            <a:r>
              <a:rPr lang="en-US">
                <a:latin typeface="Segoe UI" charset="0"/>
                <a:cs typeface="Segoe UI" charset="0"/>
              </a:rPr>
              <a:t>Adobe Flash</a:t>
            </a:r>
          </a:p>
          <a:p>
            <a:pPr lvl="1"/>
            <a:r>
              <a:rPr lang="en-US">
                <a:latin typeface="Segoe UI" charset="0"/>
                <a:cs typeface="Segoe UI" charset="0"/>
              </a:rPr>
              <a:t>ActiveX</a:t>
            </a:r>
          </a:p>
          <a:p>
            <a:r>
              <a:rPr lang="en-US">
                <a:latin typeface="Segoe UI" charset="0"/>
                <a:cs typeface="Segoe UI" charset="0"/>
              </a:rPr>
              <a:t>Plug-ins aren't supported on devices like the iPad, Microsoft Surface, Amazon Kindle, etc. so it's important to keep your site plug-in free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536942" y="847773"/>
            <a:ext cx="2906929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r"/>
            <a:r>
              <a:rPr lang="en-US">
                <a:solidFill>
                  <a:srgbClr val="DDDDDD"/>
                </a:solidFill>
                <a:latin typeface="Segoe UI" charset="0"/>
                <a:cs typeface="Segoe UI" charset="0"/>
              </a:rPr>
              <a:t>Using modern.ie scanner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04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egoe UI"/>
              </a:rPr>
              <a:t>Responsive web design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Segoe UI" charset="0"/>
                <a:cs typeface="Segoe UI" charset="0"/>
              </a:rPr>
              <a:t>Detects if your site is using media queries for responsive breakpoints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18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536942" y="847773"/>
            <a:ext cx="2906929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r"/>
            <a:r>
              <a:rPr lang="en-US">
                <a:solidFill>
                  <a:srgbClr val="DDDDDD"/>
                </a:solidFill>
                <a:latin typeface="Segoe UI" charset="0"/>
                <a:cs typeface="Segoe UI" charset="0"/>
              </a:rPr>
              <a:t>Using modern.ie scanner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03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egoe UI"/>
              </a:rPr>
              <a:t>Browser detection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Segoe UI" charset="0"/>
                <a:cs typeface="Segoe UI" charset="0"/>
              </a:rPr>
              <a:t>Detects places where you might be using browser detection techniques</a:t>
            </a:r>
          </a:p>
          <a:p>
            <a:r>
              <a:rPr lang="en-US">
                <a:latin typeface="Segoe UI" charset="0"/>
                <a:cs typeface="Segoe UI" charset="0"/>
              </a:rPr>
              <a:t>Common uses of browser detection are to target older versions of Internet Explorer</a:t>
            </a:r>
          </a:p>
          <a:p>
            <a:r>
              <a:rPr lang="en-US">
                <a:latin typeface="Segoe UI" charset="0"/>
                <a:cs typeface="Segoe UI" charset="0"/>
              </a:rPr>
              <a:t>Placing an HTML5 shiv or IE specific styles inside conditional comments is okay, but just make sure you're targeting ONLY the versions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19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536942" y="847773"/>
            <a:ext cx="2906929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r"/>
            <a:r>
              <a:rPr lang="en-US">
                <a:solidFill>
                  <a:srgbClr val="DDDDDD"/>
                </a:solidFill>
                <a:latin typeface="Segoe UI" charset="0"/>
                <a:cs typeface="Segoe UI" charset="0"/>
              </a:rPr>
              <a:t>Using modern.ie scanner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6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some web sites are not working with </a:t>
            </a:r>
            <a:r>
              <a:rPr lang="en-US" dirty="0" smtClean="0"/>
              <a:t>Edge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25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egoe UI"/>
              </a:rPr>
              <a:t>Optimize the images on your page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Segoe UI" charset="0"/>
                <a:cs typeface="Segoe UI" charset="0"/>
              </a:rPr>
              <a:t>Detects how optimized your bitmap images are</a:t>
            </a:r>
          </a:p>
          <a:p>
            <a:r>
              <a:rPr lang="en-US">
                <a:latin typeface="Segoe UI" charset="0"/>
                <a:cs typeface="Segoe UI" charset="0"/>
              </a:rPr>
              <a:t>Make sure you're optimizing images before using them on the web</a:t>
            </a:r>
          </a:p>
          <a:p>
            <a:r>
              <a:rPr lang="en-US">
                <a:latin typeface="Segoe UI" charset="0"/>
                <a:cs typeface="Segoe UI" charset="0"/>
              </a:rPr>
              <a:t>Applications like Photoshop make this easy by "saving for web"</a:t>
            </a:r>
          </a:p>
          <a:p>
            <a:r>
              <a:rPr lang="en-US">
                <a:latin typeface="Segoe UI" charset="0"/>
                <a:cs typeface="Segoe UI" charset="0"/>
              </a:rPr>
              <a:t>Other command line tools are available to use with task runners like Grunt and Gulp</a:t>
            </a:r>
          </a:p>
          <a:p>
            <a:pPr lvl="1"/>
            <a:r>
              <a:rPr lang="en-US">
                <a:latin typeface="Segoe UI" charset="0"/>
                <a:cs typeface="Segoe UI" charset="0"/>
                <a:hlinkClick r:id="rId3"/>
              </a:rPr>
              <a:t>https://www.npmjs.org/package/gulp-image-optimization</a:t>
            </a:r>
          </a:p>
          <a:p>
            <a:pPr lvl="1"/>
            <a:r>
              <a:rPr lang="en-US">
                <a:latin typeface="Segoe UI" charset="0"/>
                <a:cs typeface="Segoe UI" charset="0"/>
                <a:hlinkClick r:id="rId4"/>
              </a:rPr>
              <a:t>https://github.com/gruntjs/grunt-contrib-imagemin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20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536942" y="847773"/>
            <a:ext cx="2906929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r"/>
            <a:r>
              <a:rPr lang="en-US">
                <a:solidFill>
                  <a:srgbClr val="DDDDDD"/>
                </a:solidFill>
                <a:latin typeface="Segoe UI" charset="0"/>
                <a:cs typeface="Segoe UI" charset="0"/>
              </a:rPr>
              <a:t>Using modern.ie scanner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05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egoe UI"/>
              </a:rPr>
              <a:t>HTML5 inputs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Segoe UI" charset="0"/>
                <a:cs typeface="Segoe UI" charset="0"/>
              </a:rPr>
              <a:t>Detects uses of HTML5 inputs</a:t>
            </a:r>
          </a:p>
          <a:p>
            <a:r>
              <a:rPr lang="en-US">
                <a:latin typeface="Segoe UI" charset="0"/>
                <a:cs typeface="Segoe UI" charset="0"/>
              </a:rPr>
              <a:t>It is good practice to take advantage of HTML5 inputs, as they degrade gracefully so fallbacks are typically not needed</a:t>
            </a:r>
          </a:p>
          <a:p>
            <a:r>
              <a:rPr lang="en-US">
                <a:latin typeface="Segoe UI" charset="0"/>
                <a:cs typeface="Segoe UI" charset="0"/>
              </a:rPr>
              <a:t>Example of HTML5 inputs are:</a:t>
            </a:r>
          </a:p>
          <a:p>
            <a:pPr lvl="1"/>
            <a:r>
              <a:rPr lang="en-US" sz="2000">
                <a:latin typeface="Segoe UI" charset="0"/>
                <a:cs typeface="Segoe UI" charset="0"/>
              </a:rPr>
              <a:t>color</a:t>
            </a:r>
          </a:p>
          <a:p>
            <a:pPr lvl="1"/>
            <a:r>
              <a:rPr lang="en-US" sz="2000">
                <a:latin typeface="Segoe UI" charset="0"/>
                <a:cs typeface="Segoe UI" charset="0"/>
              </a:rPr>
              <a:t>date</a:t>
            </a:r>
          </a:p>
          <a:p>
            <a:pPr lvl="1"/>
            <a:r>
              <a:rPr lang="en-US" sz="2000">
                <a:latin typeface="Segoe UI" charset="0"/>
                <a:cs typeface="Segoe UI" charset="0"/>
              </a:rPr>
              <a:t>email</a:t>
            </a:r>
          </a:p>
          <a:p>
            <a:pPr lvl="1"/>
            <a:r>
              <a:rPr lang="en-US" sz="2000">
                <a:latin typeface="Segoe UI" charset="0"/>
                <a:cs typeface="Segoe UI" charset="0"/>
              </a:rPr>
              <a:t>month</a:t>
            </a:r>
          </a:p>
          <a:p>
            <a:pPr lvl="1"/>
            <a:r>
              <a:rPr lang="en-US" sz="2000">
                <a:latin typeface="Segoe UI" charset="0"/>
                <a:cs typeface="Segoe UI" charset="0"/>
              </a:rPr>
              <a:t>email</a:t>
            </a:r>
          </a:p>
          <a:p>
            <a:pPr lvl="1"/>
            <a:r>
              <a:rPr lang="en-US" sz="2000">
                <a:latin typeface="Segoe UI" charset="0"/>
                <a:cs typeface="Segoe UI" charset="0"/>
              </a:rPr>
              <a:t>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536942" y="847773"/>
            <a:ext cx="2906929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r"/>
            <a:r>
              <a:rPr lang="en-US">
                <a:solidFill>
                  <a:srgbClr val="DDDDDD"/>
                </a:solidFill>
                <a:latin typeface="Segoe UI" charset="0"/>
                <a:cs typeface="Segoe UI" charset="0"/>
              </a:rPr>
              <a:t>Using modern.ie scanner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7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egoe UI"/>
              </a:rPr>
              <a:t>Prerender + prefetch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" charset="0"/>
                <a:cs typeface="Segoe UI" charset="0"/>
              </a:rPr>
              <a:t>Checks for techniques that load content in advance to make for a faster browsing experience</a:t>
            </a:r>
          </a:p>
          <a:p>
            <a:r>
              <a:rPr lang="en-US" dirty="0">
                <a:latin typeface="Segoe UI" charset="0"/>
                <a:cs typeface="Segoe UI" charset="0"/>
              </a:rPr>
              <a:t>Preload specifies a page to be loaded in the background while the user reads the current page</a:t>
            </a:r>
          </a:p>
          <a:p>
            <a:r>
              <a:rPr lang="en-US" dirty="0" err="1">
                <a:latin typeface="Segoe UI" charset="0"/>
                <a:cs typeface="Segoe UI" charset="0"/>
              </a:rPr>
              <a:t>Prefetch</a:t>
            </a:r>
            <a:r>
              <a:rPr lang="en-US" dirty="0">
                <a:latin typeface="Segoe UI" charset="0"/>
                <a:cs typeface="Segoe UI" charset="0"/>
              </a:rPr>
              <a:t> identifies resources to be downloaded in the background</a:t>
            </a:r>
          </a:p>
          <a:p>
            <a:r>
              <a:rPr lang="en-US" dirty="0">
                <a:latin typeface="Segoe UI" charset="0"/>
                <a:cs typeface="Segoe UI" charset="0"/>
              </a:rPr>
              <a:t>Can use link tags to </a:t>
            </a:r>
            <a:r>
              <a:rPr lang="en-US" dirty="0" err="1">
                <a:latin typeface="Segoe UI" charset="0"/>
                <a:cs typeface="Segoe UI" charset="0"/>
              </a:rPr>
              <a:t>prerender</a:t>
            </a:r>
            <a:r>
              <a:rPr lang="en-US" dirty="0">
                <a:latin typeface="Segoe UI" charset="0"/>
                <a:cs typeface="Segoe UI" charset="0"/>
              </a:rPr>
              <a:t> and </a:t>
            </a:r>
            <a:r>
              <a:rPr lang="en-US" dirty="0" err="1">
                <a:latin typeface="Segoe UI" charset="0"/>
                <a:cs typeface="Segoe UI" charset="0"/>
              </a:rPr>
              <a:t>prefetch</a:t>
            </a:r>
            <a:endParaRPr lang="en-US" dirty="0">
              <a:latin typeface="Segoe UI" charset="0"/>
              <a:cs typeface="Segoe UI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latin typeface="Segoe UI" charset="0"/>
              <a:cs typeface="Segoe UI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Segoe UI" charset="0"/>
                <a:cs typeface="Segoe UI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Segoe UI" charset="0"/>
                <a:cs typeface="Segoe UI" charset="0"/>
              </a:rPr>
              <a:t>link</a:t>
            </a:r>
            <a:r>
              <a:rPr lang="en-US" dirty="0">
                <a:solidFill>
                  <a:srgbClr val="FF0000"/>
                </a:solidFill>
                <a:latin typeface="Segoe UI" charset="0"/>
                <a:cs typeface="Segoe UI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Segoe UI" charset="0"/>
                <a:cs typeface="Segoe UI" charset="0"/>
              </a:rPr>
              <a:t>rel</a:t>
            </a:r>
            <a:r>
              <a:rPr lang="en-US" dirty="0">
                <a:solidFill>
                  <a:srgbClr val="0000FF"/>
                </a:solidFill>
                <a:latin typeface="Segoe UI" charset="0"/>
                <a:cs typeface="Segoe UI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Segoe UI" charset="0"/>
                <a:cs typeface="Segoe UI" charset="0"/>
              </a:rPr>
              <a:t>prerender</a:t>
            </a:r>
            <a:r>
              <a:rPr lang="en-US" dirty="0">
                <a:solidFill>
                  <a:srgbClr val="0000FF"/>
                </a:solidFill>
                <a:latin typeface="Segoe UI" charset="0"/>
                <a:cs typeface="Segoe UI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Segoe UI" charset="0"/>
                <a:cs typeface="Segoe UI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Segoe UI" charset="0"/>
                <a:cs typeface="Segoe UI" charset="0"/>
              </a:rPr>
              <a:t>href</a:t>
            </a:r>
            <a:r>
              <a:rPr lang="en-US" dirty="0">
                <a:solidFill>
                  <a:srgbClr val="0000FF"/>
                </a:solidFill>
                <a:latin typeface="Segoe UI" charset="0"/>
                <a:cs typeface="Segoe UI" charset="0"/>
              </a:rPr>
              <a:t>="http://example.com/nextpage.html" /&gt;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Segoe UI" charset="0"/>
                <a:cs typeface="Segoe UI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Segoe UI" charset="0"/>
                <a:cs typeface="Segoe UI" charset="0"/>
              </a:rPr>
              <a:t>link</a:t>
            </a:r>
            <a:r>
              <a:rPr lang="en-US" dirty="0">
                <a:solidFill>
                  <a:srgbClr val="FF0000"/>
                </a:solidFill>
                <a:latin typeface="Segoe UI" charset="0"/>
                <a:cs typeface="Segoe UI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Segoe UI" charset="0"/>
                <a:cs typeface="Segoe UI" charset="0"/>
              </a:rPr>
              <a:t>rel</a:t>
            </a:r>
            <a:r>
              <a:rPr lang="en-US" dirty="0">
                <a:solidFill>
                  <a:srgbClr val="0000FF"/>
                </a:solidFill>
                <a:latin typeface="Segoe UI" charset="0"/>
                <a:cs typeface="Segoe UI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Segoe UI" charset="0"/>
                <a:cs typeface="Segoe UI" charset="0"/>
              </a:rPr>
              <a:t>prefetch</a:t>
            </a:r>
            <a:r>
              <a:rPr lang="en-US" dirty="0">
                <a:solidFill>
                  <a:srgbClr val="0000FF"/>
                </a:solidFill>
                <a:latin typeface="Segoe UI" charset="0"/>
                <a:cs typeface="Segoe UI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Segoe UI" charset="0"/>
                <a:cs typeface="Segoe UI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Segoe UI" charset="0"/>
                <a:cs typeface="Segoe UI" charset="0"/>
              </a:rPr>
              <a:t>href</a:t>
            </a:r>
            <a:r>
              <a:rPr lang="en-US" dirty="0">
                <a:solidFill>
                  <a:srgbClr val="0000FF"/>
                </a:solidFill>
                <a:latin typeface="Segoe UI" charset="0"/>
                <a:cs typeface="Segoe UI" charset="0"/>
              </a:rPr>
              <a:t>="http://example.com/style.css" /&gt;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536942" y="847773"/>
            <a:ext cx="2906929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r"/>
            <a:r>
              <a:rPr lang="en-US">
                <a:solidFill>
                  <a:srgbClr val="DDDDDD"/>
                </a:solidFill>
                <a:latin typeface="Segoe UI" charset="0"/>
                <a:cs typeface="Segoe UI" charset="0"/>
              </a:rPr>
              <a:t>Using modern.ie scanner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50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egoe UI"/>
              </a:rPr>
              <a:t>Compressed content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Segoe UI" charset="0"/>
                <a:cs typeface="Segoe UI" charset="0"/>
              </a:rPr>
              <a:t>Checks to see if your server is sending compressed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23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536942" y="847773"/>
            <a:ext cx="2906929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r"/>
            <a:r>
              <a:rPr lang="en-US">
                <a:solidFill>
                  <a:srgbClr val="DDDDDD"/>
                </a:solidFill>
                <a:latin typeface="Segoe UI" charset="0"/>
                <a:cs typeface="Segoe UI" charset="0"/>
              </a:rPr>
              <a:t>Using modern.ie scanner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34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egoe UI"/>
              </a:rPr>
              <a:t>Touch-first browsing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Segoe UI" charset="0"/>
                <a:cs typeface="Segoe UI" charset="0"/>
              </a:rPr>
              <a:t>Detects for enhancements made for touch-based browsing</a:t>
            </a:r>
          </a:p>
          <a:p>
            <a:r>
              <a:rPr lang="en-US">
                <a:latin typeface="Segoe UI" charset="0"/>
                <a:cs typeface="Segoe UI" charset="0"/>
              </a:rPr>
              <a:t>Core techniques for good touch browsing include:</a:t>
            </a:r>
          </a:p>
          <a:p>
            <a:pPr lvl="1"/>
            <a:r>
              <a:rPr lang="en-US">
                <a:latin typeface="Segoe UI" charset="0"/>
                <a:cs typeface="Segoe UI" charset="0"/>
              </a:rPr>
              <a:t>Avoid showing content on mouse hover (touch devices don't have hover states)</a:t>
            </a:r>
          </a:p>
          <a:p>
            <a:pPr lvl="1"/>
            <a:r>
              <a:rPr lang="en-US">
                <a:latin typeface="Segoe UI" charset="0"/>
                <a:cs typeface="Segoe UI" charset="0"/>
              </a:rPr>
              <a:t>Use appropriately sized buttons and CTA elements</a:t>
            </a:r>
          </a:p>
          <a:p>
            <a:r>
              <a:rPr lang="en-US">
                <a:latin typeface="Segoe UI" charset="0"/>
                <a:cs typeface="Segoe UI" charset="0"/>
              </a:rPr>
              <a:t>More advanced uses of touch involve using gestures or panning and zooming behaviors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24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536942" y="847773"/>
            <a:ext cx="2906929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r"/>
            <a:r>
              <a:rPr lang="en-US">
                <a:solidFill>
                  <a:srgbClr val="DDDDDD"/>
                </a:solidFill>
                <a:latin typeface="Segoe UI" charset="0"/>
                <a:cs typeface="Segoe UI" charset="0"/>
              </a:rPr>
              <a:t>Using modern.ie scanner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65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using F12 </a:t>
            </a:r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182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Explorer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tab in the tools is the DOM explorer</a:t>
            </a:r>
          </a:p>
          <a:p>
            <a:r>
              <a:rPr lang="en-US" dirty="0" smtClean="0"/>
              <a:t>Allows you to inspect the current state of the DOM</a:t>
            </a:r>
          </a:p>
          <a:p>
            <a:r>
              <a:rPr lang="en-US" dirty="0" smtClean="0"/>
              <a:t>Can choose an element and modify it’s attributes, and </a:t>
            </a:r>
            <a:r>
              <a:rPr lang="en-US" dirty="0" err="1" smtClean="0"/>
              <a:t>css</a:t>
            </a:r>
            <a:r>
              <a:rPr lang="en-US" dirty="0" smtClean="0"/>
              <a:t> styles</a:t>
            </a:r>
          </a:p>
          <a:p>
            <a:r>
              <a:rPr lang="en-US" dirty="0" smtClean="0"/>
              <a:t>Turn on highlighting to see where each element falls in the DOM</a:t>
            </a:r>
          </a:p>
          <a:p>
            <a:r>
              <a:rPr lang="en-US" dirty="0" smtClean="0"/>
              <a:t>Can also access by right clicking an element and choosing “Inspect Element”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083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Explorer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9" y="1825625"/>
            <a:ext cx="10153122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865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Explorer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8425"/>
            <a:ext cx="10515600" cy="3185738"/>
          </a:xfrm>
        </p:spPr>
      </p:pic>
    </p:spTree>
    <p:extLst>
      <p:ext uri="{BB962C8B-B14F-4D97-AF65-F5344CB8AC3E}">
        <p14:creationId xmlns:p14="http://schemas.microsoft.com/office/powerpoint/2010/main" val="7244960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Explorer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64" y="1870075"/>
            <a:ext cx="11288700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90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reasons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agent sniffing</a:t>
            </a:r>
          </a:p>
          <a:p>
            <a:r>
              <a:rPr lang="en-US" dirty="0" smtClean="0"/>
              <a:t>Unsupported </a:t>
            </a:r>
            <a:r>
              <a:rPr lang="en-US" dirty="0" err="1" smtClean="0"/>
              <a:t>webkit</a:t>
            </a:r>
            <a:r>
              <a:rPr lang="en-US" dirty="0" smtClean="0"/>
              <a:t> CSS prefixes</a:t>
            </a:r>
          </a:p>
          <a:p>
            <a:r>
              <a:rPr lang="en-US" dirty="0" smtClean="0"/>
              <a:t>Binary plugins required (ActiveX, Silverlight)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8537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Explorer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8198"/>
            <a:ext cx="10515600" cy="3206192"/>
          </a:xfrm>
        </p:spPr>
      </p:pic>
    </p:spTree>
    <p:extLst>
      <p:ext uri="{BB962C8B-B14F-4D97-AF65-F5344CB8AC3E}">
        <p14:creationId xmlns:p14="http://schemas.microsoft.com/office/powerpoint/2010/main" val="2569593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Explorer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31</a:t>
            </a:fld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388" y="1825625"/>
            <a:ext cx="6883224" cy="4351338"/>
          </a:xfrm>
        </p:spPr>
      </p:pic>
    </p:spTree>
    <p:extLst>
      <p:ext uri="{BB962C8B-B14F-4D97-AF65-F5344CB8AC3E}">
        <p14:creationId xmlns:p14="http://schemas.microsoft.com/office/powerpoint/2010/main" val="6877030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Explorer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34" y="1637195"/>
            <a:ext cx="9658213" cy="453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00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Dropdown contains all JavaScript on the page</a:t>
            </a:r>
          </a:p>
          <a:p>
            <a:r>
              <a:rPr lang="en-US" dirty="0" smtClean="0"/>
              <a:t>Can add breakpoints to pause execution at that point</a:t>
            </a:r>
          </a:p>
          <a:p>
            <a:r>
              <a:rPr lang="en-US" dirty="0" smtClean="0"/>
              <a:t>Can go step by step through the code</a:t>
            </a:r>
          </a:p>
          <a:p>
            <a:r>
              <a:rPr lang="en-US" dirty="0" smtClean="0"/>
              <a:t>Pause on exceptions</a:t>
            </a:r>
          </a:p>
          <a:p>
            <a:r>
              <a:rPr lang="en-US" dirty="0" smtClean="0"/>
              <a:t>Prettify minified code for debugging in production if needed</a:t>
            </a:r>
          </a:p>
          <a:p>
            <a:r>
              <a:rPr lang="en-US" dirty="0" smtClean="0"/>
              <a:t>Call stack for seeing code execution path</a:t>
            </a:r>
          </a:p>
          <a:p>
            <a:r>
              <a:rPr lang="en-US" dirty="0" smtClean="0"/>
              <a:t>Add watchers for current value of a variable</a:t>
            </a:r>
          </a:p>
          <a:p>
            <a:r>
              <a:rPr lang="en-US" dirty="0" smtClean="0"/>
              <a:t>Use in tandem with console for great debugging experience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8492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Drag and drop example</a:t>
            </a:r>
          </a:p>
          <a:p>
            <a:r>
              <a:rPr lang="en-US" dirty="0" smtClean="0"/>
              <a:t>Can drag text or images into a </a:t>
            </a:r>
            <a:r>
              <a:rPr lang="en-US" dirty="0" err="1" smtClean="0"/>
              <a:t>dropzone</a:t>
            </a:r>
            <a:endParaRPr lang="en-US" dirty="0" smtClean="0"/>
          </a:p>
          <a:p>
            <a:r>
              <a:rPr lang="en-US" dirty="0" smtClean="0"/>
              <a:t>If it’s a file drop, show the number of files</a:t>
            </a:r>
          </a:p>
          <a:p>
            <a:r>
              <a:rPr lang="en-US" dirty="0" smtClean="0"/>
              <a:t>If it’s an element, show its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527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There’s a bug in this code! It always shows the file number even if an element was dragged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Dropzone.prototype.onDrop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(event)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files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event.dataTransfer.files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(files)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console.log(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"you dropped: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files.length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files."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console.log(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"you dropped: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event.dataTransfer.getData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"text"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event.preventDefault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3592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a file using the dropdown and filter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36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48" y="2519634"/>
            <a:ext cx="112871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386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the F12 Tools debugger, you can add a breakpoint to see what’s happening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37</a:t>
            </a:fld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53" y="2846705"/>
            <a:ext cx="11260121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408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38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Notice how the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fileList</a:t>
            </a:r>
            <a:r>
              <a:rPr lang="en-US" dirty="0" smtClean="0"/>
              <a:t> is an object</a:t>
            </a:r>
          </a:p>
          <a:p>
            <a:r>
              <a:rPr lang="en-US" dirty="0" smtClean="0"/>
              <a:t>This will make it pass the if statement no matter the length of the files</a:t>
            </a:r>
          </a:p>
          <a:p>
            <a:r>
              <a:rPr lang="en-US" dirty="0"/>
              <a:t>Hover over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files</a:t>
            </a:r>
            <a:r>
              <a:rPr lang="en-US" dirty="0" smtClean="0"/>
              <a:t>, or notice locals in the Watches panel</a:t>
            </a:r>
          </a:p>
          <a:p>
            <a:endParaRPr lang="en-US" dirty="0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81514"/>
            <a:ext cx="10515600" cy="322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6160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Press “Step Over” or F10 to step into the if statement</a:t>
            </a:r>
          </a:p>
          <a:p>
            <a:r>
              <a:rPr lang="en-US" dirty="0" smtClean="0"/>
              <a:t>Call stack shows current function execution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39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" y="2870200"/>
            <a:ext cx="112966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24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Compatibility Scanner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Modern.ie has a compatibility scanner</a:t>
            </a:r>
          </a:p>
          <a:p>
            <a:r>
              <a:rPr lang="en-US" dirty="0" smtClean="0"/>
              <a:t>Lists out potential issues that cause web sites not to work in </a:t>
            </a:r>
            <a:r>
              <a:rPr lang="en-US" dirty="0" smtClean="0"/>
              <a:t>IE11 or Edge</a:t>
            </a:r>
            <a:endParaRPr lang="en-US" dirty="0" smtClean="0"/>
          </a:p>
          <a:p>
            <a:r>
              <a:rPr lang="en-US" dirty="0" smtClean="0"/>
              <a:t>Suggests modern web standards to fix issues</a:t>
            </a:r>
          </a:p>
          <a:p>
            <a:r>
              <a:rPr lang="en-US" dirty="0">
                <a:hlinkClick r:id="rId2"/>
              </a:rPr>
              <a:t>https://www.modern.ie/en-us/report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100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Inspect incoming traffic</a:t>
            </a:r>
          </a:p>
          <a:p>
            <a:r>
              <a:rPr lang="en-US" dirty="0" smtClean="0"/>
              <a:t>Look at headers, JSON and XML data</a:t>
            </a:r>
          </a:p>
          <a:p>
            <a:r>
              <a:rPr lang="en-US" dirty="0" smtClean="0"/>
              <a:t>Helpful debugging Ajax requests</a:t>
            </a:r>
          </a:p>
          <a:p>
            <a:r>
              <a:rPr lang="en-US" dirty="0" smtClean="0"/>
              <a:t>Helpful to find large files that could be compressed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4979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 traffic monitoring, then refresh</a:t>
            </a:r>
          </a:p>
          <a:p>
            <a:endParaRPr lang="en-US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9551"/>
            <a:ext cx="10515600" cy="320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8856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Shows HTTP method and result</a:t>
            </a:r>
          </a:p>
          <a:p>
            <a:r>
              <a:rPr lang="en-US" dirty="0" smtClean="0"/>
              <a:t>Type, size, and time to download, as well as what requested the download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2917825"/>
            <a:ext cx="112871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2526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server errors such as 400, 404, and 500</a:t>
            </a:r>
          </a:p>
          <a:p>
            <a:r>
              <a:rPr lang="en-US" dirty="0" smtClean="0"/>
              <a:t>Here you can see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modernizr.js</a:t>
            </a:r>
            <a:r>
              <a:rPr lang="en-US" dirty="0" smtClean="0"/>
              <a:t> was misspelled in the code to just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.j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2873375"/>
            <a:ext cx="112966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2376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all the details about a specific request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24410"/>
            <a:ext cx="112776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949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Segoe UI"/>
              </a:rPr>
              <a:t>Questions?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72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Segoe UI"/>
              </a:rPr>
              <a:t>Changing User Agent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02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egoe UI"/>
              </a:rPr>
              <a:t>User agent strings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" charset="0"/>
                <a:cs typeface="Segoe UI" charset="0"/>
              </a:rPr>
              <a:t>User agent strings can be modified by changing the document mode in the F12 developer tools</a:t>
            </a:r>
          </a:p>
          <a:p>
            <a:r>
              <a:rPr lang="en-US" dirty="0">
                <a:latin typeface="Segoe UI" charset="0"/>
                <a:cs typeface="Segoe UI" charset="0"/>
              </a:rPr>
              <a:t>Default for IE11 is </a:t>
            </a:r>
            <a:r>
              <a:rPr lang="en-US" dirty="0">
                <a:solidFill>
                  <a:srgbClr val="333333"/>
                </a:solidFill>
                <a:latin typeface="Segoe UI" charset="0"/>
                <a:cs typeface="Segoe UI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Courier New" charset="0"/>
                <a:cs typeface="Courier New" charset="0"/>
              </a:rPr>
              <a:t>Mozilla/5.0 (Windows NT 6.3; Trident/7.0; rv:11.0) like Gecko</a:t>
            </a:r>
          </a:p>
          <a:p>
            <a:r>
              <a:rPr lang="en-US" dirty="0">
                <a:latin typeface="Segoe UI" charset="0"/>
                <a:cs typeface="Segoe UI" charset="0"/>
              </a:rPr>
              <a:t>This is to prevent sniffing for the MSIE token, which many developers use to send non-standard code to (based on previous IE versions</a:t>
            </a:r>
            <a:r>
              <a:rPr lang="en-US" dirty="0" smtClean="0">
                <a:latin typeface="Segoe UI" charset="0"/>
                <a:cs typeface="Segoe UI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209766" y="847725"/>
            <a:ext cx="323452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DDDDDD"/>
                </a:solidFill>
                <a:latin typeface="Segoe UI" charset="0"/>
                <a:cs typeface="Segoe UI" charset="0"/>
              </a:rPr>
              <a:t>Changing User Agent String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34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egoe UI"/>
              </a:rPr>
              <a:t>Modifying user agent strings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" charset="0"/>
                <a:cs typeface="Segoe UI" charset="0"/>
              </a:rPr>
              <a:t>Using F12 developer tools, the user agent string can be changed by clicking on the Emulation tab on the left-hand side</a:t>
            </a:r>
          </a:p>
          <a:p>
            <a:endParaRPr lang="en-US" dirty="0">
              <a:latin typeface="Segoe UI" charset="0"/>
              <a:cs typeface="Segoe UI" charset="0"/>
            </a:endParaRPr>
          </a:p>
          <a:p>
            <a:endParaRPr lang="en-US" dirty="0">
              <a:latin typeface="Segoe UI" charset="0"/>
              <a:cs typeface="Segoe U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209766" y="847725"/>
            <a:ext cx="323452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DDDDDD"/>
                </a:solidFill>
                <a:latin typeface="Segoe UI" charset="0"/>
                <a:cs typeface="Segoe UI" charset="0"/>
              </a:rPr>
              <a:t>Changing User Agent String</a:t>
            </a:r>
            <a:endParaRPr lang="en-US"/>
          </a:p>
        </p:txBody>
      </p:sp>
      <p:pic>
        <p:nvPicPr>
          <p:cNvPr id="3" name="Picture 2" descr="Screen Shot 2014-09-26 at 12.37.57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70" y="2889084"/>
            <a:ext cx="8729636" cy="327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994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modern.ie </a:t>
            </a:r>
            <a:r>
              <a:rPr lang="en-US" dirty="0" smtClean="0"/>
              <a:t>scanner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221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egoe UI"/>
              </a:rPr>
              <a:t>Overview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Segoe UI" charset="0"/>
                <a:cs typeface="Segoe UI" charset="0"/>
                <a:hlinkClick r:id="rId3"/>
              </a:rPr>
              <a:t>https://modern.ie/en-us/report</a:t>
            </a:r>
          </a:p>
          <a:p>
            <a:r>
              <a:rPr lang="en-US">
                <a:latin typeface="Segoe UI" charset="0"/>
                <a:cs typeface="Segoe UI" charset="0"/>
              </a:rPr>
              <a:t>"Scan for common coding problems"</a:t>
            </a:r>
          </a:p>
          <a:p>
            <a:r>
              <a:rPr lang="en-US">
                <a:latin typeface="Segoe UI" charset="0"/>
                <a:cs typeface="Segoe UI" charset="0"/>
              </a:rPr>
              <a:t>Lets you enter a URL and quickly view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9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536942" y="847773"/>
            <a:ext cx="2906929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r"/>
            <a:r>
              <a:rPr lang="en-US">
                <a:solidFill>
                  <a:srgbClr val="DDDDDD"/>
                </a:solidFill>
                <a:latin typeface="Segoe UI" charset="0"/>
                <a:cs typeface="Segoe UI" charset="0"/>
              </a:rPr>
              <a:t>Using modern.ie scanner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51845"/>
      </p:ext>
    </p:extLst>
  </p:cSld>
  <p:clrMapOvr>
    <a:masterClrMapping/>
  </p:clrMapOvr>
</p:sld>
</file>

<file path=ppt/theme/theme1.xml><?xml version="1.0" encoding="utf-8"?>
<a:theme xmlns:a="http://schemas.openxmlformats.org/drawingml/2006/main" name="MW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W" id="{BBD139D2-8F24-4913-AED5-3B49D225E2D6}" vid="{0804BC6E-19EB-468C-A219-A284DB96828C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MW</Template>
  <TotalTime>2958</TotalTime>
  <Words>1582</Words>
  <Application>Microsoft Office PowerPoint</Application>
  <PresentationFormat>Widescreen</PresentationFormat>
  <Paragraphs>296</Paragraphs>
  <Slides>45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Calibri Light</vt:lpstr>
      <vt:lpstr>Consolas</vt:lpstr>
      <vt:lpstr>Courier New</vt:lpstr>
      <vt:lpstr>Segoe UI</vt:lpstr>
      <vt:lpstr>MW</vt:lpstr>
      <vt:lpstr>1_Office Theme</vt:lpstr>
      <vt:lpstr>How to Debug a Website</vt:lpstr>
      <vt:lpstr>Why some web sites are not working with Edge</vt:lpstr>
      <vt:lpstr>Top reasons</vt:lpstr>
      <vt:lpstr>Compatibility Scanner</vt:lpstr>
      <vt:lpstr>Changing User Agent String</vt:lpstr>
      <vt:lpstr>User agent strings</vt:lpstr>
      <vt:lpstr>Modifying user agent strings</vt:lpstr>
      <vt:lpstr>Using modern.ie scanner</vt:lpstr>
      <vt:lpstr>Overview</vt:lpstr>
      <vt:lpstr>Compatibility mode</vt:lpstr>
      <vt:lpstr>Frameworks &amp; libraries</vt:lpstr>
      <vt:lpstr>Web standards docmode</vt:lpstr>
      <vt:lpstr>CSS Prefixes</vt:lpstr>
      <vt:lpstr>CSS Prefixes Example</vt:lpstr>
      <vt:lpstr>CSS Prefixes Example</vt:lpstr>
      <vt:lpstr>status.modern.ie</vt:lpstr>
      <vt:lpstr>Browser plug-ins</vt:lpstr>
      <vt:lpstr>Responsive web design</vt:lpstr>
      <vt:lpstr>Browser detection</vt:lpstr>
      <vt:lpstr>Optimize the images on your page</vt:lpstr>
      <vt:lpstr>HTML5 inputs</vt:lpstr>
      <vt:lpstr>Prerender + prefetch</vt:lpstr>
      <vt:lpstr>Compressed content</vt:lpstr>
      <vt:lpstr>Touch-first browsing</vt:lpstr>
      <vt:lpstr>Debugging using F12 tools</vt:lpstr>
      <vt:lpstr>DOM Explorer</vt:lpstr>
      <vt:lpstr>DOM Explorer</vt:lpstr>
      <vt:lpstr>DOM Explorer</vt:lpstr>
      <vt:lpstr>DOM Explorer</vt:lpstr>
      <vt:lpstr>DOM Explorer</vt:lpstr>
      <vt:lpstr>DOM Explorer</vt:lpstr>
      <vt:lpstr>DOM Explorer</vt:lpstr>
      <vt:lpstr>Debugger</vt:lpstr>
      <vt:lpstr>Debugger Example</vt:lpstr>
      <vt:lpstr>Debugger Example</vt:lpstr>
      <vt:lpstr>Debugger Example</vt:lpstr>
      <vt:lpstr>Debugger Example</vt:lpstr>
      <vt:lpstr>Debugger Example</vt:lpstr>
      <vt:lpstr>Debugger Example</vt:lpstr>
      <vt:lpstr>Network </vt:lpstr>
      <vt:lpstr>Network</vt:lpstr>
      <vt:lpstr>Network</vt:lpstr>
      <vt:lpstr>Network</vt:lpstr>
      <vt:lpstr>Network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Catuhe</dc:creator>
  <cp:lastModifiedBy>David Catuhe</cp:lastModifiedBy>
  <cp:revision>78</cp:revision>
  <dcterms:created xsi:type="dcterms:W3CDTF">2013-07-15T20:26:40Z</dcterms:created>
  <dcterms:modified xsi:type="dcterms:W3CDTF">2015-06-18T16:04:46Z</dcterms:modified>
</cp:coreProperties>
</file>