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71" r:id="rId5"/>
    <p:sldId id="313" r:id="rId6"/>
    <p:sldId id="280" r:id="rId7"/>
    <p:sldId id="274" r:id="rId8"/>
    <p:sldId id="275" r:id="rId9"/>
    <p:sldId id="277" r:id="rId10"/>
    <p:sldId id="278" r:id="rId11"/>
    <p:sldId id="285" r:id="rId12"/>
    <p:sldId id="283" r:id="rId13"/>
    <p:sldId id="286" r:id="rId14"/>
    <p:sldId id="287" r:id="rId15"/>
    <p:sldId id="288" r:id="rId16"/>
    <p:sldId id="289" r:id="rId17"/>
    <p:sldId id="290" r:id="rId18"/>
    <p:sldId id="284" r:id="rId19"/>
    <p:sldId id="291" r:id="rId20"/>
    <p:sldId id="292" r:id="rId21"/>
    <p:sldId id="294" r:id="rId22"/>
    <p:sldId id="314" r:id="rId23"/>
    <p:sldId id="295" r:id="rId24"/>
    <p:sldId id="296" r:id="rId25"/>
    <p:sldId id="297" r:id="rId26"/>
    <p:sldId id="298" r:id="rId27"/>
    <p:sldId id="300" r:id="rId28"/>
    <p:sldId id="301" r:id="rId29"/>
    <p:sldId id="302" r:id="rId30"/>
    <p:sldId id="307" r:id="rId31"/>
    <p:sldId id="308" r:id="rId32"/>
    <p:sldId id="310" r:id="rId33"/>
    <p:sldId id="311" r:id="rId34"/>
    <p:sldId id="312"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a:t>
            </a:fld>
            <a:endParaRPr lang="en-US"/>
          </a:p>
        </p:txBody>
      </p:sp>
    </p:spTree>
    <p:extLst>
      <p:ext uri="{BB962C8B-B14F-4D97-AF65-F5344CB8AC3E}">
        <p14:creationId xmlns:p14="http://schemas.microsoft.com/office/powerpoint/2010/main" val="187270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a:t>
            </a:fld>
            <a:endParaRPr lang="en-US"/>
          </a:p>
        </p:txBody>
      </p:sp>
    </p:spTree>
    <p:extLst>
      <p:ext uri="{BB962C8B-B14F-4D97-AF65-F5344CB8AC3E}">
        <p14:creationId xmlns:p14="http://schemas.microsoft.com/office/powerpoint/2010/main" val="1514718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a:t>
            </a:fld>
            <a:endParaRPr lang="en-US"/>
          </a:p>
        </p:txBody>
      </p:sp>
    </p:spTree>
    <p:extLst>
      <p:ext uri="{BB962C8B-B14F-4D97-AF65-F5344CB8AC3E}">
        <p14:creationId xmlns:p14="http://schemas.microsoft.com/office/powerpoint/2010/main" val="387214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13</a:t>
            </a:fld>
            <a:endParaRPr lang="en-US"/>
          </a:p>
        </p:txBody>
      </p:sp>
    </p:spTree>
    <p:extLst>
      <p:ext uri="{BB962C8B-B14F-4D97-AF65-F5344CB8AC3E}">
        <p14:creationId xmlns:p14="http://schemas.microsoft.com/office/powerpoint/2010/main" val="393649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14</a:t>
            </a:fld>
            <a:endParaRPr lang="en-US"/>
          </a:p>
        </p:txBody>
      </p:sp>
    </p:spTree>
    <p:extLst>
      <p:ext uri="{BB962C8B-B14F-4D97-AF65-F5344CB8AC3E}">
        <p14:creationId xmlns:p14="http://schemas.microsoft.com/office/powerpoint/2010/main" val="1177496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15</a:t>
            </a:fld>
            <a:endParaRPr lang="en-US"/>
          </a:p>
        </p:txBody>
      </p:sp>
    </p:spTree>
    <p:extLst>
      <p:ext uri="{BB962C8B-B14F-4D97-AF65-F5344CB8AC3E}">
        <p14:creationId xmlns:p14="http://schemas.microsoft.com/office/powerpoint/2010/main" val="392251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16</a:t>
            </a:fld>
            <a:endParaRPr lang="en-US"/>
          </a:p>
        </p:txBody>
      </p:sp>
    </p:spTree>
    <p:extLst>
      <p:ext uri="{BB962C8B-B14F-4D97-AF65-F5344CB8AC3E}">
        <p14:creationId xmlns:p14="http://schemas.microsoft.com/office/powerpoint/2010/main" val="3944126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17</a:t>
            </a:fld>
            <a:endParaRPr lang="en-US"/>
          </a:p>
        </p:txBody>
      </p:sp>
    </p:spTree>
    <p:extLst>
      <p:ext uri="{BB962C8B-B14F-4D97-AF65-F5344CB8AC3E}">
        <p14:creationId xmlns:p14="http://schemas.microsoft.com/office/powerpoint/2010/main" val="1691635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18</a:t>
            </a:fld>
            <a:endParaRPr lang="en-US"/>
          </a:p>
        </p:txBody>
      </p:sp>
    </p:spTree>
    <p:extLst>
      <p:ext uri="{BB962C8B-B14F-4D97-AF65-F5344CB8AC3E}">
        <p14:creationId xmlns:p14="http://schemas.microsoft.com/office/powerpoint/2010/main" val="553482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19</a:t>
            </a:fld>
            <a:endParaRPr lang="en-US"/>
          </a:p>
        </p:txBody>
      </p:sp>
    </p:spTree>
    <p:extLst>
      <p:ext uri="{BB962C8B-B14F-4D97-AF65-F5344CB8AC3E}">
        <p14:creationId xmlns:p14="http://schemas.microsoft.com/office/powerpoint/2010/main" val="3883839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49149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20</a:t>
            </a:fld>
            <a:endParaRPr lang="en-US"/>
          </a:p>
        </p:txBody>
      </p:sp>
    </p:spTree>
    <p:extLst>
      <p:ext uri="{BB962C8B-B14F-4D97-AF65-F5344CB8AC3E}">
        <p14:creationId xmlns:p14="http://schemas.microsoft.com/office/powerpoint/2010/main" val="1188796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Microsoft adheres to W3C's web standards, not WHATWG's</a:t>
            </a:r>
          </a:p>
        </p:txBody>
      </p:sp>
      <p:sp>
        <p:nvSpPr>
          <p:cNvPr id="4" name="Slide Number Placeholder 3"/>
          <p:cNvSpPr>
            <a:spLocks noGrp="1"/>
          </p:cNvSpPr>
          <p:nvPr>
            <p:ph type="sldNum" sz="quarter" idx="10"/>
          </p:nvPr>
        </p:nvSpPr>
        <p:spPr/>
        <p:txBody>
          <a:bodyPr/>
          <a:lstStyle/>
          <a:p>
            <a:fld id="{EB9277A1-1E05-4B7B-A83F-C5B1D39E6CAF}" type="slidenum">
              <a:rPr lang="en-US"/>
              <a:t>21</a:t>
            </a:fld>
            <a:endParaRPr lang="en-US"/>
          </a:p>
        </p:txBody>
      </p:sp>
    </p:spTree>
    <p:extLst>
      <p:ext uri="{BB962C8B-B14F-4D97-AF65-F5344CB8AC3E}">
        <p14:creationId xmlns:p14="http://schemas.microsoft.com/office/powerpoint/2010/main" val="1107299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22</a:t>
            </a:fld>
            <a:endParaRPr lang="en-US"/>
          </a:p>
        </p:txBody>
      </p:sp>
    </p:spTree>
    <p:extLst>
      <p:ext uri="{BB962C8B-B14F-4D97-AF65-F5344CB8AC3E}">
        <p14:creationId xmlns:p14="http://schemas.microsoft.com/office/powerpoint/2010/main" val="2009398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23</a:t>
            </a:fld>
            <a:endParaRPr lang="en-US"/>
          </a:p>
        </p:txBody>
      </p:sp>
    </p:spTree>
    <p:extLst>
      <p:ext uri="{BB962C8B-B14F-4D97-AF65-F5344CB8AC3E}">
        <p14:creationId xmlns:p14="http://schemas.microsoft.com/office/powerpoint/2010/main" val="310906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24</a:t>
            </a:fld>
            <a:endParaRPr lang="en-US"/>
          </a:p>
        </p:txBody>
      </p:sp>
    </p:spTree>
    <p:extLst>
      <p:ext uri="{BB962C8B-B14F-4D97-AF65-F5344CB8AC3E}">
        <p14:creationId xmlns:p14="http://schemas.microsoft.com/office/powerpoint/2010/main" val="3382098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user agent string can easily be spoofed (it is sent by the browser in the HTTP request, but a user could change it).</a:t>
            </a:r>
          </a:p>
        </p:txBody>
      </p:sp>
      <p:sp>
        <p:nvSpPr>
          <p:cNvPr id="4" name="Slide Number Placeholder 3"/>
          <p:cNvSpPr>
            <a:spLocks noGrp="1"/>
          </p:cNvSpPr>
          <p:nvPr>
            <p:ph type="sldNum" sz="quarter" idx="10"/>
          </p:nvPr>
        </p:nvSpPr>
        <p:spPr/>
        <p:txBody>
          <a:bodyPr/>
          <a:lstStyle/>
          <a:p>
            <a:fld id="{EB9277A1-1E05-4B7B-A83F-C5B1D39E6CAF}" type="slidenum">
              <a:rPr lang="en-US"/>
              <a:t>25</a:t>
            </a:fld>
            <a:endParaRPr lang="en-US"/>
          </a:p>
        </p:txBody>
      </p:sp>
    </p:spTree>
    <p:extLst>
      <p:ext uri="{BB962C8B-B14F-4D97-AF65-F5344CB8AC3E}">
        <p14:creationId xmlns:p14="http://schemas.microsoft.com/office/powerpoint/2010/main" val="1575611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UA string contains info on the browser type, kernel, OS, etc</a:t>
            </a:r>
          </a:p>
        </p:txBody>
      </p:sp>
      <p:sp>
        <p:nvSpPr>
          <p:cNvPr id="4" name="Slide Number Placeholder 3"/>
          <p:cNvSpPr>
            <a:spLocks noGrp="1"/>
          </p:cNvSpPr>
          <p:nvPr>
            <p:ph type="sldNum" sz="quarter" idx="10"/>
          </p:nvPr>
        </p:nvSpPr>
        <p:spPr/>
        <p:txBody>
          <a:bodyPr/>
          <a:lstStyle/>
          <a:p>
            <a:fld id="{EB9277A1-1E05-4B7B-A83F-C5B1D39E6CAF}" type="slidenum">
              <a:rPr lang="en-US"/>
              <a:t>26</a:t>
            </a:fld>
            <a:endParaRPr lang="en-US"/>
          </a:p>
        </p:txBody>
      </p:sp>
    </p:spTree>
    <p:extLst>
      <p:ext uri="{BB962C8B-B14F-4D97-AF65-F5344CB8AC3E}">
        <p14:creationId xmlns:p14="http://schemas.microsoft.com/office/powerpoint/2010/main" val="1279394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Imagine the logic if you need to sniff for all different sorts of browsers and versions trying to enable/disable logic for a given feature.</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27</a:t>
            </a:fld>
            <a:endParaRPr lang="en-US"/>
          </a:p>
        </p:txBody>
      </p:sp>
    </p:spTree>
    <p:extLst>
      <p:ext uri="{BB962C8B-B14F-4D97-AF65-F5344CB8AC3E}">
        <p14:creationId xmlns:p14="http://schemas.microsoft.com/office/powerpoint/2010/main" val="2058870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jQuery's $.browser assited</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28</a:t>
            </a:fld>
            <a:endParaRPr lang="en-US"/>
          </a:p>
        </p:txBody>
      </p:sp>
    </p:spTree>
    <p:extLst>
      <p:ext uri="{BB962C8B-B14F-4D97-AF65-F5344CB8AC3E}">
        <p14:creationId xmlns:p14="http://schemas.microsoft.com/office/powerpoint/2010/main" val="3509066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29</a:t>
            </a:fld>
            <a:endParaRPr lang="en-US"/>
          </a:p>
        </p:txBody>
      </p:sp>
    </p:spTree>
    <p:extLst>
      <p:ext uri="{BB962C8B-B14F-4D97-AF65-F5344CB8AC3E}">
        <p14:creationId xmlns:p14="http://schemas.microsoft.com/office/powerpoint/2010/main" val="36091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267237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Notice that we simply check for the existence of a particular code object. The user can still spoof this, but at least they'd have to be in the developer tools to do so.</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30</a:t>
            </a:fld>
            <a:endParaRPr lang="en-US"/>
          </a:p>
        </p:txBody>
      </p:sp>
    </p:spTree>
    <p:extLst>
      <p:ext uri="{BB962C8B-B14F-4D97-AF65-F5344CB8AC3E}">
        <p14:creationId xmlns:p14="http://schemas.microsoft.com/office/powerpoint/2010/main" val="2886585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Instead of checking for IE and using attachEvent if it is, we check to see which version of the event attachment method exists and then use it.</a:t>
            </a:r>
          </a:p>
          <a:p>
            <a:r>
              <a:rPr lang="en-US"/>
              <a:t>Note that using "addEventListener" first adds a tiny boost to efficiency as that is the more adopted format.</a:t>
            </a:r>
          </a:p>
          <a:p>
            <a:r>
              <a:rPr lang="en-US"/>
              <a:t>Also, consider abstracting this logic to helper function (which many JS frameworks do already).</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31</a:t>
            </a:fld>
            <a:endParaRPr lang="en-US"/>
          </a:p>
        </p:txBody>
      </p:sp>
    </p:spTree>
    <p:extLst>
      <p:ext uri="{BB962C8B-B14F-4D97-AF65-F5344CB8AC3E}">
        <p14:creationId xmlns:p14="http://schemas.microsoft.com/office/powerpoint/2010/main" val="4152585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a:t>
            </a:fld>
            <a:endParaRPr lang="en-US"/>
          </a:p>
        </p:txBody>
      </p:sp>
    </p:spTree>
    <p:extLst>
      <p:ext uri="{BB962C8B-B14F-4D97-AF65-F5344CB8AC3E}">
        <p14:creationId xmlns:p14="http://schemas.microsoft.com/office/powerpoint/2010/main" val="3427546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a:t>
            </a:fld>
            <a:endParaRPr lang="en-US"/>
          </a:p>
        </p:txBody>
      </p:sp>
    </p:spTree>
    <p:extLst>
      <p:ext uri="{BB962C8B-B14F-4D97-AF65-F5344CB8AC3E}">
        <p14:creationId xmlns:p14="http://schemas.microsoft.com/office/powerpoint/2010/main" val="1477310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D0A340-0205-4796-8B2F-9B791CA2B763}" type="datetime1">
              <a:rPr lang="en-US" smtClean="0"/>
              <a:t>12/8/2014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3248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3.org/2014/Process-20140801/"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www.babylonj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handjs.codeplex.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1817497" cy="1460779"/>
          </a:xfrm>
        </p:spPr>
        <p:txBody>
          <a:bodyPr/>
          <a:lstStyle/>
          <a:p>
            <a:r>
              <a:rPr lang="en-US" b="1" dirty="0" smtClean="0"/>
              <a:t>David Catuhe </a:t>
            </a:r>
            <a:r>
              <a:rPr lang="en-US" dirty="0" smtClean="0"/>
              <a:t>| Principal Program Manager</a:t>
            </a:r>
          </a:p>
          <a:p>
            <a:r>
              <a:rPr lang="en-US" b="1" dirty="0" smtClean="0"/>
              <a:t>Etienne Margraff </a:t>
            </a:r>
            <a:r>
              <a:rPr lang="en-US" dirty="0" smtClean="0"/>
              <a:t>| Technical Evangelist</a:t>
            </a:r>
            <a:endParaRPr lang="en-US" dirty="0"/>
          </a:p>
        </p:txBody>
      </p:sp>
      <p:sp>
        <p:nvSpPr>
          <p:cNvPr id="2" name="Title 1"/>
          <p:cNvSpPr>
            <a:spLocks noGrp="1"/>
          </p:cNvSpPr>
          <p:nvPr>
            <p:ph type="ctrTitle"/>
          </p:nvPr>
        </p:nvSpPr>
        <p:spPr>
          <a:solidFill>
            <a:srgbClr val="007233"/>
          </a:solidFill>
        </p:spPr>
        <p:txBody>
          <a:bodyPr/>
          <a:lstStyle/>
          <a:p>
            <a:r>
              <a:rPr lang="en-US" sz="4000" dirty="0"/>
              <a:t>How to debug a website using IE F12 tools</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Process</a:t>
            </a:r>
          </a:p>
        </p:txBody>
      </p:sp>
      <p:sp>
        <p:nvSpPr>
          <p:cNvPr id="3" name="Content Placeholder 2"/>
          <p:cNvSpPr>
            <a:spLocks noGrp="1"/>
          </p:cNvSpPr>
          <p:nvPr>
            <p:ph sz="quarter" idx="10"/>
          </p:nvPr>
        </p:nvSpPr>
        <p:spPr>
          <a:prstGeom prst="rect">
            <a:avLst/>
          </a:prstGeom>
        </p:spPr>
        <p:txBody>
          <a:bodyPr>
            <a:normAutofit/>
          </a:bodyPr>
          <a:lstStyle/>
          <a:p>
            <a:r>
              <a:rPr lang="en-US" b="0" dirty="0"/>
              <a:t>A document which defines how to create a new standard </a:t>
            </a:r>
            <a:r>
              <a:rPr lang="en-US" b="0" dirty="0">
                <a:hlinkClick r:id="rId3"/>
              </a:rPr>
              <a:t>http://www.w3.org/2014/Process-20140801/</a:t>
            </a:r>
            <a:endParaRPr lang="en-US" b="0" dirty="0"/>
          </a:p>
          <a:p>
            <a:r>
              <a:rPr lang="en-US" b="0" dirty="0"/>
              <a:t>There are 4 maturity levels a new standard goes through</a:t>
            </a:r>
          </a:p>
          <a:p>
            <a:pPr lvl="1"/>
            <a:r>
              <a:rPr lang="en-US" dirty="0"/>
              <a:t>Designed to maximize consensus</a:t>
            </a:r>
          </a:p>
          <a:p>
            <a:pPr lvl="1"/>
            <a:r>
              <a:rPr lang="en-US" dirty="0"/>
              <a:t>Ensures high quality technical and editorial quality</a:t>
            </a:r>
            <a:br>
              <a:rPr lang="en-US" dirty="0"/>
            </a:br>
            <a:endParaRPr lang="en-US" dirty="0"/>
          </a:p>
          <a:p>
            <a:pPr marL="1257029" lvl="2" indent="-457200">
              <a:buFont typeface="+mj-lt"/>
              <a:buAutoNum type="arabicPeriod"/>
            </a:pPr>
            <a:r>
              <a:rPr lang="en-US" b="1" dirty="0"/>
              <a:t>Working Draft</a:t>
            </a:r>
          </a:p>
          <a:p>
            <a:pPr marL="1257029" lvl="2" indent="-457200">
              <a:buFont typeface="+mj-lt"/>
              <a:buAutoNum type="arabicPeriod"/>
            </a:pPr>
            <a:r>
              <a:rPr lang="en-US" b="1" dirty="0"/>
              <a:t>Candidate Recommendation</a:t>
            </a:r>
          </a:p>
          <a:p>
            <a:pPr marL="1257029" lvl="2" indent="-457200">
              <a:buFont typeface="+mj-lt"/>
              <a:buAutoNum type="arabicPeriod"/>
            </a:pPr>
            <a:r>
              <a:rPr lang="en-US" b="1" dirty="0"/>
              <a:t>Proposed Recommendation</a:t>
            </a:r>
          </a:p>
          <a:p>
            <a:pPr marL="1257029" lvl="2" indent="-457200">
              <a:buFont typeface="+mj-lt"/>
              <a:buAutoNum type="arabicPeriod"/>
            </a:pPr>
            <a:r>
              <a:rPr lang="en-US" b="1" dirty="0"/>
              <a:t>W3C Recommendation</a:t>
            </a:r>
          </a:p>
        </p:txBody>
      </p:sp>
    </p:spTree>
    <p:extLst>
      <p:ext uri="{BB962C8B-B14F-4D97-AF65-F5344CB8AC3E}">
        <p14:creationId xmlns:p14="http://schemas.microsoft.com/office/powerpoint/2010/main" val="187702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Working Draft</a:t>
            </a:r>
          </a:p>
        </p:txBody>
      </p:sp>
      <p:sp>
        <p:nvSpPr>
          <p:cNvPr id="3" name="Content Placeholder 2"/>
          <p:cNvSpPr>
            <a:spLocks noGrp="1"/>
          </p:cNvSpPr>
          <p:nvPr>
            <p:ph sz="quarter" idx="10"/>
          </p:nvPr>
        </p:nvSpPr>
        <p:spPr>
          <a:prstGeom prst="rect">
            <a:avLst/>
          </a:prstGeom>
        </p:spPr>
        <p:txBody>
          <a:bodyPr/>
          <a:lstStyle/>
          <a:p>
            <a:r>
              <a:rPr lang="en-US" b="0" dirty="0" smtClean="0"/>
              <a:t>Document for community review defining a new spec by a Working </a:t>
            </a:r>
            <a:r>
              <a:rPr lang="en-US" b="0" dirty="0"/>
              <a:t>G</a:t>
            </a:r>
            <a:r>
              <a:rPr lang="en-US" b="0" dirty="0" smtClean="0"/>
              <a:t>roup</a:t>
            </a:r>
          </a:p>
          <a:p>
            <a:r>
              <a:rPr lang="en-US" b="0" dirty="0" smtClean="0"/>
              <a:t>Nearly anyone can have input</a:t>
            </a:r>
          </a:p>
          <a:p>
            <a:r>
              <a:rPr lang="en-US" b="0" dirty="0" smtClean="0"/>
              <a:t>May or may not affect outcome</a:t>
            </a:r>
          </a:p>
          <a:p>
            <a:r>
              <a:rPr lang="en-US" b="0" dirty="0" smtClean="0"/>
              <a:t>Not all working drafts make it to the next step</a:t>
            </a:r>
          </a:p>
          <a:p>
            <a:r>
              <a:rPr lang="en-US" b="0" dirty="0" smtClean="0"/>
              <a:t>Likely to change by the final revision</a:t>
            </a:r>
          </a:p>
          <a:p>
            <a:endParaRPr lang="en-US" b="0" dirty="0"/>
          </a:p>
        </p:txBody>
      </p:sp>
    </p:spTree>
    <p:extLst>
      <p:ext uri="{BB962C8B-B14F-4D97-AF65-F5344CB8AC3E}">
        <p14:creationId xmlns:p14="http://schemas.microsoft.com/office/powerpoint/2010/main" val="112170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Candidate Recommendation</a:t>
            </a:r>
          </a:p>
        </p:txBody>
      </p:sp>
      <p:sp>
        <p:nvSpPr>
          <p:cNvPr id="3" name="Content Placeholder 2"/>
          <p:cNvSpPr>
            <a:spLocks noGrp="1"/>
          </p:cNvSpPr>
          <p:nvPr>
            <p:ph sz="quarter" idx="10"/>
          </p:nvPr>
        </p:nvSpPr>
        <p:spPr>
          <a:prstGeom prst="rect">
            <a:avLst/>
          </a:prstGeom>
        </p:spPr>
        <p:txBody>
          <a:bodyPr/>
          <a:lstStyle/>
          <a:p>
            <a:r>
              <a:rPr lang="en-US" b="0" dirty="0" smtClean="0"/>
              <a:t>After </a:t>
            </a:r>
            <a:r>
              <a:rPr lang="en-US" b="0" dirty="0"/>
              <a:t>the working draft is thoroughly reviewed, moves to </a:t>
            </a:r>
            <a:r>
              <a:rPr lang="en-US" b="0" dirty="0" smtClean="0"/>
              <a:t>CR </a:t>
            </a:r>
          </a:p>
          <a:p>
            <a:r>
              <a:rPr lang="en-US" b="0" dirty="0"/>
              <a:t>T</a:t>
            </a:r>
            <a:r>
              <a:rPr lang="en-US" b="0" dirty="0" smtClean="0"/>
              <a:t>he </a:t>
            </a:r>
            <a:r>
              <a:rPr lang="en-US" b="0" dirty="0"/>
              <a:t>entire W3C has a </a:t>
            </a:r>
            <a:r>
              <a:rPr lang="en-US" b="0" dirty="0" smtClean="0"/>
              <a:t>look</a:t>
            </a:r>
          </a:p>
          <a:p>
            <a:r>
              <a:rPr lang="en-US" b="0" dirty="0" smtClean="0"/>
              <a:t>The </a:t>
            </a:r>
            <a:r>
              <a:rPr lang="en-US" b="0" dirty="0"/>
              <a:t>Working Group works on proving implementation</a:t>
            </a:r>
            <a:r>
              <a:rPr lang="en-US" b="0" dirty="0" smtClean="0"/>
              <a:t>.</a:t>
            </a:r>
          </a:p>
          <a:p>
            <a:r>
              <a:rPr lang="en-US" b="0" dirty="0" smtClean="0"/>
              <a:t>Most of the features are locked in at this point</a:t>
            </a:r>
            <a:endParaRPr lang="en-US" b="0" dirty="0"/>
          </a:p>
          <a:p>
            <a:endParaRPr lang="en-US" b="0" dirty="0"/>
          </a:p>
        </p:txBody>
      </p:sp>
    </p:spTree>
    <p:extLst>
      <p:ext uri="{BB962C8B-B14F-4D97-AF65-F5344CB8AC3E}">
        <p14:creationId xmlns:p14="http://schemas.microsoft.com/office/powerpoint/2010/main" val="273193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Proposed Recommendation</a:t>
            </a:r>
          </a:p>
        </p:txBody>
      </p:sp>
      <p:sp>
        <p:nvSpPr>
          <p:cNvPr id="3" name="Content Placeholder 2"/>
          <p:cNvSpPr>
            <a:spLocks noGrp="1"/>
          </p:cNvSpPr>
          <p:nvPr>
            <p:ph sz="quarter" idx="10"/>
          </p:nvPr>
        </p:nvSpPr>
        <p:spPr>
          <a:prstGeom prst="rect">
            <a:avLst/>
          </a:prstGeom>
        </p:spPr>
        <p:txBody>
          <a:bodyPr/>
          <a:lstStyle/>
          <a:p>
            <a:r>
              <a:rPr lang="en-US" b="0" dirty="0" smtClean="0"/>
              <a:t>Made it past the first 2 phases</a:t>
            </a:r>
          </a:p>
          <a:p>
            <a:r>
              <a:rPr lang="en-US" b="0" dirty="0" smtClean="0"/>
              <a:t>W3C director thinks the spec is ready for W3C recommendation</a:t>
            </a:r>
          </a:p>
          <a:p>
            <a:r>
              <a:rPr lang="en-US" b="0" dirty="0" smtClean="0"/>
              <a:t>Rarely changes at this point</a:t>
            </a:r>
          </a:p>
          <a:p>
            <a:r>
              <a:rPr lang="en-US" b="0" dirty="0" smtClean="0"/>
              <a:t>Any changes would be a new WD</a:t>
            </a:r>
          </a:p>
          <a:p>
            <a:endParaRPr lang="en-US" b="0" dirty="0"/>
          </a:p>
        </p:txBody>
      </p:sp>
    </p:spTree>
    <p:extLst>
      <p:ext uri="{BB962C8B-B14F-4D97-AF65-F5344CB8AC3E}">
        <p14:creationId xmlns:p14="http://schemas.microsoft.com/office/powerpoint/2010/main" val="269069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W3C Recommendation</a:t>
            </a:r>
          </a:p>
        </p:txBody>
      </p:sp>
      <p:sp>
        <p:nvSpPr>
          <p:cNvPr id="3" name="Content Placeholder 2"/>
          <p:cNvSpPr>
            <a:spLocks noGrp="1"/>
          </p:cNvSpPr>
          <p:nvPr>
            <p:ph sz="quarter" idx="10"/>
          </p:nvPr>
        </p:nvSpPr>
        <p:spPr>
          <a:prstGeom prst="rect">
            <a:avLst/>
          </a:prstGeom>
        </p:spPr>
        <p:txBody>
          <a:bodyPr/>
          <a:lstStyle/>
          <a:p>
            <a:r>
              <a:rPr lang="en-US" b="0" dirty="0" smtClean="0"/>
              <a:t>Final step</a:t>
            </a:r>
          </a:p>
          <a:p>
            <a:r>
              <a:rPr lang="en-US" b="0" dirty="0" smtClean="0"/>
              <a:t>Extensive consensus has been made</a:t>
            </a:r>
          </a:p>
          <a:p>
            <a:r>
              <a:rPr lang="en-US" b="0" dirty="0" smtClean="0"/>
              <a:t>W3C and members believe  the standard is complete</a:t>
            </a:r>
          </a:p>
          <a:p>
            <a:r>
              <a:rPr lang="en-US" b="0" dirty="0" smtClean="0"/>
              <a:t>Recommended for implementation as a standard for the web</a:t>
            </a:r>
          </a:p>
          <a:p>
            <a:endParaRPr lang="en-US" b="0" dirty="0" smtClean="0"/>
          </a:p>
          <a:p>
            <a:endParaRPr lang="en-US" b="0" dirty="0"/>
          </a:p>
        </p:txBody>
      </p:sp>
    </p:spTree>
    <p:extLst>
      <p:ext uri="{BB962C8B-B14F-4D97-AF65-F5344CB8AC3E}">
        <p14:creationId xmlns:p14="http://schemas.microsoft.com/office/powerpoint/2010/main" val="417274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Contribute to W3C</a:t>
            </a:r>
          </a:p>
        </p:txBody>
      </p:sp>
      <p:sp>
        <p:nvSpPr>
          <p:cNvPr id="3" name="Content Placeholder 2"/>
          <p:cNvSpPr>
            <a:spLocks noGrp="1"/>
          </p:cNvSpPr>
          <p:nvPr>
            <p:ph sz="quarter" idx="10"/>
          </p:nvPr>
        </p:nvSpPr>
        <p:spPr>
          <a:prstGeom prst="rect">
            <a:avLst/>
          </a:prstGeom>
        </p:spPr>
        <p:txBody>
          <a:bodyPr/>
          <a:lstStyle/>
          <a:p>
            <a:r>
              <a:rPr lang="en-US" b="1" dirty="0" smtClean="0"/>
              <a:t>Discussion lists </a:t>
            </a:r>
            <a:r>
              <a:rPr lang="en-US" b="0" dirty="0" smtClean="0"/>
              <a:t>– Mailing lists, newsletters, </a:t>
            </a:r>
            <a:r>
              <a:rPr lang="en-US" b="0" dirty="0" err="1" smtClean="0"/>
              <a:t>etc</a:t>
            </a:r>
            <a:endParaRPr lang="en-US" b="0" dirty="0" smtClean="0"/>
          </a:p>
          <a:p>
            <a:r>
              <a:rPr lang="en-US" b="1" dirty="0" smtClean="0"/>
              <a:t>Events</a:t>
            </a:r>
            <a:r>
              <a:rPr lang="en-US" b="0" dirty="0" smtClean="0"/>
              <a:t> – Community events happen periodically</a:t>
            </a:r>
          </a:p>
          <a:p>
            <a:r>
              <a:rPr lang="en-US" b="1" dirty="0" smtClean="0"/>
              <a:t>Blogs</a:t>
            </a:r>
            <a:r>
              <a:rPr lang="en-US" b="0" dirty="0" smtClean="0"/>
              <a:t> - </a:t>
            </a:r>
            <a:r>
              <a:rPr lang="en-US" b="0" dirty="0"/>
              <a:t>G</a:t>
            </a:r>
            <a:r>
              <a:rPr lang="en-US" b="0" dirty="0" smtClean="0"/>
              <a:t>roup </a:t>
            </a:r>
            <a:r>
              <a:rPr lang="en-US" b="0" dirty="0"/>
              <a:t>and W3C staff blogs, </a:t>
            </a:r>
            <a:r>
              <a:rPr lang="en-US" b="0" dirty="0" smtClean="0"/>
              <a:t>social media updates</a:t>
            </a:r>
          </a:p>
          <a:p>
            <a:r>
              <a:rPr lang="en-US" b="1" dirty="0" smtClean="0"/>
              <a:t>Community and Business groups </a:t>
            </a:r>
            <a:r>
              <a:rPr lang="en-US" b="0" dirty="0" smtClean="0"/>
              <a:t>– Open to anyone to attend</a:t>
            </a:r>
          </a:p>
          <a:p>
            <a:r>
              <a:rPr lang="en-US" b="1" dirty="0" smtClean="0"/>
              <a:t>Working Groups </a:t>
            </a:r>
            <a:r>
              <a:rPr lang="en-US" b="0" dirty="0" smtClean="0"/>
              <a:t>– Based on specific areas</a:t>
            </a:r>
            <a:endParaRPr lang="en-US" b="0" dirty="0"/>
          </a:p>
        </p:txBody>
      </p:sp>
    </p:spTree>
    <p:extLst>
      <p:ext uri="{BB962C8B-B14F-4D97-AF65-F5344CB8AC3E}">
        <p14:creationId xmlns:p14="http://schemas.microsoft.com/office/powerpoint/2010/main" val="319854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web standards</a:t>
            </a:r>
            <a:r>
              <a:rPr lang="en-US" dirty="0">
                <a:solidFill>
                  <a:srgbClr val="454545"/>
                </a:solidFill>
                <a:cs typeface="Segoe UI"/>
              </a:rPr>
              <a:t/>
            </a:r>
            <a:br>
              <a:rPr lang="en-US" dirty="0">
                <a:solidFill>
                  <a:srgbClr val="454545"/>
                </a:solidFill>
                <a:cs typeface="Segoe UI"/>
              </a:rPr>
            </a:br>
            <a:r>
              <a:rPr lang="en-US" dirty="0">
                <a:solidFill>
                  <a:srgbClr val="454545"/>
                </a:solidFill>
                <a:latin typeface="Segoe UI"/>
                <a:cs typeface="Segoe UI"/>
              </a:rPr>
              <a:t>Current Standards and Vendor Prefixes</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Tree>
    <p:extLst>
      <p:ext uri="{BB962C8B-B14F-4D97-AF65-F5344CB8AC3E}">
        <p14:creationId xmlns:p14="http://schemas.microsoft.com/office/powerpoint/2010/main" val="2409838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Prefixes</a:t>
            </a:r>
          </a:p>
        </p:txBody>
      </p:sp>
      <p:sp>
        <p:nvSpPr>
          <p:cNvPr id="3" name="Content Placeholder 2"/>
          <p:cNvSpPr>
            <a:spLocks noGrp="1"/>
          </p:cNvSpPr>
          <p:nvPr>
            <p:ph sz="quarter" idx="10"/>
          </p:nvPr>
        </p:nvSpPr>
        <p:spPr>
          <a:prstGeom prst="rect">
            <a:avLst/>
          </a:prstGeom>
        </p:spPr>
        <p:txBody>
          <a:bodyPr>
            <a:noAutofit/>
          </a:bodyPr>
          <a:lstStyle/>
          <a:p>
            <a:r>
              <a:rPr lang="en-US" sz="2400" b="0" dirty="0"/>
              <a:t>Browser vendors oftentimes use vendor-specific prefixes to implement new features before they are W3C recommendations</a:t>
            </a:r>
          </a:p>
          <a:p>
            <a:r>
              <a:rPr lang="en-US" sz="2400" b="0" dirty="0"/>
              <a:t>Once a feature or property is a W3C recommendation, browsers usually will support the non-prefixed versions</a:t>
            </a:r>
          </a:p>
          <a:p>
            <a:r>
              <a:rPr lang="en-US" sz="2400" b="0" dirty="0"/>
              <a:t>Examples of vendor prefixes:</a:t>
            </a:r>
          </a:p>
          <a:p>
            <a:pPr marL="457046" lvl="1" indent="0">
              <a:buNone/>
            </a:pPr>
            <a:r>
              <a:rPr lang="en-US" sz="2000" dirty="0">
                <a:solidFill>
                  <a:srgbClr val="FF0000"/>
                </a:solidFill>
              </a:rPr>
              <a:t>-webkit-transform</a:t>
            </a:r>
            <a:endParaRPr lang="en-US" sz="2000" dirty="0"/>
          </a:p>
          <a:p>
            <a:pPr marL="457046" lvl="1" indent="0">
              <a:buNone/>
            </a:pPr>
            <a:r>
              <a:rPr lang="en-US" sz="2000" dirty="0" smtClean="0">
                <a:solidFill>
                  <a:srgbClr val="FF0000"/>
                </a:solidFill>
              </a:rPr>
              <a:t>-</a:t>
            </a:r>
            <a:r>
              <a:rPr lang="en-US" sz="2000" dirty="0" err="1" smtClean="0">
                <a:solidFill>
                  <a:srgbClr val="FF0000"/>
                </a:solidFill>
              </a:rPr>
              <a:t>moz</a:t>
            </a:r>
            <a:r>
              <a:rPr lang="en-US" sz="2000" dirty="0" smtClean="0">
                <a:solidFill>
                  <a:srgbClr val="FF0000"/>
                </a:solidFill>
              </a:rPr>
              <a:t>-transform</a:t>
            </a:r>
            <a:endParaRPr lang="en-US" sz="2000" dirty="0"/>
          </a:p>
          <a:p>
            <a:pPr marL="457046" lvl="1" indent="0">
              <a:buNone/>
            </a:pPr>
            <a:r>
              <a:rPr lang="en-US" sz="2000" dirty="0">
                <a:solidFill>
                  <a:srgbClr val="FF0000"/>
                </a:solidFill>
              </a:rPr>
              <a:t>-ms-transform</a:t>
            </a:r>
            <a:endParaRPr lang="en-US" sz="2000" dirty="0"/>
          </a:p>
          <a:p>
            <a:r>
              <a:rPr lang="en-US" sz="2400" b="0" dirty="0"/>
              <a:t>Vendor prefixes are still needed to support older browser versions, even after the browser vendors have adopted the non-prefixed versions in newer versions</a:t>
            </a:r>
          </a:p>
        </p:txBody>
      </p:sp>
    </p:spTree>
    <p:extLst>
      <p:ext uri="{BB962C8B-B14F-4D97-AF65-F5344CB8AC3E}">
        <p14:creationId xmlns:p14="http://schemas.microsoft.com/office/powerpoint/2010/main" val="3860762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Standards</a:t>
            </a:r>
          </a:p>
        </p:txBody>
      </p:sp>
      <p:sp>
        <p:nvSpPr>
          <p:cNvPr id="3" name="Content Placeholder 2"/>
          <p:cNvSpPr>
            <a:spLocks noGrp="1"/>
          </p:cNvSpPr>
          <p:nvPr>
            <p:ph sz="quarter" idx="10"/>
          </p:nvPr>
        </p:nvSpPr>
        <p:spPr>
          <a:prstGeom prst="rect">
            <a:avLst/>
          </a:prstGeom>
        </p:spPr>
        <p:txBody>
          <a:bodyPr/>
          <a:lstStyle/>
          <a:p>
            <a:r>
              <a:rPr lang="en-US" b="1" dirty="0"/>
              <a:t>Dom Level 3 Core</a:t>
            </a:r>
            <a:r>
              <a:rPr lang="en-US" b="1" dirty="0" smtClean="0"/>
              <a:t> </a:t>
            </a:r>
            <a:r>
              <a:rPr lang="en-US" b="0" dirty="0" smtClean="0"/>
              <a:t>– A language agnostic way of manipulating web pages</a:t>
            </a:r>
          </a:p>
          <a:p>
            <a:r>
              <a:rPr lang="en-US" b="1" dirty="0"/>
              <a:t>HTML5</a:t>
            </a:r>
            <a:r>
              <a:rPr lang="en-US" b="0" dirty="0" smtClean="0"/>
              <a:t> – The standard for defining HTML5 web pages</a:t>
            </a:r>
          </a:p>
          <a:p>
            <a:r>
              <a:rPr lang="en-US" b="1" dirty="0"/>
              <a:t>Selectors Level 3</a:t>
            </a:r>
            <a:r>
              <a:rPr lang="en-US" b="1" dirty="0" smtClean="0"/>
              <a:t> </a:t>
            </a:r>
            <a:r>
              <a:rPr lang="en-US" b="0" dirty="0" smtClean="0"/>
              <a:t>– CSS3 selectors</a:t>
            </a:r>
            <a:endParaRPr lang="en-US" b="0" dirty="0"/>
          </a:p>
        </p:txBody>
      </p:sp>
    </p:spTree>
    <p:extLst>
      <p:ext uri="{BB962C8B-B14F-4D97-AF65-F5344CB8AC3E}">
        <p14:creationId xmlns:p14="http://schemas.microsoft.com/office/powerpoint/2010/main" val="340405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web standards</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3" name="Content Placeholder 2"/>
          <p:cNvSpPr>
            <a:spLocks noGrp="1"/>
          </p:cNvSpPr>
          <p:nvPr>
            <p:ph type="body" idx="1"/>
          </p:nvPr>
        </p:nvSpPr>
        <p:spPr/>
        <p:txBody>
          <a:bodyPr>
            <a:normAutofit/>
          </a:bodyPr>
          <a:lstStyle/>
          <a:p>
            <a:r>
              <a:rPr lang="en-US" dirty="0">
                <a:solidFill>
                  <a:srgbClr val="FFFFFF"/>
                </a:solidFill>
                <a:latin typeface="Calibri" charset="0"/>
              </a:rPr>
              <a:t>Current Standards and Vendor Prefixes</a:t>
            </a:r>
            <a:endParaRPr lang="en-US" dirty="0">
              <a:solidFill>
                <a:srgbClr val="FFFFFF"/>
              </a:solidFill>
              <a:latin typeface="Calibri" charset="0"/>
            </a:endParaRPr>
          </a:p>
        </p:txBody>
      </p:sp>
    </p:spTree>
    <p:extLst>
      <p:ext uri="{BB962C8B-B14F-4D97-AF65-F5344CB8AC3E}">
        <p14:creationId xmlns:p14="http://schemas.microsoft.com/office/powerpoint/2010/main" val="3712498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David Catuhe</a:t>
            </a:r>
            <a:endParaRPr lang="en-US" dirty="0"/>
          </a:p>
        </p:txBody>
      </p:sp>
      <p:sp>
        <p:nvSpPr>
          <p:cNvPr id="7" name="Content Placeholder 6"/>
          <p:cNvSpPr>
            <a:spLocks noGrp="1"/>
          </p:cNvSpPr>
          <p:nvPr>
            <p:ph idx="10"/>
          </p:nvPr>
        </p:nvSpPr>
        <p:spPr>
          <a:xfrm>
            <a:off x="379413" y="1388226"/>
            <a:ext cx="8978771" cy="5290388"/>
          </a:xfrm>
        </p:spPr>
        <p:txBody>
          <a:bodyPr/>
          <a:lstStyle/>
          <a:p>
            <a:r>
              <a:rPr lang="en-US" dirty="0"/>
              <a:t>David Catuhe is driving HTML5 and open web standards evangelization for Microsoft. He defines himself as a geek. David loves developing with JavaScript and HTML5 but also with DirectX, C#, C++, or even Kinect. (He wrote a book about it, which is available on Amazon.) He is the father of </a:t>
            </a:r>
            <a:r>
              <a:rPr lang="en-US" dirty="0">
                <a:hlinkClick r:id="rId3"/>
              </a:rPr>
              <a:t>Babylon.js</a:t>
            </a:r>
            <a:r>
              <a:rPr lang="en-US" dirty="0"/>
              <a:t> and </a:t>
            </a:r>
            <a:r>
              <a:rPr lang="en-US" dirty="0" smtClean="0">
                <a:hlinkClick r:id="rId4"/>
              </a:rPr>
              <a:t>hand.js</a:t>
            </a:r>
            <a:endParaRPr lang="en-US" dirty="0"/>
          </a:p>
          <a:p>
            <a:r>
              <a:rPr lang="en-US" dirty="0" smtClean="0"/>
              <a:t>Twitter: @</a:t>
            </a:r>
            <a:r>
              <a:rPr lang="en-US" dirty="0" err="1" smtClean="0"/>
              <a:t>deltakosh</a:t>
            </a:r>
            <a:endParaRPr lang="en-US" dirty="0" smtClean="0"/>
          </a:p>
          <a:p>
            <a:r>
              <a:rPr lang="en-US" dirty="0" smtClean="0"/>
              <a:t>Blog: http</a:t>
            </a:r>
            <a:r>
              <a:rPr lang="en-US" dirty="0"/>
              <a:t>://</a:t>
            </a:r>
            <a:r>
              <a:rPr lang="en-US" dirty="0" smtClean="0"/>
              <a:t>aka.ms/david</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89989" y="185398"/>
            <a:ext cx="2346615" cy="2405656"/>
          </a:xfrm>
          <a:prstGeom prst="rect">
            <a:avLst/>
          </a:prstGeom>
        </p:spPr>
      </p:pic>
    </p:spTree>
    <p:extLst>
      <p:ext uri="{BB962C8B-B14F-4D97-AF65-F5344CB8AC3E}">
        <p14:creationId xmlns:p14="http://schemas.microsoft.com/office/powerpoint/2010/main" val="3004847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web standards</a:t>
            </a:r>
            <a:r>
              <a:rPr lang="en-US" dirty="0">
                <a:solidFill>
                  <a:srgbClr val="454545"/>
                </a:solidFill>
                <a:cs typeface="Segoe UI"/>
              </a:rPr>
              <a:t/>
            </a:r>
            <a:br>
              <a:rPr lang="en-US" dirty="0">
                <a:solidFill>
                  <a:srgbClr val="454545"/>
                </a:solidFill>
                <a:cs typeface="Segoe UI"/>
              </a:rPr>
            </a:br>
            <a:r>
              <a:rPr lang="en-US" dirty="0">
                <a:solidFill>
                  <a:srgbClr val="454545"/>
                </a:solidFill>
                <a:latin typeface="Segoe UI"/>
                <a:cs typeface="Segoe UI"/>
              </a:rPr>
              <a:t>WHATWG and Contention</a:t>
            </a: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Tree>
    <p:extLst>
      <p:ext uri="{BB962C8B-B14F-4D97-AF65-F5344CB8AC3E}">
        <p14:creationId xmlns:p14="http://schemas.microsoft.com/office/powerpoint/2010/main" val="131675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Contention</a:t>
            </a:r>
          </a:p>
        </p:txBody>
      </p:sp>
      <p:sp>
        <p:nvSpPr>
          <p:cNvPr id="3" name="Content Placeholder 2"/>
          <p:cNvSpPr>
            <a:spLocks noGrp="1"/>
          </p:cNvSpPr>
          <p:nvPr>
            <p:ph sz="quarter" idx="10"/>
          </p:nvPr>
        </p:nvSpPr>
        <p:spPr>
          <a:prstGeom prst="rect">
            <a:avLst/>
          </a:prstGeom>
        </p:spPr>
        <p:txBody>
          <a:bodyPr/>
          <a:lstStyle/>
          <a:p>
            <a:r>
              <a:rPr lang="en-US" b="0" dirty="0"/>
              <a:t>There were deferring opinions after a workshop, and the </a:t>
            </a:r>
            <a:r>
              <a:rPr lang="en-US" b="1" dirty="0"/>
              <a:t>WHATWG</a:t>
            </a:r>
            <a:r>
              <a:rPr lang="en-US" b="0" dirty="0"/>
              <a:t> was formed</a:t>
            </a:r>
          </a:p>
          <a:p>
            <a:r>
              <a:rPr lang="en-US" b="0" dirty="0"/>
              <a:t>Individuals from Apple, Mozilla, and Opera founded WHATWG in 2004 in response to the slow development of W3C web standards and </a:t>
            </a:r>
            <a:r>
              <a:rPr lang="en-US" b="1" dirty="0"/>
              <a:t>W3C's</a:t>
            </a:r>
            <a:r>
              <a:rPr lang="en-US" b="0" dirty="0"/>
              <a:t> decision to abandon HTML5 in favor of XML-based technologies</a:t>
            </a:r>
          </a:p>
          <a:p>
            <a:r>
              <a:rPr lang="en-US" b="0" dirty="0"/>
              <a:t>In 2007, the HTML working group of W3C agreed to adopt WHATWG's </a:t>
            </a:r>
            <a:r>
              <a:rPr lang="en-US" b="1" dirty="0"/>
              <a:t>HTML5</a:t>
            </a:r>
            <a:r>
              <a:rPr lang="en-US" b="0" dirty="0"/>
              <a:t> as the starting point of its work</a:t>
            </a:r>
          </a:p>
        </p:txBody>
      </p:sp>
    </p:spTree>
    <p:extLst>
      <p:ext uri="{BB962C8B-B14F-4D97-AF65-F5344CB8AC3E}">
        <p14:creationId xmlns:p14="http://schemas.microsoft.com/office/powerpoint/2010/main" val="18922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WHATWG</a:t>
            </a:r>
          </a:p>
        </p:txBody>
      </p:sp>
      <p:sp>
        <p:nvSpPr>
          <p:cNvPr id="3" name="Content Placeholder 2"/>
          <p:cNvSpPr>
            <a:spLocks noGrp="1"/>
          </p:cNvSpPr>
          <p:nvPr>
            <p:ph sz="quarter" idx="10"/>
          </p:nvPr>
        </p:nvSpPr>
        <p:spPr>
          <a:prstGeom prst="rect">
            <a:avLst/>
          </a:prstGeom>
        </p:spPr>
        <p:txBody>
          <a:bodyPr/>
          <a:lstStyle/>
          <a:p>
            <a:r>
              <a:rPr lang="en-US" b="0" dirty="0"/>
              <a:t>Web Hypertext Application Technology Working Group</a:t>
            </a:r>
          </a:p>
          <a:p>
            <a:r>
              <a:rPr lang="en-US" b="0" dirty="0"/>
              <a:t>Focuses on HTML and APIs for web applications</a:t>
            </a:r>
          </a:p>
          <a:p>
            <a:r>
              <a:rPr lang="en-US" b="0" dirty="0"/>
              <a:t>Similar standards to W3C </a:t>
            </a:r>
          </a:p>
          <a:p>
            <a:r>
              <a:rPr lang="en-US" b="0" dirty="0"/>
              <a:t>Works through mailing lists</a:t>
            </a:r>
          </a:p>
          <a:p>
            <a:r>
              <a:rPr lang="en-US" b="0" dirty="0"/>
              <a:t>“Living standard” that continually evolves over time to be one step ahead of implementation</a:t>
            </a:r>
          </a:p>
        </p:txBody>
      </p:sp>
    </p:spTree>
    <p:extLst>
      <p:ext uri="{BB962C8B-B14F-4D97-AF65-F5344CB8AC3E}">
        <p14:creationId xmlns:p14="http://schemas.microsoft.com/office/powerpoint/2010/main" val="1183997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WHATWG</a:t>
            </a:r>
          </a:p>
        </p:txBody>
      </p:sp>
      <p:sp>
        <p:nvSpPr>
          <p:cNvPr id="3" name="Content Placeholder 2"/>
          <p:cNvSpPr>
            <a:spLocks noGrp="1"/>
          </p:cNvSpPr>
          <p:nvPr>
            <p:ph sz="quarter" idx="10"/>
          </p:nvPr>
        </p:nvSpPr>
        <p:spPr>
          <a:prstGeom prst="rect">
            <a:avLst/>
          </a:prstGeom>
        </p:spPr>
        <p:txBody>
          <a:bodyPr/>
          <a:lstStyle/>
          <a:p>
            <a:pPr marL="0" indent="0" algn="just">
              <a:buNone/>
            </a:pPr>
            <a:r>
              <a:rPr lang="en-US" b="0" dirty="0"/>
              <a:t>“The </a:t>
            </a:r>
            <a:r>
              <a:rPr lang="en-US" b="1" dirty="0"/>
              <a:t>WHATWG</a:t>
            </a:r>
            <a:r>
              <a:rPr lang="en-US" b="0" dirty="0"/>
              <a:t> was based on several </a:t>
            </a:r>
            <a:r>
              <a:rPr lang="en-US" dirty="0" smtClean="0"/>
              <a:t>core principles</a:t>
            </a:r>
            <a:r>
              <a:rPr lang="en-US" b="0" dirty="0" smtClean="0"/>
              <a:t>, </a:t>
            </a:r>
            <a:r>
              <a:rPr lang="en-US" b="0" dirty="0"/>
              <a:t>in particular that technologies need to be </a:t>
            </a:r>
            <a:r>
              <a:rPr lang="en-US" b="1" dirty="0"/>
              <a:t>backwards compatible</a:t>
            </a:r>
            <a:r>
              <a:rPr lang="en-US" b="0" dirty="0"/>
              <a:t>, that specifications and implementations need to match even if this means </a:t>
            </a:r>
            <a:r>
              <a:rPr lang="en-US" dirty="0"/>
              <a:t>changing the specification rather than the implementations</a:t>
            </a:r>
            <a:r>
              <a:rPr lang="en-US" b="0" dirty="0"/>
              <a:t>, and that specifications need to be detailed enough that implementations can achieve </a:t>
            </a:r>
            <a:r>
              <a:rPr lang="en-US" dirty="0"/>
              <a:t>complete </a:t>
            </a:r>
            <a:r>
              <a:rPr lang="en-US" b="1" dirty="0"/>
              <a:t>interoperability</a:t>
            </a:r>
            <a:r>
              <a:rPr lang="en-US" b="0" dirty="0"/>
              <a:t> without </a:t>
            </a:r>
            <a:r>
              <a:rPr lang="en-US" b="1" dirty="0"/>
              <a:t>reverse-engineering</a:t>
            </a:r>
            <a:r>
              <a:rPr lang="en-US" b="0" dirty="0"/>
              <a:t> each other</a:t>
            </a:r>
            <a:r>
              <a:rPr lang="en-US" b="0" dirty="0" smtClean="0"/>
              <a:t>.”</a:t>
            </a:r>
            <a:endParaRPr lang="en-US" b="0" dirty="0"/>
          </a:p>
        </p:txBody>
      </p:sp>
    </p:spTree>
    <p:extLst>
      <p:ext uri="{BB962C8B-B14F-4D97-AF65-F5344CB8AC3E}">
        <p14:creationId xmlns:p14="http://schemas.microsoft.com/office/powerpoint/2010/main" val="137384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web standards</a:t>
            </a:r>
            <a:br>
              <a:rPr lang="en-US" sz="2400" b="0" dirty="0">
                <a:solidFill>
                  <a:srgbClr val="454545"/>
                </a:solidFill>
                <a:cs typeface="Segoe UI"/>
              </a:rPr>
            </a:br>
            <a:r>
              <a:rPr lang="en-US" dirty="0" smtClean="0">
                <a:solidFill>
                  <a:srgbClr val="454545"/>
                </a:solidFill>
                <a:latin typeface="Segoe UI"/>
                <a:cs typeface="Segoe UI"/>
              </a:rPr>
              <a:t>Demo</a:t>
            </a:r>
            <a:endParaRPr lang="en-US" dirty="0">
              <a:solidFill>
                <a:srgbClr val="454545"/>
              </a:solidFill>
              <a:latin typeface="Segoe UI"/>
              <a:cs typeface="Segoe UI"/>
            </a:endParaRPr>
          </a:p>
        </p:txBody>
      </p:sp>
      <p:sp>
        <p:nvSpPr>
          <p:cNvPr id="3" name="Content Placeholder 2"/>
          <p:cNvSpPr>
            <a:spLocks noGrp="1"/>
          </p:cNvSpPr>
          <p:nvPr>
            <p:ph type="body" idx="1"/>
          </p:nvPr>
        </p:nvSpPr>
        <p:spPr/>
        <p:txBody>
          <a:bodyPr>
            <a:normAutofit/>
          </a:bodyPr>
          <a:lstStyle/>
          <a:p>
            <a:r>
              <a:rPr lang="en-US" dirty="0">
                <a:solidFill>
                  <a:srgbClr val="FFFFFF"/>
                </a:solidFill>
                <a:latin typeface="Calibri" charset="0"/>
              </a:rPr>
              <a:t>Browser Detection and the User Agent</a:t>
            </a:r>
          </a:p>
        </p:txBody>
      </p:sp>
    </p:spTree>
    <p:extLst>
      <p:ext uri="{BB962C8B-B14F-4D97-AF65-F5344CB8AC3E}">
        <p14:creationId xmlns:p14="http://schemas.microsoft.com/office/powerpoint/2010/main" val="4291161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Detection</a:t>
            </a:r>
          </a:p>
        </p:txBody>
      </p:sp>
      <p:sp>
        <p:nvSpPr>
          <p:cNvPr id="3" name="Content Placeholder 2"/>
          <p:cNvSpPr>
            <a:spLocks noGrp="1"/>
          </p:cNvSpPr>
          <p:nvPr>
            <p:ph sz="quarter" idx="10"/>
          </p:nvPr>
        </p:nvSpPr>
        <p:spPr>
          <a:prstGeom prst="rect">
            <a:avLst/>
          </a:prstGeom>
        </p:spPr>
        <p:txBody>
          <a:bodyPr/>
          <a:lstStyle/>
          <a:p>
            <a:r>
              <a:rPr lang="en-US" b="0" dirty="0"/>
              <a:t>In the past, the user agent string was used to change code per browser</a:t>
            </a:r>
            <a:br>
              <a:rPr lang="en-US" b="0" dirty="0"/>
            </a:br>
            <a:r>
              <a:rPr lang="en-US" b="0" dirty="0"/>
              <a:t>(sometimes via a JavaScript plugin)</a:t>
            </a:r>
          </a:p>
          <a:p>
            <a:r>
              <a:rPr lang="en-US" b="1" dirty="0"/>
              <a:t>No longer a recommended technique</a:t>
            </a:r>
          </a:p>
          <a:p>
            <a:r>
              <a:rPr lang="en-US" b="0" dirty="0"/>
              <a:t>Much better technique is to use feature detection</a:t>
            </a:r>
          </a:p>
          <a:p>
            <a:endParaRPr lang="en-US" b="0" dirty="0"/>
          </a:p>
        </p:txBody>
      </p:sp>
    </p:spTree>
    <p:extLst>
      <p:ext uri="{BB962C8B-B14F-4D97-AF65-F5344CB8AC3E}">
        <p14:creationId xmlns:p14="http://schemas.microsoft.com/office/powerpoint/2010/main" val="3932050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Agent Sniffing</a:t>
            </a:r>
          </a:p>
        </p:txBody>
      </p:sp>
      <p:sp>
        <p:nvSpPr>
          <p:cNvPr id="3" name="Content Placeholder 2"/>
          <p:cNvSpPr>
            <a:spLocks noGrp="1"/>
          </p:cNvSpPr>
          <p:nvPr>
            <p:ph sz="quarter" idx="10"/>
          </p:nvPr>
        </p:nvSpPr>
        <p:spPr>
          <a:prstGeom prst="rect">
            <a:avLst/>
          </a:prstGeom>
        </p:spPr>
        <p:txBody>
          <a:bodyPr>
            <a:normAutofit fontScale="92500" lnSpcReduction="10000"/>
          </a:bodyPr>
          <a:lstStyle/>
          <a:p>
            <a:r>
              <a:rPr lang="en-US" b="0" dirty="0">
                <a:cs typeface="Segoe UI"/>
              </a:rPr>
              <a:t>Very inexact and can easily be spoofed</a:t>
            </a:r>
          </a:p>
          <a:p>
            <a:r>
              <a:rPr lang="en-US" b="0" dirty="0">
                <a:cs typeface="Segoe UI"/>
              </a:rPr>
              <a:t>You can end up with very messy browser testing logic:</a:t>
            </a:r>
          </a:p>
          <a:p>
            <a:endParaRPr lang="en-US" b="0" dirty="0">
              <a:cs typeface="Segoe UI"/>
            </a:endParaRPr>
          </a:p>
          <a:p>
            <a:pPr marL="399915" lvl="1" indent="0">
              <a:buNone/>
            </a:pPr>
            <a:r>
              <a:rPr lang="en-US" b="0" dirty="0">
                <a:latin typeface="Consolas" panose="020B0609020204030204" pitchFamily="49" charset="0"/>
                <a:cs typeface="Consolas" panose="020B0609020204030204" pitchFamily="49" charset="0"/>
              </a:rPr>
              <a:t>if (</a:t>
            </a:r>
            <a:r>
              <a:rPr lang="en-US" b="0" dirty="0" err="1">
                <a:latin typeface="Consolas" panose="020B0609020204030204" pitchFamily="49" charset="0"/>
                <a:cs typeface="Consolas" panose="020B0609020204030204" pitchFamily="49" charset="0"/>
              </a:rPr>
              <a:t>ie</a:t>
            </a:r>
            <a:r>
              <a:rPr lang="en-US" b="0" dirty="0">
                <a:latin typeface="Consolas" panose="020B0609020204030204" pitchFamily="49" charset="0"/>
                <a:cs typeface="Consolas" panose="020B0609020204030204" pitchFamily="49" charset="0"/>
              </a:rPr>
              <a:t>) {</a:t>
            </a:r>
          </a:p>
          <a:p>
            <a:pPr marL="399915" lvl="1" indent="0">
              <a:buNone/>
            </a:pPr>
            <a:r>
              <a:rPr lang="en-US" b="0" dirty="0">
                <a:latin typeface="Consolas" panose="020B0609020204030204" pitchFamily="49" charset="0"/>
                <a:cs typeface="Consolas" panose="020B0609020204030204" pitchFamily="49" charset="0"/>
              </a:rPr>
              <a:t>    if (</a:t>
            </a:r>
            <a:r>
              <a:rPr lang="en-US" b="0" dirty="0" err="1">
                <a:latin typeface="Consolas" panose="020B0609020204030204" pitchFamily="49" charset="0"/>
                <a:cs typeface="Consolas" panose="020B0609020204030204" pitchFamily="49" charset="0"/>
              </a:rPr>
              <a:t>ie.version</a:t>
            </a:r>
            <a:r>
              <a:rPr lang="en-US" b="0" dirty="0">
                <a:latin typeface="Consolas" panose="020B0609020204030204" pitchFamily="49" charset="0"/>
                <a:cs typeface="Consolas" panose="020B0609020204030204" pitchFamily="49" charset="0"/>
              </a:rPr>
              <a:t> === 7) { ... }</a:t>
            </a:r>
          </a:p>
          <a:p>
            <a:pPr marL="399915" lvl="1" indent="0">
              <a:buNone/>
            </a:pPr>
            <a:r>
              <a:rPr lang="en-US" b="0" dirty="0">
                <a:latin typeface="Consolas" panose="020B0609020204030204" pitchFamily="49" charset="0"/>
                <a:cs typeface="Consolas" panose="020B0609020204030204" pitchFamily="49" charset="0"/>
              </a:rPr>
              <a:t>} else if (</a:t>
            </a:r>
            <a:r>
              <a:rPr lang="en-US" b="0" dirty="0" err="1">
                <a:latin typeface="Consolas" panose="020B0609020204030204" pitchFamily="49" charset="0"/>
                <a:cs typeface="Consolas" panose="020B0609020204030204" pitchFamily="49" charset="0"/>
              </a:rPr>
              <a:t>firefox</a:t>
            </a:r>
            <a:r>
              <a:rPr lang="en-US" b="0" dirty="0">
                <a:latin typeface="Consolas" panose="020B0609020204030204" pitchFamily="49" charset="0"/>
                <a:cs typeface="Consolas" panose="020B0609020204030204" pitchFamily="49" charset="0"/>
              </a:rPr>
              <a:t>) {</a:t>
            </a:r>
          </a:p>
          <a:p>
            <a:pPr marL="399915" lvl="1" indent="0">
              <a:buNone/>
            </a:pPr>
            <a:r>
              <a:rPr lang="en-US" b="0" dirty="0">
                <a:latin typeface="Consolas" panose="020B0609020204030204" pitchFamily="49" charset="0"/>
                <a:cs typeface="Consolas" panose="020B0609020204030204" pitchFamily="49" charset="0"/>
              </a:rPr>
              <a:t>    ...</a:t>
            </a:r>
          </a:p>
          <a:p>
            <a:pPr marL="399915" lvl="1" indent="0">
              <a:buNone/>
            </a:pPr>
            <a:r>
              <a:rPr lang="en-US" b="0" dirty="0">
                <a:latin typeface="Consolas" panose="020B0609020204030204" pitchFamily="49" charset="0"/>
                <a:cs typeface="Consolas" panose="020B0609020204030204" pitchFamily="49" charset="0"/>
              </a:rPr>
              <a:t>} else { ... } // and on and on</a:t>
            </a:r>
          </a:p>
          <a:p>
            <a:endParaRPr lang="en-US" b="0" dirty="0">
              <a:cs typeface="Segoe UI"/>
            </a:endParaRPr>
          </a:p>
          <a:p>
            <a:r>
              <a:rPr lang="en-US" b="0" dirty="0">
                <a:cs typeface="Segoe UI"/>
              </a:rPr>
              <a:t>Much less maintainable as browsers evolve</a:t>
            </a:r>
          </a:p>
        </p:txBody>
      </p:sp>
    </p:spTree>
    <p:extLst>
      <p:ext uri="{BB962C8B-B14F-4D97-AF65-F5344CB8AC3E}">
        <p14:creationId xmlns:p14="http://schemas.microsoft.com/office/powerpoint/2010/main" val="256297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09" tIns="45705" rIns="91409" bIns="45705" rtlCol="0" anchor="t" anchorCtr="0">
            <a:normAutofit/>
          </a:bodyPr>
          <a:lstStyle/>
          <a:p>
            <a:r>
              <a:rPr lang="en-US" dirty="0"/>
              <a:t>UA Sniffing Example</a:t>
            </a:r>
          </a:p>
        </p:txBody>
      </p:sp>
      <p:sp>
        <p:nvSpPr>
          <p:cNvPr id="3" name="Content Placeholder 2"/>
          <p:cNvSpPr>
            <a:spLocks noGrp="1"/>
          </p:cNvSpPr>
          <p:nvPr>
            <p:ph sz="quarter" idx="10"/>
          </p:nvPr>
        </p:nvSpPr>
        <p:spPr>
          <a:prstGeom prst="rect">
            <a:avLst/>
          </a:prstGeom>
        </p:spPr>
        <p:txBody>
          <a:bodyPr/>
          <a:lstStyle/>
          <a:p>
            <a:pPr marL="0" indent="0">
              <a:buNone/>
            </a:pPr>
            <a:r>
              <a:rPr lang="en-US" sz="2800" b="0" dirty="0">
                <a:solidFill>
                  <a:srgbClr val="008000"/>
                </a:solidFill>
                <a:latin typeface="Consolas" charset="0"/>
                <a:cs typeface="Consolas" charset="0"/>
              </a:rPr>
              <a:t>// Don't do this</a:t>
            </a:r>
          </a:p>
          <a:p>
            <a:pPr marL="0" indent="0">
              <a:buNone/>
            </a:pPr>
            <a:r>
              <a:rPr lang="en-US" sz="2800" b="0" dirty="0">
                <a:solidFill>
                  <a:srgbClr val="0000FF"/>
                </a:solidFill>
                <a:latin typeface="Consolas" charset="0"/>
                <a:cs typeface="Consolas" charset="0"/>
              </a:rPr>
              <a:t>if</a:t>
            </a:r>
            <a:r>
              <a:rPr lang="en-US" sz="2800" b="0" dirty="0">
                <a:solidFill>
                  <a:srgbClr val="A31515"/>
                </a:solidFill>
                <a:latin typeface="Consolas" charset="0"/>
                <a:cs typeface="Consolas" charset="0"/>
              </a:rPr>
              <a:t> (</a:t>
            </a:r>
            <a:r>
              <a:rPr lang="en-US" sz="2800" b="0" dirty="0" err="1">
                <a:solidFill>
                  <a:srgbClr val="A31515"/>
                </a:solidFill>
                <a:latin typeface="Consolas" charset="0"/>
                <a:cs typeface="Consolas" charset="0"/>
              </a:rPr>
              <a:t>navigator.userAgent.indexOf</a:t>
            </a:r>
            <a:r>
              <a:rPr lang="en-US" sz="2800" b="0" dirty="0">
                <a:solidFill>
                  <a:srgbClr val="A31515"/>
                </a:solidFill>
                <a:latin typeface="Consolas" charset="0"/>
                <a:cs typeface="Consolas" charset="0"/>
              </a:rPr>
              <a:t>("MSIE 7"</a:t>
            </a:r>
            <a:r>
              <a:rPr lang="en-US" sz="2800" b="0" dirty="0">
                <a:solidFill>
                  <a:srgbClr val="008000"/>
                </a:solidFill>
                <a:latin typeface="Consolas" charset="0"/>
                <a:cs typeface="Consolas" charset="0"/>
              </a:rPr>
              <a:t>) &gt; -1) {</a:t>
            </a:r>
          </a:p>
          <a:p>
            <a:pPr marL="0" indent="0">
              <a:buNone/>
            </a:pPr>
            <a:r>
              <a:rPr lang="en-US" sz="2800" b="0" dirty="0">
                <a:solidFill>
                  <a:srgbClr val="008000"/>
                </a:solidFill>
                <a:latin typeface="Consolas" charset="0"/>
                <a:cs typeface="Consolas" charset="0"/>
              </a:rPr>
              <a:t>    // Only for IE7</a:t>
            </a:r>
          </a:p>
          <a:p>
            <a:pPr marL="0" indent="0">
              <a:buNone/>
            </a:pPr>
            <a:r>
              <a:rPr lang="en-US" sz="2800" b="0" dirty="0">
                <a:latin typeface="Consolas" charset="0"/>
                <a:cs typeface="Consolas" charset="0"/>
              </a:rPr>
              <a:t>}</a:t>
            </a:r>
          </a:p>
          <a:p>
            <a:endParaRPr lang="en-US" dirty="0"/>
          </a:p>
        </p:txBody>
      </p:sp>
    </p:spTree>
    <p:extLst>
      <p:ext uri="{BB962C8B-B14F-4D97-AF65-F5344CB8AC3E}">
        <p14:creationId xmlns:p14="http://schemas.microsoft.com/office/powerpoint/2010/main" val="4120211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Browser Detection</a:t>
            </a:r>
          </a:p>
        </p:txBody>
      </p:sp>
      <p:sp>
        <p:nvSpPr>
          <p:cNvPr id="5" name="Content Placeholder 4"/>
          <p:cNvSpPr>
            <a:spLocks noGrp="1"/>
          </p:cNvSpPr>
          <p:nvPr>
            <p:ph sz="quarter" idx="10"/>
          </p:nvPr>
        </p:nvSpPr>
        <p:spPr>
          <a:prstGeom prst="rect">
            <a:avLst/>
          </a:prstGeom>
        </p:spPr>
        <p:txBody>
          <a:bodyPr>
            <a:normAutofit/>
          </a:bodyPr>
          <a:lstStyle/>
          <a:p>
            <a:pPr marL="0" indent="0">
              <a:buNone/>
            </a:pPr>
            <a:r>
              <a:rPr lang="en-US" sz="2400" b="0" dirty="0">
                <a:solidFill>
                  <a:srgbClr val="008000"/>
                </a:solidFill>
                <a:highlight>
                  <a:srgbClr val="FFFFFF"/>
                </a:highlight>
                <a:latin typeface="Consolas" panose="020B0609020204030204" pitchFamily="49" charset="0"/>
              </a:rPr>
              <a:t>// Don't do this (in jQuery)</a:t>
            </a:r>
            <a:endParaRPr lang="en-US" sz="2400" b="0" dirty="0">
              <a:solidFill>
                <a:srgbClr val="000000"/>
              </a:solidFill>
              <a:highlight>
                <a:srgbClr val="FFFFFF"/>
              </a:highlight>
              <a:latin typeface="Consolas" panose="020B0609020204030204" pitchFamily="49" charset="0"/>
            </a:endParaRPr>
          </a:p>
          <a:p>
            <a:pPr marL="0" indent="0">
              <a:buNone/>
            </a:pPr>
            <a:r>
              <a:rPr lang="en-US" sz="2400" b="0" dirty="0">
                <a:solidFill>
                  <a:srgbClr val="0000FF"/>
                </a:solidFill>
                <a:highlight>
                  <a:srgbClr val="FFFFFF"/>
                </a:highlight>
                <a:latin typeface="Consolas" panose="020B0609020204030204" pitchFamily="49" charset="0"/>
              </a:rPr>
              <a:t>function</a:t>
            </a:r>
            <a:r>
              <a:rPr lang="en-US" sz="2400" b="0" dirty="0">
                <a:solidFill>
                  <a:srgbClr val="000000"/>
                </a:solidFill>
                <a:highlight>
                  <a:srgbClr val="FFFFFF"/>
                </a:highlight>
                <a:latin typeface="Consolas" panose="020B0609020204030204" pitchFamily="49" charset="0"/>
              </a:rPr>
              <a:t> load() {</a:t>
            </a: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if</a:t>
            </a:r>
            <a:r>
              <a:rPr lang="en-US" sz="2400" b="0" dirty="0">
                <a:solidFill>
                  <a:srgbClr val="000000"/>
                </a:solidFill>
                <a:highlight>
                  <a:srgbClr val="FFFFFF"/>
                </a:highlight>
                <a:latin typeface="Consolas" panose="020B0609020204030204" pitchFamily="49" charset="0"/>
              </a:rPr>
              <a:t> ($.</a:t>
            </a:r>
            <a:r>
              <a:rPr lang="en-US" sz="2400" b="0" dirty="0" err="1">
                <a:solidFill>
                  <a:srgbClr val="000000"/>
                </a:solidFill>
                <a:highlight>
                  <a:srgbClr val="FFFFFF"/>
                </a:highlight>
                <a:latin typeface="Consolas" panose="020B0609020204030204" pitchFamily="49" charset="0"/>
              </a:rPr>
              <a:t>browser.msie</a:t>
            </a:r>
            <a:r>
              <a:rPr lang="en-US" sz="2400" b="0" dirty="0">
                <a:solidFill>
                  <a:srgbClr val="000000"/>
                </a:solidFill>
                <a:highlight>
                  <a:srgbClr val="FFFFFF"/>
                </a:highlight>
                <a:latin typeface="Consolas" panose="020B0609020204030204" pitchFamily="49" charset="0"/>
              </a:rPr>
              <a:t>) {</a:t>
            </a: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8000"/>
                </a:solidFill>
                <a:highlight>
                  <a:srgbClr val="FFFFFF"/>
                </a:highlight>
                <a:latin typeface="Consolas" panose="020B0609020204030204" pitchFamily="49" charset="0"/>
              </a:rPr>
              <a:t>// Do something only for IE</a:t>
            </a:r>
            <a:endParaRPr lang="en-US" sz="2400" b="0" dirty="0">
              <a:solidFill>
                <a:srgbClr val="000000"/>
              </a:solidFill>
              <a:highlight>
                <a:srgbClr val="FFFFFF"/>
              </a:highlight>
              <a:latin typeface="Consolas" panose="020B0609020204030204" pitchFamily="49" charset="0"/>
            </a:endParaRP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return</a:t>
            </a:r>
            <a:r>
              <a:rPr lang="en-US" sz="2400" b="0" dirty="0">
                <a:solidFill>
                  <a:srgbClr val="000000"/>
                </a:solidFill>
                <a:highlight>
                  <a:srgbClr val="FFFFFF"/>
                </a:highlight>
                <a:latin typeface="Consolas" panose="020B0609020204030204" pitchFamily="49" charset="0"/>
              </a:rPr>
              <a:t>;</a:t>
            </a: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0000"/>
                </a:solidFill>
                <a:highlight>
                  <a:srgbClr val="FFFFFF"/>
                </a:highlight>
                <a:latin typeface="Consolas" panose="020B0609020204030204" pitchFamily="49" charset="0"/>
              </a:rPr>
              <a:t>}</a:t>
            </a:r>
          </a:p>
          <a:p>
            <a:pPr marL="0" indent="0">
              <a:buNone/>
            </a:pPr>
            <a:r>
              <a:rPr lang="en-US" sz="2400" b="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616910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Detection</a:t>
            </a:r>
          </a:p>
        </p:txBody>
      </p:sp>
      <p:sp>
        <p:nvSpPr>
          <p:cNvPr id="3" name="Content Placeholder 2"/>
          <p:cNvSpPr>
            <a:spLocks noGrp="1"/>
          </p:cNvSpPr>
          <p:nvPr>
            <p:ph sz="quarter" idx="10"/>
          </p:nvPr>
        </p:nvSpPr>
        <p:spPr>
          <a:prstGeom prst="rect">
            <a:avLst/>
          </a:prstGeom>
        </p:spPr>
        <p:txBody>
          <a:bodyPr>
            <a:normAutofit/>
          </a:bodyPr>
          <a:lstStyle/>
          <a:p>
            <a:r>
              <a:rPr lang="en-US" dirty="0">
                <a:cs typeface="Segoe UI"/>
              </a:rPr>
              <a:t>"Can this user do X</a:t>
            </a:r>
            <a:r>
              <a:rPr lang="en-US" dirty="0" smtClean="0">
                <a:cs typeface="Segoe UI"/>
              </a:rPr>
              <a:t>?"</a:t>
            </a:r>
            <a:endParaRPr lang="en-US" dirty="0">
              <a:cs typeface="Segoe UI"/>
            </a:endParaRPr>
          </a:p>
          <a:p>
            <a:r>
              <a:rPr lang="en-US" dirty="0">
                <a:cs typeface="Segoe UI"/>
              </a:rPr>
              <a:t>Much better than User Agent sniffing</a:t>
            </a:r>
            <a:br>
              <a:rPr lang="en-US" dirty="0">
                <a:cs typeface="Segoe UI"/>
              </a:rPr>
            </a:br>
            <a:r>
              <a:rPr lang="en-US" dirty="0">
                <a:cs typeface="Segoe UI"/>
              </a:rPr>
              <a:t>And the direction most of the industry is </a:t>
            </a:r>
            <a:r>
              <a:rPr lang="en-US" dirty="0" smtClean="0">
                <a:cs typeface="Segoe UI"/>
              </a:rPr>
              <a:t>taking</a:t>
            </a:r>
            <a:endParaRPr lang="en-US" dirty="0">
              <a:cs typeface="Segoe UI"/>
            </a:endParaRPr>
          </a:p>
          <a:p>
            <a:r>
              <a:rPr lang="en-US" dirty="0">
                <a:cs typeface="Segoe UI"/>
              </a:rPr>
              <a:t>However, can still get </a:t>
            </a:r>
            <a:r>
              <a:rPr lang="en-US" dirty="0"/>
              <a:t>ugly for certain things</a:t>
            </a:r>
          </a:p>
          <a:p>
            <a:pPr lvl="1"/>
            <a:r>
              <a:rPr lang="en-US" dirty="0"/>
              <a:t>CSS3 transition support for example is hard to </a:t>
            </a:r>
            <a:r>
              <a:rPr lang="en-US" dirty="0" smtClean="0"/>
              <a:t>detect</a:t>
            </a:r>
            <a:endParaRPr lang="en-US" dirty="0"/>
          </a:p>
          <a:p>
            <a:r>
              <a:rPr lang="en-US" dirty="0"/>
              <a:t>A library for assisting in detection helps greatly</a:t>
            </a:r>
          </a:p>
        </p:txBody>
      </p:sp>
    </p:spTree>
    <p:extLst>
      <p:ext uri="{BB962C8B-B14F-4D97-AF65-F5344CB8AC3E}">
        <p14:creationId xmlns:p14="http://schemas.microsoft.com/office/powerpoint/2010/main" val="2570128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Etienne Margraff</a:t>
            </a:r>
            <a:endParaRPr lang="en-US" dirty="0"/>
          </a:p>
        </p:txBody>
      </p:sp>
      <p:sp>
        <p:nvSpPr>
          <p:cNvPr id="7" name="Content Placeholder 6"/>
          <p:cNvSpPr>
            <a:spLocks noGrp="1"/>
          </p:cNvSpPr>
          <p:nvPr>
            <p:ph idx="10"/>
          </p:nvPr>
        </p:nvSpPr>
        <p:spPr>
          <a:xfrm>
            <a:off x="379413" y="1388226"/>
            <a:ext cx="8945819" cy="5290388"/>
          </a:xfrm>
        </p:spPr>
        <p:txBody>
          <a:bodyPr/>
          <a:lstStyle/>
          <a:p>
            <a:r>
              <a:rPr lang="en-US" dirty="0"/>
              <a:t>Etienne Margraff is a technical evangelist in France working most of his time on HTML5 and Javascript to help people getting the most of it. His main subjects are responsive web and using web languages to create mobile apps. He is also part time CTO at Microsoft Ventures in Paris where he is helping startup getting on track on the technical part. </a:t>
            </a:r>
            <a:endParaRPr lang="en-US" dirty="0" smtClean="0"/>
          </a:p>
          <a:p>
            <a:r>
              <a:rPr lang="en-US" dirty="0" smtClean="0"/>
              <a:t>Twitter: @</a:t>
            </a:r>
            <a:r>
              <a:rPr lang="en-US" dirty="0" err="1" smtClean="0"/>
              <a:t>emargraff</a:t>
            </a:r>
            <a:endParaRPr lang="en-US" dirty="0" smtClean="0"/>
          </a:p>
          <a:p>
            <a:r>
              <a:rPr lang="en-US" dirty="0" smtClean="0"/>
              <a:t>Blog: http</a:t>
            </a:r>
            <a:r>
              <a:rPr lang="en-US" dirty="0"/>
              <a:t>://blogs.msdn.com/emargraff</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777" y="188076"/>
            <a:ext cx="2400300" cy="2400300"/>
          </a:xfrm>
          <a:prstGeom prst="rect">
            <a:avLst/>
          </a:prstGeom>
        </p:spPr>
      </p:pic>
    </p:spTree>
    <p:extLst>
      <p:ext uri="{BB962C8B-B14F-4D97-AF65-F5344CB8AC3E}">
        <p14:creationId xmlns:p14="http://schemas.microsoft.com/office/powerpoint/2010/main" val="26438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Example</a:t>
            </a:r>
          </a:p>
        </p:txBody>
      </p:sp>
      <p:sp>
        <p:nvSpPr>
          <p:cNvPr id="3" name="Content Placeholder 2"/>
          <p:cNvSpPr>
            <a:spLocks noGrp="1"/>
          </p:cNvSpPr>
          <p:nvPr>
            <p:ph sz="quarter" idx="10"/>
          </p:nvPr>
        </p:nvSpPr>
        <p:spPr>
          <a:prstGeom prst="rect">
            <a:avLst/>
          </a:prstGeom>
        </p:spPr>
        <p:txBody>
          <a:bodyPr>
            <a:normAutofit/>
          </a:bodyPr>
          <a:lstStyle/>
          <a:p>
            <a:pPr marL="0" indent="0">
              <a:buNone/>
            </a:pPr>
            <a:r>
              <a:rPr lang="en-US" sz="2400" b="0" dirty="0">
                <a:solidFill>
                  <a:srgbClr val="008000"/>
                </a:solidFill>
                <a:highlight>
                  <a:srgbClr val="FFFFFF"/>
                </a:highlight>
                <a:latin typeface="Consolas" panose="020B0609020204030204" pitchFamily="49" charset="0"/>
              </a:rPr>
              <a:t>// </a:t>
            </a:r>
            <a:r>
              <a:rPr lang="en-US" sz="2400" b="0" dirty="0" smtClean="0">
                <a:solidFill>
                  <a:srgbClr val="008000"/>
                </a:solidFill>
                <a:highlight>
                  <a:srgbClr val="FFFFFF"/>
                </a:highlight>
                <a:latin typeface="Consolas" panose="020B0609020204030204" pitchFamily="49" charset="0"/>
              </a:rPr>
              <a:t>Do </a:t>
            </a:r>
            <a:r>
              <a:rPr lang="en-US" sz="2400" b="0" dirty="0">
                <a:solidFill>
                  <a:srgbClr val="008000"/>
                </a:solidFill>
                <a:highlight>
                  <a:srgbClr val="FFFFFF"/>
                </a:highlight>
                <a:latin typeface="Consolas" panose="020B0609020204030204" pitchFamily="49" charset="0"/>
              </a:rPr>
              <a:t>this</a:t>
            </a:r>
            <a:endParaRPr lang="en-US" sz="2400" b="0" dirty="0">
              <a:solidFill>
                <a:srgbClr val="000000"/>
              </a:solidFill>
              <a:highlight>
                <a:srgbClr val="FFFFFF"/>
              </a:highlight>
              <a:latin typeface="Consolas" panose="020B0609020204030204" pitchFamily="49" charset="0"/>
            </a:endParaRPr>
          </a:p>
          <a:p>
            <a:pPr marL="0" indent="0">
              <a:buNone/>
            </a:pPr>
            <a:r>
              <a:rPr lang="en-US" sz="2400" b="0" dirty="0">
                <a:solidFill>
                  <a:srgbClr val="0000FF"/>
                </a:solidFill>
                <a:highlight>
                  <a:srgbClr val="FFFFFF"/>
                </a:highlight>
                <a:latin typeface="Consolas" panose="020B0609020204030204" pitchFamily="49" charset="0"/>
              </a:rPr>
              <a:t>function</a:t>
            </a:r>
            <a:r>
              <a:rPr lang="en-US" sz="2400" b="0" dirty="0">
                <a:solidFill>
                  <a:srgbClr val="000000"/>
                </a:solidFill>
                <a:highlight>
                  <a:srgbClr val="FFFFFF"/>
                </a:highlight>
                <a:latin typeface="Consolas" panose="020B0609020204030204" pitchFamily="49" charset="0"/>
              </a:rPr>
              <a:t> load() {</a:t>
            </a:r>
          </a:p>
          <a:p>
            <a:pPr marL="0" indent="0">
              <a:buNone/>
            </a:pPr>
            <a:r>
              <a:rPr lang="en-US" sz="24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if</a:t>
            </a:r>
            <a:r>
              <a:rPr lang="en-US" sz="2400" b="0" dirty="0">
                <a:solidFill>
                  <a:srgbClr val="000000"/>
                </a:solidFill>
                <a:highlight>
                  <a:srgbClr val="FFFFFF"/>
                </a:highlight>
                <a:latin typeface="Consolas" panose="020B0609020204030204" pitchFamily="49" charset="0"/>
              </a:rPr>
              <a:t> (</a:t>
            </a:r>
            <a:r>
              <a:rPr lang="en-US" sz="2400" b="0" dirty="0">
                <a:solidFill>
                  <a:srgbClr val="A31515"/>
                </a:solidFill>
                <a:highlight>
                  <a:srgbClr val="FFFFFF"/>
                </a:highlight>
                <a:latin typeface="Consolas" panose="020B0609020204030204" pitchFamily="49" charset="0"/>
              </a:rPr>
              <a:t>'</a:t>
            </a:r>
            <a:r>
              <a:rPr lang="en-US" sz="2400" b="0" dirty="0" err="1">
                <a:solidFill>
                  <a:srgbClr val="A31515"/>
                </a:solidFill>
                <a:highlight>
                  <a:srgbClr val="FFFFFF"/>
                </a:highlight>
                <a:latin typeface="Consolas" panose="020B0609020204030204" pitchFamily="49" charset="0"/>
              </a:rPr>
              <a:t>localStorage</a:t>
            </a:r>
            <a:r>
              <a:rPr lang="en-US" sz="2400" b="0" dirty="0">
                <a:solidFill>
                  <a:srgbClr val="A31515"/>
                </a:solidFill>
                <a:highlight>
                  <a:srgbClr val="FFFFFF"/>
                </a:highlight>
                <a:latin typeface="Consolas" panose="020B0609020204030204" pitchFamily="49" charset="0"/>
              </a:rPr>
              <a:t>'</a:t>
            </a:r>
            <a:r>
              <a:rPr lang="en-US" sz="24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in</a:t>
            </a:r>
            <a:r>
              <a:rPr lang="en-US" sz="2400" b="0" dirty="0">
                <a:solidFill>
                  <a:srgbClr val="000000"/>
                </a:solidFill>
                <a:highlight>
                  <a:srgbClr val="FFFFFF"/>
                </a:highlight>
                <a:latin typeface="Consolas" panose="020B0609020204030204" pitchFamily="49" charset="0"/>
              </a:rPr>
              <a:t> window) {</a:t>
            </a:r>
          </a:p>
          <a:p>
            <a:pPr marL="0" indent="0">
              <a:buNone/>
            </a:pPr>
            <a:r>
              <a:rPr lang="en-US" sz="2400" b="0" dirty="0" smtClean="0">
                <a:solidFill>
                  <a:srgbClr val="000000"/>
                </a:solidFill>
                <a:highlight>
                  <a:srgbClr val="FFFFFF"/>
                </a:highlight>
                <a:latin typeface="Consolas" panose="020B0609020204030204" pitchFamily="49" charset="0"/>
              </a:rPr>
              <a:t>        </a:t>
            </a:r>
            <a:r>
              <a:rPr lang="en-US" sz="2400" b="0" dirty="0" smtClean="0">
                <a:solidFill>
                  <a:srgbClr val="008000"/>
                </a:solidFill>
                <a:highlight>
                  <a:srgbClr val="FFFFFF"/>
                </a:highlight>
                <a:latin typeface="Consolas" panose="020B0609020204030204" pitchFamily="49" charset="0"/>
              </a:rPr>
              <a:t>// Now use local storage</a:t>
            </a:r>
            <a:endParaRPr lang="en-US" sz="2400" b="0" dirty="0" smtClean="0">
              <a:solidFill>
                <a:srgbClr val="000000"/>
              </a:solidFill>
              <a:highlight>
                <a:srgbClr val="FFFFFF"/>
              </a:highlight>
              <a:latin typeface="Consolas" panose="020B0609020204030204" pitchFamily="49" charset="0"/>
            </a:endParaRPr>
          </a:p>
          <a:p>
            <a:pPr marL="0" indent="0">
              <a:buNone/>
            </a:pPr>
            <a:r>
              <a:rPr lang="en-US" sz="2400" b="0" dirty="0" smtClean="0">
                <a:solidFill>
                  <a:srgbClr val="000000"/>
                </a:solidFill>
                <a:highlight>
                  <a:srgbClr val="FFFFFF"/>
                </a:highlight>
                <a:latin typeface="Consolas" panose="020B0609020204030204" pitchFamily="49" charset="0"/>
              </a:rPr>
              <a:t>        </a:t>
            </a:r>
            <a:r>
              <a:rPr lang="en-US" sz="2400" b="0" dirty="0" smtClean="0">
                <a:solidFill>
                  <a:srgbClr val="0000FF"/>
                </a:solidFill>
                <a:highlight>
                  <a:srgbClr val="FFFFFF"/>
                </a:highlight>
                <a:latin typeface="Consolas" panose="020B0609020204030204" pitchFamily="49" charset="0"/>
              </a:rPr>
              <a:t>return</a:t>
            </a:r>
            <a:r>
              <a:rPr lang="en-US" sz="2400" b="0" dirty="0" smtClean="0">
                <a:solidFill>
                  <a:srgbClr val="000000"/>
                </a:solidFill>
                <a:highlight>
                  <a:srgbClr val="FFFFFF"/>
                </a:highlight>
                <a:latin typeface="Consolas" panose="020B0609020204030204" pitchFamily="49" charset="0"/>
              </a:rPr>
              <a:t>;</a:t>
            </a:r>
          </a:p>
          <a:p>
            <a:pPr marL="0" indent="0">
              <a:buNone/>
            </a:pPr>
            <a:r>
              <a:rPr lang="en-US" sz="2400" b="0" dirty="0" smtClean="0">
                <a:solidFill>
                  <a:srgbClr val="000000"/>
                </a:solidFill>
                <a:highlight>
                  <a:srgbClr val="FFFFFF"/>
                </a:highlight>
                <a:latin typeface="Consolas" panose="020B0609020204030204" pitchFamily="49" charset="0"/>
              </a:rPr>
              <a:t>    }</a:t>
            </a:r>
          </a:p>
          <a:p>
            <a:pPr marL="0" indent="0">
              <a:buNone/>
            </a:pPr>
            <a:r>
              <a:rPr lang="en-US" sz="2400" b="0" dirty="0" smtClean="0">
                <a:solidFill>
                  <a:srgbClr val="000000"/>
                </a:solidFill>
                <a:highlight>
                  <a:srgbClr val="FFFFFF"/>
                </a:highlight>
                <a:latin typeface="Consolas" panose="020B0609020204030204" pitchFamily="49" charset="0"/>
              </a:rPr>
              <a:t>}</a:t>
            </a:r>
            <a:endParaRPr lang="en-US" sz="2400" b="0" dirty="0"/>
          </a:p>
        </p:txBody>
      </p:sp>
    </p:spTree>
    <p:extLst>
      <p:ext uri="{BB962C8B-B14F-4D97-AF65-F5344CB8AC3E}">
        <p14:creationId xmlns:p14="http://schemas.microsoft.com/office/powerpoint/2010/main" val="1285801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a:t>
            </a:r>
            <a:r>
              <a:rPr lang="en-US" dirty="0" smtClean="0"/>
              <a:t>Specific Implementations</a:t>
            </a:r>
            <a:endParaRPr lang="en-US" dirty="0"/>
          </a:p>
        </p:txBody>
      </p:sp>
      <p:sp>
        <p:nvSpPr>
          <p:cNvPr id="3" name="Content Placeholder 2"/>
          <p:cNvSpPr>
            <a:spLocks noGrp="1"/>
          </p:cNvSpPr>
          <p:nvPr>
            <p:ph sz="quarter" idx="10"/>
          </p:nvPr>
        </p:nvSpPr>
        <p:spPr>
          <a:prstGeom prst="rect">
            <a:avLst/>
          </a:prstGeom>
        </p:spPr>
        <p:txBody>
          <a:bodyPr>
            <a:noAutofit/>
          </a:bodyPr>
          <a:lstStyle/>
          <a:p>
            <a:pPr marL="0" indent="0">
              <a:buNone/>
            </a:pPr>
            <a:r>
              <a:rPr lang="en-US" sz="2000" b="0" dirty="0">
                <a:solidFill>
                  <a:srgbClr val="0000FF"/>
                </a:solidFill>
                <a:highlight>
                  <a:srgbClr val="FFFFFF"/>
                </a:highlight>
                <a:latin typeface="Consolas" panose="020B0609020204030204" pitchFamily="49" charset="0"/>
              </a:rPr>
              <a:t>if</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window.addEventListener</a:t>
            </a:r>
            <a:r>
              <a:rPr lang="en-US" sz="2000" b="0" dirty="0">
                <a:solidFill>
                  <a:srgbClr val="000000"/>
                </a:solidFill>
                <a:highlight>
                  <a:srgbClr val="FFFFFF"/>
                </a:highlight>
                <a:latin typeface="Consolas" panose="020B0609020204030204" pitchFamily="49" charset="0"/>
              </a:rPr>
              <a:t>) {</a:t>
            </a:r>
          </a:p>
          <a:p>
            <a:pPr marL="0" indent="0">
              <a:buNone/>
            </a:pPr>
            <a:r>
              <a:rPr lang="en-US" sz="2000" b="0" dirty="0">
                <a:solidFill>
                  <a:srgbClr val="000000"/>
                </a:solidFill>
                <a:highlight>
                  <a:srgbClr val="FFFFFF"/>
                </a:highlight>
                <a:latin typeface="Consolas" panose="020B0609020204030204" pitchFamily="49" charset="0"/>
              </a:rPr>
              <a:t>    </a:t>
            </a:r>
            <a:r>
              <a:rPr lang="en-US" sz="2000" b="0" dirty="0">
                <a:solidFill>
                  <a:srgbClr val="008000"/>
                </a:solidFill>
                <a:highlight>
                  <a:srgbClr val="FFFFFF"/>
                </a:highlight>
                <a:latin typeface="Consolas" panose="020B0609020204030204" pitchFamily="49" charset="0"/>
              </a:rPr>
              <a:t>// Browser supports "</a:t>
            </a:r>
            <a:r>
              <a:rPr lang="en-US" sz="2000" b="0" dirty="0" err="1">
                <a:solidFill>
                  <a:srgbClr val="008000"/>
                </a:solidFill>
                <a:highlight>
                  <a:srgbClr val="FFFFFF"/>
                </a:highlight>
                <a:latin typeface="Consolas" panose="020B0609020204030204" pitchFamily="49" charset="0"/>
              </a:rPr>
              <a:t>addEventListener</a:t>
            </a:r>
            <a:r>
              <a:rPr lang="en-US" sz="2000" b="0" dirty="0">
                <a:solidFill>
                  <a:srgbClr val="008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window.addEventListener</a:t>
            </a:r>
            <a:r>
              <a:rPr lang="en-US" sz="2000" b="0" dirty="0">
                <a:solidFill>
                  <a:srgbClr val="000000"/>
                </a:solidFill>
                <a:highlight>
                  <a:srgbClr val="FFFFFF"/>
                </a:highlight>
                <a:latin typeface="Consolas" panose="020B0609020204030204" pitchFamily="49" charset="0"/>
              </a:rPr>
              <a:t>(</a:t>
            </a:r>
            <a:r>
              <a:rPr lang="en-US" sz="2000" b="0" dirty="0">
                <a:solidFill>
                  <a:srgbClr val="A31515"/>
                </a:solidFill>
                <a:highlight>
                  <a:srgbClr val="FFFFFF"/>
                </a:highlight>
                <a:latin typeface="Consolas" panose="020B0609020204030204" pitchFamily="49" charset="0"/>
              </a:rPr>
              <a:t>"load"</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myFunction</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false</a:t>
            </a:r>
            <a:r>
              <a:rPr lang="en-US" sz="2000" b="0" dirty="0">
                <a:solidFill>
                  <a:srgbClr val="000000"/>
                </a:solidFill>
                <a:highlight>
                  <a:srgbClr val="FFFFFF"/>
                </a:highlight>
                <a:latin typeface="Consolas" panose="020B0609020204030204" pitchFamily="49" charset="0"/>
              </a:rPr>
              <a:t>);</a:t>
            </a:r>
          </a:p>
          <a:p>
            <a:pPr marL="0" indent="0">
              <a:buNone/>
            </a:pP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else</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if</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window.attachEvent</a:t>
            </a:r>
            <a:r>
              <a:rPr lang="en-US" sz="2000" b="0" dirty="0">
                <a:solidFill>
                  <a:srgbClr val="000000"/>
                </a:solidFill>
                <a:highlight>
                  <a:srgbClr val="FFFFFF"/>
                </a:highlight>
                <a:latin typeface="Consolas" panose="020B0609020204030204" pitchFamily="49" charset="0"/>
              </a:rPr>
              <a:t>) {</a:t>
            </a:r>
          </a:p>
          <a:p>
            <a:pPr marL="0" indent="0">
              <a:buNone/>
            </a:pPr>
            <a:r>
              <a:rPr lang="en-US" sz="2000" b="0" dirty="0">
                <a:solidFill>
                  <a:srgbClr val="000000"/>
                </a:solidFill>
                <a:highlight>
                  <a:srgbClr val="FFFFFF"/>
                </a:highlight>
                <a:latin typeface="Consolas" panose="020B0609020204030204" pitchFamily="49" charset="0"/>
              </a:rPr>
              <a:t>    </a:t>
            </a:r>
            <a:r>
              <a:rPr lang="en-US" sz="2000" b="0" dirty="0">
                <a:solidFill>
                  <a:srgbClr val="008000"/>
                </a:solidFill>
                <a:highlight>
                  <a:srgbClr val="FFFFFF"/>
                </a:highlight>
                <a:latin typeface="Consolas" panose="020B0609020204030204" pitchFamily="49" charset="0"/>
              </a:rPr>
              <a:t>// Browser supports "</a:t>
            </a:r>
            <a:r>
              <a:rPr lang="en-US" sz="2000" b="0" dirty="0" err="1">
                <a:solidFill>
                  <a:srgbClr val="008000"/>
                </a:solidFill>
                <a:highlight>
                  <a:srgbClr val="FFFFFF"/>
                </a:highlight>
                <a:latin typeface="Consolas" panose="020B0609020204030204" pitchFamily="49" charset="0"/>
              </a:rPr>
              <a:t>attachEvent</a:t>
            </a:r>
            <a:r>
              <a:rPr lang="en-US" sz="2000" b="0" dirty="0">
                <a:solidFill>
                  <a:srgbClr val="008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window.attachEvent</a:t>
            </a:r>
            <a:r>
              <a:rPr lang="en-US" sz="2000" b="0" dirty="0">
                <a:solidFill>
                  <a:srgbClr val="000000"/>
                </a:solidFill>
                <a:highlight>
                  <a:srgbClr val="FFFFFF"/>
                </a:highlight>
                <a:latin typeface="Consolas" panose="020B0609020204030204" pitchFamily="49" charset="0"/>
              </a:rPr>
              <a:t>(</a:t>
            </a:r>
            <a:r>
              <a:rPr lang="en-US" sz="2000" b="0" dirty="0">
                <a:solidFill>
                  <a:srgbClr val="A31515"/>
                </a:solidFill>
                <a:highlight>
                  <a:srgbClr val="FFFFFF"/>
                </a:highlight>
                <a:latin typeface="Consolas" panose="020B0609020204030204" pitchFamily="49" charset="0"/>
              </a:rPr>
              <a:t>"</a:t>
            </a:r>
            <a:r>
              <a:rPr lang="en-US" sz="2000" b="0" dirty="0" err="1">
                <a:solidFill>
                  <a:srgbClr val="A31515"/>
                </a:solidFill>
                <a:highlight>
                  <a:srgbClr val="FFFFFF"/>
                </a:highlight>
                <a:latin typeface="Consolas" panose="020B0609020204030204" pitchFamily="49" charset="0"/>
              </a:rPr>
              <a:t>onload</a:t>
            </a:r>
            <a:r>
              <a:rPr lang="en-US" sz="2000" b="0" dirty="0">
                <a:solidFill>
                  <a:srgbClr val="A31515"/>
                </a:solidFill>
                <a:highlight>
                  <a:srgbClr val="FFFFFF"/>
                </a:highlight>
                <a:latin typeface="Consolas" panose="020B0609020204030204" pitchFamily="49" charset="0"/>
              </a:rPr>
              <a:t>"</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myFunction</a:t>
            </a:r>
            <a:r>
              <a:rPr lang="en-US" sz="2000" b="0" dirty="0">
                <a:solidFill>
                  <a:srgbClr val="000000"/>
                </a:solidFill>
                <a:highlight>
                  <a:srgbClr val="FFFFFF"/>
                </a:highlight>
                <a:latin typeface="Consolas" panose="020B0609020204030204" pitchFamily="49" charset="0"/>
              </a:rPr>
              <a:t>);</a:t>
            </a:r>
          </a:p>
          <a:p>
            <a:pPr marL="0" indent="0">
              <a:buNone/>
            </a:pPr>
            <a:r>
              <a:rPr lang="en-US" sz="2000" b="0" dirty="0">
                <a:solidFill>
                  <a:srgbClr val="000000"/>
                </a:solidFill>
                <a:highlight>
                  <a:srgbClr val="FFFFFF"/>
                </a:highlight>
                <a:latin typeface="Consolas" panose="020B0609020204030204" pitchFamily="49" charset="0"/>
              </a:rPr>
              <a:t>}</a:t>
            </a:r>
            <a:endParaRPr lang="en-US" sz="2000" b="0" dirty="0"/>
          </a:p>
        </p:txBody>
      </p:sp>
    </p:spTree>
    <p:extLst>
      <p:ext uri="{BB962C8B-B14F-4D97-AF65-F5344CB8AC3E}">
        <p14:creationId xmlns:p14="http://schemas.microsoft.com/office/powerpoint/2010/main" val="3703024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5511022"/>
              </p:ext>
            </p:extLst>
          </p:nvPr>
        </p:nvGraphicFramePr>
        <p:xfrm>
          <a:off x="379413" y="1417636"/>
          <a:ext cx="11525250" cy="3125856"/>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How to debug a website using IE F12 tools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b="1" dirty="0" smtClean="0">
                          <a:latin typeface="Segoe UI Light" panose="020B0502040204020203" pitchFamily="34" charset="0"/>
                          <a:cs typeface="Segoe UI Light" panose="020B0502040204020203" pitchFamily="34" charset="0"/>
                        </a:rPr>
                        <a:t>Working with web standards</a:t>
                      </a:r>
                      <a:endParaRPr lang="en-US" sz="2400" b="1"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Debugging with the console and the debugger windows</a:t>
                      </a: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 Optimizing your page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Developing a mobile web site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Testing on all browsers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a:t>
            </a:r>
          </a:p>
          <a:p>
            <a:r>
              <a:rPr lang="en-US" dirty="0" smtClean="0"/>
              <a:t>Suggested Prerequisites/Supporting Material</a:t>
            </a:r>
          </a:p>
          <a:p>
            <a:pPr lvl="1"/>
            <a:r>
              <a:rPr lang="en-US" dirty="0" smtClean="0"/>
              <a:t>Internet Explorer 11</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2101" y="3466407"/>
            <a:ext cx="8215796" cy="1061205"/>
          </a:xfrm>
          <a:solidFill>
            <a:srgbClr val="007233"/>
          </a:solidFill>
          <a:ln>
            <a:noFill/>
          </a:ln>
        </p:spPr>
        <p:txBody>
          <a:bodyPr/>
          <a:lstStyle/>
          <a:p>
            <a:pPr marL="914400" indent="-914400"/>
            <a:r>
              <a:rPr lang="en-US" dirty="0" smtClean="0"/>
              <a:t>01 | </a:t>
            </a:r>
            <a:r>
              <a:rPr lang="en-US" dirty="0"/>
              <a:t>Working with web standards</a:t>
            </a:r>
          </a:p>
        </p:txBody>
      </p:sp>
      <p:sp>
        <p:nvSpPr>
          <p:cNvPr id="4" name="Subtitle 3"/>
          <p:cNvSpPr>
            <a:spLocks noGrp="1"/>
          </p:cNvSpPr>
          <p:nvPr>
            <p:ph type="subTitle" idx="1"/>
          </p:nvPr>
        </p:nvSpPr>
        <p:spPr/>
        <p:txBody>
          <a:bodyPr/>
          <a:lstStyle/>
          <a:p>
            <a:r>
              <a:rPr lang="en-US" b="1" dirty="0"/>
              <a:t>David Catuhe </a:t>
            </a:r>
            <a:r>
              <a:rPr lang="en-US" dirty="0"/>
              <a:t>| Principal Program Manager</a:t>
            </a:r>
          </a:p>
          <a:p>
            <a:r>
              <a:rPr lang="en-US" b="1" dirty="0"/>
              <a:t>Etienne Margraff </a:t>
            </a:r>
            <a:r>
              <a:rPr lang="en-US" dirty="0"/>
              <a:t>| Technical </a:t>
            </a:r>
            <a:r>
              <a:rPr lang="en-US" dirty="0" smtClean="0"/>
              <a:t>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process</a:t>
            </a:r>
          </a:p>
          <a:p>
            <a:r>
              <a:rPr lang="en-US" dirty="0"/>
              <a:t>Current Standards and Vendor </a:t>
            </a:r>
            <a:r>
              <a:rPr lang="en-US" dirty="0" smtClean="0"/>
              <a:t>Prefixes</a:t>
            </a:r>
          </a:p>
          <a:p>
            <a:r>
              <a:rPr lang="en-GB" dirty="0"/>
              <a:t>WHATWG and </a:t>
            </a:r>
            <a:r>
              <a:rPr lang="en-GB" dirty="0" smtClean="0"/>
              <a:t>Contention</a:t>
            </a:r>
          </a:p>
          <a:p>
            <a:r>
              <a:rPr lang="en-US" dirty="0"/>
              <a:t>Browser Detection and the User Agent</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a:solidFill>
                  <a:srgbClr val="454545"/>
                </a:solidFill>
                <a:cs typeface="Segoe UI"/>
              </a:rPr>
              <a:t>Working with web </a:t>
            </a:r>
            <a:r>
              <a:rPr lang="en-US" sz="2400" b="0" dirty="0" smtClean="0">
                <a:solidFill>
                  <a:srgbClr val="454545"/>
                </a:solidFill>
                <a:cs typeface="Segoe UI"/>
              </a:rPr>
              <a:t>standards</a:t>
            </a:r>
            <a:r>
              <a:rPr lang="en-US" dirty="0" smtClean="0">
                <a:solidFill>
                  <a:srgbClr val="454545"/>
                </a:solidFill>
                <a:cs typeface="Segoe UI"/>
              </a:rPr>
              <a:t/>
            </a:r>
            <a:br>
              <a:rPr lang="en-US" dirty="0" smtClean="0">
                <a:solidFill>
                  <a:srgbClr val="454545"/>
                </a:solidFill>
                <a:cs typeface="Segoe UI"/>
              </a:rPr>
            </a:br>
            <a:r>
              <a:rPr lang="en-US" dirty="0" smtClean="0">
                <a:solidFill>
                  <a:srgbClr val="454545"/>
                </a:solidFill>
                <a:latin typeface="Segoe UI"/>
                <a:cs typeface="Segoe UI"/>
              </a:rPr>
              <a:t>The Process</a:t>
            </a:r>
            <a:endParaRPr lang="en-US" dirty="0">
              <a:solidFill>
                <a:srgbClr val="454545"/>
              </a:solidFill>
              <a:latin typeface="Segoe UI"/>
              <a:cs typeface="Segoe UI"/>
            </a:endParaRPr>
          </a:p>
        </p:txBody>
      </p:sp>
      <p:sp>
        <p:nvSpPr>
          <p:cNvPr id="3" name="Content Placeholder 2"/>
          <p:cNvSpPr>
            <a:spLocks noGrp="1"/>
          </p:cNvSpPr>
          <p:nvPr>
            <p:ph type="body" idx="1"/>
          </p:nvPr>
        </p:nvSpPr>
        <p:spPr/>
        <p:txBody>
          <a:bodyPr>
            <a:normAutofit/>
          </a:bodyPr>
          <a:lstStyle/>
          <a:p>
            <a:endParaRPr lang="en-US">
              <a:solidFill>
                <a:srgbClr val="FFFFFF"/>
              </a:solidFill>
              <a:latin typeface="Calibri" charset="0"/>
            </a:endParaRPr>
          </a:p>
        </p:txBody>
      </p:sp>
    </p:spTree>
    <p:extLst>
      <p:ext uri="{BB962C8B-B14F-4D97-AF65-F5344CB8AC3E}">
        <p14:creationId xmlns:p14="http://schemas.microsoft.com/office/powerpoint/2010/main" val="127918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noFill/>
          <a:ln>
            <a:noFill/>
          </a:ln>
        </p:spPr>
        <p:txBody>
          <a:bodyPr/>
          <a:lstStyle/>
          <a:p>
            <a:r>
              <a:rPr lang="en-US" dirty="0" smtClean="0"/>
              <a:t>Overview</a:t>
            </a:r>
            <a:endParaRPr lang="en-US" dirty="0"/>
          </a:p>
        </p:txBody>
      </p:sp>
      <p:sp>
        <p:nvSpPr>
          <p:cNvPr id="3" name="Content Placeholder 2"/>
          <p:cNvSpPr>
            <a:spLocks noGrp="1"/>
          </p:cNvSpPr>
          <p:nvPr>
            <p:ph sz="quarter" idx="10"/>
          </p:nvPr>
        </p:nvSpPr>
        <p:spPr>
          <a:prstGeom prst="rect">
            <a:avLst/>
          </a:prstGeom>
        </p:spPr>
        <p:txBody>
          <a:bodyPr>
            <a:normAutofit lnSpcReduction="10000"/>
          </a:bodyPr>
          <a:lstStyle/>
          <a:p>
            <a:r>
              <a:rPr lang="en-US" b="0" dirty="0" smtClean="0"/>
              <a:t>World Wide Web Consortium</a:t>
            </a:r>
          </a:p>
          <a:p>
            <a:r>
              <a:rPr lang="en-US" b="0" dirty="0" smtClean="0"/>
              <a:t>Founded by Tim Berners-Lee (Creator of HTTP) after he left CERN in 1994</a:t>
            </a:r>
          </a:p>
          <a:p>
            <a:r>
              <a:rPr lang="en-US" b="0" dirty="0" smtClean="0"/>
              <a:t>W3C </a:t>
            </a:r>
            <a:r>
              <a:rPr lang="en-US" b="0" dirty="0"/>
              <a:t>standards define an Open Web Platform for application </a:t>
            </a:r>
            <a:r>
              <a:rPr lang="en-US" b="0" dirty="0" smtClean="0"/>
              <a:t>development</a:t>
            </a:r>
          </a:p>
          <a:p>
            <a:r>
              <a:rPr lang="en-US" b="0" dirty="0" smtClean="0"/>
              <a:t>Enable </a:t>
            </a:r>
            <a:r>
              <a:rPr lang="en-US" b="0" dirty="0"/>
              <a:t>developers to build rich interactive </a:t>
            </a:r>
            <a:r>
              <a:rPr lang="en-US" b="0" dirty="0" smtClean="0"/>
              <a:t>experiences</a:t>
            </a:r>
          </a:p>
          <a:p>
            <a:r>
              <a:rPr lang="en-US" b="0" dirty="0" smtClean="0"/>
              <a:t>Continually changing</a:t>
            </a:r>
          </a:p>
          <a:p>
            <a:r>
              <a:rPr lang="en-US" b="0" dirty="0" smtClean="0"/>
              <a:t>Follows processes to create standards based on community support</a:t>
            </a:r>
          </a:p>
          <a:p>
            <a:endParaRPr lang="en-US" b="0" dirty="0"/>
          </a:p>
        </p:txBody>
      </p:sp>
    </p:spTree>
    <p:extLst>
      <p:ext uri="{BB962C8B-B14F-4D97-AF65-F5344CB8AC3E}">
        <p14:creationId xmlns:p14="http://schemas.microsoft.com/office/powerpoint/2010/main" val="3839822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3332</TotalTime>
  <Words>1243</Words>
  <Application>Microsoft Office PowerPoint</Application>
  <PresentationFormat>Widescreen</PresentationFormat>
  <Paragraphs>195</Paragraphs>
  <Slides>32</Slides>
  <Notes>31</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Segoe</vt:lpstr>
      <vt:lpstr>Segoe UI</vt:lpstr>
      <vt:lpstr>Segoe UI Light</vt:lpstr>
      <vt:lpstr>1_Office Theme</vt:lpstr>
      <vt:lpstr>How to debug a website using IE F12 tools</vt:lpstr>
      <vt:lpstr>Meet David Catuhe</vt:lpstr>
      <vt:lpstr>Meet Etienne Margraff</vt:lpstr>
      <vt:lpstr>Course Topics</vt:lpstr>
      <vt:lpstr>Setting Expectations</vt:lpstr>
      <vt:lpstr>PowerPoint Presentation</vt:lpstr>
      <vt:lpstr>Module Overview</vt:lpstr>
      <vt:lpstr>Working with web standards The Process</vt:lpstr>
      <vt:lpstr>Overview</vt:lpstr>
      <vt:lpstr>Standards Process</vt:lpstr>
      <vt:lpstr>1. Working Draft</vt:lpstr>
      <vt:lpstr>2. Candidate Recommendation</vt:lpstr>
      <vt:lpstr>3. Proposed Recommendation</vt:lpstr>
      <vt:lpstr>4. W3C Recommendation</vt:lpstr>
      <vt:lpstr>How to Contribute to W3C</vt:lpstr>
      <vt:lpstr>Working with web standards Current Standards and Vendor Prefixes</vt:lpstr>
      <vt:lpstr>Vendor Prefixes</vt:lpstr>
      <vt:lpstr>Example Standards</vt:lpstr>
      <vt:lpstr>Working with web standards Demo</vt:lpstr>
      <vt:lpstr>Working with web standards WHATWG and Contention</vt:lpstr>
      <vt:lpstr>Contention</vt:lpstr>
      <vt:lpstr>WHATWG</vt:lpstr>
      <vt:lpstr>WHATWG</vt:lpstr>
      <vt:lpstr>Working with web standards Demo</vt:lpstr>
      <vt:lpstr>Browser Detection</vt:lpstr>
      <vt:lpstr>User Agent Sniffing</vt:lpstr>
      <vt:lpstr>UA Sniffing Example</vt:lpstr>
      <vt:lpstr>Browser Detection</vt:lpstr>
      <vt:lpstr>Feature Detection</vt:lpstr>
      <vt:lpstr>Basic Example</vt:lpstr>
      <vt:lpstr>Checking Specific Implementations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David Catuhe</cp:lastModifiedBy>
  <cp:revision>85</cp:revision>
  <dcterms:created xsi:type="dcterms:W3CDTF">2013-02-15T23:12:42Z</dcterms:created>
  <dcterms:modified xsi:type="dcterms:W3CDTF">2014-12-08T19:40:03Z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