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handoutMasterIdLst>
    <p:handoutMasterId r:id="rId46"/>
  </p:handoutMasterIdLst>
  <p:sldIdLst>
    <p:sldId id="271" r:id="rId5"/>
    <p:sldId id="274" r:id="rId6"/>
    <p:sldId id="277" r:id="rId7"/>
    <p:sldId id="278" r:id="rId8"/>
    <p:sldId id="282" r:id="rId9"/>
    <p:sldId id="283" r:id="rId10"/>
    <p:sldId id="284" r:id="rId11"/>
    <p:sldId id="285" r:id="rId12"/>
    <p:sldId id="286" r:id="rId13"/>
    <p:sldId id="287" r:id="rId14"/>
    <p:sldId id="288" r:id="rId15"/>
    <p:sldId id="289" r:id="rId16"/>
    <p:sldId id="291" r:id="rId17"/>
    <p:sldId id="292" r:id="rId18"/>
    <p:sldId id="293" r:id="rId19"/>
    <p:sldId id="294" r:id="rId20"/>
    <p:sldId id="325" r:id="rId21"/>
    <p:sldId id="296" r:id="rId22"/>
    <p:sldId id="298" r:id="rId23"/>
    <p:sldId id="299" r:id="rId24"/>
    <p:sldId id="300" r:id="rId25"/>
    <p:sldId id="301" r:id="rId26"/>
    <p:sldId id="326" r:id="rId27"/>
    <p:sldId id="305" r:id="rId28"/>
    <p:sldId id="303" r:id="rId29"/>
    <p:sldId id="310" r:id="rId30"/>
    <p:sldId id="327" r:id="rId31"/>
    <p:sldId id="311" r:id="rId32"/>
    <p:sldId id="312" r:id="rId33"/>
    <p:sldId id="314" r:id="rId34"/>
    <p:sldId id="315" r:id="rId35"/>
    <p:sldId id="316" r:id="rId36"/>
    <p:sldId id="317" r:id="rId37"/>
    <p:sldId id="318" r:id="rId38"/>
    <p:sldId id="319" r:id="rId39"/>
    <p:sldId id="321" r:id="rId40"/>
    <p:sldId id="322" r:id="rId41"/>
    <p:sldId id="323" r:id="rId42"/>
    <p:sldId id="328"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90" d="100"/>
          <a:sy n="90" d="100"/>
        </p:scale>
        <p:origin x="96" y="17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the "LOG" statement at the bottom, that is a developer-created message from within the web application (more on those later).</a:t>
            </a:r>
          </a:p>
          <a:p>
            <a:r>
              <a:rPr lang="en-US"/>
              <a:t>Unfortunately, if the JS code is minified, clicking on the blue text won't help much (and IE11 does not support sourcemaps).</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10</a:t>
            </a:fld>
            <a:endParaRPr lang="en-US"/>
          </a:p>
        </p:txBody>
      </p:sp>
    </p:spTree>
    <p:extLst>
      <p:ext uri="{BB962C8B-B14F-4D97-AF65-F5344CB8AC3E}">
        <p14:creationId xmlns:p14="http://schemas.microsoft.com/office/powerpoint/2010/main" val="140092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11</a:t>
            </a:fld>
            <a:endParaRPr lang="en-US"/>
          </a:p>
        </p:txBody>
      </p:sp>
    </p:spTree>
    <p:extLst>
      <p:ext uri="{BB962C8B-B14F-4D97-AF65-F5344CB8AC3E}">
        <p14:creationId xmlns:p14="http://schemas.microsoft.com/office/powerpoint/2010/main" val="213034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since "window" is the default context, generally you can simply use: `console.log(...)` without `window.` in front</a:t>
            </a:r>
            <a:br>
              <a:rPr lang="en-US" dirty="0"/>
            </a:b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a:t>12</a:t>
            </a:fld>
            <a:endParaRPr lang="en-US"/>
          </a:p>
        </p:txBody>
      </p:sp>
    </p:spTree>
    <p:extLst>
      <p:ext uri="{BB962C8B-B14F-4D97-AF65-F5344CB8AC3E}">
        <p14:creationId xmlns:p14="http://schemas.microsoft.com/office/powerpoint/2010/main" val="1519327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get "[object Object]" because calling .toString() on most objects will produce this unless the developer has overridden that method.</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13</a:t>
            </a:fld>
            <a:endParaRPr lang="en-US"/>
          </a:p>
        </p:txBody>
      </p:sp>
    </p:spTree>
    <p:extLst>
      <p:ext uri="{BB962C8B-B14F-4D97-AF65-F5344CB8AC3E}">
        <p14:creationId xmlns:p14="http://schemas.microsoft.com/office/powerpoint/2010/main" val="4048383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get "[object Object]" because calling .toString() on most objects will produce this unless the developer has overridden that method.</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14</a:t>
            </a:fld>
            <a:endParaRPr lang="en-US"/>
          </a:p>
        </p:txBody>
      </p:sp>
    </p:spTree>
    <p:extLst>
      <p:ext uri="{BB962C8B-B14F-4D97-AF65-F5344CB8AC3E}">
        <p14:creationId xmlns:p14="http://schemas.microsoft.com/office/powerpoint/2010/main" val="432726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may look the same, but when clicking that arrow we get more information on the object (see next slide)</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15</a:t>
            </a:fld>
            <a:endParaRPr lang="en-US"/>
          </a:p>
        </p:txBody>
      </p:sp>
    </p:spTree>
    <p:extLst>
      <p:ext uri="{BB962C8B-B14F-4D97-AF65-F5344CB8AC3E}">
        <p14:creationId xmlns:p14="http://schemas.microsoft.com/office/powerpoint/2010/main" val="585991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16</a:t>
            </a:fld>
            <a:endParaRPr lang="en-US"/>
          </a:p>
        </p:txBody>
      </p:sp>
    </p:spTree>
    <p:extLst>
      <p:ext uri="{BB962C8B-B14F-4D97-AF65-F5344CB8AC3E}">
        <p14:creationId xmlns:p14="http://schemas.microsoft.com/office/powerpoint/2010/main" val="52366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17</a:t>
            </a:fld>
            <a:endParaRPr lang="en-US"/>
          </a:p>
        </p:txBody>
      </p:sp>
    </p:spTree>
    <p:extLst>
      <p:ext uri="{BB962C8B-B14F-4D97-AF65-F5344CB8AC3E}">
        <p14:creationId xmlns:p14="http://schemas.microsoft.com/office/powerpoint/2010/main" val="1883529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if the method does not "return" anything you will see "undefined" in the output</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18</a:t>
            </a:fld>
            <a:endParaRPr lang="en-US"/>
          </a:p>
        </p:txBody>
      </p:sp>
    </p:spTree>
    <p:extLst>
      <p:ext uri="{BB962C8B-B14F-4D97-AF65-F5344CB8AC3E}">
        <p14:creationId xmlns:p14="http://schemas.microsoft.com/office/powerpoint/2010/main" val="2083536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19</a:t>
            </a:fld>
            <a:endParaRPr lang="en-US"/>
          </a:p>
        </p:txBody>
      </p:sp>
    </p:spTree>
    <p:extLst>
      <p:ext uri="{BB962C8B-B14F-4D97-AF65-F5344CB8AC3E}">
        <p14:creationId xmlns:p14="http://schemas.microsoft.com/office/powerpoint/2010/main" val="68813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20</a:t>
            </a:fld>
            <a:endParaRPr lang="en-US"/>
          </a:p>
        </p:txBody>
      </p:sp>
    </p:spTree>
    <p:extLst>
      <p:ext uri="{BB962C8B-B14F-4D97-AF65-F5344CB8AC3E}">
        <p14:creationId xmlns:p14="http://schemas.microsoft.com/office/powerpoint/2010/main" val="1766073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21</a:t>
            </a:fld>
            <a:endParaRPr lang="en-US"/>
          </a:p>
        </p:txBody>
      </p:sp>
    </p:spTree>
    <p:extLst>
      <p:ext uri="{BB962C8B-B14F-4D97-AF65-F5344CB8AC3E}">
        <p14:creationId xmlns:p14="http://schemas.microsoft.com/office/powerpoint/2010/main" val="2097317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22</a:t>
            </a:fld>
            <a:endParaRPr lang="en-US"/>
          </a:p>
        </p:txBody>
      </p:sp>
    </p:spTree>
    <p:extLst>
      <p:ext uri="{BB962C8B-B14F-4D97-AF65-F5344CB8AC3E}">
        <p14:creationId xmlns:p14="http://schemas.microsoft.com/office/powerpoint/2010/main" val="1858579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23</a:t>
            </a:fld>
            <a:endParaRPr lang="en-US"/>
          </a:p>
        </p:txBody>
      </p:sp>
    </p:spTree>
    <p:extLst>
      <p:ext uri="{BB962C8B-B14F-4D97-AF65-F5344CB8AC3E}">
        <p14:creationId xmlns:p14="http://schemas.microsoft.com/office/powerpoint/2010/main" val="667672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24</a:t>
            </a:fld>
            <a:endParaRPr lang="en-US"/>
          </a:p>
        </p:txBody>
      </p:sp>
    </p:spTree>
    <p:extLst>
      <p:ext uri="{BB962C8B-B14F-4D97-AF65-F5344CB8AC3E}">
        <p14:creationId xmlns:p14="http://schemas.microsoft.com/office/powerpoint/2010/main" val="758951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25</a:t>
            </a:fld>
            <a:endParaRPr lang="en-US"/>
          </a:p>
        </p:txBody>
      </p:sp>
    </p:spTree>
    <p:extLst>
      <p:ext uri="{BB962C8B-B14F-4D97-AF65-F5344CB8AC3E}">
        <p14:creationId xmlns:p14="http://schemas.microsoft.com/office/powerpoint/2010/main" val="2960412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overly simplified example, but you can see that we cache the original debug method, then overwrite it in order to determine whether or not to call the original based on the current logging level.</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26</a:t>
            </a:fld>
            <a:endParaRPr lang="en-US"/>
          </a:p>
        </p:txBody>
      </p:sp>
    </p:spTree>
    <p:extLst>
      <p:ext uri="{BB962C8B-B14F-4D97-AF65-F5344CB8AC3E}">
        <p14:creationId xmlns:p14="http://schemas.microsoft.com/office/powerpoint/2010/main" val="2441721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27</a:t>
            </a:fld>
            <a:endParaRPr lang="en-US"/>
          </a:p>
        </p:txBody>
      </p:sp>
    </p:spTree>
    <p:extLst>
      <p:ext uri="{BB962C8B-B14F-4D97-AF65-F5344CB8AC3E}">
        <p14:creationId xmlns:p14="http://schemas.microsoft.com/office/powerpoint/2010/main" val="992635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28</a:t>
            </a:fld>
            <a:endParaRPr lang="en-US"/>
          </a:p>
        </p:txBody>
      </p:sp>
    </p:spTree>
    <p:extLst>
      <p:ext uri="{BB962C8B-B14F-4D97-AF65-F5344CB8AC3E}">
        <p14:creationId xmlns:p14="http://schemas.microsoft.com/office/powerpoint/2010/main" val="259581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29</a:t>
            </a:fld>
            <a:endParaRPr lang="en-US"/>
          </a:p>
        </p:txBody>
      </p:sp>
    </p:spTree>
    <p:extLst>
      <p:ext uri="{BB962C8B-B14F-4D97-AF65-F5344CB8AC3E}">
        <p14:creationId xmlns:p14="http://schemas.microsoft.com/office/powerpoint/2010/main" val="59603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sample code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30</a:t>
            </a:fld>
            <a:endParaRPr lang="en-US"/>
          </a:p>
        </p:txBody>
      </p:sp>
    </p:spTree>
    <p:extLst>
      <p:ext uri="{BB962C8B-B14F-4D97-AF65-F5344CB8AC3E}">
        <p14:creationId xmlns:p14="http://schemas.microsoft.com/office/powerpoint/2010/main" val="3634205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you to</a:t>
            </a:r>
            <a:r>
              <a:rPr lang="en-US" baseline="0" dirty="0" smtClean="0"/>
              <a:t> pick a file, and you can type in the box to find a specific file.</a:t>
            </a:r>
          </a:p>
          <a:p>
            <a:r>
              <a:rPr lang="en-US" baseline="0" dirty="0" smtClean="0"/>
              <a:t>The red cross tells you which files are yours versus 3</a:t>
            </a:r>
            <a:r>
              <a:rPr lang="en-US" baseline="30000" dirty="0" smtClean="0"/>
              <a:t>rd</a:t>
            </a:r>
            <a:r>
              <a:rPr lang="en-US" baseline="0" dirty="0" smtClean="0"/>
              <a:t> party libraries</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31</a:t>
            </a:fld>
            <a:endParaRPr lang="en-US"/>
          </a:p>
        </p:txBody>
      </p:sp>
    </p:spTree>
    <p:extLst>
      <p:ext uri="{BB962C8B-B14F-4D97-AF65-F5344CB8AC3E}">
        <p14:creationId xmlns:p14="http://schemas.microsoft.com/office/powerpoint/2010/main" val="3633411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in the left gutter to add a breakpoint.</a:t>
            </a:r>
          </a:p>
          <a:p>
            <a:r>
              <a:rPr lang="en-US" dirty="0" smtClean="0"/>
              <a:t>Also, the purple pause button tells the tools to break on exception</a:t>
            </a:r>
          </a:p>
          <a:p>
            <a:r>
              <a:rPr lang="en-US" dirty="0" smtClean="0"/>
              <a:t>The curly brace icon is what allows you to prettify code</a:t>
            </a:r>
          </a:p>
          <a:p>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32</a:t>
            </a:fld>
            <a:endParaRPr lang="en-US"/>
          </a:p>
        </p:txBody>
      </p:sp>
    </p:spTree>
    <p:extLst>
      <p:ext uri="{BB962C8B-B14F-4D97-AF65-F5344CB8AC3E}">
        <p14:creationId xmlns:p14="http://schemas.microsoft.com/office/powerpoint/2010/main" val="2042469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we’re hovering over files in the code, but you’ll notice you can also see the files in the right hand panel</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33</a:t>
            </a:fld>
            <a:endParaRPr lang="en-US"/>
          </a:p>
        </p:txBody>
      </p:sp>
    </p:spTree>
    <p:extLst>
      <p:ext uri="{BB962C8B-B14F-4D97-AF65-F5344CB8AC3E}">
        <p14:creationId xmlns:p14="http://schemas.microsoft.com/office/powerpoint/2010/main" val="3697486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buttons and commands for stepping into a function, and out of a </a:t>
            </a:r>
            <a:r>
              <a:rPr lang="en-US" dirty="0" err="1" smtClean="0"/>
              <a:t>functio</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34</a:t>
            </a:fld>
            <a:endParaRPr lang="en-US"/>
          </a:p>
        </p:txBody>
      </p:sp>
    </p:spTree>
    <p:extLst>
      <p:ext uri="{BB962C8B-B14F-4D97-AF65-F5344CB8AC3E}">
        <p14:creationId xmlns:p14="http://schemas.microsoft.com/office/powerpoint/2010/main" val="373546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35</a:t>
            </a:fld>
            <a:endParaRPr lang="en-US"/>
          </a:p>
        </p:txBody>
      </p:sp>
    </p:spTree>
    <p:extLst>
      <p:ext uri="{BB962C8B-B14F-4D97-AF65-F5344CB8AC3E}">
        <p14:creationId xmlns:p14="http://schemas.microsoft.com/office/powerpoint/2010/main" val="754963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conditional breakpoint</a:t>
            </a:r>
            <a:r>
              <a:rPr lang="en-US" baseline="0" dirty="0" smtClean="0"/>
              <a:t> which will only fire if a certain expression evaluates as true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36</a:t>
            </a:fld>
            <a:endParaRPr lang="en-US"/>
          </a:p>
        </p:txBody>
      </p:sp>
    </p:spTree>
    <p:extLst>
      <p:ext uri="{BB962C8B-B14F-4D97-AF65-F5344CB8AC3E}">
        <p14:creationId xmlns:p14="http://schemas.microsoft.com/office/powerpoint/2010/main" val="3553649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37</a:t>
            </a:fld>
            <a:endParaRPr lang="en-US"/>
          </a:p>
        </p:txBody>
      </p:sp>
    </p:spTree>
    <p:extLst>
      <p:ext uri="{BB962C8B-B14F-4D97-AF65-F5344CB8AC3E}">
        <p14:creationId xmlns:p14="http://schemas.microsoft.com/office/powerpoint/2010/main" val="1804053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38</a:t>
            </a:fld>
            <a:endParaRPr lang="en-US"/>
          </a:p>
        </p:txBody>
      </p:sp>
    </p:spTree>
    <p:extLst>
      <p:ext uri="{BB962C8B-B14F-4D97-AF65-F5344CB8AC3E}">
        <p14:creationId xmlns:p14="http://schemas.microsoft.com/office/powerpoint/2010/main" val="2354814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39</a:t>
            </a:fld>
            <a:endParaRPr lang="en-US"/>
          </a:p>
        </p:txBody>
      </p:sp>
    </p:spTree>
    <p:extLst>
      <p:ext uri="{BB962C8B-B14F-4D97-AF65-F5344CB8AC3E}">
        <p14:creationId xmlns:p14="http://schemas.microsoft.com/office/powerpoint/2010/main" val="180120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a:t>
            </a:fld>
            <a:endParaRPr lang="en-US"/>
          </a:p>
        </p:txBody>
      </p:sp>
    </p:spTree>
    <p:extLst>
      <p:ext uri="{BB962C8B-B14F-4D97-AF65-F5344CB8AC3E}">
        <p14:creationId xmlns:p14="http://schemas.microsoft.com/office/powerpoint/2010/main" val="258999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a:t>
            </a:fld>
            <a:endParaRPr lang="en-US"/>
          </a:p>
        </p:txBody>
      </p:sp>
    </p:spTree>
    <p:extLst>
      <p:ext uri="{BB962C8B-B14F-4D97-AF65-F5344CB8AC3E}">
        <p14:creationId xmlns:p14="http://schemas.microsoft.com/office/powerpoint/2010/main" val="1326766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IE 8, if you tried to use window.console.log(...) in a page it would throw a Reference Error unless the user had opened the </a:t>
            </a:r>
            <a:r>
              <a:rPr lang="en-US" dirty="0" err="1"/>
              <a:t>dev</a:t>
            </a:r>
            <a:r>
              <a:rPr lang="en-US" dirty="0"/>
              <a:t> tools. This was usually handled with a simple check around the function call: if (</a:t>
            </a:r>
            <a:r>
              <a:rPr lang="en-US" dirty="0" err="1"/>
              <a:t>window.console</a:t>
            </a:r>
            <a:r>
              <a:rPr lang="en-US" dirty="0"/>
              <a:t>) { /* use the console */ }</a:t>
            </a:r>
            <a:br>
              <a:rPr lang="en-US" dirty="0"/>
            </a:b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a:t>7</a:t>
            </a:fld>
            <a:endParaRPr lang="en-US"/>
          </a:p>
        </p:txBody>
      </p:sp>
    </p:spTree>
    <p:extLst>
      <p:ext uri="{BB962C8B-B14F-4D97-AF65-F5344CB8AC3E}">
        <p14:creationId xmlns:p14="http://schemas.microsoft.com/office/powerpoint/2010/main" val="472844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8</a:t>
            </a:fld>
            <a:endParaRPr lang="en-US"/>
          </a:p>
        </p:txBody>
      </p:sp>
    </p:spTree>
    <p:extLst>
      <p:ext uri="{BB962C8B-B14F-4D97-AF65-F5344CB8AC3E}">
        <p14:creationId xmlns:p14="http://schemas.microsoft.com/office/powerpoint/2010/main" val="345449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9</a:t>
            </a:fld>
            <a:endParaRPr lang="en-US"/>
          </a:p>
        </p:txBody>
      </p:sp>
    </p:spTree>
    <p:extLst>
      <p:ext uri="{BB962C8B-B14F-4D97-AF65-F5344CB8AC3E}">
        <p14:creationId xmlns:p14="http://schemas.microsoft.com/office/powerpoint/2010/main" val="2597647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D0A340-0205-4796-8B2F-9B791CA2B763}" type="datetime1">
              <a:rPr lang="en-US" smtClean="0"/>
              <a:t>12/8/2014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3161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1817497" cy="1460779"/>
          </a:xfrm>
        </p:spPr>
        <p:txBody>
          <a:bodyPr/>
          <a:lstStyle/>
          <a:p>
            <a:r>
              <a:rPr lang="en-US" b="1" dirty="0" smtClean="0"/>
              <a:t>David Catuhe </a:t>
            </a:r>
            <a:r>
              <a:rPr lang="en-US" dirty="0" smtClean="0"/>
              <a:t>| Principal Program Manager</a:t>
            </a:r>
          </a:p>
          <a:p>
            <a:r>
              <a:rPr lang="en-US" b="1" dirty="0" smtClean="0"/>
              <a:t>Etienne Margraff </a:t>
            </a:r>
            <a:r>
              <a:rPr lang="en-US" dirty="0" smtClean="0"/>
              <a:t>| Technical Evangelist</a:t>
            </a:r>
            <a:endParaRPr lang="en-US" dirty="0"/>
          </a:p>
        </p:txBody>
      </p:sp>
      <p:sp>
        <p:nvSpPr>
          <p:cNvPr id="2" name="Title 1"/>
          <p:cNvSpPr>
            <a:spLocks noGrp="1"/>
          </p:cNvSpPr>
          <p:nvPr>
            <p:ph type="ctrTitle"/>
          </p:nvPr>
        </p:nvSpPr>
        <p:spPr>
          <a:solidFill>
            <a:srgbClr val="007233"/>
          </a:solidFill>
        </p:spPr>
        <p:txBody>
          <a:bodyPr/>
          <a:lstStyle/>
          <a:p>
            <a:r>
              <a:rPr lang="en-US" sz="4000" dirty="0"/>
              <a:t>How to debug a website using IE F12 tools</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Viewing Errors</a:t>
            </a:r>
          </a:p>
        </p:txBody>
      </p:sp>
      <p:sp>
        <p:nvSpPr>
          <p:cNvPr id="6" name="Content Placeholder 5"/>
          <p:cNvSpPr>
            <a:spLocks noGrp="1"/>
          </p:cNvSpPr>
          <p:nvPr>
            <p:ph sz="quarter" idx="10"/>
          </p:nvPr>
        </p:nvSpPr>
        <p:spPr>
          <a:prstGeom prst="rect">
            <a:avLst/>
          </a:prstGeom>
        </p:spPr>
        <p:txBody>
          <a:bodyPr/>
          <a:lstStyle/>
          <a:p>
            <a:r>
              <a:rPr lang="en-US" b="0" dirty="0"/>
              <a:t>When JavaScript errors occur on the page, this is where the messages appear</a:t>
            </a:r>
            <a:r>
              <a:rPr lang="en-US" b="0" dirty="0" smtClean="0"/>
              <a:t>:</a:t>
            </a:r>
            <a:endParaRPr lang="en-US" b="0" dirty="0"/>
          </a:p>
          <a:p>
            <a:endParaRPr lang="en-US" b="0" dirty="0"/>
          </a:p>
          <a:p>
            <a:endParaRPr lang="en-US" b="0" dirty="0"/>
          </a:p>
          <a:p>
            <a:endParaRPr lang="en-US" b="0" dirty="0"/>
          </a:p>
          <a:p>
            <a:endParaRPr lang="en-US" b="0" dirty="0"/>
          </a:p>
          <a:p>
            <a:pPr marL="0" indent="0">
              <a:buNone/>
            </a:pPr>
            <a:r>
              <a:rPr lang="en-US" sz="2000" b="0" dirty="0" smtClean="0"/>
              <a:t>		</a:t>
            </a:r>
            <a:r>
              <a:rPr lang="en-US" sz="2000" b="1" i="1" dirty="0" smtClean="0"/>
              <a:t>Clicking </a:t>
            </a:r>
            <a:r>
              <a:rPr lang="en-US" sz="2000" b="1" i="1" dirty="0"/>
              <a:t>on the blue text will take you to the offending line</a:t>
            </a:r>
          </a:p>
        </p:txBody>
      </p:sp>
      <p:pic>
        <p:nvPicPr>
          <p:cNvPr id="3" name="Picture 2" descr="errors.png"/>
          <p:cNvPicPr>
            <a:picLocks noChangeAspect="1"/>
          </p:cNvPicPr>
          <p:nvPr/>
        </p:nvPicPr>
        <p:blipFill>
          <a:blip r:embed="rId3"/>
          <a:stretch>
            <a:fillRect/>
          </a:stretch>
        </p:blipFill>
        <p:spPr>
          <a:xfrm>
            <a:off x="1004515" y="2692098"/>
            <a:ext cx="9508265" cy="2244738"/>
          </a:xfrm>
          <a:prstGeom prst="rect">
            <a:avLst/>
          </a:prstGeom>
        </p:spPr>
      </p:pic>
    </p:spTree>
    <p:extLst>
      <p:ext uri="{BB962C8B-B14F-4D97-AF65-F5344CB8AC3E}">
        <p14:creationId xmlns:p14="http://schemas.microsoft.com/office/powerpoint/2010/main" val="271329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Basic Log Usage</a:t>
            </a:r>
          </a:p>
        </p:txBody>
      </p:sp>
      <p:sp>
        <p:nvSpPr>
          <p:cNvPr id="6" name="Content Placeholder 5"/>
          <p:cNvSpPr>
            <a:spLocks noGrp="1"/>
          </p:cNvSpPr>
          <p:nvPr>
            <p:ph sz="quarter" idx="10"/>
          </p:nvPr>
        </p:nvSpPr>
        <p:spPr>
          <a:prstGeom prst="rect">
            <a:avLst/>
          </a:prstGeom>
        </p:spPr>
        <p:txBody>
          <a:bodyPr>
            <a:normAutofit fontScale="92500" lnSpcReduction="20000"/>
          </a:bodyPr>
          <a:lstStyle/>
          <a:p>
            <a:r>
              <a:rPr lang="en-US" dirty="0"/>
              <a:t>The last line in the console from the previous slide shows a "LOG" message</a:t>
            </a:r>
          </a:p>
          <a:p>
            <a:pPr lvl="1"/>
            <a:r>
              <a:rPr lang="en-US" dirty="0"/>
              <a:t>These messages can be sent by the web application to the console</a:t>
            </a:r>
          </a:p>
          <a:p>
            <a:pPr lvl="1"/>
            <a:r>
              <a:rPr lang="en-US" dirty="0"/>
              <a:t>Because these are easily visible, and for efficiency, they should be limited to only critical information</a:t>
            </a:r>
          </a:p>
          <a:p>
            <a:pPr lvl="1"/>
            <a:endParaRPr lang="en-US" dirty="0"/>
          </a:p>
          <a:p>
            <a:r>
              <a:rPr lang="en-US" dirty="0"/>
              <a:t>In IE 10 and under the available logging levels are</a:t>
            </a:r>
            <a:r>
              <a:rPr lang="en-US" dirty="0" smtClean="0"/>
              <a:t>:</a:t>
            </a:r>
          </a:p>
          <a:p>
            <a:pPr marL="0" indent="0" algn="ctr">
              <a:buNone/>
            </a:pPr>
            <a:r>
              <a:rPr lang="en-US" dirty="0"/>
              <a:t> </a:t>
            </a:r>
            <a:r>
              <a:rPr lang="en-US" b="1" dirty="0"/>
              <a:t/>
            </a:r>
            <a:br>
              <a:rPr lang="en-US" b="1" dirty="0"/>
            </a:br>
            <a:r>
              <a:rPr lang="en-US" i="1" dirty="0" smtClean="0">
                <a:solidFill>
                  <a:schemeClr val="accent3">
                    <a:lumMod val="75000"/>
                  </a:schemeClr>
                </a:solidFill>
              </a:rPr>
              <a:t>log</a:t>
            </a:r>
            <a:r>
              <a:rPr lang="en-US" i="1" dirty="0">
                <a:solidFill>
                  <a:schemeClr val="accent3">
                    <a:lumMod val="75000"/>
                  </a:schemeClr>
                </a:solidFill>
              </a:rPr>
              <a:t>, info, warn, </a:t>
            </a:r>
            <a:r>
              <a:rPr lang="en-US" dirty="0">
                <a:solidFill>
                  <a:schemeClr val="accent3">
                    <a:lumMod val="75000"/>
                  </a:schemeClr>
                </a:solidFill>
              </a:rPr>
              <a:t>and </a:t>
            </a:r>
            <a:r>
              <a:rPr lang="en-US" i="1" dirty="0">
                <a:solidFill>
                  <a:schemeClr val="accent3">
                    <a:lumMod val="75000"/>
                  </a:schemeClr>
                </a:solidFill>
              </a:rPr>
              <a:t>error</a:t>
            </a:r>
            <a:r>
              <a:rPr lang="en-US" dirty="0"/>
              <a:t/>
            </a:r>
            <a:br>
              <a:rPr lang="en-US" dirty="0"/>
            </a:br>
            <a:r>
              <a:rPr lang="en-US" dirty="0" smtClean="0"/>
              <a:t>(</a:t>
            </a:r>
            <a:r>
              <a:rPr lang="en-US" i="1" dirty="0"/>
              <a:t>debug </a:t>
            </a:r>
            <a:r>
              <a:rPr lang="en-US" dirty="0"/>
              <a:t>was added in IE11)</a:t>
            </a:r>
            <a:br>
              <a:rPr lang="en-US" dirty="0"/>
            </a:br>
            <a:endParaRPr lang="en-US" dirty="0"/>
          </a:p>
          <a:p>
            <a:r>
              <a:rPr lang="en-US" dirty="0"/>
              <a:t>Each log level will appear slightly different in the console</a:t>
            </a:r>
            <a:endParaRPr lang="en-US" sz="2000" dirty="0"/>
          </a:p>
        </p:txBody>
      </p:sp>
    </p:spTree>
    <p:extLst>
      <p:ext uri="{BB962C8B-B14F-4D97-AF65-F5344CB8AC3E}">
        <p14:creationId xmlns:p14="http://schemas.microsoft.com/office/powerpoint/2010/main" val="292205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Basic Log Usage</a:t>
            </a:r>
          </a:p>
        </p:txBody>
      </p:sp>
      <p:sp>
        <p:nvSpPr>
          <p:cNvPr id="6" name="Content Placeholder 5"/>
          <p:cNvSpPr>
            <a:spLocks noGrp="1"/>
          </p:cNvSpPr>
          <p:nvPr>
            <p:ph sz="quarter" idx="10"/>
          </p:nvPr>
        </p:nvSpPr>
        <p:spPr>
          <a:prstGeom prst="rect">
            <a:avLst/>
          </a:prstGeom>
        </p:spPr>
        <p:txBody>
          <a:bodyPr/>
          <a:lstStyle/>
          <a:p>
            <a:r>
              <a:rPr lang="en-US" b="0" dirty="0"/>
              <a:t>Function signature</a:t>
            </a:r>
            <a:r>
              <a:rPr lang="en-US" b="0" dirty="0" smtClean="0"/>
              <a:t>:</a:t>
            </a:r>
            <a:endParaRPr lang="en-US" b="0" dirty="0"/>
          </a:p>
          <a:p>
            <a:pPr marL="0" indent="0">
              <a:buNone/>
            </a:pPr>
            <a:r>
              <a:rPr lang="en-US" sz="2000" b="0" dirty="0" err="1">
                <a:latin typeface="Consolas" panose="020B0609020204030204" pitchFamily="49" charset="0"/>
                <a:cs typeface="Consolas" panose="020B0609020204030204" pitchFamily="49" charset="0"/>
              </a:rPr>
              <a:t>window.console</a:t>
            </a:r>
            <a:r>
              <a:rPr lang="en-US" sz="2000" b="0" dirty="0">
                <a:latin typeface="Consolas" panose="020B0609020204030204" pitchFamily="49" charset="0"/>
                <a:cs typeface="Consolas" panose="020B0609020204030204" pitchFamily="49" charset="0"/>
              </a:rPr>
              <a:t>[LEVEL](</a:t>
            </a:r>
            <a:r>
              <a:rPr lang="en-US" sz="2000" b="0" dirty="0" err="1">
                <a:latin typeface="Consolas" panose="020B0609020204030204" pitchFamily="49" charset="0"/>
                <a:cs typeface="Consolas" panose="020B0609020204030204" pitchFamily="49" charset="0"/>
              </a:rPr>
              <a:t>messageOrVariable</a:t>
            </a:r>
            <a:r>
              <a:rPr lang="en-US" sz="2000" b="0" dirty="0">
                <a:latin typeface="Consolas" panose="020B0609020204030204" pitchFamily="49" charset="0"/>
                <a:cs typeface="Consolas" panose="020B0609020204030204" pitchFamily="49" charset="0"/>
              </a:rPr>
              <a:t>[, </a:t>
            </a:r>
            <a:r>
              <a:rPr lang="en-US" sz="2000" b="0" dirty="0" err="1">
                <a:latin typeface="Consolas" panose="020B0609020204030204" pitchFamily="49" charset="0"/>
                <a:cs typeface="Consolas" panose="020B0609020204030204" pitchFamily="49" charset="0"/>
              </a:rPr>
              <a:t>messageOrVariable</a:t>
            </a:r>
            <a:r>
              <a:rPr lang="en-US" sz="2000" b="0" dirty="0">
                <a:latin typeface="Consolas" panose="020B0609020204030204" pitchFamily="49" charset="0"/>
                <a:cs typeface="Consolas" panose="020B0609020204030204" pitchFamily="49" charset="0"/>
              </a:rPr>
              <a:t>, </a:t>
            </a:r>
            <a:r>
              <a:rPr lang="en-US" sz="2000" b="0" dirty="0" smtClean="0">
                <a:latin typeface="Consolas" panose="020B0609020204030204" pitchFamily="49" charset="0"/>
                <a:cs typeface="Consolas" panose="020B0609020204030204" pitchFamily="49" charset="0"/>
              </a:rPr>
              <a:t>...]);</a:t>
            </a:r>
          </a:p>
          <a:p>
            <a:pPr marL="0" indent="0">
              <a:buNone/>
            </a:pPr>
            <a:endParaRPr lang="en-US" sz="2000" b="0" dirty="0">
              <a:latin typeface="Consolas" panose="020B0609020204030204" pitchFamily="49" charset="0"/>
              <a:cs typeface="Consolas" panose="020B0609020204030204" pitchFamily="49" charset="0"/>
            </a:endParaRPr>
          </a:p>
          <a:p>
            <a:r>
              <a:rPr lang="en-US" b="0" dirty="0" smtClean="0"/>
              <a:t>Log a simple message:</a:t>
            </a:r>
          </a:p>
          <a:p>
            <a:pPr marL="0" indent="0">
              <a:buNone/>
            </a:pPr>
            <a:r>
              <a:rPr lang="en-US" sz="2000" b="0" dirty="0" smtClean="0">
                <a:latin typeface="Consolas" panose="020B0609020204030204" pitchFamily="49" charset="0"/>
                <a:cs typeface="Consolas" panose="020B0609020204030204" pitchFamily="49" charset="0"/>
              </a:rPr>
              <a:t>window.console.log("This is not-so-secret message!"); </a:t>
            </a:r>
          </a:p>
          <a:p>
            <a:pPr marL="0" indent="0">
              <a:buNone/>
            </a:pPr>
            <a:endParaRPr lang="en-US" sz="2000" b="0" dirty="0" smtClean="0">
              <a:latin typeface="Consolas" panose="020B0609020204030204" pitchFamily="49" charset="0"/>
              <a:cs typeface="Consolas" panose="020B0609020204030204" pitchFamily="49" charset="0"/>
            </a:endParaRPr>
          </a:p>
          <a:p>
            <a:r>
              <a:rPr lang="en-US" b="0" dirty="0" smtClean="0"/>
              <a:t>Log </a:t>
            </a:r>
            <a:r>
              <a:rPr lang="en-US" b="0" dirty="0"/>
              <a:t>an "info" message and variable value:</a:t>
            </a:r>
          </a:p>
          <a:p>
            <a:pPr marL="0" indent="0">
              <a:buNone/>
            </a:pPr>
            <a:r>
              <a:rPr lang="en-US" sz="2000" b="0" dirty="0">
                <a:latin typeface="Consolas" panose="020B0609020204030204" pitchFamily="49" charset="0"/>
                <a:cs typeface="Consolas" panose="020B0609020204030204" pitchFamily="49" charset="0"/>
              </a:rPr>
              <a:t>window.console.info("Blog article ID: ", article.id);</a:t>
            </a:r>
          </a:p>
        </p:txBody>
      </p:sp>
    </p:spTree>
    <p:extLst>
      <p:ext uri="{BB962C8B-B14F-4D97-AF65-F5344CB8AC3E}">
        <p14:creationId xmlns:p14="http://schemas.microsoft.com/office/powerpoint/2010/main" val="347636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Logging Variables</a:t>
            </a:r>
          </a:p>
        </p:txBody>
      </p:sp>
      <p:sp>
        <p:nvSpPr>
          <p:cNvPr id="6" name="Content Placeholder 5"/>
          <p:cNvSpPr>
            <a:spLocks noGrp="1"/>
          </p:cNvSpPr>
          <p:nvPr>
            <p:ph sz="quarter" idx="10"/>
          </p:nvPr>
        </p:nvSpPr>
        <p:spPr>
          <a:prstGeom prst="rect">
            <a:avLst/>
          </a:prstGeom>
        </p:spPr>
        <p:txBody>
          <a:bodyPr>
            <a:normAutofit/>
          </a:bodyPr>
          <a:lstStyle/>
          <a:p>
            <a:r>
              <a:rPr lang="en-US" dirty="0"/>
              <a:t>You can log any number of variables to the console, but before IE11 only the String value is printed</a:t>
            </a:r>
            <a:r>
              <a:rPr lang="en-US" dirty="0" smtClean="0"/>
              <a:t>:</a:t>
            </a:r>
            <a:endParaRPr lang="en-US" dirty="0"/>
          </a:p>
          <a:p>
            <a:pPr marL="0" indent="0">
              <a:buNone/>
            </a:pPr>
            <a:endParaRPr lang="en-US" sz="2600" dirty="0" smtClean="0">
              <a:solidFill>
                <a:srgbClr val="0000FF"/>
              </a:solidFill>
              <a:highlight>
                <a:srgbClr val="FFFFFF"/>
              </a:highlight>
              <a:latin typeface="Consolas" panose="020B0609020204030204" pitchFamily="49" charset="0"/>
              <a:cs typeface="Consolas" panose="020B0609020204030204" pitchFamily="49" charset="0"/>
            </a:endParaRPr>
          </a:p>
          <a:p>
            <a:pPr marL="399915" lvl="1" indent="0">
              <a:buNone/>
            </a:pPr>
            <a:r>
              <a:rPr lang="en-US" sz="2200" dirty="0" err="1" smtClean="0">
                <a:solidFill>
                  <a:srgbClr val="0000FF"/>
                </a:solidFill>
                <a:highlight>
                  <a:srgbClr val="FFFFFF"/>
                </a:highlight>
                <a:latin typeface="Consolas" panose="020B0609020204030204" pitchFamily="49" charset="0"/>
                <a:cs typeface="Consolas" panose="020B0609020204030204" pitchFamily="49" charset="0"/>
              </a:rPr>
              <a:t>var</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data = { </a:t>
            </a:r>
            <a:r>
              <a:rPr lang="en-US" sz="2200" dirty="0">
                <a:solidFill>
                  <a:srgbClr val="A31515"/>
                </a:solidFill>
                <a:highlight>
                  <a:srgbClr val="FFFFFF"/>
                </a:highlight>
                <a:latin typeface="Consolas" panose="020B0609020204030204" pitchFamily="49" charset="0"/>
                <a:cs typeface="Consolas" panose="020B0609020204030204" pitchFamily="49" charset="0"/>
              </a:rPr>
              <a:t>"foo"</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A31515"/>
                </a:solidFill>
                <a:highlight>
                  <a:srgbClr val="FFFFFF"/>
                </a:highlight>
                <a:latin typeface="Consolas" panose="020B0609020204030204" pitchFamily="49" charset="0"/>
                <a:cs typeface="Consolas" panose="020B0609020204030204" pitchFamily="49" charset="0"/>
              </a:rPr>
              <a:t>"bar"</a:t>
            </a:r>
            <a:r>
              <a:rPr lang="en-US" sz="2200" dirty="0">
                <a:solidFill>
                  <a:srgbClr val="000000"/>
                </a:solidFill>
                <a:highlight>
                  <a:srgbClr val="FFFFFF"/>
                </a:highlight>
                <a:latin typeface="Consolas" panose="020B0609020204030204" pitchFamily="49" charset="0"/>
                <a:cs typeface="Consolas" panose="020B0609020204030204" pitchFamily="49" charset="0"/>
              </a:rPr>
              <a:t> };</a:t>
            </a:r>
          </a:p>
          <a:p>
            <a:pPr marL="399915" lvl="1"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console.log(</a:t>
            </a:r>
            <a:r>
              <a:rPr lang="en-US" sz="2200" dirty="0">
                <a:solidFill>
                  <a:srgbClr val="A31515"/>
                </a:solidFill>
                <a:highlight>
                  <a:srgbClr val="FFFFFF"/>
                </a:highlight>
                <a:latin typeface="Consolas" panose="020B0609020204030204" pitchFamily="49" charset="0"/>
                <a:cs typeface="Consolas" panose="020B0609020204030204" pitchFamily="49" charset="0"/>
              </a:rPr>
              <a:t>"Here's the data: "</a:t>
            </a:r>
            <a:r>
              <a:rPr lang="en-US" sz="2200" dirty="0">
                <a:solidFill>
                  <a:srgbClr val="000000"/>
                </a:solidFill>
                <a:highlight>
                  <a:srgbClr val="FFFFFF"/>
                </a:highlight>
                <a:latin typeface="Consolas" panose="020B0609020204030204" pitchFamily="49" charset="0"/>
                <a:cs typeface="Consolas" panose="020B0609020204030204" pitchFamily="49" charset="0"/>
              </a:rPr>
              <a:t>, data);</a:t>
            </a:r>
            <a:endParaRPr lang="en-US" sz="2200" dirty="0" smtClean="0">
              <a:latin typeface="Consolas" panose="020B0609020204030204" pitchFamily="49" charset="0"/>
              <a:cs typeface="Consolas" panose="020B0609020204030204" pitchFamily="49" charset="0"/>
            </a:endParaRPr>
          </a:p>
          <a:p>
            <a:endParaRPr lang="en-US" dirty="0"/>
          </a:p>
          <a:p>
            <a:r>
              <a:rPr lang="en-US" dirty="0" smtClean="0"/>
              <a:t>Output:</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LOG</a:t>
            </a:r>
            <a:r>
              <a:rPr lang="en-US" sz="2000" dirty="0">
                <a:latin typeface="Consolas" panose="020B0609020204030204" pitchFamily="49" charset="0"/>
                <a:cs typeface="Consolas" panose="020B0609020204030204" pitchFamily="49" charset="0"/>
              </a:rPr>
              <a:t>: Here's the data: [object Object]</a:t>
            </a:r>
          </a:p>
        </p:txBody>
      </p:sp>
    </p:spTree>
    <p:extLst>
      <p:ext uri="{BB962C8B-B14F-4D97-AF65-F5344CB8AC3E}">
        <p14:creationId xmlns:p14="http://schemas.microsoft.com/office/powerpoint/2010/main" val="3272515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Logging Variables</a:t>
            </a:r>
          </a:p>
        </p:txBody>
      </p:sp>
      <p:sp>
        <p:nvSpPr>
          <p:cNvPr id="6" name="Content Placeholder 5"/>
          <p:cNvSpPr>
            <a:spLocks noGrp="1"/>
          </p:cNvSpPr>
          <p:nvPr>
            <p:ph sz="quarter" idx="10"/>
          </p:nvPr>
        </p:nvSpPr>
        <p:spPr>
          <a:prstGeom prst="rect">
            <a:avLst/>
          </a:prstGeom>
        </p:spPr>
        <p:txBody>
          <a:bodyPr/>
          <a:lstStyle/>
          <a:p>
            <a:r>
              <a:rPr lang="en-US" dirty="0"/>
              <a:t>Instead, prior to IE11, you have to log individual properties</a:t>
            </a:r>
          </a:p>
          <a:p>
            <a:r>
              <a:rPr lang="en-US" dirty="0"/>
              <a:t>This includes individual members of an array</a:t>
            </a:r>
            <a:r>
              <a:rPr lang="en-US" dirty="0" smtClean="0"/>
              <a:t>:</a:t>
            </a:r>
          </a:p>
          <a:p>
            <a:endParaRPr lang="en-US" dirty="0">
              <a:latin typeface="Segoe UI" charset="0"/>
              <a:cs typeface="Segoe UI" charset="0"/>
            </a:endParaRPr>
          </a:p>
          <a:p>
            <a:pPr marL="399915" lvl="1" indent="0">
              <a:buNone/>
            </a:pPr>
            <a:r>
              <a:rPr lang="en-US" sz="1800" dirty="0" err="1" smtClean="0">
                <a:solidFill>
                  <a:srgbClr val="0000FF"/>
                </a:solidFill>
                <a:highlight>
                  <a:srgbClr val="FFFFFF"/>
                </a:highlight>
                <a:latin typeface="Consolas" panose="020B0609020204030204" pitchFamily="49" charset="0"/>
                <a:cs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00"/>
                </a:solidFill>
                <a:highlight>
                  <a:srgbClr val="FFFFFF"/>
                </a:highlight>
                <a:latin typeface="Consolas" panose="020B0609020204030204" pitchFamily="49" charset="0"/>
                <a:cs typeface="Consolas" panose="020B0609020204030204" pitchFamily="49" charset="0"/>
              </a:rPr>
              <a:t>data = { </a:t>
            </a:r>
            <a:r>
              <a:rPr lang="en-US" sz="1800" dirty="0">
                <a:solidFill>
                  <a:srgbClr val="A31515"/>
                </a:solidFill>
                <a:highlight>
                  <a:srgbClr val="FFFFFF"/>
                </a:highlight>
                <a:latin typeface="Consolas" panose="020B0609020204030204" pitchFamily="49" charset="0"/>
                <a:cs typeface="Consolas" panose="020B0609020204030204" pitchFamily="49" charset="0"/>
              </a:rPr>
              <a:t>"foo"</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A31515"/>
                </a:solidFill>
                <a:highlight>
                  <a:srgbClr val="FFFFFF"/>
                </a:highlight>
                <a:latin typeface="Consolas" panose="020B0609020204030204" pitchFamily="49" charset="0"/>
                <a:cs typeface="Consolas" panose="020B0609020204030204" pitchFamily="49" charset="0"/>
              </a:rPr>
              <a:t>"bar"</a:t>
            </a:r>
            <a:r>
              <a:rPr lang="en-US" sz="1800" dirty="0">
                <a:solidFill>
                  <a:srgbClr val="000000"/>
                </a:solidFill>
                <a:highlight>
                  <a:srgbClr val="FFFFFF"/>
                </a:highlight>
                <a:latin typeface="Consolas" panose="020B0609020204030204" pitchFamily="49" charset="0"/>
                <a:cs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console.log(</a:t>
            </a:r>
            <a:r>
              <a:rPr lang="en-US" sz="1800" dirty="0">
                <a:solidFill>
                  <a:srgbClr val="A31515"/>
                </a:solidFill>
                <a:highlight>
                  <a:srgbClr val="FFFFFF"/>
                </a:highlight>
                <a:latin typeface="Consolas" panose="020B0609020204030204" pitchFamily="49" charset="0"/>
                <a:cs typeface="Consolas" panose="020B0609020204030204" pitchFamily="49" charset="0"/>
              </a:rPr>
              <a:t>"Here's the data: "</a:t>
            </a:r>
            <a:r>
              <a:rPr lang="en-US" sz="1800" dirty="0">
                <a:solidFill>
                  <a:srgbClr val="000000"/>
                </a:solidFill>
                <a:highlight>
                  <a:srgbClr val="FFFFFF"/>
                </a:highlight>
                <a:latin typeface="Consolas" panose="020B0609020204030204" pitchFamily="49" charset="0"/>
                <a:cs typeface="Consolas" panose="020B0609020204030204" pitchFamily="49" charset="0"/>
              </a:rPr>
              <a:t>, data[</a:t>
            </a:r>
            <a:r>
              <a:rPr lang="en-US" sz="1800" dirty="0">
                <a:solidFill>
                  <a:srgbClr val="A31515"/>
                </a:solidFill>
                <a:highlight>
                  <a:srgbClr val="FFFFFF"/>
                </a:highlight>
                <a:latin typeface="Consolas" panose="020B0609020204030204" pitchFamily="49" charset="0"/>
                <a:cs typeface="Consolas" panose="020B0609020204030204" pitchFamily="49" charset="0"/>
              </a:rPr>
              <a:t>"foo"</a:t>
            </a:r>
            <a:r>
              <a:rPr lang="en-US" sz="1800" dirty="0">
                <a:solidFill>
                  <a:srgbClr val="000000"/>
                </a:solidFill>
                <a:highlight>
                  <a:srgbClr val="FFFFFF"/>
                </a:highlight>
                <a:latin typeface="Consolas" panose="020B0609020204030204" pitchFamily="49" charset="0"/>
                <a:cs typeface="Consolas" panose="020B0609020204030204" pitchFamily="49" charset="0"/>
              </a:rPr>
              <a:t>]);</a:t>
            </a:r>
            <a:endParaRPr lang="en-US" sz="1800" dirty="0" smtClean="0">
              <a:latin typeface="Consolas" panose="020B0609020204030204" pitchFamily="49" charset="0"/>
              <a:cs typeface="Consolas" panose="020B0609020204030204" pitchFamily="49" charset="0"/>
            </a:endParaRPr>
          </a:p>
          <a:p>
            <a:endParaRPr lang="en-US" dirty="0">
              <a:latin typeface="Segoe UI"/>
              <a:cs typeface="Segoe UI"/>
            </a:endParaRPr>
          </a:p>
          <a:p>
            <a:r>
              <a:rPr lang="en-US" dirty="0"/>
              <a:t>Output:</a:t>
            </a:r>
          </a:p>
          <a:p>
            <a:pPr marL="399915" lvl="1" indent="0">
              <a:buNone/>
            </a:pPr>
            <a:r>
              <a:rPr lang="en-US" sz="2000" dirty="0">
                <a:latin typeface="Consolas" panose="020B0609020204030204" pitchFamily="49" charset="0"/>
                <a:cs typeface="Consolas" panose="020B0609020204030204" pitchFamily="49" charset="0"/>
              </a:rPr>
              <a:t>LOG: Here's the data: bar</a:t>
            </a:r>
          </a:p>
        </p:txBody>
      </p:sp>
    </p:spTree>
    <p:extLst>
      <p:ext uri="{BB962C8B-B14F-4D97-AF65-F5344CB8AC3E}">
        <p14:creationId xmlns:p14="http://schemas.microsoft.com/office/powerpoint/2010/main" val="182694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cs typeface="Segoe UI"/>
              </a:rPr>
              <a:t>Inspecting Objects</a:t>
            </a:r>
          </a:p>
        </p:txBody>
      </p:sp>
      <p:sp>
        <p:nvSpPr>
          <p:cNvPr id="6" name="Content Placeholder 5"/>
          <p:cNvSpPr>
            <a:spLocks noGrp="1"/>
          </p:cNvSpPr>
          <p:nvPr>
            <p:ph sz="quarter" idx="10"/>
          </p:nvPr>
        </p:nvSpPr>
        <p:spPr>
          <a:prstGeom prst="rect">
            <a:avLst/>
          </a:prstGeom>
        </p:spPr>
        <p:txBody>
          <a:bodyPr/>
          <a:lstStyle/>
          <a:p>
            <a:r>
              <a:rPr lang="en-US" dirty="0"/>
              <a:t>Beginning with IE11 (and in most other browser </a:t>
            </a:r>
            <a:r>
              <a:rPr lang="en-US" dirty="0" err="1"/>
              <a:t>dev</a:t>
            </a:r>
            <a:r>
              <a:rPr lang="en-US" dirty="0"/>
              <a:t> tools) we can inspect objects</a:t>
            </a:r>
            <a:r>
              <a:rPr lang="en-US" dirty="0" smtClean="0"/>
              <a:t>:</a:t>
            </a:r>
          </a:p>
          <a:p>
            <a:endParaRPr lang="en-US" dirty="0">
              <a:latin typeface="Segoe UI" charset="0"/>
              <a:cs typeface="Segoe UI" charset="0"/>
            </a:endParaRPr>
          </a:p>
          <a:p>
            <a:pPr marL="399915" lvl="1" indent="0">
              <a:buNone/>
            </a:pP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data = { </a:t>
            </a:r>
            <a:r>
              <a:rPr lang="en-US" sz="2400" dirty="0">
                <a:solidFill>
                  <a:srgbClr val="A31515"/>
                </a:solidFill>
                <a:highlight>
                  <a:srgbClr val="FFFFFF"/>
                </a:highlight>
                <a:latin typeface="Consolas" panose="020B0609020204030204" pitchFamily="49" charset="0"/>
              </a:rPr>
              <a:t>"foo"</a:t>
            </a:r>
            <a:r>
              <a:rPr lang="en-US" sz="2400" dirty="0">
                <a:solidFill>
                  <a:srgbClr val="000000"/>
                </a:solidFill>
                <a:highlight>
                  <a:srgbClr val="FFFFFF"/>
                </a:highlight>
                <a:latin typeface="Consolas" panose="020B0609020204030204" pitchFamily="49" charset="0"/>
              </a:rPr>
              <a:t>: </a:t>
            </a:r>
            <a:r>
              <a:rPr lang="en-US" sz="2400" dirty="0">
                <a:solidFill>
                  <a:srgbClr val="A31515"/>
                </a:solidFill>
                <a:highlight>
                  <a:srgbClr val="FFFFFF"/>
                </a:highlight>
                <a:latin typeface="Consolas" panose="020B0609020204030204" pitchFamily="49" charset="0"/>
              </a:rPr>
              <a:t>"bar"</a:t>
            </a:r>
            <a:r>
              <a:rPr lang="en-US" sz="2400" dirty="0">
                <a:solidFill>
                  <a:srgbClr val="000000"/>
                </a:solidFill>
                <a:highlight>
                  <a:srgbClr val="FFFFFF"/>
                </a:highlight>
                <a:latin typeface="Consolas" panose="020B0609020204030204" pitchFamily="49" charset="0"/>
              </a:rPr>
              <a:t> };</a:t>
            </a:r>
          </a:p>
          <a:p>
            <a:pPr marL="399915" lvl="1" indent="0">
              <a:buNone/>
            </a:pPr>
            <a:r>
              <a:rPr lang="en-US" sz="2400" dirty="0">
                <a:solidFill>
                  <a:srgbClr val="000000"/>
                </a:solidFill>
                <a:highlight>
                  <a:srgbClr val="FFFFFF"/>
                </a:highlight>
                <a:latin typeface="Consolas" panose="020B0609020204030204" pitchFamily="49" charset="0"/>
              </a:rPr>
              <a:t>console.log</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"Here's the data: "</a:t>
            </a:r>
            <a:r>
              <a:rPr lang="en-US" sz="2000" dirty="0">
                <a:solidFill>
                  <a:srgbClr val="000000"/>
                </a:solidFill>
                <a:highlight>
                  <a:srgbClr val="FFFFFF"/>
                </a:highlight>
                <a:latin typeface="Consolas" panose="020B0609020204030204" pitchFamily="49" charset="0"/>
              </a:rPr>
              <a:t>, data</a:t>
            </a:r>
            <a:r>
              <a:rPr lang="en-US" sz="2000" dirty="0" smtClean="0">
                <a:solidFill>
                  <a:srgbClr val="000000"/>
                </a:solidFill>
                <a:highlight>
                  <a:srgbClr val="FFFFFF"/>
                </a:highlight>
                <a:latin typeface="Consolas" panose="020B0609020204030204" pitchFamily="49" charset="0"/>
              </a:rPr>
              <a:t>);</a:t>
            </a:r>
          </a:p>
          <a:p>
            <a:endParaRPr lang="en-US" dirty="0" smtClean="0">
              <a:latin typeface="Segoe UI"/>
              <a:cs typeface="Segoe UI"/>
            </a:endParaRPr>
          </a:p>
          <a:p>
            <a:r>
              <a:rPr lang="en-US" dirty="0" smtClean="0"/>
              <a:t>Output </a:t>
            </a:r>
            <a:r>
              <a:rPr lang="en-US" dirty="0"/>
              <a:t>(IE11):</a:t>
            </a:r>
          </a:p>
          <a:p>
            <a:pPr marL="0" indent="0">
              <a:buNone/>
            </a:pPr>
            <a:r>
              <a:rPr lang="en-US" dirty="0" smtClean="0">
                <a:solidFill>
                  <a:srgbClr val="3F3F3F"/>
                </a:solidFill>
                <a:latin typeface="Segoe UI" charset="0"/>
                <a:cs typeface="Segoe UI" charset="0"/>
              </a:rPr>
              <a:t>	▶</a:t>
            </a:r>
            <a:r>
              <a:rPr lang="en-US" dirty="0" smtClean="0">
                <a:latin typeface="Segoe UI"/>
                <a:cs typeface="Segoe UI"/>
              </a:rPr>
              <a:t> </a:t>
            </a:r>
            <a:r>
              <a:rPr lang="en-US" sz="2400" dirty="0" smtClean="0">
                <a:latin typeface="Segoe UI"/>
                <a:cs typeface="Segoe UI"/>
              </a:rPr>
              <a:t>Here's </a:t>
            </a:r>
            <a:r>
              <a:rPr lang="en-US" sz="2400" dirty="0">
                <a:latin typeface="Segoe UI"/>
                <a:cs typeface="Segoe UI"/>
              </a:rPr>
              <a:t>the data: [object Object]</a:t>
            </a:r>
          </a:p>
        </p:txBody>
      </p:sp>
    </p:spTree>
    <p:extLst>
      <p:ext uri="{BB962C8B-B14F-4D97-AF65-F5344CB8AC3E}">
        <p14:creationId xmlns:p14="http://schemas.microsoft.com/office/powerpoint/2010/main" val="216549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Inspecting Objects</a:t>
            </a:r>
          </a:p>
        </p:txBody>
      </p:sp>
      <p:sp>
        <p:nvSpPr>
          <p:cNvPr id="6" name="Content Placeholder 5"/>
          <p:cNvSpPr>
            <a:spLocks noGrp="1"/>
          </p:cNvSpPr>
          <p:nvPr>
            <p:ph sz="quarter" idx="10"/>
          </p:nvPr>
        </p:nvSpPr>
        <p:spPr>
          <a:prstGeom prst="rect">
            <a:avLst/>
          </a:prstGeom>
        </p:spPr>
        <p:txBody>
          <a:bodyPr/>
          <a:lstStyle/>
          <a:p>
            <a:r>
              <a:rPr lang="en-US" dirty="0"/>
              <a:t>In IE11 we can click the arrow below to expand the output and see the properties of the object</a:t>
            </a:r>
            <a:r>
              <a:rPr lang="en-US" dirty="0" smtClean="0"/>
              <a:t>:</a:t>
            </a:r>
            <a:endParaRPr lang="en-US" dirty="0"/>
          </a:p>
          <a:p>
            <a:pPr marL="0" indent="0">
              <a:buNone/>
            </a:pPr>
            <a:r>
              <a:rPr lang="en-US" sz="2000" dirty="0" smtClean="0">
                <a:latin typeface="Consolas" panose="020B0609020204030204" pitchFamily="49" charset="0"/>
                <a:cs typeface="Consolas" panose="020B0609020204030204" pitchFamily="49" charset="0"/>
              </a:rPr>
              <a:t>	console.log</a:t>
            </a:r>
            <a:r>
              <a:rPr lang="en-US" sz="2000" dirty="0">
                <a:latin typeface="Consolas" panose="020B0609020204030204" pitchFamily="49" charset="0"/>
                <a:cs typeface="Consolas" panose="020B0609020204030204" pitchFamily="49" charset="0"/>
              </a:rPr>
              <a:t>("Here's the data: ", data);</a:t>
            </a:r>
          </a:p>
          <a:p>
            <a:pPr marL="0" indent="0">
              <a:buNone/>
            </a:pPr>
            <a:endParaRPr lang="en-US" dirty="0"/>
          </a:p>
        </p:txBody>
      </p:sp>
      <p:pic>
        <p:nvPicPr>
          <p:cNvPr id="3" name="Picture 2" descr="Screenshot 2014-09-25 16.32.38.png"/>
          <p:cNvPicPr>
            <a:picLocks noChangeAspect="1"/>
          </p:cNvPicPr>
          <p:nvPr/>
        </p:nvPicPr>
        <p:blipFill>
          <a:blip r:embed="rId3"/>
          <a:stretch>
            <a:fillRect/>
          </a:stretch>
        </p:blipFill>
        <p:spPr>
          <a:xfrm>
            <a:off x="2359968" y="3504039"/>
            <a:ext cx="7088832" cy="2497429"/>
          </a:xfrm>
          <a:prstGeom prst="rect">
            <a:avLst/>
          </a:prstGeom>
        </p:spPr>
      </p:pic>
    </p:spTree>
    <p:extLst>
      <p:ext uri="{BB962C8B-B14F-4D97-AF65-F5344CB8AC3E}">
        <p14:creationId xmlns:p14="http://schemas.microsoft.com/office/powerpoint/2010/main" val="225610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Debugging with the console and the debugger windows</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07830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Running Arbitrary Code</a:t>
            </a:r>
          </a:p>
        </p:txBody>
      </p:sp>
      <p:sp>
        <p:nvSpPr>
          <p:cNvPr id="6" name="Content Placeholder 5"/>
          <p:cNvSpPr>
            <a:spLocks noGrp="1"/>
          </p:cNvSpPr>
          <p:nvPr>
            <p:ph sz="quarter" idx="10"/>
          </p:nvPr>
        </p:nvSpPr>
        <p:spPr>
          <a:prstGeom prst="rect">
            <a:avLst/>
          </a:prstGeom>
        </p:spPr>
        <p:txBody>
          <a:bodyPr>
            <a:normAutofit lnSpcReduction="10000"/>
          </a:bodyPr>
          <a:lstStyle/>
          <a:p>
            <a:r>
              <a:rPr lang="en-US" dirty="0"/>
              <a:t>In addition to basic logging, any JavaScript code that could be run in the application is available.</a:t>
            </a:r>
          </a:p>
          <a:p>
            <a:r>
              <a:rPr lang="en-US" dirty="0"/>
              <a:t>The return value from the method will be printed below the command.</a:t>
            </a:r>
          </a:p>
          <a:p>
            <a:r>
              <a:rPr lang="en-US" dirty="0"/>
              <a:t>Simply type something like this in the input box</a:t>
            </a:r>
            <a:r>
              <a:rPr lang="en-US" dirty="0" smtClean="0"/>
              <a:t>:</a:t>
            </a:r>
            <a:endParaRPr lang="en-US" dirty="0"/>
          </a:p>
          <a:p>
            <a:pPr marL="0" indent="0">
              <a:buNone/>
            </a:pPr>
            <a:r>
              <a:rPr lang="en-US" sz="2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600" dirty="0" err="1" smtClean="0">
                <a:solidFill>
                  <a:srgbClr val="000000"/>
                </a:solidFill>
                <a:highlight>
                  <a:srgbClr val="FFFFFF"/>
                </a:highlight>
                <a:latin typeface="Consolas" panose="020B0609020204030204" pitchFamily="49" charset="0"/>
                <a:cs typeface="Consolas" panose="020B0609020204030204" pitchFamily="49" charset="0"/>
              </a:rPr>
              <a:t>callSomeMethod</a:t>
            </a:r>
            <a:r>
              <a:rPr lang="en-US" sz="2600" dirty="0">
                <a:solidFill>
                  <a:srgbClr val="000000"/>
                </a:solidFill>
                <a:highlight>
                  <a:srgbClr val="FFFFFF"/>
                </a:highlight>
                <a:latin typeface="Consolas" panose="020B0609020204030204" pitchFamily="49" charset="0"/>
                <a:cs typeface="Consolas" panose="020B0609020204030204" pitchFamily="49" charset="0"/>
              </a:rPr>
              <a:t>(</a:t>
            </a:r>
            <a:r>
              <a:rPr lang="en-US" sz="2600" dirty="0">
                <a:solidFill>
                  <a:srgbClr val="A31515"/>
                </a:solidFill>
                <a:highlight>
                  <a:srgbClr val="FFFFFF"/>
                </a:highlight>
                <a:latin typeface="Consolas" panose="020B0609020204030204" pitchFamily="49" charset="0"/>
                <a:cs typeface="Consolas" panose="020B0609020204030204" pitchFamily="49" charset="0"/>
              </a:rPr>
              <a:t>"input</a:t>
            </a:r>
            <a:r>
              <a:rPr lang="en-US" sz="2600" dirty="0" smtClean="0">
                <a:solidFill>
                  <a:srgbClr val="A31515"/>
                </a:solidFill>
                <a:highlight>
                  <a:srgbClr val="FFFFFF"/>
                </a:highlight>
                <a:latin typeface="Consolas" panose="020B0609020204030204" pitchFamily="49" charset="0"/>
                <a:cs typeface="Consolas" panose="020B0609020204030204" pitchFamily="49" charset="0"/>
              </a:rPr>
              <a:t>"</a:t>
            </a:r>
            <a:r>
              <a:rPr lang="en-US" sz="2600" dirty="0" smtClean="0">
                <a:solidFill>
                  <a:srgbClr val="000000"/>
                </a:solidFill>
                <a:highlight>
                  <a:srgbClr val="FFFFFF"/>
                </a:highlight>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smtClean="0"/>
              <a:t>And </a:t>
            </a:r>
            <a:r>
              <a:rPr lang="en-US" dirty="0"/>
              <a:t>you will get some output</a:t>
            </a:r>
            <a:r>
              <a:rPr lang="en-US" dirty="0" smtClean="0"/>
              <a:t>:</a:t>
            </a:r>
            <a:endParaRPr lang="en-US" dirty="0"/>
          </a:p>
          <a:p>
            <a:pPr marL="0" indent="0">
              <a:buNone/>
            </a:pPr>
            <a:r>
              <a:rPr lang="en-US" sz="2600" dirty="0" smtClean="0">
                <a:latin typeface="Consolas" panose="020B0609020204030204" pitchFamily="49" charset="0"/>
                <a:cs typeface="Consolas" panose="020B0609020204030204" pitchFamily="49" charset="0"/>
              </a:rPr>
              <a:t>	"</a:t>
            </a:r>
            <a:r>
              <a:rPr lang="en-US" sz="2600" dirty="0">
                <a:latin typeface="Consolas" panose="020B0609020204030204" pitchFamily="49" charset="0"/>
                <a:cs typeface="Consolas" panose="020B0609020204030204" pitchFamily="49" charset="0"/>
              </a:rPr>
              <a:t>You gave me some input</a:t>
            </a:r>
            <a:r>
              <a:rPr lang="en-US" sz="2600" dirty="0" smtClean="0">
                <a:latin typeface="Consolas" panose="020B0609020204030204" pitchFamily="49" charset="0"/>
                <a:cs typeface="Consolas" panose="020B0609020204030204" pitchFamily="49" charset="0"/>
              </a:rPr>
              <a:t>"</a:t>
            </a:r>
            <a:endParaRPr lang="en-US" sz="2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57582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Logging in Applications</a:t>
            </a:r>
          </a:p>
        </p:txBody>
      </p:sp>
      <p:sp>
        <p:nvSpPr>
          <p:cNvPr id="6" name="Content Placeholder 5"/>
          <p:cNvSpPr>
            <a:spLocks noGrp="1"/>
          </p:cNvSpPr>
          <p:nvPr>
            <p:ph sz="quarter" idx="10"/>
          </p:nvPr>
        </p:nvSpPr>
        <p:spPr>
          <a:prstGeom prst="rect">
            <a:avLst/>
          </a:prstGeom>
        </p:spPr>
        <p:txBody>
          <a:bodyPr/>
          <a:lstStyle/>
          <a:p>
            <a:r>
              <a:rPr lang="en-US" dirty="0"/>
              <a:t>Using console statements in application code can make debugging easier</a:t>
            </a:r>
            <a:r>
              <a:rPr lang="en-US" dirty="0" smtClean="0"/>
              <a:t>:</a:t>
            </a:r>
          </a:p>
          <a:p>
            <a:endParaRPr lang="en-US" dirty="0">
              <a:latin typeface="Segoe UI" charset="0"/>
              <a:cs typeface="Segoe UI" charset="0"/>
            </a:endParaRPr>
          </a:p>
          <a:p>
            <a:pPr marL="399915" lvl="1" indent="0">
              <a:buNone/>
            </a:pP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someTrickyLogic</a:t>
            </a:r>
            <a:r>
              <a:rPr lang="en-US" sz="2000" dirty="0">
                <a:solidFill>
                  <a:srgbClr val="000000"/>
                </a:solidFill>
                <a:highlight>
                  <a:srgbClr val="FFFFFF"/>
                </a:highlight>
                <a:latin typeface="Consolas" panose="020B0609020204030204" pitchFamily="49" charset="0"/>
              </a:rPr>
              <a:t>(input)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console.debug</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"About to do tricky logic using: "</a:t>
            </a:r>
            <a:r>
              <a:rPr lang="en-US" sz="2000" dirty="0">
                <a:solidFill>
                  <a:srgbClr val="000000"/>
                </a:solidFill>
                <a:highlight>
                  <a:srgbClr val="FFFFFF"/>
                </a:highlight>
                <a:latin typeface="Consolas" panose="020B0609020204030204" pitchFamily="49" charset="0"/>
              </a:rPr>
              <a:t>, input);</a:t>
            </a:r>
          </a:p>
          <a:p>
            <a:pPr marL="399915" lvl="1" indent="0">
              <a:buNone/>
            </a:pP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console.debug</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"Tricky logic resulted in: "</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someResult</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someResult</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a:t>
            </a:r>
            <a:endParaRPr lang="en-US" sz="2000" dirty="0">
              <a:latin typeface="Segoe UI"/>
              <a:cs typeface="Segoe UI"/>
            </a:endParaRPr>
          </a:p>
        </p:txBody>
      </p:sp>
    </p:spTree>
    <p:extLst>
      <p:ext uri="{BB962C8B-B14F-4D97-AF65-F5344CB8AC3E}">
        <p14:creationId xmlns:p14="http://schemas.microsoft.com/office/powerpoint/2010/main" val="357912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33526507"/>
              </p:ext>
            </p:extLst>
          </p:nvPr>
        </p:nvGraphicFramePr>
        <p:xfrm>
          <a:off x="379413" y="1417636"/>
          <a:ext cx="11525250" cy="3125856"/>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How to debug a website using IE F12 tools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Working with web standards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b="1" dirty="0" smtClean="0">
                          <a:latin typeface="Segoe UI Light" panose="020B0502040204020203" pitchFamily="34" charset="0"/>
                          <a:cs typeface="Segoe UI Light" panose="020B0502040204020203" pitchFamily="34" charset="0"/>
                        </a:rPr>
                        <a:t>Debugging with the console and the debugger windows</a:t>
                      </a: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 Optimizing your page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Developing a mobile web site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Testing on all browsers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Logging in Applications</a:t>
            </a:r>
          </a:p>
        </p:txBody>
      </p:sp>
      <p:sp>
        <p:nvSpPr>
          <p:cNvPr id="6" name="Content Placeholder 5"/>
          <p:cNvSpPr>
            <a:spLocks noGrp="1"/>
          </p:cNvSpPr>
          <p:nvPr>
            <p:ph sz="quarter" idx="10"/>
          </p:nvPr>
        </p:nvSpPr>
        <p:spPr>
          <a:prstGeom prst="rect">
            <a:avLst/>
          </a:prstGeom>
        </p:spPr>
        <p:txBody>
          <a:bodyPr/>
          <a:lstStyle/>
          <a:p>
            <a:r>
              <a:rPr lang="en-US" dirty="0" smtClean="0"/>
              <a:t>Additionally, we can add warnings for things like deprecated methods:</a:t>
            </a:r>
            <a:endParaRPr lang="en-US" dirty="0"/>
          </a:p>
          <a:p>
            <a:endParaRPr lang="en-US" dirty="0">
              <a:latin typeface="Segoe UI" charset="0"/>
              <a:cs typeface="Segoe UI" charset="0"/>
            </a:endParaRPr>
          </a:p>
          <a:p>
            <a:pPr marL="399915" lvl="1" indent="0">
              <a:buNone/>
            </a:pP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oldLogic</a:t>
            </a:r>
            <a:r>
              <a:rPr lang="en-US" sz="2000" dirty="0">
                <a:solidFill>
                  <a:srgbClr val="000000"/>
                </a:solidFill>
                <a:highlight>
                  <a:srgbClr val="FFFFFF"/>
                </a:highlight>
                <a:latin typeface="Consolas" panose="020B0609020204030204" pitchFamily="49" charset="0"/>
              </a:rPr>
              <a:t>(input)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console.warn</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"This method is deprecated, please use '</a:t>
            </a:r>
            <a:r>
              <a:rPr lang="en-US" sz="2000" dirty="0" err="1">
                <a:solidFill>
                  <a:srgbClr val="A31515"/>
                </a:solidFill>
                <a:highlight>
                  <a:srgbClr val="FFFFFF"/>
                </a:highlight>
                <a:latin typeface="Consolas" panose="020B0609020204030204" pitchFamily="49" charset="0"/>
              </a:rPr>
              <a:t>newMethod</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a:t>
            </a:r>
            <a:endParaRPr lang="en-US" sz="3600" dirty="0">
              <a:latin typeface="Segoe UI"/>
              <a:cs typeface="Segoe UI"/>
            </a:endParaRPr>
          </a:p>
        </p:txBody>
      </p:sp>
    </p:spTree>
    <p:extLst>
      <p:ext uri="{BB962C8B-B14F-4D97-AF65-F5344CB8AC3E}">
        <p14:creationId xmlns:p14="http://schemas.microsoft.com/office/powerpoint/2010/main" val="279077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Logging in Applications</a:t>
            </a:r>
          </a:p>
        </p:txBody>
      </p:sp>
      <p:sp>
        <p:nvSpPr>
          <p:cNvPr id="6" name="Content Placeholder 5"/>
          <p:cNvSpPr>
            <a:spLocks noGrp="1"/>
          </p:cNvSpPr>
          <p:nvPr>
            <p:ph sz="quarter" idx="10"/>
          </p:nvPr>
        </p:nvSpPr>
        <p:spPr>
          <a:prstGeom prst="rect">
            <a:avLst/>
          </a:prstGeom>
        </p:spPr>
        <p:txBody>
          <a:bodyPr>
            <a:noAutofit/>
          </a:bodyPr>
          <a:lstStyle/>
          <a:p>
            <a:r>
              <a:rPr lang="en-US" dirty="0"/>
              <a:t>Or to warn about issues that the developer should look at, but which should not stop execution</a:t>
            </a:r>
            <a:r>
              <a:rPr lang="en-US" dirty="0" smtClean="0"/>
              <a:t>:</a:t>
            </a:r>
          </a:p>
          <a:p>
            <a:endParaRPr lang="en-US" dirty="0">
              <a:latin typeface="Segoe UI" charset="0"/>
              <a:cs typeface="Segoe UI" charset="0"/>
            </a:endParaRPr>
          </a:p>
          <a:p>
            <a:pPr marL="399915" lvl="1" indent="0">
              <a:buNone/>
            </a:pP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getAdContent</a:t>
            </a: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ad = </a:t>
            </a:r>
            <a:r>
              <a:rPr lang="en-US" sz="1800" dirty="0" err="1">
                <a:solidFill>
                  <a:srgbClr val="000000"/>
                </a:solidFill>
                <a:highlight>
                  <a:srgbClr val="FFFFFF"/>
                </a:highlight>
                <a:latin typeface="Consolas" panose="020B0609020204030204" pitchFamily="49" charset="0"/>
              </a:rPr>
              <a:t>app.getNextAd</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ad.error</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don't fail just because of a missing ad...</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console.warn</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"Unable to get next ad: "</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ad.error</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 </a:t>
            </a:r>
          </a:p>
          <a:p>
            <a:pPr marL="399915" lvl="1" indent="0">
              <a:buNone/>
            </a:pP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a:t>
            </a:r>
            <a:endParaRPr lang="en-US" sz="1800" dirty="0">
              <a:latin typeface="Segoe UI"/>
              <a:cs typeface="Segoe UI"/>
            </a:endParaRPr>
          </a:p>
        </p:txBody>
      </p:sp>
    </p:spTree>
    <p:extLst>
      <p:ext uri="{BB962C8B-B14F-4D97-AF65-F5344CB8AC3E}">
        <p14:creationId xmlns:p14="http://schemas.microsoft.com/office/powerpoint/2010/main" val="325657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Logging Variables</a:t>
            </a:r>
          </a:p>
        </p:txBody>
      </p:sp>
      <p:sp>
        <p:nvSpPr>
          <p:cNvPr id="6" name="Content Placeholder 5"/>
          <p:cNvSpPr>
            <a:spLocks noGrp="1"/>
          </p:cNvSpPr>
          <p:nvPr>
            <p:ph sz="quarter" idx="10"/>
          </p:nvPr>
        </p:nvSpPr>
        <p:spPr>
          <a:prstGeom prst="rect">
            <a:avLst/>
          </a:prstGeom>
        </p:spPr>
        <p:txBody>
          <a:bodyPr>
            <a:normAutofit/>
          </a:bodyPr>
          <a:lstStyle/>
          <a:p>
            <a:r>
              <a:rPr lang="en-US" dirty="0"/>
              <a:t>In IE11 we can explicitly ask the console to log a variable in either DOM (XML) mode or Object mode:</a:t>
            </a:r>
          </a:p>
          <a:p>
            <a:endParaRPr lang="en-US" dirty="0">
              <a:latin typeface="Segoe UI" charset="0"/>
              <a:cs typeface="Segoe UI" charset="0"/>
            </a:endParaRPr>
          </a:p>
          <a:p>
            <a:pPr marL="399915" lvl="1" indent="0">
              <a:buNone/>
            </a:pP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generateContent</a:t>
            </a: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box = </a:t>
            </a:r>
            <a:r>
              <a:rPr lang="en-US" sz="1800" dirty="0" err="1">
                <a:solidFill>
                  <a:srgbClr val="000000"/>
                </a:solidFill>
                <a:highlight>
                  <a:srgbClr val="FFFFFF"/>
                </a:highlight>
                <a:latin typeface="Consolas" panose="020B0609020204030204" pitchFamily="49" charset="0"/>
              </a:rPr>
              <a:t>document.createElement</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console.dirxml</a:t>
            </a:r>
            <a:r>
              <a:rPr lang="en-US" sz="1800" dirty="0">
                <a:solidFill>
                  <a:srgbClr val="000000"/>
                </a:solidFill>
                <a:highlight>
                  <a:srgbClr val="FFFFFF"/>
                </a:highlight>
                <a:latin typeface="Consolas" panose="020B0609020204030204" pitchFamily="49" charset="0"/>
              </a:rPr>
              <a:t>(box);  </a:t>
            </a:r>
            <a:r>
              <a:rPr lang="en-US" sz="1800" dirty="0">
                <a:solidFill>
                  <a:srgbClr val="008000"/>
                </a:solidFill>
                <a:highlight>
                  <a:srgbClr val="FFFFFF"/>
                </a:highlight>
                <a:latin typeface="Consolas" panose="020B0609020204030204" pitchFamily="49" charset="0"/>
              </a:rPr>
              <a:t>// print out as a DOM node</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console.dir</a:t>
            </a:r>
            <a:r>
              <a:rPr lang="en-US" sz="1800" dirty="0">
                <a:solidFill>
                  <a:srgbClr val="000000"/>
                </a:solidFill>
                <a:highlight>
                  <a:srgbClr val="FFFFFF"/>
                </a:highlight>
                <a:latin typeface="Consolas" panose="020B0609020204030204" pitchFamily="49" charset="0"/>
              </a:rPr>
              <a:t>(box);        </a:t>
            </a:r>
            <a:r>
              <a:rPr lang="en-US" sz="1800" dirty="0">
                <a:solidFill>
                  <a:srgbClr val="008000"/>
                </a:solidFill>
                <a:highlight>
                  <a:srgbClr val="FFFFFF"/>
                </a:highlight>
                <a:latin typeface="Consolas" panose="020B0609020204030204" pitchFamily="49" charset="0"/>
              </a:rPr>
              <a:t>// print out as an object with properties</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a:t>
            </a:r>
            <a:endParaRPr lang="en-US" sz="3200" dirty="0">
              <a:latin typeface="Segoe UI"/>
              <a:cs typeface="Segoe UI"/>
            </a:endParaRPr>
          </a:p>
        </p:txBody>
      </p:sp>
    </p:spTree>
    <p:extLst>
      <p:ext uri="{BB962C8B-B14F-4D97-AF65-F5344CB8AC3E}">
        <p14:creationId xmlns:p14="http://schemas.microsoft.com/office/powerpoint/2010/main" val="3689488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Debugging with the console and the debugger windows</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66525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Grouping Messages</a:t>
            </a:r>
          </a:p>
        </p:txBody>
      </p:sp>
      <p:sp>
        <p:nvSpPr>
          <p:cNvPr id="6" name="Content Placeholder 5"/>
          <p:cNvSpPr>
            <a:spLocks noGrp="1"/>
          </p:cNvSpPr>
          <p:nvPr>
            <p:ph sz="quarter" idx="10"/>
          </p:nvPr>
        </p:nvSpPr>
        <p:spPr>
          <a:prstGeom prst="rect">
            <a:avLst/>
          </a:prstGeom>
        </p:spPr>
        <p:txBody>
          <a:bodyPr>
            <a:noAutofit/>
          </a:bodyPr>
          <a:lstStyle/>
          <a:p>
            <a:r>
              <a:rPr lang="en-US" b="0" dirty="0"/>
              <a:t>If you have a lot of messages in one place, you can group them for easier readability:</a:t>
            </a:r>
          </a:p>
          <a:p>
            <a:endParaRPr lang="en-US" sz="2400" dirty="0">
              <a:latin typeface="Segoe UI" charset="0"/>
              <a:cs typeface="Segoe UI" charset="0"/>
            </a:endParaRPr>
          </a:p>
          <a:p>
            <a:pPr marL="399915" lvl="1" indent="0">
              <a:buNone/>
            </a:pP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lotsOfStuff</a:t>
            </a:r>
            <a:r>
              <a:rPr lang="en-US" sz="1600" dirty="0">
                <a:solidFill>
                  <a:srgbClr val="000000"/>
                </a:solidFill>
                <a:highlight>
                  <a:srgbClr val="FFFFFF"/>
                </a:highlight>
                <a:latin typeface="Consolas" panose="020B0609020204030204" pitchFamily="49" charset="0"/>
              </a:rPr>
              <a:t>() {</a:t>
            </a:r>
          </a:p>
          <a:p>
            <a:pPr marL="399915" lvl="1"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console.group</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"group name"</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begin a group</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lots of logic and messages</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console.groupEnd();  </a:t>
            </a:r>
            <a:r>
              <a:rPr lang="en-US" sz="1600" dirty="0">
                <a:solidFill>
                  <a:srgbClr val="008000"/>
                </a:solidFill>
                <a:highlight>
                  <a:srgbClr val="FFFFFF"/>
                </a:highlight>
                <a:latin typeface="Consolas" panose="020B0609020204030204" pitchFamily="49" charset="0"/>
              </a:rPr>
              <a:t>// close the group</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00"/>
                </a:solidFill>
                <a:highlight>
                  <a:srgbClr val="FFFFFF"/>
                </a:highlight>
                <a:latin typeface="Consolas" panose="020B0609020204030204" pitchFamily="49" charset="0"/>
              </a:rPr>
              <a:t>}</a:t>
            </a:r>
            <a:endParaRPr lang="en-US" sz="1600" dirty="0">
              <a:latin typeface="Segoe UI" charset="0"/>
              <a:cs typeface="Segoe UI" charset="0"/>
            </a:endParaRPr>
          </a:p>
          <a:p>
            <a:pPr marL="0" indent="0">
              <a:buNone/>
            </a:pPr>
            <a:endParaRPr lang="en-US" sz="2400" dirty="0">
              <a:latin typeface="Segoe UI" charset="0"/>
              <a:cs typeface="Segoe UI" charset="0"/>
            </a:endParaRPr>
          </a:p>
          <a:p>
            <a:r>
              <a:rPr lang="en-US" dirty="0" smtClean="0"/>
              <a:t>When displayed, the messages can now be collapsed (or expanded) for convenience</a:t>
            </a:r>
            <a:endParaRPr lang="en-US" dirty="0"/>
          </a:p>
        </p:txBody>
      </p:sp>
    </p:spTree>
    <p:extLst>
      <p:ext uri="{BB962C8B-B14F-4D97-AF65-F5344CB8AC3E}">
        <p14:creationId xmlns:p14="http://schemas.microsoft.com/office/powerpoint/2010/main" val="3228154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Checking Execution Time</a:t>
            </a:r>
          </a:p>
        </p:txBody>
      </p:sp>
      <p:sp>
        <p:nvSpPr>
          <p:cNvPr id="6" name="Content Placeholder 5"/>
          <p:cNvSpPr>
            <a:spLocks noGrp="1"/>
          </p:cNvSpPr>
          <p:nvPr>
            <p:ph sz="quarter" idx="10"/>
          </p:nvPr>
        </p:nvSpPr>
        <p:spPr>
          <a:prstGeom prst="rect">
            <a:avLst/>
          </a:prstGeom>
        </p:spPr>
        <p:txBody>
          <a:bodyPr>
            <a:normAutofit/>
          </a:bodyPr>
          <a:lstStyle/>
          <a:p>
            <a:r>
              <a:rPr lang="en-US" dirty="0" smtClean="0"/>
              <a:t>In IE11, if we need to see how long an action is taking, use the "time" methods:</a:t>
            </a:r>
            <a:endParaRPr lang="en-US" dirty="0"/>
          </a:p>
          <a:p>
            <a:endParaRPr lang="en-US" sz="2400" dirty="0">
              <a:latin typeface="Segoe UI" charset="0"/>
              <a:cs typeface="Segoe UI" charset="0"/>
            </a:endParaRPr>
          </a:p>
          <a:p>
            <a:pPr marL="399915" lvl="1" indent="0">
              <a:buNone/>
            </a:pP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takingTooLong</a:t>
            </a: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console.time</a:t>
            </a: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start the timer</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lots of logic...</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console.timeEnd</a:t>
            </a: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end the timer</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a:t>
            </a:r>
            <a:endParaRPr lang="en-US" sz="1800" dirty="0" smtClean="0">
              <a:latin typeface="Segoe UI" charset="0"/>
              <a:cs typeface="Segoe UI" charset="0"/>
            </a:endParaRPr>
          </a:p>
          <a:p>
            <a:pPr marL="0" indent="0">
              <a:buNone/>
            </a:pPr>
            <a:endParaRPr lang="en-US" sz="2400" dirty="0">
              <a:latin typeface="Segoe UI" charset="0"/>
              <a:cs typeface="Segoe UI" charset="0"/>
            </a:endParaRPr>
          </a:p>
          <a:p>
            <a:r>
              <a:rPr lang="en-US" sz="2800" dirty="0"/>
              <a:t>When the timer stops, the total milliseconds are printed in the console</a:t>
            </a:r>
          </a:p>
        </p:txBody>
      </p:sp>
    </p:spTree>
    <p:extLst>
      <p:ext uri="{BB962C8B-B14F-4D97-AF65-F5344CB8AC3E}">
        <p14:creationId xmlns:p14="http://schemas.microsoft.com/office/powerpoint/2010/main" val="387253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Removing Unnecessary Logs</a:t>
            </a:r>
          </a:p>
        </p:txBody>
      </p:sp>
      <p:sp>
        <p:nvSpPr>
          <p:cNvPr id="6" name="Content Placeholder 5"/>
          <p:cNvSpPr>
            <a:spLocks noGrp="1"/>
          </p:cNvSpPr>
          <p:nvPr>
            <p:ph sz="quarter" idx="10"/>
          </p:nvPr>
        </p:nvSpPr>
        <p:spPr>
          <a:prstGeom prst="rect">
            <a:avLst/>
          </a:prstGeom>
        </p:spPr>
        <p:txBody>
          <a:bodyPr>
            <a:normAutofit/>
          </a:bodyPr>
          <a:lstStyle/>
          <a:p>
            <a:r>
              <a:rPr lang="en-US" dirty="0"/>
              <a:t>If we don't want to remove all console.* statements, we could use a wrapper with a logging level:</a:t>
            </a:r>
          </a:p>
          <a:p>
            <a:endParaRPr lang="en-US" sz="2000" dirty="0">
              <a:latin typeface="Segoe UI" charset="0"/>
              <a:cs typeface="Segoe UI" charset="0"/>
            </a:endParaRPr>
          </a:p>
          <a:p>
            <a:pPr marL="399915" lvl="1" indent="0">
              <a:buNone/>
            </a:pP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logLevel</a:t>
            </a:r>
            <a:r>
              <a:rPr lang="en-US" sz="1800" dirty="0">
                <a:solidFill>
                  <a:srgbClr val="000000"/>
                </a:solidFill>
                <a:highlight>
                  <a:srgbClr val="FFFFFF"/>
                </a:highlight>
                <a:latin typeface="Consolas" panose="020B0609020204030204" pitchFamily="49" charset="0"/>
              </a:rPr>
              <a:t> = 2;</a:t>
            </a:r>
          </a:p>
          <a:p>
            <a:pPr marL="399915" lvl="1" indent="0">
              <a:buNone/>
            </a:pP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_debug = </a:t>
            </a:r>
            <a:r>
              <a:rPr lang="en-US" sz="1800" dirty="0" err="1">
                <a:solidFill>
                  <a:srgbClr val="000000"/>
                </a:solidFill>
                <a:highlight>
                  <a:srgbClr val="FFFFFF"/>
                </a:highlight>
                <a:latin typeface="Consolas" panose="020B0609020204030204" pitchFamily="49" charset="0"/>
              </a:rPr>
              <a:t>window.console.debug</a:t>
            </a:r>
            <a:r>
              <a:rPr lang="en-US" sz="1800" dirty="0">
                <a:solidFill>
                  <a:srgbClr val="000000"/>
                </a:solidFill>
                <a:highlight>
                  <a:srgbClr val="FFFFFF"/>
                </a:highlight>
                <a:latin typeface="Consolas" panose="020B0609020204030204" pitchFamily="49" charset="0"/>
              </a:rPr>
              <a:t>;</a:t>
            </a:r>
          </a:p>
          <a:p>
            <a:pPr marL="399915" lvl="1" indent="0">
              <a:buNone/>
            </a:pP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err="1">
                <a:solidFill>
                  <a:srgbClr val="000000"/>
                </a:solidFill>
                <a:highlight>
                  <a:srgbClr val="FFFFFF"/>
                </a:highlight>
                <a:latin typeface="Consolas" panose="020B0609020204030204" pitchFamily="49" charset="0"/>
              </a:rPr>
              <a:t>window.console.debug</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logLevel</a:t>
            </a:r>
            <a:r>
              <a:rPr lang="en-US" sz="1800" dirty="0">
                <a:solidFill>
                  <a:srgbClr val="000000"/>
                </a:solidFill>
                <a:highlight>
                  <a:srgbClr val="FFFFFF"/>
                </a:highlight>
                <a:latin typeface="Consolas" panose="020B0609020204030204" pitchFamily="49" charset="0"/>
              </a:rPr>
              <a:t> &lt; 1) {</a:t>
            </a:r>
          </a:p>
          <a:p>
            <a:pPr marL="399915" lvl="1" indent="0">
              <a:buNone/>
            </a:pP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debug.apply</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window.console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splice.call</a:t>
            </a:r>
            <a:r>
              <a:rPr lang="en-US" sz="1800" dirty="0">
                <a:solidFill>
                  <a:srgbClr val="000000"/>
                </a:solidFill>
                <a:highlight>
                  <a:srgbClr val="FFFFFF"/>
                </a:highlight>
                <a:latin typeface="Consolas" panose="020B0609020204030204" pitchFamily="49" charset="0"/>
              </a:rPr>
              <a:t>(arguments, 0));</a:t>
            </a:r>
          </a:p>
          <a:p>
            <a:pPr marL="399915" lvl="1" indent="0">
              <a:buNone/>
            </a:pP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a:t>
            </a:r>
            <a:endParaRPr lang="en-US" sz="1800" dirty="0">
              <a:latin typeface="Segoe UI"/>
              <a:cs typeface="Segoe UI"/>
            </a:endParaRPr>
          </a:p>
        </p:txBody>
      </p:sp>
    </p:spTree>
    <p:extLst>
      <p:ext uri="{BB962C8B-B14F-4D97-AF65-F5344CB8AC3E}">
        <p14:creationId xmlns:p14="http://schemas.microsoft.com/office/powerpoint/2010/main" val="333667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Debugging with the console and the debugger windows</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94421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Debugging with the console and the debugger windows</a:t>
            </a:r>
            <a:r>
              <a:rPr lang="en-US" sz="2400" b="0" dirty="0">
                <a:solidFill>
                  <a:srgbClr val="454545"/>
                </a:solidFill>
                <a:latin typeface="Segoe UI" charset="0"/>
                <a:cs typeface="Segoe UI" charset="0"/>
              </a:rPr>
              <a:t/>
            </a:r>
            <a:br>
              <a:rPr lang="en-US" sz="2400" b="0" dirty="0">
                <a:solidFill>
                  <a:srgbClr val="454545"/>
                </a:solidFill>
                <a:latin typeface="Segoe UI" charset="0"/>
                <a:cs typeface="Segoe UI" charset="0"/>
              </a:rPr>
            </a:br>
            <a:r>
              <a:rPr lang="en-US" dirty="0">
                <a:solidFill>
                  <a:srgbClr val="454545"/>
                </a:solidFill>
                <a:latin typeface="Segoe UI"/>
                <a:cs typeface="Segoe UI"/>
              </a:rPr>
              <a:t>Debugger</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3733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a:t>
            </a:r>
            <a:endParaRPr lang="en-US" dirty="0"/>
          </a:p>
        </p:txBody>
      </p:sp>
      <p:sp>
        <p:nvSpPr>
          <p:cNvPr id="3" name="Content Placeholder 2"/>
          <p:cNvSpPr>
            <a:spLocks noGrp="1"/>
          </p:cNvSpPr>
          <p:nvPr>
            <p:ph sz="quarter" idx="10"/>
          </p:nvPr>
        </p:nvSpPr>
        <p:spPr>
          <a:prstGeom prst="rect">
            <a:avLst/>
          </a:prstGeom>
        </p:spPr>
        <p:txBody>
          <a:bodyPr>
            <a:normAutofit/>
          </a:bodyPr>
          <a:lstStyle/>
          <a:p>
            <a:r>
              <a:rPr lang="en-US" sz="2800" b="0" dirty="0" smtClean="0"/>
              <a:t>Dropdown contains all JavaScript on the page</a:t>
            </a:r>
          </a:p>
          <a:p>
            <a:r>
              <a:rPr lang="en-US" sz="2800" b="0" dirty="0" smtClean="0"/>
              <a:t>Can add breakpoints to pause execution at that point</a:t>
            </a:r>
          </a:p>
          <a:p>
            <a:r>
              <a:rPr lang="en-US" sz="2800" b="0" dirty="0" smtClean="0"/>
              <a:t>Can go step by step through the code</a:t>
            </a:r>
          </a:p>
          <a:p>
            <a:r>
              <a:rPr lang="en-US" sz="2800" b="0" dirty="0" smtClean="0"/>
              <a:t>Pause on exceptions</a:t>
            </a:r>
          </a:p>
          <a:p>
            <a:r>
              <a:rPr lang="en-US" sz="2800" b="0" dirty="0" smtClean="0"/>
              <a:t>Prettify minified code for debugging in production if needed</a:t>
            </a:r>
          </a:p>
          <a:p>
            <a:r>
              <a:rPr lang="en-US" sz="2800" b="0" dirty="0" smtClean="0"/>
              <a:t>Call stack for seeing code execution path</a:t>
            </a:r>
          </a:p>
          <a:p>
            <a:r>
              <a:rPr lang="en-US" sz="2800" b="0" dirty="0" smtClean="0"/>
              <a:t>Add watchers for current value of a variable</a:t>
            </a:r>
          </a:p>
          <a:p>
            <a:r>
              <a:rPr lang="en-US" sz="2800" b="0" dirty="0" smtClean="0"/>
              <a:t>Use in tandem with console for great debugging experience</a:t>
            </a:r>
            <a:endParaRPr lang="en-US" sz="2800" b="0" dirty="0"/>
          </a:p>
        </p:txBody>
      </p:sp>
    </p:spTree>
    <p:extLst>
      <p:ext uri="{BB962C8B-B14F-4D97-AF65-F5344CB8AC3E}">
        <p14:creationId xmlns:p14="http://schemas.microsoft.com/office/powerpoint/2010/main" val="287866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0306" y="3639845"/>
            <a:ext cx="8215796" cy="1152288"/>
          </a:xfrm>
          <a:solidFill>
            <a:srgbClr val="007233"/>
          </a:solidFill>
          <a:ln>
            <a:noFill/>
          </a:ln>
        </p:spPr>
        <p:txBody>
          <a:bodyPr>
            <a:normAutofit/>
          </a:bodyPr>
          <a:lstStyle/>
          <a:p>
            <a:pPr marL="914400" indent="-914400"/>
            <a:r>
              <a:rPr lang="en-US" sz="3200" dirty="0" smtClean="0"/>
              <a:t>02 | </a:t>
            </a:r>
            <a:r>
              <a:rPr lang="en-US" sz="3200" dirty="0"/>
              <a:t>Debugging with the console and the debugger windows</a:t>
            </a:r>
          </a:p>
        </p:txBody>
      </p:sp>
      <p:sp>
        <p:nvSpPr>
          <p:cNvPr id="4" name="Subtitle 3"/>
          <p:cNvSpPr>
            <a:spLocks noGrp="1"/>
          </p:cNvSpPr>
          <p:nvPr>
            <p:ph type="subTitle" idx="1"/>
          </p:nvPr>
        </p:nvSpPr>
        <p:spPr/>
        <p:txBody>
          <a:bodyPr/>
          <a:lstStyle/>
          <a:p>
            <a:r>
              <a:rPr lang="en-US" b="1" dirty="0"/>
              <a:t>David Catuhe </a:t>
            </a:r>
            <a:r>
              <a:rPr lang="en-US" dirty="0"/>
              <a:t>| Principal Program Manager</a:t>
            </a:r>
          </a:p>
          <a:p>
            <a:r>
              <a:rPr lang="en-US" b="1" dirty="0"/>
              <a:t>Etienne Margraff </a:t>
            </a:r>
            <a:r>
              <a:rPr lang="en-US" dirty="0"/>
              <a:t>| Technical Evangelist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 Example</a:t>
            </a:r>
          </a:p>
        </p:txBody>
      </p:sp>
      <p:sp>
        <p:nvSpPr>
          <p:cNvPr id="3" name="Content Placeholder 2"/>
          <p:cNvSpPr>
            <a:spLocks noGrp="1"/>
          </p:cNvSpPr>
          <p:nvPr>
            <p:ph sz="quarter" idx="10"/>
          </p:nvPr>
        </p:nvSpPr>
        <p:spPr>
          <a:prstGeom prst="rect">
            <a:avLst/>
          </a:prstGeom>
        </p:spPr>
        <p:txBody>
          <a:bodyPr>
            <a:normAutofit/>
          </a:bodyPr>
          <a:lstStyle/>
          <a:p>
            <a:r>
              <a:rPr lang="en-US" dirty="0" smtClean="0"/>
              <a:t>There’s a bug in this code! It always shows the file number even if an element was dragged</a:t>
            </a:r>
          </a:p>
          <a:p>
            <a:pPr marL="0" indent="0">
              <a:buNone/>
            </a:pPr>
            <a:endParaRPr lang="en-US" sz="1400" dirty="0"/>
          </a:p>
          <a:p>
            <a:pPr marL="399915" lvl="1" indent="0">
              <a:spcBef>
                <a:spcPts val="0"/>
              </a:spcBef>
              <a:buNone/>
            </a:pPr>
            <a:r>
              <a:rPr lang="en-US" sz="1600" dirty="0" err="1">
                <a:solidFill>
                  <a:srgbClr val="000000"/>
                </a:solidFill>
                <a:highlight>
                  <a:srgbClr val="FFFFFF"/>
                </a:highlight>
                <a:latin typeface="Consolas" panose="020B0609020204030204" pitchFamily="49" charset="0"/>
              </a:rPr>
              <a:t>Dropzone.prototype.onDrop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(event) {</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files = </a:t>
            </a:r>
            <a:r>
              <a:rPr lang="en-US" sz="1600" dirty="0" err="1">
                <a:solidFill>
                  <a:srgbClr val="000000"/>
                </a:solidFill>
                <a:highlight>
                  <a:srgbClr val="FFFFFF"/>
                </a:highlight>
                <a:latin typeface="Consolas" panose="020B0609020204030204" pitchFamily="49" charset="0"/>
              </a:rPr>
              <a:t>event.dataTransfer.files</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(files) {</a:t>
            </a:r>
          </a:p>
          <a:p>
            <a:pPr marL="399915" lvl="1" indent="0">
              <a:spcBef>
                <a:spcPts val="0"/>
              </a:spcBef>
              <a:buNone/>
            </a:pPr>
            <a:r>
              <a:rPr lang="en-US" sz="1600" dirty="0">
                <a:solidFill>
                  <a:srgbClr val="000000"/>
                </a:solidFill>
                <a:highlight>
                  <a:srgbClr val="FFFFFF"/>
                </a:highlight>
                <a:latin typeface="Consolas" panose="020B0609020204030204" pitchFamily="49" charset="0"/>
              </a:rPr>
              <a:t>        console.log(</a:t>
            </a:r>
            <a:r>
              <a:rPr lang="en-US" sz="1600" dirty="0">
                <a:solidFill>
                  <a:srgbClr val="A31515"/>
                </a:solidFill>
                <a:highlight>
                  <a:srgbClr val="FFFFFF"/>
                </a:highlight>
                <a:latin typeface="Consolas" panose="020B0609020204030204" pitchFamily="49" charset="0"/>
              </a:rPr>
              <a:t>"you dropped: "</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files.length</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 files."</a:t>
            </a:r>
            <a:r>
              <a:rPr lang="en-US" sz="1600" dirty="0">
                <a:solidFill>
                  <a:srgbClr val="000000"/>
                </a:solidFill>
                <a:highlight>
                  <a:srgbClr val="FFFFFF"/>
                </a:highlight>
                <a:latin typeface="Consolas" panose="020B0609020204030204" pitchFamily="49" charset="0"/>
              </a:rPr>
              <a:t>);</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else</a:t>
            </a:r>
            <a:r>
              <a:rPr lang="en-US" sz="1600" dirty="0">
                <a:solidFill>
                  <a:srgbClr val="000000"/>
                </a:solidFill>
                <a:highlight>
                  <a:srgbClr val="FFFFFF"/>
                </a:highlight>
                <a:latin typeface="Consolas" panose="020B0609020204030204" pitchFamily="49" charset="0"/>
              </a:rPr>
              <a:t> {</a:t>
            </a:r>
          </a:p>
          <a:p>
            <a:pPr marL="399915" lvl="1" indent="0">
              <a:spcBef>
                <a:spcPts val="0"/>
              </a:spcBef>
              <a:buNone/>
            </a:pPr>
            <a:r>
              <a:rPr lang="en-US" sz="1600" dirty="0">
                <a:solidFill>
                  <a:srgbClr val="000000"/>
                </a:solidFill>
                <a:highlight>
                  <a:srgbClr val="FFFFFF"/>
                </a:highlight>
                <a:latin typeface="Consolas" panose="020B0609020204030204" pitchFamily="49" charset="0"/>
              </a:rPr>
              <a:t>        console.log(</a:t>
            </a:r>
            <a:r>
              <a:rPr lang="en-US" sz="1600" dirty="0">
                <a:solidFill>
                  <a:srgbClr val="A31515"/>
                </a:solidFill>
                <a:highlight>
                  <a:srgbClr val="FFFFFF"/>
                </a:highlight>
                <a:latin typeface="Consolas" panose="020B0609020204030204" pitchFamily="49" charset="0"/>
              </a:rPr>
              <a:t>"you dropped: "</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event.dataTransfer.getData</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"text"</a:t>
            </a:r>
            <a:r>
              <a:rPr lang="en-US" sz="1600" dirty="0">
                <a:solidFill>
                  <a:srgbClr val="000000"/>
                </a:solidFill>
                <a:highlight>
                  <a:srgbClr val="FFFFFF"/>
                </a:highlight>
                <a:latin typeface="Consolas" panose="020B0609020204030204" pitchFamily="49" charset="0"/>
              </a:rPr>
              <a:t>));</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event.preventDefault</a:t>
            </a:r>
            <a:r>
              <a:rPr lang="en-US" sz="1600" dirty="0">
                <a:solidFill>
                  <a:srgbClr val="000000"/>
                </a:solidFill>
                <a:highlight>
                  <a:srgbClr val="FFFFFF"/>
                </a:highlight>
                <a:latin typeface="Consolas" panose="020B0609020204030204" pitchFamily="49" charset="0"/>
              </a:rPr>
              <a:t>();</a:t>
            </a:r>
          </a:p>
          <a:p>
            <a:pPr marL="399915" lvl="1" indent="0">
              <a:spcBef>
                <a:spcPts val="0"/>
              </a:spcBef>
              <a:buNone/>
            </a:pPr>
            <a:r>
              <a:rPr lang="en-US" sz="1600" dirty="0">
                <a:solidFill>
                  <a:srgbClr val="000000"/>
                </a:solidFill>
                <a:highlight>
                  <a:srgbClr val="FFFFFF"/>
                </a:highlight>
                <a:latin typeface="Consolas" panose="020B0609020204030204" pitchFamily="49" charset="0"/>
              </a:rPr>
              <a:t>};</a:t>
            </a:r>
            <a:endParaRPr lang="en-US" sz="1600" dirty="0" smtClean="0"/>
          </a:p>
        </p:txBody>
      </p:sp>
    </p:spTree>
    <p:extLst>
      <p:ext uri="{BB962C8B-B14F-4D97-AF65-F5344CB8AC3E}">
        <p14:creationId xmlns:p14="http://schemas.microsoft.com/office/powerpoint/2010/main" val="2059832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 Example</a:t>
            </a:r>
          </a:p>
        </p:txBody>
      </p:sp>
      <p:sp>
        <p:nvSpPr>
          <p:cNvPr id="3" name="Content Placeholder 2"/>
          <p:cNvSpPr>
            <a:spLocks noGrp="1"/>
          </p:cNvSpPr>
          <p:nvPr>
            <p:ph sz="quarter" idx="10"/>
          </p:nvPr>
        </p:nvSpPr>
        <p:spPr>
          <a:prstGeom prst="rect">
            <a:avLst/>
          </a:prstGeom>
        </p:spPr>
        <p:txBody>
          <a:bodyPr/>
          <a:lstStyle/>
          <a:p>
            <a:r>
              <a:rPr lang="en-US" dirty="0" smtClean="0"/>
              <a:t>Select a file using the dropdown and filter</a:t>
            </a:r>
          </a:p>
          <a:p>
            <a:endParaRPr lang="en-US" dirty="0"/>
          </a:p>
        </p:txBody>
      </p:sp>
      <p:pic>
        <p:nvPicPr>
          <p:cNvPr id="6" name="Picture 5"/>
          <p:cNvPicPr>
            <a:picLocks noChangeAspect="1"/>
          </p:cNvPicPr>
          <p:nvPr/>
        </p:nvPicPr>
        <p:blipFill>
          <a:blip r:embed="rId3"/>
          <a:stretch>
            <a:fillRect/>
          </a:stretch>
        </p:blipFill>
        <p:spPr>
          <a:xfrm>
            <a:off x="498167" y="2383331"/>
            <a:ext cx="11287125" cy="3438525"/>
          </a:xfrm>
          <a:prstGeom prst="rect">
            <a:avLst/>
          </a:prstGeom>
        </p:spPr>
      </p:pic>
    </p:spTree>
    <p:extLst>
      <p:ext uri="{BB962C8B-B14F-4D97-AF65-F5344CB8AC3E}">
        <p14:creationId xmlns:p14="http://schemas.microsoft.com/office/powerpoint/2010/main" val="2856201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 Example</a:t>
            </a:r>
          </a:p>
        </p:txBody>
      </p:sp>
      <p:sp>
        <p:nvSpPr>
          <p:cNvPr id="3" name="Content Placeholder 2"/>
          <p:cNvSpPr>
            <a:spLocks noGrp="1"/>
          </p:cNvSpPr>
          <p:nvPr>
            <p:ph sz="quarter" idx="10"/>
          </p:nvPr>
        </p:nvSpPr>
        <p:spPr>
          <a:prstGeom prst="rect">
            <a:avLst/>
          </a:prstGeom>
        </p:spPr>
        <p:txBody>
          <a:bodyPr/>
          <a:lstStyle/>
          <a:p>
            <a:r>
              <a:rPr lang="en-US" dirty="0" smtClean="0"/>
              <a:t>With the F12 Tools debugger, you can add a breakpoint to see what’s happening</a:t>
            </a:r>
          </a:p>
          <a:p>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3" y="2936398"/>
            <a:ext cx="11260121" cy="3419952"/>
          </a:xfrm>
          <a:prstGeom prst="rect">
            <a:avLst/>
          </a:prstGeom>
        </p:spPr>
      </p:pic>
    </p:spTree>
    <p:extLst>
      <p:ext uri="{BB962C8B-B14F-4D97-AF65-F5344CB8AC3E}">
        <p14:creationId xmlns:p14="http://schemas.microsoft.com/office/powerpoint/2010/main" val="179831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 Example</a:t>
            </a:r>
          </a:p>
        </p:txBody>
      </p:sp>
      <p:sp>
        <p:nvSpPr>
          <p:cNvPr id="6" name="Content Placeholder 5"/>
          <p:cNvSpPr>
            <a:spLocks noGrp="1"/>
          </p:cNvSpPr>
          <p:nvPr>
            <p:ph sz="quarter" idx="10"/>
          </p:nvPr>
        </p:nvSpPr>
        <p:spPr>
          <a:prstGeom prst="rect">
            <a:avLst/>
          </a:prstGeom>
        </p:spPr>
        <p:txBody>
          <a:bodyPr/>
          <a:lstStyle/>
          <a:p>
            <a:r>
              <a:rPr lang="en-US" sz="2800" dirty="0" smtClean="0"/>
              <a:t>Notice how the </a:t>
            </a:r>
            <a:r>
              <a:rPr lang="en-US" sz="2800" dirty="0" err="1" smtClean="0">
                <a:latin typeface="Consolas" panose="020B0609020204030204" pitchFamily="49" charset="0"/>
                <a:cs typeface="Consolas" panose="020B0609020204030204" pitchFamily="49" charset="0"/>
              </a:rPr>
              <a:t>fileList</a:t>
            </a:r>
            <a:r>
              <a:rPr lang="en-US" sz="2800" dirty="0" smtClean="0"/>
              <a:t> is an object</a:t>
            </a:r>
          </a:p>
          <a:p>
            <a:r>
              <a:rPr lang="en-US" sz="2800" dirty="0" smtClean="0"/>
              <a:t>This will make it pass the if statement no matter the length of the files</a:t>
            </a:r>
          </a:p>
          <a:p>
            <a:r>
              <a:rPr lang="en-US" sz="2800" dirty="0"/>
              <a:t>Hover over </a:t>
            </a:r>
            <a:r>
              <a:rPr lang="en-US" sz="2800" dirty="0" smtClean="0">
                <a:latin typeface="Consolas" panose="020B0609020204030204" pitchFamily="49" charset="0"/>
                <a:cs typeface="Consolas" panose="020B0609020204030204" pitchFamily="49" charset="0"/>
              </a:rPr>
              <a:t>files</a:t>
            </a:r>
            <a:r>
              <a:rPr lang="en-US" sz="2800" dirty="0" smtClean="0"/>
              <a:t>, or notice locals in the Watches panel</a:t>
            </a:r>
          </a:p>
          <a:p>
            <a:endParaRPr lang="en-US" dirty="0"/>
          </a:p>
        </p:txBody>
      </p:sp>
      <p:pic>
        <p:nvPicPr>
          <p:cNvPr id="8" name="Content Placeholder 4"/>
          <p:cNvPicPr>
            <a:picLocks noChangeAspect="1"/>
          </p:cNvPicPr>
          <p:nvPr/>
        </p:nvPicPr>
        <p:blipFill>
          <a:blip r:embed="rId3"/>
          <a:stretch>
            <a:fillRect/>
          </a:stretch>
        </p:blipFill>
        <p:spPr>
          <a:xfrm>
            <a:off x="1852844" y="3490550"/>
            <a:ext cx="7595956" cy="2331305"/>
          </a:xfrm>
          <a:prstGeom prst="rect">
            <a:avLst/>
          </a:prstGeom>
        </p:spPr>
      </p:pic>
    </p:spTree>
    <p:extLst>
      <p:ext uri="{BB962C8B-B14F-4D97-AF65-F5344CB8AC3E}">
        <p14:creationId xmlns:p14="http://schemas.microsoft.com/office/powerpoint/2010/main" val="678801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 Example</a:t>
            </a:r>
          </a:p>
        </p:txBody>
      </p:sp>
      <p:sp>
        <p:nvSpPr>
          <p:cNvPr id="3" name="Content Placeholder 2"/>
          <p:cNvSpPr>
            <a:spLocks noGrp="1"/>
          </p:cNvSpPr>
          <p:nvPr>
            <p:ph sz="quarter" idx="10"/>
          </p:nvPr>
        </p:nvSpPr>
        <p:spPr>
          <a:prstGeom prst="rect">
            <a:avLst/>
          </a:prstGeom>
        </p:spPr>
        <p:txBody>
          <a:bodyPr/>
          <a:lstStyle/>
          <a:p>
            <a:r>
              <a:rPr lang="en-US" sz="2800" dirty="0" smtClean="0"/>
              <a:t>Press “Step Over” or F10 to step into the if statement</a:t>
            </a:r>
          </a:p>
          <a:p>
            <a:r>
              <a:rPr lang="en-US" sz="2800" dirty="0" smtClean="0"/>
              <a:t>Call stack shows current function execution</a:t>
            </a:r>
          </a:p>
          <a:p>
            <a:endParaRPr lang="en-US" sz="2800" dirty="0"/>
          </a:p>
        </p:txBody>
      </p:sp>
      <p:pic>
        <p:nvPicPr>
          <p:cNvPr id="5" name="Picture 4"/>
          <p:cNvPicPr>
            <a:picLocks noChangeAspect="1"/>
          </p:cNvPicPr>
          <p:nvPr/>
        </p:nvPicPr>
        <p:blipFill>
          <a:blip r:embed="rId3"/>
          <a:stretch>
            <a:fillRect/>
          </a:stretch>
        </p:blipFill>
        <p:spPr>
          <a:xfrm>
            <a:off x="1373449" y="3032910"/>
            <a:ext cx="9267548" cy="2859968"/>
          </a:xfrm>
          <a:prstGeom prst="rect">
            <a:avLst/>
          </a:prstGeom>
        </p:spPr>
      </p:pic>
    </p:spTree>
    <p:extLst>
      <p:ext uri="{BB962C8B-B14F-4D97-AF65-F5344CB8AC3E}">
        <p14:creationId xmlns:p14="http://schemas.microsoft.com/office/powerpoint/2010/main" val="261391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 Example</a:t>
            </a:r>
          </a:p>
        </p:txBody>
      </p:sp>
      <p:sp>
        <p:nvSpPr>
          <p:cNvPr id="3" name="Content Placeholder 2"/>
          <p:cNvSpPr>
            <a:spLocks noGrp="1"/>
          </p:cNvSpPr>
          <p:nvPr>
            <p:ph sz="quarter" idx="10"/>
          </p:nvPr>
        </p:nvSpPr>
        <p:spPr>
          <a:prstGeom prst="rect">
            <a:avLst/>
          </a:prstGeom>
        </p:spPr>
        <p:txBody>
          <a:bodyPr/>
          <a:lstStyle/>
          <a:p>
            <a:r>
              <a:rPr lang="en-US" sz="2800" dirty="0" smtClean="0"/>
              <a:t>Press the “Continue” green arrow button or F5 to allow the code to stop debugging</a:t>
            </a:r>
          </a:p>
          <a:p>
            <a:r>
              <a:rPr lang="en-US" sz="2800" dirty="0" smtClean="0"/>
              <a:t>Since </a:t>
            </a:r>
            <a:r>
              <a:rPr lang="en-US" sz="2800" dirty="0" smtClean="0">
                <a:latin typeface="Consolas" panose="020B0609020204030204" pitchFamily="49" charset="0"/>
                <a:cs typeface="Consolas" panose="020B0609020204030204" pitchFamily="49" charset="0"/>
              </a:rPr>
              <a:t>files</a:t>
            </a:r>
            <a:r>
              <a:rPr lang="en-US" sz="2800" dirty="0" smtClean="0"/>
              <a:t> is an array, it will always evaluate as </a:t>
            </a:r>
            <a:r>
              <a:rPr lang="en-US" sz="2800" dirty="0" err="1" smtClean="0"/>
              <a:t>truthy</a:t>
            </a:r>
            <a:endParaRPr lang="en-US" sz="2800" dirty="0"/>
          </a:p>
          <a:p>
            <a:r>
              <a:rPr lang="en-US" sz="2800" dirty="0" smtClean="0"/>
              <a:t>Test the </a:t>
            </a:r>
            <a:r>
              <a:rPr lang="en-US" sz="2800" dirty="0" err="1" smtClean="0">
                <a:latin typeface="Consolas" panose="020B0609020204030204" pitchFamily="49" charset="0"/>
                <a:cs typeface="Consolas" panose="020B0609020204030204" pitchFamily="49" charset="0"/>
              </a:rPr>
              <a:t>files.length</a:t>
            </a:r>
            <a:endParaRPr lang="en-US" sz="2800" dirty="0">
              <a:latin typeface="Consolas" panose="020B0609020204030204" pitchFamily="49" charset="0"/>
              <a:cs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endParaRPr lang="en-US" sz="1800" dirty="0" smtClean="0">
              <a:solidFill>
                <a:srgbClr val="000000"/>
              </a:solidFill>
              <a:highlight>
                <a:srgbClr val="FFFFFF"/>
              </a:highlight>
              <a:latin typeface="Consolas" panose="020B0609020204030204" pitchFamily="49" charset="0"/>
            </a:endParaRPr>
          </a:p>
          <a:p>
            <a:pPr marL="399915" lvl="1" indent="0">
              <a:buNone/>
            </a:pPr>
            <a:r>
              <a:rPr lang="en-US" sz="2000" dirty="0" smtClean="0">
                <a:solidFill>
                  <a:srgbClr val="0000FF"/>
                </a:solidFill>
                <a:highlight>
                  <a:srgbClr val="FFFFFF"/>
                </a:highlight>
                <a:latin typeface="Consolas" panose="020B0609020204030204" pitchFamily="49" charset="0"/>
              </a:rPr>
              <a:t>if</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smtClean="0">
                <a:solidFill>
                  <a:srgbClr val="000000"/>
                </a:solidFill>
                <a:highlight>
                  <a:srgbClr val="FFFFFF"/>
                </a:highlight>
                <a:latin typeface="Consolas" panose="020B0609020204030204" pitchFamily="49" charset="0"/>
              </a:rPr>
              <a:t>files.length</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console.log(</a:t>
            </a:r>
            <a:r>
              <a:rPr lang="en-US" sz="2000" dirty="0">
                <a:solidFill>
                  <a:srgbClr val="A31515"/>
                </a:solidFill>
                <a:highlight>
                  <a:srgbClr val="FFFFFF"/>
                </a:highlight>
                <a:latin typeface="Consolas" panose="020B0609020204030204" pitchFamily="49" charset="0"/>
              </a:rPr>
              <a:t>"you dropped: "</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files.length</a:t>
            </a:r>
            <a:r>
              <a:rPr lang="en-US" sz="2000" dirty="0">
                <a:solidFill>
                  <a:srgbClr val="000000"/>
                </a:solidFill>
                <a:highlight>
                  <a:srgbClr val="FFFFFF"/>
                </a:highlight>
                <a:latin typeface="Consolas" panose="020B0609020204030204" pitchFamily="49" charset="0"/>
              </a:rPr>
              <a:t> + </a:t>
            </a:r>
            <a:r>
              <a:rPr lang="en-US" sz="2000" dirty="0">
                <a:solidFill>
                  <a:srgbClr val="A31515"/>
                </a:solidFill>
                <a:highlight>
                  <a:srgbClr val="FFFFFF"/>
                </a:highlight>
                <a:latin typeface="Consolas" panose="020B0609020204030204" pitchFamily="49" charset="0"/>
              </a:rPr>
              <a:t>" files."</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smtClean="0">
                <a:solidFill>
                  <a:srgbClr val="000000"/>
                </a:solidFill>
                <a:highlight>
                  <a:srgbClr val="FFFFFF"/>
                </a:highlight>
                <a:latin typeface="Consolas" panose="020B0609020204030204" pitchFamily="49" charset="0"/>
              </a:rPr>
              <a:t>}</a:t>
            </a:r>
            <a:endParaRPr lang="en-US" sz="2000" dirty="0">
              <a:cs typeface="Consolas" panose="020B0609020204030204" pitchFamily="49" charset="0"/>
            </a:endParaRPr>
          </a:p>
        </p:txBody>
      </p:sp>
    </p:spTree>
    <p:extLst>
      <p:ext uri="{BB962C8B-B14F-4D97-AF65-F5344CB8AC3E}">
        <p14:creationId xmlns:p14="http://schemas.microsoft.com/office/powerpoint/2010/main" val="113095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Breakpoint</a:t>
            </a:r>
          </a:p>
        </p:txBody>
      </p:sp>
      <p:pic>
        <p:nvPicPr>
          <p:cNvPr id="5" name="Content Placeholder 4"/>
          <p:cNvPicPr>
            <a:picLocks noGrp="1" noChangeAspect="1"/>
          </p:cNvPicPr>
          <p:nvPr>
            <p:ph sz="quarter" idx="10"/>
          </p:nvPr>
        </p:nvPicPr>
        <p:blipFill>
          <a:blip r:embed="rId3"/>
          <a:stretch>
            <a:fillRect/>
          </a:stretch>
        </p:blipFill>
        <p:spPr>
          <a:xfrm>
            <a:off x="479117" y="1851189"/>
            <a:ext cx="11325225" cy="3438525"/>
          </a:xfrm>
          <a:prstGeom prst="rect">
            <a:avLst/>
          </a:prstGeom>
        </p:spPr>
      </p:pic>
    </p:spTree>
    <p:extLst>
      <p:ext uri="{BB962C8B-B14F-4D97-AF65-F5344CB8AC3E}">
        <p14:creationId xmlns:p14="http://schemas.microsoft.com/office/powerpoint/2010/main" val="353976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Breakpoint</a:t>
            </a:r>
          </a:p>
        </p:txBody>
      </p:sp>
      <p:sp>
        <p:nvSpPr>
          <p:cNvPr id="3" name="Content Placeholder 2"/>
          <p:cNvSpPr>
            <a:spLocks noGrp="1"/>
          </p:cNvSpPr>
          <p:nvPr>
            <p:ph sz="quarter" idx="10"/>
          </p:nvPr>
        </p:nvSpPr>
        <p:spPr>
          <a:prstGeom prst="rect">
            <a:avLst/>
          </a:prstGeom>
        </p:spPr>
        <p:txBody>
          <a:bodyPr/>
          <a:lstStyle/>
          <a:p>
            <a:r>
              <a:rPr lang="en-US" dirty="0"/>
              <a:t>Add a JavaScript expression to evaluate</a:t>
            </a:r>
          </a:p>
          <a:p>
            <a:r>
              <a:rPr lang="en-US" dirty="0"/>
              <a:t>If true, the breakpoint will fire</a:t>
            </a:r>
          </a:p>
        </p:txBody>
      </p:sp>
      <p:pic>
        <p:nvPicPr>
          <p:cNvPr id="6" name="Picture 5"/>
          <p:cNvPicPr>
            <a:picLocks noChangeAspect="1"/>
          </p:cNvPicPr>
          <p:nvPr/>
        </p:nvPicPr>
        <p:blipFill>
          <a:blip r:embed="rId3"/>
          <a:stretch>
            <a:fillRect/>
          </a:stretch>
        </p:blipFill>
        <p:spPr>
          <a:xfrm>
            <a:off x="974424" y="3094950"/>
            <a:ext cx="10148557" cy="3074542"/>
          </a:xfrm>
          <a:prstGeom prst="rect">
            <a:avLst/>
          </a:prstGeom>
        </p:spPr>
      </p:pic>
    </p:spTree>
    <p:extLst>
      <p:ext uri="{BB962C8B-B14F-4D97-AF65-F5344CB8AC3E}">
        <p14:creationId xmlns:p14="http://schemas.microsoft.com/office/powerpoint/2010/main" val="4115608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Breakpoint</a:t>
            </a:r>
          </a:p>
        </p:txBody>
      </p:sp>
      <p:sp>
        <p:nvSpPr>
          <p:cNvPr id="3" name="Content Placeholder 2"/>
          <p:cNvSpPr>
            <a:spLocks noGrp="1"/>
          </p:cNvSpPr>
          <p:nvPr>
            <p:ph sz="quarter" idx="10"/>
          </p:nvPr>
        </p:nvSpPr>
        <p:spPr>
          <a:prstGeom prst="rect">
            <a:avLst/>
          </a:prstGeom>
        </p:spPr>
        <p:txBody>
          <a:bodyPr/>
          <a:lstStyle/>
          <a:p>
            <a:r>
              <a:rPr lang="en-US" dirty="0" smtClean="0"/>
              <a:t>Add an event </a:t>
            </a:r>
            <a:r>
              <a:rPr lang="en-US" dirty="0"/>
              <a:t>b</a:t>
            </a:r>
            <a:r>
              <a:rPr lang="en-US" dirty="0" smtClean="0"/>
              <a:t>reakpoint in the breakpoints panel</a:t>
            </a:r>
          </a:p>
          <a:p>
            <a:endParaRPr lang="en-US" dirty="0"/>
          </a:p>
        </p:txBody>
      </p:sp>
      <p:pic>
        <p:nvPicPr>
          <p:cNvPr id="6" name="Picture 5"/>
          <p:cNvPicPr>
            <a:picLocks noChangeAspect="1"/>
          </p:cNvPicPr>
          <p:nvPr/>
        </p:nvPicPr>
        <p:blipFill>
          <a:blip r:embed="rId3"/>
          <a:stretch>
            <a:fillRect/>
          </a:stretch>
        </p:blipFill>
        <p:spPr>
          <a:xfrm>
            <a:off x="379413" y="2517143"/>
            <a:ext cx="11277600" cy="3429000"/>
          </a:xfrm>
          <a:prstGeom prst="rect">
            <a:avLst/>
          </a:prstGeom>
        </p:spPr>
      </p:pic>
    </p:spTree>
    <p:extLst>
      <p:ext uri="{BB962C8B-B14F-4D97-AF65-F5344CB8AC3E}">
        <p14:creationId xmlns:p14="http://schemas.microsoft.com/office/powerpoint/2010/main" val="1888628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Debugging with the console and the debugger windows</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4324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US" dirty="0" smtClean="0"/>
              <a:t>Brief history</a:t>
            </a:r>
          </a:p>
          <a:p>
            <a:r>
              <a:rPr lang="en-US" dirty="0" smtClean="0"/>
              <a:t>Using the console</a:t>
            </a:r>
          </a:p>
          <a:p>
            <a:r>
              <a:rPr lang="en-US" dirty="0" smtClean="0"/>
              <a:t>Debugger</a:t>
            </a:r>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the Console?</a:t>
            </a:r>
          </a:p>
        </p:txBody>
      </p:sp>
      <p:sp>
        <p:nvSpPr>
          <p:cNvPr id="6" name="Content Placeholder 5"/>
          <p:cNvSpPr>
            <a:spLocks noGrp="1"/>
          </p:cNvSpPr>
          <p:nvPr>
            <p:ph sz="quarter" idx="10"/>
          </p:nvPr>
        </p:nvSpPr>
        <p:spPr>
          <a:prstGeom prst="rect">
            <a:avLst/>
          </a:prstGeom>
        </p:spPr>
        <p:txBody>
          <a:bodyPr>
            <a:normAutofit/>
          </a:bodyPr>
          <a:lstStyle/>
          <a:p>
            <a:r>
              <a:rPr lang="en-US" dirty="0"/>
              <a:t>The console is where a user can see output from JavaScript </a:t>
            </a:r>
          </a:p>
          <a:p>
            <a:pPr lvl="1"/>
            <a:r>
              <a:rPr lang="en-US" dirty="0"/>
              <a:t>This includes errors as well as informational messages</a:t>
            </a:r>
          </a:p>
          <a:p>
            <a:r>
              <a:rPr lang="en-US" dirty="0"/>
              <a:t>Also allows user (or developer) to execute JavaScript code within the context of the current </a:t>
            </a:r>
            <a:r>
              <a:rPr lang="en-US" dirty="0" smtClean="0"/>
              <a:t>document</a:t>
            </a:r>
            <a:endParaRPr lang="en-US" dirty="0"/>
          </a:p>
          <a:p>
            <a:r>
              <a:rPr lang="en-US" dirty="0"/>
              <a:t>Accessed in most browsers by pressing F12</a:t>
            </a:r>
          </a:p>
          <a:p>
            <a:pPr lvl="1"/>
            <a:r>
              <a:rPr lang="en-US" dirty="0"/>
              <a:t>Note that the console is part of the F12 developer tools, but there are many other tools in there as well!</a:t>
            </a:r>
          </a:p>
        </p:txBody>
      </p:sp>
    </p:spTree>
    <p:extLst>
      <p:ext uri="{BB962C8B-B14F-4D97-AF65-F5344CB8AC3E}">
        <p14:creationId xmlns:p14="http://schemas.microsoft.com/office/powerpoint/2010/main" val="3383757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Debugging with the console and the debugger </a:t>
            </a:r>
            <a:r>
              <a:rPr lang="en-US" sz="2400" b="0" dirty="0" smtClean="0">
                <a:solidFill>
                  <a:srgbClr val="454545"/>
                </a:solidFill>
                <a:cs typeface="Segoe UI"/>
              </a:rPr>
              <a:t>windows</a:t>
            </a:r>
            <a:r>
              <a:rPr lang="en-US" sz="2400" b="0" dirty="0">
                <a:solidFill>
                  <a:srgbClr val="454545"/>
                </a:solidFill>
                <a:cs typeface="Segoe UI"/>
              </a:rPr>
              <a:t/>
            </a:r>
            <a:br>
              <a:rPr lang="en-US" sz="2400" b="0" dirty="0">
                <a:solidFill>
                  <a:srgbClr val="454545"/>
                </a:solidFill>
                <a:cs typeface="Segoe UI"/>
              </a:rPr>
            </a:br>
            <a:r>
              <a:rPr lang="en-US" dirty="0" smtClean="0">
                <a:solidFill>
                  <a:srgbClr val="454545"/>
                </a:solidFill>
                <a:latin typeface="Segoe UI"/>
                <a:cs typeface="Segoe UI"/>
              </a:rPr>
              <a:t>Brief History</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241243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Brief History</a:t>
            </a:r>
          </a:p>
        </p:txBody>
      </p:sp>
      <p:sp>
        <p:nvSpPr>
          <p:cNvPr id="6" name="Content Placeholder 5"/>
          <p:cNvSpPr>
            <a:spLocks noGrp="1"/>
          </p:cNvSpPr>
          <p:nvPr>
            <p:ph sz="quarter" idx="10"/>
          </p:nvPr>
        </p:nvSpPr>
        <p:spPr>
          <a:prstGeom prst="rect">
            <a:avLst/>
          </a:prstGeom>
        </p:spPr>
        <p:txBody>
          <a:bodyPr>
            <a:normAutofit/>
          </a:bodyPr>
          <a:lstStyle/>
          <a:p>
            <a:r>
              <a:rPr lang="en-US" dirty="0" smtClean="0"/>
              <a:t>First appeared for Microsoft in IE8</a:t>
            </a:r>
          </a:p>
          <a:p>
            <a:r>
              <a:rPr lang="en-US" dirty="0" smtClean="0"/>
              <a:t>Huge improvements made in IE11</a:t>
            </a:r>
          </a:p>
          <a:p>
            <a:pPr lvl="1"/>
            <a:r>
              <a:rPr lang="en-US" dirty="0" smtClean="0"/>
              <a:t>Added </a:t>
            </a:r>
            <a:r>
              <a:rPr lang="en-US" dirty="0" err="1" smtClean="0"/>
              <a:t>console.debug</a:t>
            </a:r>
            <a:r>
              <a:rPr lang="en-US" dirty="0" smtClean="0"/>
              <a:t>()</a:t>
            </a:r>
          </a:p>
          <a:p>
            <a:pPr lvl="1"/>
            <a:r>
              <a:rPr lang="en-US" dirty="0" smtClean="0"/>
              <a:t>Added in-console object expansion</a:t>
            </a:r>
          </a:p>
          <a:p>
            <a:pPr lvl="1"/>
            <a:r>
              <a:rPr lang="en-US" dirty="0" smtClean="0"/>
              <a:t>Various others methods added (i.e. time/</a:t>
            </a:r>
            <a:r>
              <a:rPr lang="en-US" dirty="0" err="1" smtClean="0"/>
              <a:t>timeEnd</a:t>
            </a:r>
            <a:r>
              <a:rPr lang="en-US" dirty="0" smtClean="0"/>
              <a:t>)</a:t>
            </a:r>
            <a:endParaRPr lang="en-US" dirty="0"/>
          </a:p>
        </p:txBody>
      </p:sp>
    </p:spTree>
    <p:extLst>
      <p:ext uri="{BB962C8B-B14F-4D97-AF65-F5344CB8AC3E}">
        <p14:creationId xmlns:p14="http://schemas.microsoft.com/office/powerpoint/2010/main" val="3241730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0" dirty="0">
                <a:solidFill>
                  <a:srgbClr val="454545"/>
                </a:solidFill>
                <a:cs typeface="Segoe UI"/>
              </a:rPr>
              <a:t>Debugging with the console and the debugger windows</a:t>
            </a:r>
            <a:br>
              <a:rPr lang="en-US" sz="2400" b="0" dirty="0">
                <a:solidFill>
                  <a:srgbClr val="454545"/>
                </a:solidFill>
                <a:cs typeface="Segoe UI"/>
              </a:rPr>
            </a:br>
            <a:r>
              <a:rPr lang="en-US" dirty="0" smtClean="0">
                <a:solidFill>
                  <a:srgbClr val="454545"/>
                </a:solidFill>
                <a:latin typeface="Segoe UI"/>
                <a:cs typeface="Segoe UI"/>
              </a:rPr>
              <a:t>Using the console</a:t>
            </a:r>
            <a:endParaRPr lang="en-US" dirty="0">
              <a:solidFill>
                <a:srgbClr val="454545"/>
              </a:solidFill>
              <a:latin typeface="Segoe UI"/>
              <a:cs typeface="Segoe UI"/>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35477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Opening the Console</a:t>
            </a:r>
          </a:p>
        </p:txBody>
      </p:sp>
      <p:sp>
        <p:nvSpPr>
          <p:cNvPr id="6" name="Content Placeholder 5"/>
          <p:cNvSpPr>
            <a:spLocks noGrp="1"/>
          </p:cNvSpPr>
          <p:nvPr>
            <p:ph sz="quarter" idx="10"/>
          </p:nvPr>
        </p:nvSpPr>
        <p:spPr>
          <a:prstGeom prst="rect">
            <a:avLst/>
          </a:prstGeom>
        </p:spPr>
        <p:txBody>
          <a:bodyPr/>
          <a:lstStyle/>
          <a:p>
            <a:r>
              <a:rPr lang="en-US" b="0" dirty="0"/>
              <a:t>Hit the F12 key to open, or use a menu option</a:t>
            </a:r>
            <a:br>
              <a:rPr lang="en-US" b="0" dirty="0"/>
            </a:br>
            <a:r>
              <a:rPr lang="en-US" b="0" dirty="0"/>
              <a:t>(The menu location changed over time, but generally under "Tools")</a:t>
            </a:r>
          </a:p>
          <a:p>
            <a:pPr lvl="1"/>
            <a:r>
              <a:rPr lang="en-US" dirty="0"/>
              <a:t>Before IE11, you then click on "Script" at the top</a:t>
            </a:r>
          </a:p>
          <a:p>
            <a:pPr lvl="1"/>
            <a:r>
              <a:rPr lang="en-US" dirty="0"/>
              <a:t>Beginning in IE11, you click the "Console" icon on the left</a:t>
            </a:r>
          </a:p>
          <a:p>
            <a:pPr lvl="1"/>
            <a:endParaRPr lang="en-US" b="0" dirty="0"/>
          </a:p>
          <a:p>
            <a:endParaRPr lang="en-US" b="0" dirty="0"/>
          </a:p>
        </p:txBody>
      </p:sp>
      <p:pic>
        <p:nvPicPr>
          <p:cNvPr id="3" name="Picture 2" descr="Screenshot 2014-09-25 14.06.35.png"/>
          <p:cNvPicPr>
            <a:picLocks noChangeAspect="1"/>
          </p:cNvPicPr>
          <p:nvPr/>
        </p:nvPicPr>
        <p:blipFill>
          <a:blip r:embed="rId3"/>
          <a:stretch>
            <a:fillRect/>
          </a:stretch>
        </p:blipFill>
        <p:spPr>
          <a:xfrm>
            <a:off x="6698117" y="4023767"/>
            <a:ext cx="2257425" cy="2495550"/>
          </a:xfrm>
          <a:prstGeom prst="rect">
            <a:avLst/>
          </a:prstGeom>
        </p:spPr>
      </p:pic>
      <p:sp>
        <p:nvSpPr>
          <p:cNvPr id="7" name="Rectangle 6"/>
          <p:cNvSpPr/>
          <p:nvPr/>
        </p:nvSpPr>
        <p:spPr>
          <a:xfrm>
            <a:off x="6683739" y="5432748"/>
            <a:ext cx="777583" cy="7604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pic>
        <p:nvPicPr>
          <p:cNvPr id="8" name="Picture 7" descr="2014-09-26_09.48.37.png"/>
          <p:cNvPicPr>
            <a:picLocks noChangeAspect="1"/>
          </p:cNvPicPr>
          <p:nvPr/>
        </p:nvPicPr>
        <p:blipFill>
          <a:blip r:embed="rId4"/>
          <a:stretch>
            <a:fillRect/>
          </a:stretch>
        </p:blipFill>
        <p:spPr>
          <a:xfrm>
            <a:off x="1842041" y="4284674"/>
            <a:ext cx="2591223" cy="1734890"/>
          </a:xfrm>
          <a:prstGeom prst="rect">
            <a:avLst/>
          </a:prstGeom>
        </p:spPr>
      </p:pic>
      <p:sp>
        <p:nvSpPr>
          <p:cNvPr id="9" name="Rectangle 8"/>
          <p:cNvSpPr/>
          <p:nvPr/>
        </p:nvSpPr>
        <p:spPr>
          <a:xfrm>
            <a:off x="2963230" y="4644353"/>
            <a:ext cx="679945" cy="4310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8283726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3342</TotalTime>
  <Words>1739</Words>
  <Application>Microsoft Office PowerPoint</Application>
  <PresentationFormat>Widescreen</PresentationFormat>
  <Paragraphs>274</Paragraphs>
  <Slides>40</Slides>
  <Notes>39</Notes>
  <HiddenSlides>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Segoe</vt:lpstr>
      <vt:lpstr>Segoe UI</vt:lpstr>
      <vt:lpstr>Segoe UI Light</vt:lpstr>
      <vt:lpstr>1_Office Theme</vt:lpstr>
      <vt:lpstr>How to debug a website using IE F12 tools</vt:lpstr>
      <vt:lpstr>Course Topics</vt:lpstr>
      <vt:lpstr>PowerPoint Presentation</vt:lpstr>
      <vt:lpstr>Module Overview</vt:lpstr>
      <vt:lpstr>What is the Console?</vt:lpstr>
      <vt:lpstr>Debugging with the console and the debugger windows Brief History</vt:lpstr>
      <vt:lpstr>Brief History</vt:lpstr>
      <vt:lpstr>Debugging with the console and the debugger windows Using the console</vt:lpstr>
      <vt:lpstr>Opening the Console</vt:lpstr>
      <vt:lpstr>Viewing Errors</vt:lpstr>
      <vt:lpstr>Basic Log Usage</vt:lpstr>
      <vt:lpstr>Basic Log Usage</vt:lpstr>
      <vt:lpstr>Logging Variables</vt:lpstr>
      <vt:lpstr>Logging Variables</vt:lpstr>
      <vt:lpstr>Inspecting Objects</vt:lpstr>
      <vt:lpstr>Inspecting Objects</vt:lpstr>
      <vt:lpstr>Debugging with the console and the debugger windows Demo</vt:lpstr>
      <vt:lpstr>Running Arbitrary Code</vt:lpstr>
      <vt:lpstr>Logging in Applications</vt:lpstr>
      <vt:lpstr>Logging in Applications</vt:lpstr>
      <vt:lpstr>Logging in Applications</vt:lpstr>
      <vt:lpstr>Logging Variables</vt:lpstr>
      <vt:lpstr>Debugging with the console and the debugger windows Demo</vt:lpstr>
      <vt:lpstr>Grouping Messages</vt:lpstr>
      <vt:lpstr>Checking Execution Time</vt:lpstr>
      <vt:lpstr>Removing Unnecessary Logs</vt:lpstr>
      <vt:lpstr>Debugging with the console and the debugger windows Demo</vt:lpstr>
      <vt:lpstr>Debugging with the console and the debugger windows Debugger</vt:lpstr>
      <vt:lpstr>Debugger</vt:lpstr>
      <vt:lpstr>Debugger Example</vt:lpstr>
      <vt:lpstr>Debugger Example</vt:lpstr>
      <vt:lpstr>Debugger Example</vt:lpstr>
      <vt:lpstr>Debugger Example</vt:lpstr>
      <vt:lpstr>Debugger Example</vt:lpstr>
      <vt:lpstr>Debugger Example</vt:lpstr>
      <vt:lpstr>Conditional Breakpoint</vt:lpstr>
      <vt:lpstr>Conditional Breakpoint</vt:lpstr>
      <vt:lpstr>Event Breakpoint</vt:lpstr>
      <vt:lpstr>Debugging with the console and the debugger windows 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Etienne Margraff</cp:lastModifiedBy>
  <cp:revision>85</cp:revision>
  <dcterms:created xsi:type="dcterms:W3CDTF">2013-02-15T23:12:42Z</dcterms:created>
  <dcterms:modified xsi:type="dcterms:W3CDTF">2014-12-09T00:42:39Z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