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71" r:id="rId5"/>
    <p:sldId id="274" r:id="rId6"/>
    <p:sldId id="277" r:id="rId7"/>
    <p:sldId id="278" r:id="rId8"/>
    <p:sldId id="281" r:id="rId9"/>
    <p:sldId id="282" r:id="rId10"/>
    <p:sldId id="283" r:id="rId11"/>
    <p:sldId id="284" r:id="rId12"/>
    <p:sldId id="285" r:id="rId13"/>
    <p:sldId id="286" r:id="rId14"/>
    <p:sldId id="287" r:id="rId15"/>
    <p:sldId id="288" r:id="rId16"/>
    <p:sldId id="305" r:id="rId17"/>
    <p:sldId id="289" r:id="rId18"/>
    <p:sldId id="290" r:id="rId19"/>
    <p:sldId id="291" r:id="rId20"/>
    <p:sldId id="292" r:id="rId21"/>
    <p:sldId id="293" r:id="rId22"/>
    <p:sldId id="294" r:id="rId23"/>
    <p:sldId id="306" r:id="rId24"/>
    <p:sldId id="296" r:id="rId25"/>
    <p:sldId id="297" r:id="rId26"/>
    <p:sldId id="298" r:id="rId27"/>
    <p:sldId id="299" r:id="rId28"/>
    <p:sldId id="301" r:id="rId29"/>
    <p:sldId id="303" r:id="rId30"/>
    <p:sldId id="300" r:id="rId31"/>
    <p:sldId id="302" r:id="rId32"/>
    <p:sldId id="304" r:id="rId33"/>
    <p:sldId id="307"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90" d="100"/>
          <a:sy n="90" d="100"/>
        </p:scale>
        <p:origin x="96" y="17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any </a:t>
            </a:r>
            <a:r>
              <a:rPr lang="en-US" baseline="0" dirty="0" err="1" smtClean="0"/>
              <a:t>dom</a:t>
            </a:r>
            <a:r>
              <a:rPr lang="en-US" baseline="0" dirty="0" smtClean="0"/>
              <a:t> events on the element and their location in the JavaScript code</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10</a:t>
            </a:fld>
            <a:endParaRPr lang="en-US"/>
          </a:p>
        </p:txBody>
      </p:sp>
    </p:spTree>
    <p:extLst>
      <p:ext uri="{BB962C8B-B14F-4D97-AF65-F5344CB8AC3E}">
        <p14:creationId xmlns:p14="http://schemas.microsoft.com/office/powerpoint/2010/main" val="164197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element highlighting is active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11</a:t>
            </a:fld>
            <a:endParaRPr lang="en-US"/>
          </a:p>
        </p:txBody>
      </p:sp>
    </p:spTree>
    <p:extLst>
      <p:ext uri="{BB962C8B-B14F-4D97-AF65-F5344CB8AC3E}">
        <p14:creationId xmlns:p14="http://schemas.microsoft.com/office/powerpoint/2010/main" val="187899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edit the styles of an element.</a:t>
            </a:r>
          </a:p>
          <a:p>
            <a:r>
              <a:rPr lang="en-US" dirty="0" smtClean="0"/>
              <a:t>Changes show up in the changes tab.</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12</a:t>
            </a:fld>
            <a:endParaRPr lang="en-US"/>
          </a:p>
        </p:txBody>
      </p:sp>
    </p:spTree>
    <p:extLst>
      <p:ext uri="{BB962C8B-B14F-4D97-AF65-F5344CB8AC3E}">
        <p14:creationId xmlns:p14="http://schemas.microsoft.com/office/powerpoint/2010/main" val="117124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13</a:t>
            </a:fld>
            <a:endParaRPr lang="en-US"/>
          </a:p>
        </p:txBody>
      </p:sp>
    </p:spTree>
    <p:extLst>
      <p:ext uri="{BB962C8B-B14F-4D97-AF65-F5344CB8AC3E}">
        <p14:creationId xmlns:p14="http://schemas.microsoft.com/office/powerpoint/2010/main" val="330338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14</a:t>
            </a:fld>
            <a:endParaRPr lang="en-US"/>
          </a:p>
        </p:txBody>
      </p:sp>
    </p:spTree>
    <p:extLst>
      <p:ext uri="{BB962C8B-B14F-4D97-AF65-F5344CB8AC3E}">
        <p14:creationId xmlns:p14="http://schemas.microsoft.com/office/powerpoint/2010/main" val="37711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15</a:t>
            </a:fld>
            <a:endParaRPr lang="en-US"/>
          </a:p>
        </p:txBody>
      </p:sp>
    </p:spTree>
    <p:extLst>
      <p:ext uri="{BB962C8B-B14F-4D97-AF65-F5344CB8AC3E}">
        <p14:creationId xmlns:p14="http://schemas.microsoft.com/office/powerpoint/2010/main" val="2302895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16</a:t>
            </a:fld>
            <a:endParaRPr lang="en-US"/>
          </a:p>
        </p:txBody>
      </p:sp>
    </p:spTree>
    <p:extLst>
      <p:ext uri="{BB962C8B-B14F-4D97-AF65-F5344CB8AC3E}">
        <p14:creationId xmlns:p14="http://schemas.microsoft.com/office/powerpoint/2010/main" val="3239139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17</a:t>
            </a:fld>
            <a:endParaRPr lang="en-US"/>
          </a:p>
        </p:txBody>
      </p:sp>
    </p:spTree>
    <p:extLst>
      <p:ext uri="{BB962C8B-B14F-4D97-AF65-F5344CB8AC3E}">
        <p14:creationId xmlns:p14="http://schemas.microsoft.com/office/powerpoint/2010/main" val="311251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18</a:t>
            </a:fld>
            <a:endParaRPr lang="en-US"/>
          </a:p>
        </p:txBody>
      </p:sp>
    </p:spTree>
    <p:extLst>
      <p:ext uri="{BB962C8B-B14F-4D97-AF65-F5344CB8AC3E}">
        <p14:creationId xmlns:p14="http://schemas.microsoft.com/office/powerpoint/2010/main" val="2948105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19</a:t>
            </a:fld>
            <a:endParaRPr lang="en-US"/>
          </a:p>
        </p:txBody>
      </p:sp>
    </p:spTree>
    <p:extLst>
      <p:ext uri="{BB962C8B-B14F-4D97-AF65-F5344CB8AC3E}">
        <p14:creationId xmlns:p14="http://schemas.microsoft.com/office/powerpoint/2010/main" val="365604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20</a:t>
            </a:fld>
            <a:endParaRPr lang="en-US"/>
          </a:p>
        </p:txBody>
      </p:sp>
    </p:spTree>
    <p:extLst>
      <p:ext uri="{BB962C8B-B14F-4D97-AF65-F5344CB8AC3E}">
        <p14:creationId xmlns:p14="http://schemas.microsoft.com/office/powerpoint/2010/main" val="2519526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an</a:t>
            </a:r>
            <a:r>
              <a:rPr lang="en-US" baseline="0" dirty="0" smtClean="0"/>
              <a:t> </a:t>
            </a:r>
            <a:r>
              <a:rPr lang="en-US" baseline="0" dirty="0" err="1" smtClean="0"/>
              <a:t>ajax</a:t>
            </a:r>
            <a:r>
              <a:rPr lang="en-US" baseline="0" dirty="0" smtClean="0"/>
              <a:t> request to twitter</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21</a:t>
            </a:fld>
            <a:endParaRPr lang="en-US"/>
          </a:p>
        </p:txBody>
      </p:sp>
    </p:spTree>
    <p:extLst>
      <p:ext uri="{BB962C8B-B14F-4D97-AF65-F5344CB8AC3E}">
        <p14:creationId xmlns:p14="http://schemas.microsoft.com/office/powerpoint/2010/main" val="154263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22</a:t>
            </a:fld>
            <a:endParaRPr lang="en-US"/>
          </a:p>
        </p:txBody>
      </p:sp>
    </p:spTree>
    <p:extLst>
      <p:ext uri="{BB962C8B-B14F-4D97-AF65-F5344CB8AC3E}">
        <p14:creationId xmlns:p14="http://schemas.microsoft.com/office/powerpoint/2010/main" val="4239753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23</a:t>
            </a:fld>
            <a:endParaRPr lang="en-US"/>
          </a:p>
        </p:txBody>
      </p:sp>
    </p:spTree>
    <p:extLst>
      <p:ext uri="{BB962C8B-B14F-4D97-AF65-F5344CB8AC3E}">
        <p14:creationId xmlns:p14="http://schemas.microsoft.com/office/powerpoint/2010/main" val="1419759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24</a:t>
            </a:fld>
            <a:endParaRPr lang="en-US"/>
          </a:p>
        </p:txBody>
      </p:sp>
    </p:spTree>
    <p:extLst>
      <p:ext uri="{BB962C8B-B14F-4D97-AF65-F5344CB8AC3E}">
        <p14:creationId xmlns:p14="http://schemas.microsoft.com/office/powerpoint/2010/main" val="2768446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25</a:t>
            </a:fld>
            <a:endParaRPr lang="en-US"/>
          </a:p>
        </p:txBody>
      </p:sp>
    </p:spTree>
    <p:extLst>
      <p:ext uri="{BB962C8B-B14F-4D97-AF65-F5344CB8AC3E}">
        <p14:creationId xmlns:p14="http://schemas.microsoft.com/office/powerpoint/2010/main" val="2599227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27</a:t>
            </a:fld>
            <a:endParaRPr lang="en-US"/>
          </a:p>
        </p:txBody>
      </p:sp>
    </p:spTree>
    <p:extLst>
      <p:ext uri="{BB962C8B-B14F-4D97-AF65-F5344CB8AC3E}">
        <p14:creationId xmlns:p14="http://schemas.microsoft.com/office/powerpoint/2010/main" val="473847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28</a:t>
            </a:fld>
            <a:endParaRPr lang="en-US"/>
          </a:p>
        </p:txBody>
      </p:sp>
    </p:spTree>
    <p:extLst>
      <p:ext uri="{BB962C8B-B14F-4D97-AF65-F5344CB8AC3E}">
        <p14:creationId xmlns:p14="http://schemas.microsoft.com/office/powerpoint/2010/main" val="2758395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30</a:t>
            </a:fld>
            <a:endParaRPr lang="en-US"/>
          </a:p>
        </p:txBody>
      </p:sp>
    </p:spTree>
    <p:extLst>
      <p:ext uri="{BB962C8B-B14F-4D97-AF65-F5344CB8AC3E}">
        <p14:creationId xmlns:p14="http://schemas.microsoft.com/office/powerpoint/2010/main" val="196993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a:t>
            </a:fld>
            <a:endParaRPr lang="en-US"/>
          </a:p>
        </p:txBody>
      </p:sp>
    </p:spTree>
    <p:extLst>
      <p:ext uri="{BB962C8B-B14F-4D97-AF65-F5344CB8AC3E}">
        <p14:creationId xmlns:p14="http://schemas.microsoft.com/office/powerpoint/2010/main" val="818417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6</a:t>
            </a:fld>
            <a:endParaRPr lang="en-US"/>
          </a:p>
        </p:txBody>
      </p:sp>
    </p:spTree>
    <p:extLst>
      <p:ext uri="{BB962C8B-B14F-4D97-AF65-F5344CB8AC3E}">
        <p14:creationId xmlns:p14="http://schemas.microsoft.com/office/powerpoint/2010/main" val="262599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an element to view it’s </a:t>
            </a:r>
            <a:r>
              <a:rPr lang="en-US" dirty="0" err="1" smtClean="0"/>
              <a:t>css</a:t>
            </a:r>
            <a:r>
              <a:rPr lang="en-US" dirty="0" smtClean="0"/>
              <a:t> properties.</a:t>
            </a:r>
          </a:p>
          <a:p>
            <a:r>
              <a:rPr lang="en-US" dirty="0" smtClean="0"/>
              <a:t>You can see the current styles</a:t>
            </a:r>
            <a:r>
              <a:rPr lang="en-US" baseline="0" dirty="0" smtClean="0"/>
              <a:t> in the styles tab</a:t>
            </a:r>
          </a:p>
          <a:p>
            <a:r>
              <a:rPr lang="en-US" dirty="0" smtClean="0"/>
              <a:t>You</a:t>
            </a:r>
            <a:r>
              <a:rPr lang="en-US" baseline="0" dirty="0" smtClean="0"/>
              <a:t> can see the entire DOM tree on the left</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7</a:t>
            </a:fld>
            <a:endParaRPr lang="en-US"/>
          </a:p>
        </p:txBody>
      </p:sp>
    </p:spTree>
    <p:extLst>
      <p:ext uri="{BB962C8B-B14F-4D97-AF65-F5344CB8AC3E}">
        <p14:creationId xmlns:p14="http://schemas.microsoft.com/office/powerpoint/2010/main" val="3228216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computed styles for this element. </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8</a:t>
            </a:fld>
            <a:endParaRPr lang="en-US"/>
          </a:p>
        </p:txBody>
      </p:sp>
    </p:spTree>
    <p:extLst>
      <p:ext uri="{BB962C8B-B14F-4D97-AF65-F5344CB8AC3E}">
        <p14:creationId xmlns:p14="http://schemas.microsoft.com/office/powerpoint/2010/main" val="319293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computed styles for this element. </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9</a:t>
            </a:fld>
            <a:endParaRPr lang="en-US"/>
          </a:p>
        </p:txBody>
      </p:sp>
    </p:spTree>
    <p:extLst>
      <p:ext uri="{BB962C8B-B14F-4D97-AF65-F5344CB8AC3E}">
        <p14:creationId xmlns:p14="http://schemas.microsoft.com/office/powerpoint/2010/main" val="2217765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12/8/2014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8025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817497" cy="1460779"/>
          </a:xfrm>
        </p:spPr>
        <p:txBody>
          <a:bodyPr/>
          <a:lstStyle/>
          <a:p>
            <a:r>
              <a:rPr lang="en-US" b="1" dirty="0" smtClean="0"/>
              <a:t>David Catuhe </a:t>
            </a:r>
            <a:r>
              <a:rPr lang="en-US" dirty="0" smtClean="0"/>
              <a:t>| Principal Program Manager</a:t>
            </a:r>
          </a:p>
          <a:p>
            <a:r>
              <a:rPr lang="en-US" b="1" dirty="0" smtClean="0"/>
              <a:t>Etienne Margraff </a:t>
            </a:r>
            <a:r>
              <a:rPr lang="en-US" dirty="0" smtClean="0"/>
              <a:t>| Technical Evangelist</a:t>
            </a:r>
            <a:endParaRPr lang="en-US" dirty="0"/>
          </a:p>
        </p:txBody>
      </p:sp>
      <p:sp>
        <p:nvSpPr>
          <p:cNvPr id="2" name="Title 1"/>
          <p:cNvSpPr>
            <a:spLocks noGrp="1"/>
          </p:cNvSpPr>
          <p:nvPr>
            <p:ph type="ctrTitle"/>
          </p:nvPr>
        </p:nvSpPr>
        <p:spPr>
          <a:solidFill>
            <a:srgbClr val="007233"/>
          </a:solidFill>
        </p:spPr>
        <p:txBody>
          <a:bodyPr/>
          <a:lstStyle/>
          <a:p>
            <a:r>
              <a:rPr lang="en-US" sz="4000" dirty="0"/>
              <a:t>How to debug a website using IE F12 tools</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6" name="Content Placeholder 5" descr="Screen Clipping"/>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02143" y="1693055"/>
            <a:ext cx="11279174" cy="3439005"/>
          </a:xfrm>
          <a:prstGeom prst="rect">
            <a:avLst/>
          </a:prstGeom>
        </p:spPr>
      </p:pic>
    </p:spTree>
    <p:extLst>
      <p:ext uri="{BB962C8B-B14F-4D97-AF65-F5344CB8AC3E}">
        <p14:creationId xmlns:p14="http://schemas.microsoft.com/office/powerpoint/2010/main" val="2895959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614208" y="1150710"/>
            <a:ext cx="8369860" cy="5291138"/>
          </a:xfrm>
          <a:prstGeom prst="rect">
            <a:avLst/>
          </a:prstGeom>
        </p:spPr>
      </p:pic>
      <p:sp>
        <p:nvSpPr>
          <p:cNvPr id="2" name="Title 1"/>
          <p:cNvSpPr>
            <a:spLocks noGrp="1"/>
          </p:cNvSpPr>
          <p:nvPr>
            <p:ph type="title"/>
          </p:nvPr>
        </p:nvSpPr>
        <p:spPr/>
        <p:txBody>
          <a:bodyPr/>
          <a:lstStyle/>
          <a:p>
            <a:r>
              <a:rPr lang="en-US" dirty="0" smtClean="0"/>
              <a:t>DOM Explorer</a:t>
            </a:r>
            <a:endParaRPr lang="en-US" dirty="0"/>
          </a:p>
        </p:txBody>
      </p:sp>
    </p:spTree>
    <p:extLst>
      <p:ext uri="{BB962C8B-B14F-4D97-AF65-F5344CB8AC3E}">
        <p14:creationId xmlns:p14="http://schemas.microsoft.com/office/powerpoint/2010/main" val="476050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5" name="Picture 4"/>
          <p:cNvPicPr>
            <a:picLocks noChangeAspect="1"/>
          </p:cNvPicPr>
          <p:nvPr/>
        </p:nvPicPr>
        <p:blipFill>
          <a:blip r:embed="rId3"/>
          <a:stretch>
            <a:fillRect/>
          </a:stretch>
        </p:blipFill>
        <p:spPr>
          <a:xfrm>
            <a:off x="1214652" y="1359609"/>
            <a:ext cx="9658213" cy="4539768"/>
          </a:xfrm>
          <a:prstGeom prst="rect">
            <a:avLst/>
          </a:prstGeom>
        </p:spPr>
      </p:pic>
    </p:spTree>
    <p:extLst>
      <p:ext uri="{BB962C8B-B14F-4D97-AF65-F5344CB8AC3E}">
        <p14:creationId xmlns:p14="http://schemas.microsoft.com/office/powerpoint/2010/main" val="1205487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Optimizing your page</a:t>
            </a:r>
            <a:r>
              <a:rPr lang="en-US" sz="2400" b="0" dirty="0" smtClean="0">
                <a:solidFill>
                  <a:srgbClr val="454545"/>
                </a:solidFill>
                <a:cs typeface="Segoe UI"/>
              </a:rPr>
              <a:t/>
            </a:r>
            <a:br>
              <a:rPr lang="en-US" sz="2400" b="0" dirty="0" smtClean="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51258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Optimizing your page</a:t>
            </a:r>
            <a:r>
              <a:rPr lang="en-US" sz="2400" b="0" dirty="0">
                <a:solidFill>
                  <a:srgbClr val="454545"/>
                </a:solidFill>
                <a:cs typeface="Segoe UI"/>
              </a:rPr>
              <a:t/>
            </a:r>
            <a:br>
              <a:rPr lang="en-US" sz="2400" b="0" dirty="0">
                <a:solidFill>
                  <a:srgbClr val="454545"/>
                </a:solidFill>
                <a:cs typeface="Segoe UI"/>
              </a:rPr>
            </a:br>
            <a:r>
              <a:rPr lang="en-US" dirty="0">
                <a:solidFill>
                  <a:srgbClr val="454545"/>
                </a:solidFill>
                <a:latin typeface="Segoe UI"/>
                <a:cs typeface="Segoe UI"/>
              </a:rPr>
              <a:t>Network</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40322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Inspect incoming traffic</a:t>
            </a:r>
          </a:p>
          <a:p>
            <a:r>
              <a:rPr lang="en-US" dirty="0" smtClean="0"/>
              <a:t>Look at headers, JSON and XML data</a:t>
            </a:r>
          </a:p>
          <a:p>
            <a:r>
              <a:rPr lang="en-US" dirty="0" smtClean="0"/>
              <a:t>Helpful debugging Ajax requests</a:t>
            </a:r>
          </a:p>
          <a:p>
            <a:r>
              <a:rPr lang="en-US" dirty="0" smtClean="0"/>
              <a:t>Helpful to find large files that could be compressed</a:t>
            </a:r>
          </a:p>
        </p:txBody>
      </p:sp>
    </p:spTree>
    <p:extLst>
      <p:ext uri="{BB962C8B-B14F-4D97-AF65-F5344CB8AC3E}">
        <p14:creationId xmlns:p14="http://schemas.microsoft.com/office/powerpoint/2010/main" val="344974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Enable traffic monitoring, then refresh</a:t>
            </a:r>
          </a:p>
          <a:p>
            <a:endParaRPr lang="en-US" dirty="0"/>
          </a:p>
        </p:txBody>
      </p:sp>
      <p:pic>
        <p:nvPicPr>
          <p:cNvPr id="7" name="Content Placeholder 4"/>
          <p:cNvPicPr>
            <a:picLocks noChangeAspect="1"/>
          </p:cNvPicPr>
          <p:nvPr/>
        </p:nvPicPr>
        <p:blipFill>
          <a:blip r:embed="rId3"/>
          <a:stretch>
            <a:fillRect/>
          </a:stretch>
        </p:blipFill>
        <p:spPr>
          <a:xfrm>
            <a:off x="838200" y="2399551"/>
            <a:ext cx="10515600" cy="3203486"/>
          </a:xfrm>
          <a:prstGeom prst="rect">
            <a:avLst/>
          </a:prstGeom>
        </p:spPr>
      </p:pic>
    </p:spTree>
    <p:extLst>
      <p:ext uri="{BB962C8B-B14F-4D97-AF65-F5344CB8AC3E}">
        <p14:creationId xmlns:p14="http://schemas.microsoft.com/office/powerpoint/2010/main" val="3362971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a:t>
            </a:r>
            <a:endParaRPr lang="en-US" dirty="0"/>
          </a:p>
        </p:txBody>
      </p:sp>
      <p:sp>
        <p:nvSpPr>
          <p:cNvPr id="6" name="Content Placeholder 5"/>
          <p:cNvSpPr>
            <a:spLocks noGrp="1"/>
          </p:cNvSpPr>
          <p:nvPr>
            <p:ph sz="quarter" idx="10"/>
          </p:nvPr>
        </p:nvSpPr>
        <p:spPr/>
        <p:txBody>
          <a:bodyPr/>
          <a:lstStyle/>
          <a:p>
            <a:r>
              <a:rPr lang="en-US" sz="2800" dirty="0" smtClean="0"/>
              <a:t>Shows HTTP method and result</a:t>
            </a:r>
          </a:p>
          <a:p>
            <a:r>
              <a:rPr lang="en-US" sz="2800" dirty="0" smtClean="0"/>
              <a:t>Type, size, and time to download, as well as what requested the download</a:t>
            </a:r>
            <a:endParaRPr lang="en-US" sz="2800" dirty="0"/>
          </a:p>
        </p:txBody>
      </p:sp>
      <p:pic>
        <p:nvPicPr>
          <p:cNvPr id="3" name="Picture 2"/>
          <p:cNvPicPr>
            <a:picLocks noChangeAspect="1"/>
          </p:cNvPicPr>
          <p:nvPr/>
        </p:nvPicPr>
        <p:blipFill>
          <a:blip r:embed="rId3"/>
          <a:stretch>
            <a:fillRect/>
          </a:stretch>
        </p:blipFill>
        <p:spPr>
          <a:xfrm>
            <a:off x="873578" y="3156231"/>
            <a:ext cx="10671139" cy="3250870"/>
          </a:xfrm>
          <a:prstGeom prst="rect">
            <a:avLst/>
          </a:prstGeom>
        </p:spPr>
      </p:pic>
    </p:spTree>
    <p:extLst>
      <p:ext uri="{BB962C8B-B14F-4D97-AF65-F5344CB8AC3E}">
        <p14:creationId xmlns:p14="http://schemas.microsoft.com/office/powerpoint/2010/main" val="301547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49" y="224284"/>
            <a:ext cx="11524432" cy="1063487"/>
          </a:xfrm>
        </p:spPr>
        <p:txBody>
          <a:bodyPr/>
          <a:lstStyle/>
          <a:p>
            <a:r>
              <a:rPr lang="en-US" dirty="0" smtClean="0"/>
              <a:t>Network</a:t>
            </a:r>
            <a:endParaRPr lang="en-US" dirty="0"/>
          </a:p>
        </p:txBody>
      </p:sp>
      <p:sp>
        <p:nvSpPr>
          <p:cNvPr id="3" name="Content Placeholder 2"/>
          <p:cNvSpPr>
            <a:spLocks noGrp="1"/>
          </p:cNvSpPr>
          <p:nvPr>
            <p:ph sz="quarter" idx="10"/>
          </p:nvPr>
        </p:nvSpPr>
        <p:spPr>
          <a:prstGeom prst="rect">
            <a:avLst/>
          </a:prstGeom>
        </p:spPr>
        <p:txBody>
          <a:bodyPr/>
          <a:lstStyle/>
          <a:p>
            <a:r>
              <a:rPr lang="en-US" sz="2800" dirty="0" smtClean="0"/>
              <a:t>Find server errors such as 400, 404, and 500</a:t>
            </a:r>
          </a:p>
          <a:p>
            <a:r>
              <a:rPr lang="en-US" sz="2800" dirty="0" smtClean="0"/>
              <a:t>Here you can see </a:t>
            </a:r>
            <a:r>
              <a:rPr lang="en-US" sz="2800" dirty="0" smtClean="0">
                <a:latin typeface="Consolas" panose="020B0609020204030204" pitchFamily="49" charset="0"/>
                <a:cs typeface="Consolas" panose="020B0609020204030204" pitchFamily="49" charset="0"/>
              </a:rPr>
              <a:t>modernizr.js</a:t>
            </a:r>
            <a:r>
              <a:rPr lang="en-US" sz="2800" dirty="0" smtClean="0"/>
              <a:t> was misspelled in the code to just </a:t>
            </a:r>
            <a:r>
              <a:rPr lang="en-US" sz="2800" dirty="0" smtClean="0">
                <a:latin typeface="Consolas" panose="020B0609020204030204" pitchFamily="49" charset="0"/>
                <a:cs typeface="Consolas" panose="020B0609020204030204" pitchFamily="49" charset="0"/>
              </a:rPr>
              <a:t>.j</a:t>
            </a:r>
          </a:p>
          <a:p>
            <a:endParaRPr lang="en-US" sz="2800" dirty="0" smtClean="0"/>
          </a:p>
          <a:p>
            <a:endParaRPr lang="en-US" sz="2800"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8C71CAF9-4461-454A-B702-D536C3775752}" type="slidenum">
              <a:rPr lang="en-US" smtClean="0"/>
              <a:t>18</a:t>
            </a:fld>
            <a:endParaRPr lang="en-US" dirty="0"/>
          </a:p>
        </p:txBody>
      </p:sp>
      <p:pic>
        <p:nvPicPr>
          <p:cNvPr id="5" name="Picture 4"/>
          <p:cNvPicPr>
            <a:picLocks noChangeAspect="1"/>
          </p:cNvPicPr>
          <p:nvPr/>
        </p:nvPicPr>
        <p:blipFill>
          <a:blip r:embed="rId3"/>
          <a:stretch>
            <a:fillRect/>
          </a:stretch>
        </p:blipFill>
        <p:spPr>
          <a:xfrm>
            <a:off x="379413" y="2917825"/>
            <a:ext cx="11296650" cy="3438525"/>
          </a:xfrm>
          <a:prstGeom prst="rect">
            <a:avLst/>
          </a:prstGeom>
        </p:spPr>
      </p:pic>
    </p:spTree>
    <p:extLst>
      <p:ext uri="{BB962C8B-B14F-4D97-AF65-F5344CB8AC3E}">
        <p14:creationId xmlns:p14="http://schemas.microsoft.com/office/powerpoint/2010/main" val="1554469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Get all the details about a specific request</a:t>
            </a:r>
            <a:endParaRPr lang="en-US" dirty="0"/>
          </a:p>
        </p:txBody>
      </p:sp>
      <p:pic>
        <p:nvPicPr>
          <p:cNvPr id="5" name="Picture 4"/>
          <p:cNvPicPr>
            <a:picLocks noChangeAspect="1"/>
          </p:cNvPicPr>
          <p:nvPr/>
        </p:nvPicPr>
        <p:blipFill>
          <a:blip r:embed="rId3"/>
          <a:stretch>
            <a:fillRect/>
          </a:stretch>
        </p:blipFill>
        <p:spPr>
          <a:xfrm>
            <a:off x="379413" y="2309395"/>
            <a:ext cx="11277600" cy="3448050"/>
          </a:xfrm>
          <a:prstGeom prst="rect">
            <a:avLst/>
          </a:prstGeom>
        </p:spPr>
      </p:pic>
    </p:spTree>
    <p:extLst>
      <p:ext uri="{BB962C8B-B14F-4D97-AF65-F5344CB8AC3E}">
        <p14:creationId xmlns:p14="http://schemas.microsoft.com/office/powerpoint/2010/main" val="155490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91476014"/>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How to debug a website using IE F12 tools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Working with web standards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b="0" dirty="0" smtClean="0">
                          <a:latin typeface="Segoe UI Light" panose="020B0502040204020203" pitchFamily="34" charset="0"/>
                          <a:cs typeface="Segoe UI Light" panose="020B0502040204020203" pitchFamily="34" charset="0"/>
                        </a:rPr>
                        <a:t>Debugging with the console and the debugger windows</a:t>
                      </a: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a:t>
                      </a:r>
                      <a:r>
                        <a:rPr lang="en-US" sz="2400" b="1" dirty="0" smtClean="0">
                          <a:latin typeface="Segoe UI Light" panose="020B0502040204020203" pitchFamily="34" charset="0"/>
                          <a:cs typeface="Segoe UI Light" panose="020B0502040204020203" pitchFamily="34" charset="0"/>
                        </a:rPr>
                        <a:t>Optimizing your page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Developing a mobile web site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Testing on all browsers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Optimizing your page</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6192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Debugger Example</a:t>
            </a:r>
          </a:p>
        </p:txBody>
      </p:sp>
      <p:sp>
        <p:nvSpPr>
          <p:cNvPr id="3" name="Content Placeholder 2"/>
          <p:cNvSpPr>
            <a:spLocks noGrp="1"/>
          </p:cNvSpPr>
          <p:nvPr>
            <p:ph sz="quarter" idx="10"/>
          </p:nvPr>
        </p:nvSpPr>
        <p:spPr>
          <a:prstGeom prst="rect">
            <a:avLst/>
          </a:prstGeom>
        </p:spPr>
        <p:txBody>
          <a:bodyPr>
            <a:noAutofit/>
          </a:bodyPr>
          <a:lstStyle/>
          <a:p>
            <a:pPr marL="0" indent="0">
              <a:buNone/>
            </a:pP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XMLHttpRequest</a:t>
            </a:r>
            <a:r>
              <a:rPr lang="en-US" sz="1800" dirty="0">
                <a:solidFill>
                  <a:srgbClr val="000000"/>
                </a:solidFill>
                <a:highlight>
                  <a:srgbClr val="FFFFFF"/>
                </a:highlight>
                <a:latin typeface="Consolas" panose="020B0609020204030204" pitchFamily="49" charset="0"/>
              </a:rPr>
              <a:t>();</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xhr.open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"https://api.twitter.com/1.1/search/</a:t>
            </a:r>
            <a:r>
              <a:rPr lang="en-US" sz="1800" dirty="0" err="1">
                <a:solidFill>
                  <a:srgbClr val="A31515"/>
                </a:solidFill>
                <a:highlight>
                  <a:srgbClr val="FFFFFF"/>
                </a:highlight>
                <a:latin typeface="Consolas" panose="020B0609020204030204" pitchFamily="49" charset="0"/>
              </a:rPr>
              <a:t>tweets.json?q</a:t>
            </a:r>
            <a:r>
              <a:rPr lang="en-US" sz="1800" dirty="0">
                <a:solidFill>
                  <a:srgbClr val="A31515"/>
                </a:solidFill>
                <a:highlight>
                  <a:srgbClr val="FFFFFF"/>
                </a:highlight>
                <a:latin typeface="Consolas" panose="020B0609020204030204" pitchFamily="49" charset="0"/>
              </a:rPr>
              <a:t>=%40twitterapi"</a:t>
            </a:r>
            <a:r>
              <a:rPr lang="en-US" sz="1800" dirty="0">
                <a:solidFill>
                  <a:srgbClr val="000000"/>
                </a:solidFill>
                <a:highlight>
                  <a:srgbClr val="FFFFFF"/>
                </a:highlight>
                <a:latin typeface="Consolas" panose="020B0609020204030204" pitchFamily="49" charset="0"/>
              </a:rPr>
              <a:t>);</a:t>
            </a:r>
          </a:p>
          <a:p>
            <a:pPr marL="0" indent="0">
              <a:buNone/>
            </a:pPr>
            <a:r>
              <a:rPr lang="en-US" sz="1800" dirty="0" err="1">
                <a:solidFill>
                  <a:srgbClr val="000000"/>
                </a:solidFill>
                <a:highlight>
                  <a:srgbClr val="FFFFFF"/>
                </a:highlight>
                <a:latin typeface="Consolas" panose="020B0609020204030204" pitchFamily="49" charset="0"/>
              </a:rPr>
              <a:t>xhr.onreadystatechange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xhr.readyState</a:t>
            </a:r>
            <a:r>
              <a:rPr lang="en-US" sz="1800" dirty="0">
                <a:solidFill>
                  <a:srgbClr val="000000"/>
                </a:solidFill>
                <a:highlight>
                  <a:srgbClr val="FFFFFF"/>
                </a:highlight>
                <a:latin typeface="Consolas" panose="020B0609020204030204" pitchFamily="49" charset="0"/>
              </a:rPr>
              <a:t> === 4)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xhr.status</a:t>
            </a:r>
            <a:r>
              <a:rPr lang="en-US" sz="1800" dirty="0">
                <a:solidFill>
                  <a:srgbClr val="000000"/>
                </a:solidFill>
                <a:highlight>
                  <a:srgbClr val="FFFFFF"/>
                </a:highlight>
                <a:latin typeface="Consolas" panose="020B0609020204030204" pitchFamily="49" charset="0"/>
              </a:rPr>
              <a:t> === 200) {</a:t>
            </a:r>
          </a:p>
          <a:p>
            <a:pPr marL="0" indent="0">
              <a:buNone/>
            </a:pPr>
            <a:r>
              <a:rPr lang="en-US" sz="1800" dirty="0">
                <a:solidFill>
                  <a:srgbClr val="000000"/>
                </a:solidFill>
                <a:highlight>
                  <a:srgbClr val="FFFFFF"/>
                </a:highlight>
                <a:latin typeface="Consolas" panose="020B0609020204030204" pitchFamily="49" charset="0"/>
              </a:rPr>
              <a:t>            console.log(</a:t>
            </a:r>
            <a:r>
              <a:rPr lang="en-US" sz="1800" dirty="0" err="1">
                <a:solidFill>
                  <a:srgbClr val="000000"/>
                </a:solidFill>
                <a:highlight>
                  <a:srgbClr val="FFFFFF"/>
                </a:highlight>
                <a:latin typeface="Consolas" panose="020B0609020204030204" pitchFamily="49" charset="0"/>
              </a:rPr>
              <a:t>xhr.responseText</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xhr.send</a:t>
            </a:r>
            <a:r>
              <a:rPr lang="en-US" sz="1800" dirty="0">
                <a:solidFill>
                  <a:srgbClr val="000000"/>
                </a:solidFill>
                <a:highlight>
                  <a:srgbClr val="FFFFFF"/>
                </a:highlight>
                <a:latin typeface="Consolas" panose="020B0609020204030204" pitchFamily="49" charset="0"/>
              </a:rPr>
              <a:t>();</a:t>
            </a:r>
            <a:endParaRPr lang="en-US" sz="1800" dirty="0"/>
          </a:p>
        </p:txBody>
      </p:sp>
    </p:spTree>
    <p:extLst>
      <p:ext uri="{BB962C8B-B14F-4D97-AF65-F5344CB8AC3E}">
        <p14:creationId xmlns:p14="http://schemas.microsoft.com/office/powerpoint/2010/main" val="163726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Debugger Example</a:t>
            </a:r>
          </a:p>
        </p:txBody>
      </p:sp>
      <p:sp>
        <p:nvSpPr>
          <p:cNvPr id="3" name="Content Placeholder 2"/>
          <p:cNvSpPr>
            <a:spLocks noGrp="1"/>
          </p:cNvSpPr>
          <p:nvPr>
            <p:ph sz="quarter" idx="10"/>
          </p:nvPr>
        </p:nvSpPr>
        <p:spPr>
          <a:prstGeom prst="rect">
            <a:avLst/>
          </a:prstGeom>
        </p:spPr>
        <p:txBody>
          <a:bodyPr/>
          <a:lstStyle/>
          <a:p>
            <a:r>
              <a:rPr lang="en-US" dirty="0" smtClean="0"/>
              <a:t>Can see a 400 error</a:t>
            </a:r>
          </a:p>
          <a:p>
            <a:endParaRPr lang="en-US" dirty="0"/>
          </a:p>
        </p:txBody>
      </p:sp>
      <p:pic>
        <p:nvPicPr>
          <p:cNvPr id="5" name="Picture 4"/>
          <p:cNvPicPr>
            <a:picLocks noChangeAspect="1"/>
          </p:cNvPicPr>
          <p:nvPr/>
        </p:nvPicPr>
        <p:blipFill>
          <a:blip r:embed="rId3"/>
          <a:stretch>
            <a:fillRect/>
          </a:stretch>
        </p:blipFill>
        <p:spPr>
          <a:xfrm>
            <a:off x="457200" y="2371588"/>
            <a:ext cx="11277600" cy="3438525"/>
          </a:xfrm>
          <a:prstGeom prst="rect">
            <a:avLst/>
          </a:prstGeom>
        </p:spPr>
      </p:pic>
    </p:spTree>
    <p:extLst>
      <p:ext uri="{BB962C8B-B14F-4D97-AF65-F5344CB8AC3E}">
        <p14:creationId xmlns:p14="http://schemas.microsoft.com/office/powerpoint/2010/main" val="389353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Debugger Example</a:t>
            </a:r>
          </a:p>
        </p:txBody>
      </p:sp>
      <p:sp>
        <p:nvSpPr>
          <p:cNvPr id="6" name="Content Placeholder 5"/>
          <p:cNvSpPr>
            <a:spLocks noGrp="1"/>
          </p:cNvSpPr>
          <p:nvPr>
            <p:ph sz="quarter" idx="10"/>
          </p:nvPr>
        </p:nvSpPr>
        <p:spPr>
          <a:prstGeom prst="rect">
            <a:avLst/>
          </a:prstGeom>
        </p:spPr>
        <p:txBody>
          <a:bodyPr/>
          <a:lstStyle/>
          <a:p>
            <a:r>
              <a:rPr lang="en-US" dirty="0" smtClean="0"/>
              <a:t>Can also see the CORS error in the console</a:t>
            </a:r>
          </a:p>
          <a:p>
            <a:endParaRPr lang="en-US" dirty="0"/>
          </a:p>
        </p:txBody>
      </p:sp>
      <p:pic>
        <p:nvPicPr>
          <p:cNvPr id="7" name="Content Placeholder 4"/>
          <p:cNvPicPr>
            <a:picLocks noChangeAspect="1"/>
          </p:cNvPicPr>
          <p:nvPr/>
        </p:nvPicPr>
        <p:blipFill>
          <a:blip r:embed="rId3"/>
          <a:stretch>
            <a:fillRect/>
          </a:stretch>
        </p:blipFill>
        <p:spPr>
          <a:xfrm>
            <a:off x="838200" y="2400901"/>
            <a:ext cx="10515600" cy="3200785"/>
          </a:xfrm>
          <a:prstGeom prst="rect">
            <a:avLst/>
          </a:prstGeom>
        </p:spPr>
      </p:pic>
    </p:spTree>
    <p:extLst>
      <p:ext uri="{BB962C8B-B14F-4D97-AF65-F5344CB8AC3E}">
        <p14:creationId xmlns:p14="http://schemas.microsoft.com/office/powerpoint/2010/main" val="2185531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Optimizing your page</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UI Responsiveness</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62094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Responsiveness</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Allows you to measure page performance relatively to layout rendering</a:t>
            </a:r>
          </a:p>
          <a:p>
            <a:r>
              <a:rPr lang="en-US" dirty="0" smtClean="0"/>
              <a:t>Users can emit their own markers</a:t>
            </a:r>
          </a:p>
          <a:p>
            <a:r>
              <a:rPr lang="en-US" dirty="0" smtClean="0"/>
              <a:t>Helpful to find bottlenecks associated with timers or heavy DOM elements</a:t>
            </a:r>
            <a:endParaRPr lang="en-US" dirty="0"/>
          </a:p>
        </p:txBody>
      </p:sp>
    </p:spTree>
    <p:extLst>
      <p:ext uri="{BB962C8B-B14F-4D97-AF65-F5344CB8AC3E}">
        <p14:creationId xmlns:p14="http://schemas.microsoft.com/office/powerpoint/2010/main" val="4228480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UI </a:t>
            </a:r>
            <a:r>
              <a:rPr lang="fr-FR" dirty="0" err="1" smtClean="0"/>
              <a:t>Responsiveness</a:t>
            </a:r>
            <a:r>
              <a:rPr lang="fr-FR" dirty="0" smtClean="0"/>
              <a:t> </a:t>
            </a:r>
            <a:r>
              <a:rPr lang="fr-FR" dirty="0" err="1" smtClean="0"/>
              <a:t>diagrams</a:t>
            </a:r>
            <a:endParaRPr lang="fr-FR" dirty="0"/>
          </a:p>
        </p:txBody>
      </p:sp>
      <p:pic>
        <p:nvPicPr>
          <p:cNvPr id="4" name="Picture 3"/>
          <p:cNvPicPr>
            <a:picLocks noChangeAspect="1"/>
          </p:cNvPicPr>
          <p:nvPr/>
        </p:nvPicPr>
        <p:blipFill>
          <a:blip r:embed="rId2"/>
          <a:stretch>
            <a:fillRect/>
          </a:stretch>
        </p:blipFill>
        <p:spPr>
          <a:xfrm>
            <a:off x="791936" y="1321454"/>
            <a:ext cx="9517198" cy="5151847"/>
          </a:xfrm>
          <a:prstGeom prst="rect">
            <a:avLst/>
          </a:prstGeom>
        </p:spPr>
      </p:pic>
    </p:spTree>
    <p:extLst>
      <p:ext uri="{BB962C8B-B14F-4D97-AF65-F5344CB8AC3E}">
        <p14:creationId xmlns:p14="http://schemas.microsoft.com/office/powerpoint/2010/main" val="82337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Optimizing your page</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Memory profiler</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21752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profiler</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Help you find memory holes</a:t>
            </a:r>
          </a:p>
          <a:p>
            <a:r>
              <a:rPr lang="en-US" dirty="0" smtClean="0"/>
              <a:t>Filters automatically applied to figure out which elements are really impactful</a:t>
            </a:r>
            <a:endParaRPr lang="en-US" dirty="0"/>
          </a:p>
        </p:txBody>
      </p:sp>
      <p:pic>
        <p:nvPicPr>
          <p:cNvPr id="1026" name="Picture 1"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99" y="2772569"/>
            <a:ext cx="6826250" cy="382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9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Detailed</a:t>
            </a:r>
            <a:r>
              <a:rPr lang="fr-FR" smtClean="0"/>
              <a:t> data</a:t>
            </a:r>
            <a:endParaRPr lang="fr-FR" dirty="0"/>
          </a:p>
        </p:txBody>
      </p:sp>
      <p:sp>
        <p:nvSpPr>
          <p:cNvPr id="3" name="Content Placeholder 2"/>
          <p:cNvSpPr>
            <a:spLocks noGrp="1"/>
          </p:cNvSpPr>
          <p:nvPr>
            <p:ph sz="quarter" idx="10"/>
          </p:nvPr>
        </p:nvSpPr>
        <p:spPr/>
        <p:txBody>
          <a:bodyPr/>
          <a:lstStyle/>
          <a:p>
            <a:endParaRPr lang="fr-FR" dirty="0"/>
          </a:p>
        </p:txBody>
      </p:sp>
      <p:pic>
        <p:nvPicPr>
          <p:cNvPr id="2050"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055071"/>
            <a:ext cx="10231880" cy="567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34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639845"/>
            <a:ext cx="8215796" cy="1152288"/>
          </a:xfrm>
          <a:solidFill>
            <a:srgbClr val="007233"/>
          </a:solidFill>
          <a:ln>
            <a:noFill/>
          </a:ln>
        </p:spPr>
        <p:txBody>
          <a:bodyPr>
            <a:normAutofit/>
          </a:bodyPr>
          <a:lstStyle/>
          <a:p>
            <a:pPr marL="914400" indent="-914400"/>
            <a:r>
              <a:rPr lang="en-US" sz="3200" dirty="0" smtClean="0"/>
              <a:t>03 | Optimizing your page</a:t>
            </a:r>
            <a:endParaRPr lang="en-US" sz="3200" dirty="0"/>
          </a:p>
        </p:txBody>
      </p:sp>
      <p:sp>
        <p:nvSpPr>
          <p:cNvPr id="4" name="Subtitle 3"/>
          <p:cNvSpPr>
            <a:spLocks noGrp="1"/>
          </p:cNvSpPr>
          <p:nvPr>
            <p:ph type="subTitle" idx="1"/>
          </p:nvPr>
        </p:nvSpPr>
        <p:spPr/>
        <p:txBody>
          <a:bodyPr/>
          <a:lstStyle/>
          <a:p>
            <a:r>
              <a:rPr lang="en-US" b="1" dirty="0"/>
              <a:t>David Catuhe </a:t>
            </a:r>
            <a:r>
              <a:rPr lang="en-US" dirty="0"/>
              <a:t>| Principal Program Manager</a:t>
            </a:r>
          </a:p>
          <a:p>
            <a:r>
              <a:rPr lang="en-US" b="1" dirty="0"/>
              <a:t>Etienne Margraff </a:t>
            </a:r>
            <a:r>
              <a:rPr lang="en-US" dirty="0"/>
              <a:t>| Technical Evangelist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Optimizing your page</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33977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US" dirty="0" smtClean="0"/>
              <a:t>DOM explorer</a:t>
            </a:r>
          </a:p>
          <a:p>
            <a:r>
              <a:rPr lang="en-US" dirty="0" smtClean="0"/>
              <a:t>Network</a:t>
            </a:r>
          </a:p>
          <a:p>
            <a:r>
              <a:rPr lang="en-US" dirty="0" smtClean="0"/>
              <a:t>UI Responsiveness</a:t>
            </a:r>
          </a:p>
          <a:p>
            <a:r>
              <a:rPr lang="en-US" dirty="0" smtClean="0"/>
              <a:t>Memory profiler</a:t>
            </a:r>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Optimizing your page</a:t>
            </a:r>
            <a:r>
              <a:rPr lang="en-US" sz="2400" b="0" dirty="0">
                <a:solidFill>
                  <a:srgbClr val="454545"/>
                </a:solidFill>
                <a:cs typeface="Segoe UI"/>
              </a:rPr>
              <a:t/>
            </a:r>
            <a:br>
              <a:rPr lang="en-US" sz="2400" b="0" dirty="0">
                <a:solidFill>
                  <a:srgbClr val="454545"/>
                </a:solidFill>
                <a:cs typeface="Segoe UI"/>
              </a:rPr>
            </a:br>
            <a:r>
              <a:rPr lang="en-US" dirty="0">
                <a:solidFill>
                  <a:srgbClr val="454545"/>
                </a:solidFill>
                <a:latin typeface="Segoe UI"/>
                <a:cs typeface="Segoe UI"/>
              </a:rPr>
              <a:t>DOM</a:t>
            </a:r>
            <a:r>
              <a:rPr lang="en-US" dirty="0">
                <a:solidFill>
                  <a:srgbClr val="454545"/>
                </a:solidFill>
                <a:cs typeface="Segoe UI"/>
              </a:rPr>
              <a:t> </a:t>
            </a:r>
            <a:r>
              <a:rPr lang="en-US" dirty="0">
                <a:solidFill>
                  <a:srgbClr val="454545"/>
                </a:solidFill>
                <a:latin typeface="Segoe UI"/>
                <a:cs typeface="Segoe UI"/>
              </a:rPr>
              <a:t>Explorer</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5</a:t>
            </a:fld>
            <a:endParaRPr lang="en-US" dirty="0"/>
          </a:p>
        </p:txBody>
      </p:sp>
    </p:spTree>
    <p:extLst>
      <p:ext uri="{BB962C8B-B14F-4D97-AF65-F5344CB8AC3E}">
        <p14:creationId xmlns:p14="http://schemas.microsoft.com/office/powerpoint/2010/main" val="278000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Explorer</a:t>
            </a:r>
          </a:p>
        </p:txBody>
      </p:sp>
      <p:sp>
        <p:nvSpPr>
          <p:cNvPr id="3" name="Content Placeholder 2"/>
          <p:cNvSpPr>
            <a:spLocks noGrp="1"/>
          </p:cNvSpPr>
          <p:nvPr>
            <p:ph sz="quarter" idx="10"/>
          </p:nvPr>
        </p:nvSpPr>
        <p:spPr>
          <a:prstGeom prst="rect">
            <a:avLst/>
          </a:prstGeom>
        </p:spPr>
        <p:txBody>
          <a:bodyPr/>
          <a:lstStyle/>
          <a:p>
            <a:r>
              <a:rPr lang="en-US" dirty="0"/>
              <a:t>The first tab in the tools is the DOM Explorer</a:t>
            </a:r>
          </a:p>
          <a:p>
            <a:r>
              <a:rPr lang="en-US" dirty="0"/>
              <a:t>Allows you to inspect the current state of the DOM</a:t>
            </a:r>
          </a:p>
          <a:p>
            <a:r>
              <a:rPr lang="en-US" dirty="0"/>
              <a:t>Can choose an element and modify it’s attributes, and CSS styles</a:t>
            </a:r>
          </a:p>
          <a:p>
            <a:r>
              <a:rPr lang="en-US" dirty="0"/>
              <a:t>Turn on highlighting to see where each element falls in the DOM</a:t>
            </a:r>
          </a:p>
          <a:p>
            <a:r>
              <a:rPr lang="en-US" dirty="0"/>
              <a:t>Can also access by right clicking an element and choosing " Inspect Element" </a:t>
            </a:r>
          </a:p>
        </p:txBody>
      </p:sp>
    </p:spTree>
    <p:extLst>
      <p:ext uri="{BB962C8B-B14F-4D97-AF65-F5344CB8AC3E}">
        <p14:creationId xmlns:p14="http://schemas.microsoft.com/office/powerpoint/2010/main" val="3421822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5" name="Content Placeholder 4" descr="Screen Clipping"/>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79413" y="1563348"/>
            <a:ext cx="11525250" cy="4939392"/>
          </a:xfrm>
          <a:prstGeom prst="rect">
            <a:avLst/>
          </a:prstGeom>
        </p:spPr>
      </p:pic>
    </p:spTree>
    <p:extLst>
      <p:ext uri="{BB962C8B-B14F-4D97-AF65-F5344CB8AC3E}">
        <p14:creationId xmlns:p14="http://schemas.microsoft.com/office/powerpoint/2010/main" val="4134784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6" name="Content Placeholder 5" descr="Screen Clipping"/>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97380" y="1694418"/>
            <a:ext cx="11288700" cy="3419952"/>
          </a:xfrm>
          <a:prstGeom prst="rect">
            <a:avLst/>
          </a:prstGeom>
        </p:spPr>
      </p:pic>
    </p:spTree>
    <p:extLst>
      <p:ext uri="{BB962C8B-B14F-4D97-AF65-F5344CB8AC3E}">
        <p14:creationId xmlns:p14="http://schemas.microsoft.com/office/powerpoint/2010/main" val="2464711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80" y="1706791"/>
            <a:ext cx="11288700" cy="3429479"/>
          </a:xfrm>
          <a:prstGeom prst="rect">
            <a:avLst/>
          </a:prstGeom>
        </p:spPr>
      </p:pic>
    </p:spTree>
    <p:extLst>
      <p:ext uri="{BB962C8B-B14F-4D97-AF65-F5344CB8AC3E}">
        <p14:creationId xmlns:p14="http://schemas.microsoft.com/office/powerpoint/2010/main" val="3762484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3373</TotalTime>
  <Words>590</Words>
  <Application>Microsoft Office PowerPoint</Application>
  <PresentationFormat>Widescreen</PresentationFormat>
  <Paragraphs>120</Paragraphs>
  <Slides>31</Slides>
  <Notes>28</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Segoe</vt:lpstr>
      <vt:lpstr>Segoe UI</vt:lpstr>
      <vt:lpstr>Segoe UI Light</vt:lpstr>
      <vt:lpstr>1_Office Theme</vt:lpstr>
      <vt:lpstr>How to debug a website using IE F12 tools</vt:lpstr>
      <vt:lpstr>Course Topics</vt:lpstr>
      <vt:lpstr>PowerPoint Presentation</vt:lpstr>
      <vt:lpstr>Module Overview</vt:lpstr>
      <vt:lpstr>Optimizing your page DOM Explorer</vt:lpstr>
      <vt:lpstr>DOM Explorer</vt:lpstr>
      <vt:lpstr>DOM Explorer</vt:lpstr>
      <vt:lpstr>DOM Explorer</vt:lpstr>
      <vt:lpstr>DOM Explorer</vt:lpstr>
      <vt:lpstr>DOM Explorer</vt:lpstr>
      <vt:lpstr>DOM Explorer</vt:lpstr>
      <vt:lpstr>DOM Explorer</vt:lpstr>
      <vt:lpstr>Optimizing your page Demo</vt:lpstr>
      <vt:lpstr>Optimizing your page Network</vt:lpstr>
      <vt:lpstr>Network </vt:lpstr>
      <vt:lpstr>Network</vt:lpstr>
      <vt:lpstr>Network</vt:lpstr>
      <vt:lpstr>Network</vt:lpstr>
      <vt:lpstr>Network</vt:lpstr>
      <vt:lpstr>Optimizing your page Demo</vt:lpstr>
      <vt:lpstr>Ajax Debugger Example</vt:lpstr>
      <vt:lpstr>Ajax Debugger Example</vt:lpstr>
      <vt:lpstr>Ajax Debugger Example</vt:lpstr>
      <vt:lpstr>Optimizing your page UI Responsiveness</vt:lpstr>
      <vt:lpstr>UI Responsiveness</vt:lpstr>
      <vt:lpstr>UI Responsiveness diagrams</vt:lpstr>
      <vt:lpstr>Optimizing your page Memory profiler</vt:lpstr>
      <vt:lpstr>Memory profiler</vt:lpstr>
      <vt:lpstr>Detailed data</vt:lpstr>
      <vt:lpstr>Optimizing your page 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Etienne Margraff</cp:lastModifiedBy>
  <cp:revision>90</cp:revision>
  <dcterms:created xsi:type="dcterms:W3CDTF">2013-02-15T23:12:42Z</dcterms:created>
  <dcterms:modified xsi:type="dcterms:W3CDTF">2014-12-09T01:16:55Z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