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1" r:id="rId5"/>
    <p:sldId id="274" r:id="rId6"/>
    <p:sldId id="277" r:id="rId7"/>
    <p:sldId id="278" r:id="rId8"/>
    <p:sldId id="323" r:id="rId9"/>
    <p:sldId id="324" r:id="rId10"/>
    <p:sldId id="325" r:id="rId11"/>
    <p:sldId id="326" r:id="rId12"/>
    <p:sldId id="333" r:id="rId13"/>
    <p:sldId id="327" r:id="rId14"/>
    <p:sldId id="328" r:id="rId15"/>
    <p:sldId id="329" r:id="rId16"/>
    <p:sldId id="330" r:id="rId17"/>
    <p:sldId id="331" r:id="rId18"/>
    <p:sldId id="332" r:id="rId19"/>
    <p:sldId id="334" r:id="rId20"/>
    <p:sldId id="322" r:id="rId21"/>
    <p:sldId id="290" r:id="rId22"/>
    <p:sldId id="294" r:id="rId23"/>
    <p:sldId id="295" r:id="rId24"/>
    <p:sldId id="306" r:id="rId25"/>
    <p:sldId id="307" r:id="rId26"/>
    <p:sldId id="309" r:id="rId27"/>
    <p:sldId id="319" r:id="rId28"/>
    <p:sldId id="320" r:id="rId29"/>
    <p:sldId id="321" r:id="rId30"/>
    <p:sldId id="335"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89" d="100"/>
          <a:sy n="89" d="100"/>
        </p:scale>
        <p:origin x="384" y="9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10</a:t>
            </a:fld>
            <a:endParaRPr lang="en-US"/>
          </a:p>
        </p:txBody>
      </p:sp>
    </p:spTree>
    <p:extLst>
      <p:ext uri="{BB962C8B-B14F-4D97-AF65-F5344CB8AC3E}">
        <p14:creationId xmlns:p14="http://schemas.microsoft.com/office/powerpoint/2010/main" val="369392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11</a:t>
            </a:fld>
            <a:endParaRPr lang="en-US"/>
          </a:p>
        </p:txBody>
      </p:sp>
    </p:spTree>
    <p:extLst>
      <p:ext uri="{BB962C8B-B14F-4D97-AF65-F5344CB8AC3E}">
        <p14:creationId xmlns:p14="http://schemas.microsoft.com/office/powerpoint/2010/main" val="3555678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12</a:t>
            </a:fld>
            <a:endParaRPr lang="en-US"/>
          </a:p>
        </p:txBody>
      </p:sp>
    </p:spTree>
    <p:extLst>
      <p:ext uri="{BB962C8B-B14F-4D97-AF65-F5344CB8AC3E}">
        <p14:creationId xmlns:p14="http://schemas.microsoft.com/office/powerpoint/2010/main" val="19912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13</a:t>
            </a:fld>
            <a:endParaRPr lang="en-US"/>
          </a:p>
        </p:txBody>
      </p:sp>
    </p:spTree>
    <p:extLst>
      <p:ext uri="{BB962C8B-B14F-4D97-AF65-F5344CB8AC3E}">
        <p14:creationId xmlns:p14="http://schemas.microsoft.com/office/powerpoint/2010/main" val="35049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14</a:t>
            </a:fld>
            <a:endParaRPr lang="en-US"/>
          </a:p>
        </p:txBody>
      </p:sp>
    </p:spTree>
    <p:extLst>
      <p:ext uri="{BB962C8B-B14F-4D97-AF65-F5344CB8AC3E}">
        <p14:creationId xmlns:p14="http://schemas.microsoft.com/office/powerpoint/2010/main" val="3982261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15</a:t>
            </a:fld>
            <a:endParaRPr lang="en-US"/>
          </a:p>
        </p:txBody>
      </p:sp>
    </p:spTree>
    <p:extLst>
      <p:ext uri="{BB962C8B-B14F-4D97-AF65-F5344CB8AC3E}">
        <p14:creationId xmlns:p14="http://schemas.microsoft.com/office/powerpoint/2010/main" val="1739101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16</a:t>
            </a:fld>
            <a:endParaRPr lang="en-US"/>
          </a:p>
        </p:txBody>
      </p:sp>
    </p:spTree>
    <p:extLst>
      <p:ext uri="{BB962C8B-B14F-4D97-AF65-F5344CB8AC3E}">
        <p14:creationId xmlns:p14="http://schemas.microsoft.com/office/powerpoint/2010/main" val="241674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17</a:t>
            </a:fld>
            <a:endParaRPr lang="en-US"/>
          </a:p>
        </p:txBody>
      </p:sp>
    </p:spTree>
    <p:extLst>
      <p:ext uri="{BB962C8B-B14F-4D97-AF65-F5344CB8AC3E}">
        <p14:creationId xmlns:p14="http://schemas.microsoft.com/office/powerpoint/2010/main" val="4240975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like with IE desktop, if you code against modern standards, websites should work well with IE mobile</a:t>
            </a:r>
          </a:p>
          <a:p>
            <a:r>
              <a:rPr lang="en-US" dirty="0" smtClean="0"/>
              <a:t>IE mobile</a:t>
            </a:r>
            <a:r>
              <a:rPr lang="en-US" baseline="0" dirty="0" smtClean="0"/>
              <a:t> is designed to work and be compatible with other standards based websites</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18</a:t>
            </a:fld>
            <a:endParaRPr lang="en-US"/>
          </a:p>
        </p:txBody>
      </p:sp>
    </p:spTree>
    <p:extLst>
      <p:ext uri="{BB962C8B-B14F-4D97-AF65-F5344CB8AC3E}">
        <p14:creationId xmlns:p14="http://schemas.microsoft.com/office/powerpoint/2010/main" val="670809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19</a:t>
            </a:fld>
            <a:endParaRPr lang="en-US"/>
          </a:p>
        </p:txBody>
      </p:sp>
    </p:spTree>
    <p:extLst>
      <p:ext uri="{BB962C8B-B14F-4D97-AF65-F5344CB8AC3E}">
        <p14:creationId xmlns:p14="http://schemas.microsoft.com/office/powerpoint/2010/main" val="240366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 want to talk about how "clicks" and "taps" are very similar, but not exactly the same. Also note that "touch" events were introduced by Apple with Safari on iOS.</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20</a:t>
            </a:fld>
            <a:endParaRPr lang="en-US"/>
          </a:p>
        </p:txBody>
      </p:sp>
    </p:spTree>
    <p:extLst>
      <p:ext uri="{BB962C8B-B14F-4D97-AF65-F5344CB8AC3E}">
        <p14:creationId xmlns:p14="http://schemas.microsoft.com/office/powerpoint/2010/main" val="941957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there is some initial support in Firefox that can be enabled by a user config setting, however, the implementation is a bit different (especially for multi-touch).</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21</a:t>
            </a:fld>
            <a:endParaRPr lang="en-US"/>
          </a:p>
        </p:txBody>
      </p:sp>
    </p:spTree>
    <p:extLst>
      <p:ext uri="{BB962C8B-B14F-4D97-AF65-F5344CB8AC3E}">
        <p14:creationId xmlns:p14="http://schemas.microsoft.com/office/powerpoint/2010/main" val="3773827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22</a:t>
            </a:fld>
            <a:endParaRPr lang="en-US"/>
          </a:p>
        </p:txBody>
      </p:sp>
    </p:spTree>
    <p:extLst>
      <p:ext uri="{BB962C8B-B14F-4D97-AF65-F5344CB8AC3E}">
        <p14:creationId xmlns:p14="http://schemas.microsoft.com/office/powerpoint/2010/main" val="3260457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23</a:t>
            </a:fld>
            <a:endParaRPr lang="en-US"/>
          </a:p>
        </p:txBody>
      </p:sp>
    </p:spTree>
    <p:extLst>
      <p:ext uri="{BB962C8B-B14F-4D97-AF65-F5344CB8AC3E}">
        <p14:creationId xmlns:p14="http://schemas.microsoft.com/office/powerpoint/2010/main" val="3950280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24</a:t>
            </a:fld>
            <a:endParaRPr lang="en-US"/>
          </a:p>
        </p:txBody>
      </p:sp>
    </p:spTree>
    <p:extLst>
      <p:ext uri="{BB962C8B-B14F-4D97-AF65-F5344CB8AC3E}">
        <p14:creationId xmlns:p14="http://schemas.microsoft.com/office/powerpoint/2010/main" val="3498990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25</a:t>
            </a:fld>
            <a:endParaRPr lang="en-US"/>
          </a:p>
        </p:txBody>
      </p:sp>
    </p:spTree>
    <p:extLst>
      <p:ext uri="{BB962C8B-B14F-4D97-AF65-F5344CB8AC3E}">
        <p14:creationId xmlns:p14="http://schemas.microsoft.com/office/powerpoint/2010/main" val="707778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26</a:t>
            </a:fld>
            <a:endParaRPr lang="en-US"/>
          </a:p>
        </p:txBody>
      </p:sp>
    </p:spTree>
    <p:extLst>
      <p:ext uri="{BB962C8B-B14F-4D97-AF65-F5344CB8AC3E}">
        <p14:creationId xmlns:p14="http://schemas.microsoft.com/office/powerpoint/2010/main" val="1322434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27</a:t>
            </a:fld>
            <a:endParaRPr lang="en-US"/>
          </a:p>
        </p:txBody>
      </p:sp>
    </p:spTree>
    <p:extLst>
      <p:ext uri="{BB962C8B-B14F-4D97-AF65-F5344CB8AC3E}">
        <p14:creationId xmlns:p14="http://schemas.microsoft.com/office/powerpoint/2010/main" val="190087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a:t>
            </a:fld>
            <a:endParaRPr lang="en-US"/>
          </a:p>
        </p:txBody>
      </p:sp>
    </p:spTree>
    <p:extLst>
      <p:ext uri="{BB962C8B-B14F-4D97-AF65-F5344CB8AC3E}">
        <p14:creationId xmlns:p14="http://schemas.microsoft.com/office/powerpoint/2010/main" val="72466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a:t>
            </a:fld>
            <a:endParaRPr lang="en-US"/>
          </a:p>
        </p:txBody>
      </p:sp>
    </p:spTree>
    <p:extLst>
      <p:ext uri="{BB962C8B-B14F-4D97-AF65-F5344CB8AC3E}">
        <p14:creationId xmlns:p14="http://schemas.microsoft.com/office/powerpoint/2010/main" val="19314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a:t>
            </a:fld>
            <a:endParaRPr lang="en-US"/>
          </a:p>
        </p:txBody>
      </p:sp>
    </p:spTree>
    <p:extLst>
      <p:ext uri="{BB962C8B-B14F-4D97-AF65-F5344CB8AC3E}">
        <p14:creationId xmlns:p14="http://schemas.microsoft.com/office/powerpoint/2010/main" val="343365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8</a:t>
            </a:fld>
            <a:endParaRPr lang="en-US"/>
          </a:p>
        </p:txBody>
      </p:sp>
    </p:spTree>
    <p:extLst>
      <p:ext uri="{BB962C8B-B14F-4D97-AF65-F5344CB8AC3E}">
        <p14:creationId xmlns:p14="http://schemas.microsoft.com/office/powerpoint/2010/main" val="37338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9</a:t>
            </a:fld>
            <a:endParaRPr lang="en-US"/>
          </a:p>
        </p:txBody>
      </p:sp>
    </p:spTree>
    <p:extLst>
      <p:ext uri="{BB962C8B-B14F-4D97-AF65-F5344CB8AC3E}">
        <p14:creationId xmlns:p14="http://schemas.microsoft.com/office/powerpoint/2010/main" val="3651430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D0A340-0205-4796-8B2F-9B791CA2B763}" type="datetime1">
              <a:rPr lang="en-US" smtClean="0"/>
              <a:t>12/8/2014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546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817497" cy="1460779"/>
          </a:xfrm>
        </p:spPr>
        <p:txBody>
          <a:bodyPr/>
          <a:lstStyle/>
          <a:p>
            <a:r>
              <a:rPr lang="en-US" b="1" dirty="0" smtClean="0"/>
              <a:t>David Catuhe </a:t>
            </a:r>
            <a:r>
              <a:rPr lang="en-US" dirty="0" smtClean="0"/>
              <a:t>| Principal Program Manager</a:t>
            </a:r>
          </a:p>
          <a:p>
            <a:r>
              <a:rPr lang="en-US" b="1" dirty="0" smtClean="0"/>
              <a:t>Etienne Margraff </a:t>
            </a:r>
            <a:r>
              <a:rPr lang="en-US" dirty="0" smtClean="0"/>
              <a:t>| Technical Evangelist</a:t>
            </a:r>
            <a:endParaRPr lang="en-US" dirty="0"/>
          </a:p>
        </p:txBody>
      </p:sp>
      <p:sp>
        <p:nvSpPr>
          <p:cNvPr id="2" name="Title 1"/>
          <p:cNvSpPr>
            <a:spLocks noGrp="1"/>
          </p:cNvSpPr>
          <p:nvPr>
            <p:ph type="ctrTitle"/>
          </p:nvPr>
        </p:nvSpPr>
        <p:spPr>
          <a:solidFill>
            <a:srgbClr val="007233"/>
          </a:solidFill>
        </p:spPr>
        <p:txBody>
          <a:bodyPr/>
          <a:lstStyle/>
          <a:p>
            <a:r>
              <a:rPr lang="en-US" sz="4000" dirty="0"/>
              <a:t>How to debug a website using IE F12 tools</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Developing a mobile web </a:t>
            </a:r>
            <a:r>
              <a:rPr lang="en-US" sz="2400" b="0" dirty="0" smtClean="0">
                <a:solidFill>
                  <a:srgbClr val="454545"/>
                </a:solidFill>
                <a:cs typeface="Segoe UI"/>
              </a:rPr>
              <a:t>site</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Tools</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66714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Web Essentials Plugin</a:t>
            </a:r>
          </a:p>
        </p:txBody>
      </p:sp>
      <p:sp>
        <p:nvSpPr>
          <p:cNvPr id="7" name="Content Placeholder 6"/>
          <p:cNvSpPr>
            <a:spLocks noGrp="1"/>
          </p:cNvSpPr>
          <p:nvPr>
            <p:ph sz="quarter" idx="10"/>
          </p:nvPr>
        </p:nvSpPr>
        <p:spPr>
          <a:xfrm>
            <a:off x="379514" y="1388226"/>
            <a:ext cx="11525250" cy="5290388"/>
          </a:xfrm>
          <a:prstGeom prst="rect">
            <a:avLst/>
          </a:prstGeom>
        </p:spPr>
        <p:txBody>
          <a:bodyPr/>
          <a:lstStyle/>
          <a:p>
            <a:r>
              <a:rPr lang="en-US" b="1" dirty="0" smtClean="0"/>
              <a:t>Tools</a:t>
            </a:r>
            <a:r>
              <a:rPr lang="en-US" dirty="0" smtClean="0"/>
              <a:t> -&gt; </a:t>
            </a:r>
            <a:r>
              <a:rPr lang="en-US" b="1" dirty="0" smtClean="0"/>
              <a:t>Extensions and Updates</a:t>
            </a:r>
          </a:p>
          <a:p>
            <a:endParaRPr lang="en-US" dirty="0"/>
          </a:p>
        </p:txBody>
      </p:sp>
      <p:pic>
        <p:nvPicPr>
          <p:cNvPr id="8" name="Content Placeholder 5"/>
          <p:cNvPicPr>
            <a:picLocks noChangeAspect="1"/>
          </p:cNvPicPr>
          <p:nvPr/>
        </p:nvPicPr>
        <p:blipFill>
          <a:blip r:embed="rId3"/>
          <a:stretch>
            <a:fillRect/>
          </a:stretch>
        </p:blipFill>
        <p:spPr>
          <a:xfrm>
            <a:off x="2990306" y="2159272"/>
            <a:ext cx="6302847" cy="4351338"/>
          </a:xfrm>
          <a:prstGeom prst="rect">
            <a:avLst/>
          </a:prstGeom>
        </p:spPr>
      </p:pic>
    </p:spTree>
    <p:extLst>
      <p:ext uri="{BB962C8B-B14F-4D97-AF65-F5344CB8AC3E}">
        <p14:creationId xmlns:p14="http://schemas.microsoft.com/office/powerpoint/2010/main" val="246453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a:t>
            </a:r>
            <a:r>
              <a:rPr lang="en-US" dirty="0" err="1" smtClean="0"/>
              <a:t>BrowserLink</a:t>
            </a:r>
            <a:r>
              <a:rPr lang="en-US" dirty="0" smtClean="0"/>
              <a:t> Dashboard</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t>Click the </a:t>
            </a:r>
            <a:r>
              <a:rPr lang="en-US" b="1" dirty="0" smtClean="0"/>
              <a:t>Enable</a:t>
            </a:r>
            <a:r>
              <a:rPr lang="en-US" dirty="0" smtClean="0"/>
              <a:t> option in the toolbar</a:t>
            </a:r>
          </a:p>
          <a:p>
            <a:r>
              <a:rPr lang="en-US" dirty="0" smtClean="0"/>
              <a:t>Open the Dashboard</a:t>
            </a:r>
          </a:p>
          <a:p>
            <a:endParaRPr lang="en-US" dirty="0"/>
          </a:p>
          <a:p>
            <a:endParaRPr lang="en-US" dirty="0"/>
          </a:p>
        </p:txBody>
      </p:sp>
      <p:pic>
        <p:nvPicPr>
          <p:cNvPr id="7" name="Content Placeholder 4"/>
          <p:cNvPicPr>
            <a:picLocks noChangeAspect="1"/>
          </p:cNvPicPr>
          <p:nvPr/>
        </p:nvPicPr>
        <p:blipFill>
          <a:blip r:embed="rId3"/>
          <a:stretch>
            <a:fillRect/>
          </a:stretch>
        </p:blipFill>
        <p:spPr>
          <a:xfrm>
            <a:off x="838200" y="3047071"/>
            <a:ext cx="4362450" cy="1638300"/>
          </a:xfrm>
          <a:prstGeom prst="rect">
            <a:avLst/>
          </a:prstGeom>
        </p:spPr>
      </p:pic>
    </p:spTree>
    <p:extLst>
      <p:ext uri="{BB962C8B-B14F-4D97-AF65-F5344CB8AC3E}">
        <p14:creationId xmlns:p14="http://schemas.microsoft.com/office/powerpoint/2010/main" val="3232032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BrowserLink</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t>Design, Inspect mode allows you to choose an element and pull it up in VS</a:t>
            </a:r>
          </a:p>
          <a:p>
            <a:endParaRPr lang="en-US" dirty="0"/>
          </a:p>
        </p:txBody>
      </p:sp>
      <p:pic>
        <p:nvPicPr>
          <p:cNvPr id="7" name="Content Placeholder 4"/>
          <p:cNvPicPr>
            <a:picLocks noChangeAspect="1"/>
          </p:cNvPicPr>
          <p:nvPr/>
        </p:nvPicPr>
        <p:blipFill>
          <a:blip r:embed="rId3"/>
          <a:stretch>
            <a:fillRect/>
          </a:stretch>
        </p:blipFill>
        <p:spPr>
          <a:xfrm>
            <a:off x="7206049" y="2367012"/>
            <a:ext cx="2362848" cy="4062028"/>
          </a:xfrm>
          <a:prstGeom prst="rect">
            <a:avLst/>
          </a:prstGeom>
        </p:spPr>
      </p:pic>
    </p:spTree>
    <p:extLst>
      <p:ext uri="{BB962C8B-B14F-4D97-AF65-F5344CB8AC3E}">
        <p14:creationId xmlns:p14="http://schemas.microsoft.com/office/powerpoint/2010/main" val="233928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BrowserLink</a:t>
            </a:r>
            <a:endParaRPr lang="en-US" dirty="0"/>
          </a:p>
        </p:txBody>
      </p:sp>
      <p:pic>
        <p:nvPicPr>
          <p:cNvPr id="8" name="Picture 7"/>
          <p:cNvPicPr>
            <a:picLocks noChangeAspect="1"/>
          </p:cNvPicPr>
          <p:nvPr/>
        </p:nvPicPr>
        <p:blipFill>
          <a:blip r:embed="rId3"/>
          <a:stretch>
            <a:fillRect/>
          </a:stretch>
        </p:blipFill>
        <p:spPr>
          <a:xfrm>
            <a:off x="1475160" y="1421039"/>
            <a:ext cx="8810625" cy="4772025"/>
          </a:xfrm>
          <a:prstGeom prst="rect">
            <a:avLst/>
          </a:prstGeom>
        </p:spPr>
      </p:pic>
    </p:spTree>
    <p:extLst>
      <p:ext uri="{BB962C8B-B14F-4D97-AF65-F5344CB8AC3E}">
        <p14:creationId xmlns:p14="http://schemas.microsoft.com/office/powerpoint/2010/main" val="337125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BrowserLink</a:t>
            </a:r>
            <a:endParaRPr lang="en-US" dirty="0"/>
          </a:p>
        </p:txBody>
      </p:sp>
      <p:sp>
        <p:nvSpPr>
          <p:cNvPr id="3" name="Content Placeholder 2"/>
          <p:cNvSpPr>
            <a:spLocks noGrp="1"/>
          </p:cNvSpPr>
          <p:nvPr>
            <p:ph sz="quarter" idx="10"/>
          </p:nvPr>
        </p:nvSpPr>
        <p:spPr>
          <a:prstGeom prst="rect">
            <a:avLst/>
          </a:prstGeom>
        </p:spPr>
        <p:txBody>
          <a:bodyPr>
            <a:normAutofit/>
          </a:bodyPr>
          <a:lstStyle/>
          <a:p>
            <a:r>
              <a:rPr lang="en-US" dirty="0" smtClean="0"/>
              <a:t>Might need this if working with a static HTML file</a:t>
            </a:r>
          </a:p>
          <a:p>
            <a:pPr marL="399915" lvl="1" indent="0">
              <a:buNone/>
            </a:pPr>
            <a:r>
              <a:rPr lang="en-US"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system.webServer</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handlers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add</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Browser Link for HTML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path</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*.html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verb</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marL="399915" lvl="1" indent="0">
              <a:buNone/>
            </a:pP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type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System.Web.StaticFileHandler</a:t>
            </a:r>
            <a:r>
              <a:rPr lang="en-US"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System.Web</a:t>
            </a:r>
            <a:r>
              <a:rPr lang="en-US" sz="1600" dirty="0">
                <a:solidFill>
                  <a:srgbClr val="0000FF"/>
                </a:solidFill>
                <a:highlight>
                  <a:srgbClr val="FFFFFF"/>
                </a:highlight>
                <a:latin typeface="Consolas" panose="020B0609020204030204" pitchFamily="49" charset="0"/>
              </a:rPr>
              <a:t>, Version=4.0.0.0, Culture=neutral, </a:t>
            </a:r>
            <a:r>
              <a:rPr lang="en-US" sz="1600" dirty="0" err="1">
                <a:solidFill>
                  <a:srgbClr val="0000FF"/>
                </a:solidFill>
                <a:highlight>
                  <a:srgbClr val="FFFFFF"/>
                </a:highlight>
                <a:latin typeface="Consolas" panose="020B0609020204030204" pitchFamily="49" charset="0"/>
              </a:rPr>
              <a:t>PublicKeyToken</a:t>
            </a:r>
            <a:r>
              <a:rPr lang="en-US" sz="1600" dirty="0">
                <a:solidFill>
                  <a:srgbClr val="0000FF"/>
                </a:solidFill>
                <a:highlight>
                  <a:srgbClr val="FFFFFF"/>
                </a:highlight>
                <a:latin typeface="Consolas" panose="020B0609020204030204" pitchFamily="49" charset="0"/>
              </a:rPr>
              <a:t>=b03f5f7f11d50a3a</a:t>
            </a:r>
            <a:r>
              <a:rPr lang="en-US" sz="1600" dirty="0">
                <a:solidFill>
                  <a:srgbClr val="000000"/>
                </a:solidFill>
                <a:highlight>
                  <a:srgbClr val="FFFFFF"/>
                </a:highlight>
                <a:latin typeface="Consolas" panose="020B0609020204030204" pitchFamily="49" charset="0"/>
              </a:rPr>
              <a:t>"</a:t>
            </a:r>
          </a:p>
          <a:p>
            <a:pPr marL="399915" lvl="1" indent="0">
              <a:buNone/>
            </a:pP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resourceType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File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preCondition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integratedMode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handlers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system.webServer</a:t>
            </a:r>
            <a:r>
              <a:rPr lang="en-US" sz="1600" dirty="0">
                <a:solidFill>
                  <a:srgbClr val="0000FF"/>
                </a:solidFill>
                <a:highlight>
                  <a:srgbClr val="FFFFFF"/>
                </a:highlight>
                <a:latin typeface="Consolas" panose="020B0609020204030204" pitchFamily="49" charset="0"/>
              </a:rPr>
              <a:t>&gt;</a:t>
            </a:r>
            <a:endParaRPr lang="en-US" sz="1600" dirty="0"/>
          </a:p>
        </p:txBody>
      </p:sp>
    </p:spTree>
    <p:extLst>
      <p:ext uri="{BB962C8B-B14F-4D97-AF65-F5344CB8AC3E}">
        <p14:creationId xmlns:p14="http://schemas.microsoft.com/office/powerpoint/2010/main" val="282142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Developing a mobile web site</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5047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709738"/>
            <a:ext cx="11360150" cy="2852737"/>
          </a:xfrm>
        </p:spPr>
        <p:txBody>
          <a:bodyPr/>
          <a:lstStyle/>
          <a:p>
            <a:r>
              <a:rPr lang="en-US" sz="2400" b="0" dirty="0">
                <a:solidFill>
                  <a:srgbClr val="454545"/>
                </a:solidFill>
                <a:cs typeface="Segoe UI"/>
              </a:rPr>
              <a:t>Developing a mobile web </a:t>
            </a:r>
            <a:r>
              <a:rPr lang="en-US" sz="2400" b="0" dirty="0" smtClean="0">
                <a:solidFill>
                  <a:srgbClr val="454545"/>
                </a:solidFill>
                <a:cs typeface="Segoe UI"/>
              </a:rPr>
              <a:t>site</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Challenges with mobile websites</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937054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Should Just Work</a:t>
            </a:r>
          </a:p>
        </p:txBody>
      </p:sp>
      <p:sp>
        <p:nvSpPr>
          <p:cNvPr id="3" name="Content Placeholder 2"/>
          <p:cNvSpPr>
            <a:spLocks noGrp="1"/>
          </p:cNvSpPr>
          <p:nvPr>
            <p:ph sz="quarter" idx="10"/>
          </p:nvPr>
        </p:nvSpPr>
        <p:spPr>
          <a:prstGeom prst="rect">
            <a:avLst/>
          </a:prstGeom>
        </p:spPr>
        <p:txBody>
          <a:bodyPr/>
          <a:lstStyle/>
          <a:p>
            <a:r>
              <a:rPr lang="en-US" dirty="0" smtClean="0"/>
              <a:t>A priority for the web to just work anywhere</a:t>
            </a:r>
          </a:p>
          <a:p>
            <a:r>
              <a:rPr lang="en-US" b="1" dirty="0" smtClean="0"/>
              <a:t>DO NOT USE</a:t>
            </a:r>
            <a:r>
              <a:rPr lang="en-US" dirty="0" smtClean="0"/>
              <a:t> browser detection</a:t>
            </a:r>
          </a:p>
          <a:p>
            <a:r>
              <a:rPr lang="en-US" dirty="0" smtClean="0"/>
              <a:t>Stop targeting </a:t>
            </a:r>
            <a:r>
              <a:rPr lang="en-US" dirty="0" err="1" smtClean="0"/>
              <a:t>webkit</a:t>
            </a:r>
            <a:r>
              <a:rPr lang="en-US" dirty="0" smtClean="0"/>
              <a:t> prefixes and focus on </a:t>
            </a:r>
            <a:r>
              <a:rPr lang="en-US" b="1" dirty="0" smtClean="0"/>
              <a:t>standards</a:t>
            </a:r>
          </a:p>
          <a:p>
            <a:r>
              <a:rPr lang="en-US" dirty="0" smtClean="0"/>
              <a:t>Mobile IE automatically maps </a:t>
            </a:r>
            <a:r>
              <a:rPr lang="en-US" dirty="0" err="1" smtClean="0"/>
              <a:t>webkit</a:t>
            </a:r>
            <a:r>
              <a:rPr lang="en-US" dirty="0" smtClean="0"/>
              <a:t> prefixes to the appropriate standard</a:t>
            </a:r>
          </a:p>
          <a:p>
            <a:r>
              <a:rPr lang="en-US" dirty="0" smtClean="0"/>
              <a:t>Support both mouse </a:t>
            </a:r>
            <a:r>
              <a:rPr lang="en-US" b="1" u="sng" dirty="0" smtClean="0"/>
              <a:t>AND</a:t>
            </a:r>
            <a:r>
              <a:rPr lang="en-US" dirty="0" smtClean="0"/>
              <a:t> touch</a:t>
            </a:r>
          </a:p>
        </p:txBody>
      </p:sp>
    </p:spTree>
    <p:extLst>
      <p:ext uri="{BB962C8B-B14F-4D97-AF65-F5344CB8AC3E}">
        <p14:creationId xmlns:p14="http://schemas.microsoft.com/office/powerpoint/2010/main" val="166421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cs typeface="Segoe UI"/>
              </a:rPr>
              <a:t>Multi-input Devices</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cs typeface="Segoe UI"/>
              </a:rPr>
              <a:t>We use to be able to rely on a single pointing device: the mouse</a:t>
            </a:r>
            <a:br>
              <a:rPr lang="en-US" dirty="0" smtClean="0">
                <a:cs typeface="Segoe UI"/>
              </a:rPr>
            </a:br>
            <a:endParaRPr lang="en-US" dirty="0" smtClean="0">
              <a:cs typeface="Segoe UI"/>
            </a:endParaRPr>
          </a:p>
          <a:p>
            <a:r>
              <a:rPr lang="en-US" dirty="0" smtClean="0">
                <a:cs typeface="Segoe UI"/>
              </a:rPr>
              <a:t>But now users have multiple input devices!</a:t>
            </a:r>
          </a:p>
          <a:p>
            <a:pPr lvl="1"/>
            <a:r>
              <a:rPr lang="en-US" dirty="0" smtClean="0">
                <a:cs typeface="Segoe UI"/>
              </a:rPr>
              <a:t>Surface Pro: touch screen, but also possibly a mouse </a:t>
            </a:r>
            <a:r>
              <a:rPr lang="en-US" b="1" dirty="0" smtClean="0">
                <a:cs typeface="Segoe UI"/>
              </a:rPr>
              <a:t>and</a:t>
            </a:r>
            <a:r>
              <a:rPr lang="en-US" dirty="0" smtClean="0">
                <a:cs typeface="Segoe UI"/>
              </a:rPr>
              <a:t> stylus!</a:t>
            </a:r>
            <a:br>
              <a:rPr lang="en-US" dirty="0" smtClean="0">
                <a:cs typeface="Segoe UI"/>
              </a:rPr>
            </a:br>
            <a:endParaRPr lang="en-US" dirty="0" smtClean="0">
              <a:cs typeface="Segoe UI"/>
            </a:endParaRPr>
          </a:p>
          <a:p>
            <a:r>
              <a:rPr lang="en-US" dirty="0" smtClean="0">
                <a:latin typeface="Segoe UI"/>
                <a:cs typeface="Segoe UI"/>
              </a:rPr>
              <a:t>This is the impetus for "pointer" events</a:t>
            </a:r>
          </a:p>
          <a:p>
            <a:pPr lvl="1"/>
            <a:r>
              <a:rPr lang="en-US" dirty="0" smtClean="0">
                <a:latin typeface="Segoe UI"/>
                <a:cs typeface="Segoe UI"/>
              </a:rPr>
              <a:t>allows handling of any input type with proper data using a single API</a:t>
            </a:r>
            <a:endParaRPr lang="en-US" dirty="0">
              <a:latin typeface="Segoe UI"/>
              <a:cs typeface="Segoe UI"/>
            </a:endParaRPr>
          </a:p>
        </p:txBody>
      </p:sp>
    </p:spTree>
    <p:extLst>
      <p:ext uri="{BB962C8B-B14F-4D97-AF65-F5344CB8AC3E}">
        <p14:creationId xmlns:p14="http://schemas.microsoft.com/office/powerpoint/2010/main" val="56198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140620678"/>
              </p:ext>
            </p:extLst>
          </p:nvPr>
        </p:nvGraphicFramePr>
        <p:xfrm>
          <a:off x="379413" y="1417636"/>
          <a:ext cx="11525250" cy="312585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How to debug a website using IE F12 tools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Working with web standards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b="0" dirty="0" smtClean="0">
                          <a:latin typeface="Segoe UI Light" panose="020B0502040204020203" pitchFamily="34" charset="0"/>
                          <a:cs typeface="Segoe UI Light" panose="020B0502040204020203" pitchFamily="34" charset="0"/>
                        </a:rPr>
                        <a:t>Debugging with the console and the debugger windows</a:t>
                      </a: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 </a:t>
                      </a:r>
                      <a:r>
                        <a:rPr lang="en-US" sz="2400" b="0" dirty="0" smtClean="0">
                          <a:latin typeface="Segoe UI Light" panose="020B0502040204020203" pitchFamily="34" charset="0"/>
                          <a:cs typeface="Segoe UI Light" panose="020B0502040204020203" pitchFamily="34" charset="0"/>
                        </a:rPr>
                        <a:t>Optimizing your page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a:t>
                      </a:r>
                      <a:r>
                        <a:rPr lang="en-US" sz="2400" b="1" dirty="0" smtClean="0">
                          <a:latin typeface="Segoe UI Light" panose="020B0502040204020203" pitchFamily="34" charset="0"/>
                          <a:cs typeface="Segoe UI Light" panose="020B0502040204020203" pitchFamily="34" charset="0"/>
                        </a:rPr>
                        <a:t>Developing a mobile web site</a:t>
                      </a:r>
                      <a:endParaRPr lang="en-US" sz="2400" b="1"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Testing on all browsers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Mouse vs Touch vs Pointer</a:t>
            </a:r>
            <a:endParaRPr lang="en-US" dirty="0"/>
          </a:p>
        </p:txBody>
      </p:sp>
      <p:sp>
        <p:nvSpPr>
          <p:cNvPr id="6" name="Content Placeholder 5"/>
          <p:cNvSpPr>
            <a:spLocks noGrp="1"/>
          </p:cNvSpPr>
          <p:nvPr>
            <p:ph sz="quarter" idx="10"/>
          </p:nvPr>
        </p:nvSpPr>
        <p:spPr>
          <a:prstGeom prst="rect">
            <a:avLst/>
          </a:prstGeom>
        </p:spPr>
        <p:txBody>
          <a:bodyPr/>
          <a:lstStyle/>
          <a:p>
            <a:r>
              <a:rPr lang="en-US" dirty="0">
                <a:cs typeface="Segoe UI"/>
              </a:rPr>
              <a:t>In the past, </a:t>
            </a:r>
            <a:r>
              <a:rPr lang="en-US" dirty="0" smtClean="0">
                <a:cs typeface="Segoe UI"/>
              </a:rPr>
              <a:t>we attached to </a:t>
            </a:r>
            <a:r>
              <a:rPr lang="en-US" dirty="0">
                <a:cs typeface="Segoe UI"/>
              </a:rPr>
              <a:t>mouse events like "click" and </a:t>
            </a:r>
            <a:r>
              <a:rPr lang="en-US" b="1" dirty="0" err="1" smtClean="0">
                <a:cs typeface="Segoe UI"/>
              </a:rPr>
              <a:t>mouseover</a:t>
            </a:r>
            <a:endParaRPr lang="en-US" b="1" dirty="0">
              <a:cs typeface="Segoe UI"/>
            </a:endParaRPr>
          </a:p>
          <a:p>
            <a:r>
              <a:rPr lang="en-US" dirty="0">
                <a:cs typeface="Segoe UI"/>
              </a:rPr>
              <a:t>Then browsers added </a:t>
            </a:r>
            <a:r>
              <a:rPr lang="en-US" b="1" dirty="0" smtClean="0">
                <a:cs typeface="Segoe UI"/>
              </a:rPr>
              <a:t>touch</a:t>
            </a:r>
            <a:r>
              <a:rPr lang="en-US" dirty="0" smtClean="0">
                <a:cs typeface="Segoe UI"/>
              </a:rPr>
              <a:t> </a:t>
            </a:r>
            <a:r>
              <a:rPr lang="en-US" dirty="0">
                <a:cs typeface="Segoe UI"/>
              </a:rPr>
              <a:t>events for capacitive screens</a:t>
            </a:r>
          </a:p>
          <a:p>
            <a:pPr lvl="1"/>
            <a:r>
              <a:rPr lang="en-US" dirty="0">
                <a:cs typeface="Segoe UI"/>
              </a:rPr>
              <a:t>These included things like </a:t>
            </a:r>
            <a:r>
              <a:rPr lang="en-US" b="1" dirty="0" err="1" smtClean="0">
                <a:cs typeface="Segoe UI"/>
              </a:rPr>
              <a:t>touchstart</a:t>
            </a:r>
            <a:r>
              <a:rPr lang="en-US" dirty="0" smtClean="0">
                <a:cs typeface="Segoe UI"/>
              </a:rPr>
              <a:t> </a:t>
            </a:r>
            <a:r>
              <a:rPr lang="en-US" dirty="0">
                <a:cs typeface="Segoe UI"/>
              </a:rPr>
              <a:t>and </a:t>
            </a:r>
            <a:r>
              <a:rPr lang="en-US" b="1" dirty="0" err="1" smtClean="0">
                <a:cs typeface="Segoe UI"/>
              </a:rPr>
              <a:t>touchmove</a:t>
            </a:r>
            <a:endParaRPr lang="en-US" dirty="0">
              <a:cs typeface="Segoe UI"/>
            </a:endParaRPr>
          </a:p>
          <a:p>
            <a:pPr lvl="1"/>
            <a:r>
              <a:rPr lang="en-US" dirty="0" err="1" smtClean="0">
                <a:cs typeface="Segoe UI"/>
              </a:rPr>
              <a:t>Comabinable</a:t>
            </a:r>
            <a:r>
              <a:rPr lang="en-US" dirty="0" smtClean="0">
                <a:cs typeface="Segoe UI"/>
              </a:rPr>
              <a:t> to simulate things as </a:t>
            </a:r>
            <a:r>
              <a:rPr lang="en-US" b="1" dirty="0" smtClean="0">
                <a:cs typeface="Segoe UI"/>
              </a:rPr>
              <a:t>tap</a:t>
            </a:r>
            <a:r>
              <a:rPr lang="en-US" dirty="0" smtClean="0">
                <a:cs typeface="Segoe UI"/>
              </a:rPr>
              <a:t> </a:t>
            </a:r>
            <a:r>
              <a:rPr lang="en-US" dirty="0">
                <a:cs typeface="Segoe UI"/>
              </a:rPr>
              <a:t>and </a:t>
            </a:r>
            <a:r>
              <a:rPr lang="en-US" b="1" dirty="0" smtClean="0">
                <a:cs typeface="Segoe UI"/>
              </a:rPr>
              <a:t>swipe</a:t>
            </a:r>
            <a:r>
              <a:rPr lang="en-US" dirty="0" smtClean="0">
                <a:cs typeface="Segoe UI"/>
              </a:rPr>
              <a:t> </a:t>
            </a:r>
            <a:r>
              <a:rPr lang="en-US" dirty="0">
                <a:cs typeface="Segoe UI"/>
              </a:rPr>
              <a:t>events</a:t>
            </a:r>
            <a:br>
              <a:rPr lang="en-US" dirty="0">
                <a:cs typeface="Segoe UI"/>
              </a:rPr>
            </a:br>
            <a:endParaRPr lang="en-US" dirty="0">
              <a:cs typeface="Segoe UI"/>
            </a:endParaRPr>
          </a:p>
          <a:p>
            <a:r>
              <a:rPr lang="en-US" dirty="0">
                <a:cs typeface="Segoe UI"/>
              </a:rPr>
              <a:t>Now we have </a:t>
            </a:r>
            <a:r>
              <a:rPr lang="en-US" b="1" dirty="0" smtClean="0">
                <a:cs typeface="Segoe UI"/>
              </a:rPr>
              <a:t>pointer</a:t>
            </a:r>
            <a:r>
              <a:rPr lang="en-US" dirty="0" smtClean="0">
                <a:cs typeface="Segoe UI"/>
              </a:rPr>
              <a:t> </a:t>
            </a:r>
            <a:r>
              <a:rPr lang="en-US" dirty="0">
                <a:cs typeface="Segoe UI"/>
              </a:rPr>
              <a:t>events to unify </a:t>
            </a:r>
            <a:r>
              <a:rPr lang="en-US" dirty="0" smtClean="0">
                <a:cs typeface="Segoe UI"/>
              </a:rPr>
              <a:t>both concepts</a:t>
            </a:r>
            <a:endParaRPr lang="en-US" dirty="0">
              <a:cs typeface="Segoe UI"/>
            </a:endParaRPr>
          </a:p>
          <a:p>
            <a:pPr lvl="1"/>
            <a:r>
              <a:rPr lang="en-US" dirty="0">
                <a:cs typeface="Segoe UI"/>
              </a:rPr>
              <a:t>Uses abstract terms to cover mouse, finger, stylus, etc.</a:t>
            </a:r>
            <a:endParaRPr lang="en-US" dirty="0">
              <a:latin typeface="Segoe UI"/>
              <a:cs typeface="Segoe UI"/>
            </a:endParaRP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8C71CAF9-4461-454A-B702-D536C3775752}" type="slidenum">
              <a:rPr lang="en-US" smtClean="0"/>
              <a:t>20</a:t>
            </a:fld>
            <a:endParaRPr lang="en-US"/>
          </a:p>
        </p:txBody>
      </p:sp>
    </p:spTree>
    <p:extLst>
      <p:ext uri="{BB962C8B-B14F-4D97-AF65-F5344CB8AC3E}">
        <p14:creationId xmlns:p14="http://schemas.microsoft.com/office/powerpoint/2010/main" val="146160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Pointer Events</a:t>
            </a:r>
            <a:endParaRPr lang="en-US" dirty="0"/>
          </a:p>
        </p:txBody>
      </p:sp>
      <p:sp>
        <p:nvSpPr>
          <p:cNvPr id="6" name="Content Placeholder 5"/>
          <p:cNvSpPr>
            <a:spLocks noGrp="1"/>
          </p:cNvSpPr>
          <p:nvPr>
            <p:ph sz="quarter" idx="10"/>
          </p:nvPr>
        </p:nvSpPr>
        <p:spPr>
          <a:prstGeom prst="rect">
            <a:avLst/>
          </a:prstGeom>
        </p:spPr>
        <p:txBody>
          <a:bodyPr/>
          <a:lstStyle/>
          <a:p>
            <a:r>
              <a:rPr lang="en-US" dirty="0"/>
              <a:t>Intended to abstract any input to a single set of events</a:t>
            </a:r>
          </a:p>
          <a:p>
            <a:r>
              <a:rPr lang="en-US" dirty="0"/>
              <a:t>Default browser action and data can vary depending on input type</a:t>
            </a:r>
          </a:p>
          <a:p>
            <a:r>
              <a:rPr lang="en-US" dirty="0" smtClean="0"/>
              <a:t>Currently </a:t>
            </a:r>
            <a:r>
              <a:rPr lang="en-US" dirty="0"/>
              <a:t>only fully supported </a:t>
            </a:r>
            <a:r>
              <a:rPr lang="en-US" dirty="0" smtClean="0"/>
              <a:t>in </a:t>
            </a:r>
            <a:r>
              <a:rPr lang="en-US" dirty="0"/>
              <a:t>IE 10+</a:t>
            </a:r>
          </a:p>
          <a:p>
            <a:pPr lvl="1"/>
            <a:r>
              <a:rPr lang="en-US" b="1" dirty="0"/>
              <a:t>IE</a:t>
            </a:r>
            <a:r>
              <a:rPr lang="en-US" dirty="0"/>
              <a:t> 10 requires the </a:t>
            </a:r>
            <a:r>
              <a:rPr lang="en-US" b="1" dirty="0" err="1" smtClean="0"/>
              <a:t>ms</a:t>
            </a:r>
            <a:r>
              <a:rPr lang="en-US" dirty="0" smtClean="0"/>
              <a:t> </a:t>
            </a:r>
            <a:r>
              <a:rPr lang="en-US" dirty="0"/>
              <a:t>vendor prefix to use</a:t>
            </a:r>
          </a:p>
          <a:p>
            <a:pPr lvl="1"/>
            <a:r>
              <a:rPr lang="en-US" b="1" dirty="0" smtClean="0"/>
              <a:t>W3C </a:t>
            </a:r>
            <a:r>
              <a:rPr lang="en-US" dirty="0" smtClean="0"/>
              <a:t>candidate </a:t>
            </a:r>
            <a:r>
              <a:rPr lang="en-US" dirty="0"/>
              <a:t>recommendation</a:t>
            </a:r>
          </a:p>
        </p:txBody>
      </p:sp>
    </p:spTree>
    <p:extLst>
      <p:ext uri="{BB962C8B-B14F-4D97-AF65-F5344CB8AC3E}">
        <p14:creationId xmlns:p14="http://schemas.microsoft.com/office/powerpoint/2010/main" val="74992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Pointer Events</a:t>
            </a:r>
            <a:endParaRPr lang="en-US" dirty="0"/>
          </a:p>
        </p:txBody>
      </p:sp>
      <p:sp>
        <p:nvSpPr>
          <p:cNvPr id="6" name="Content Placeholder 5"/>
          <p:cNvSpPr>
            <a:spLocks noGrp="1"/>
          </p:cNvSpPr>
          <p:nvPr>
            <p:ph sz="quarter" idx="10"/>
          </p:nvPr>
        </p:nvSpPr>
        <p:spPr>
          <a:prstGeom prst="rect">
            <a:avLst/>
          </a:prstGeom>
        </p:spPr>
        <p:txBody>
          <a:bodyPr/>
          <a:lstStyle/>
          <a:p>
            <a:r>
              <a:rPr lang="en-US" dirty="0"/>
              <a:t>Pointer events </a:t>
            </a:r>
            <a:endParaRPr lang="en-US" dirty="0" smtClean="0"/>
          </a:p>
          <a:p>
            <a:pPr lvl="1"/>
            <a:r>
              <a:rPr lang="en-US" dirty="0" smtClean="0"/>
              <a:t>generally </a:t>
            </a:r>
            <a:r>
              <a:rPr lang="en-US" dirty="0"/>
              <a:t>mimic existing mouse </a:t>
            </a:r>
            <a:r>
              <a:rPr lang="en-US" dirty="0" smtClean="0"/>
              <a:t>events</a:t>
            </a:r>
          </a:p>
          <a:p>
            <a:pPr lvl="1"/>
            <a:r>
              <a:rPr lang="en-US" dirty="0" smtClean="0"/>
              <a:t>are fired </a:t>
            </a:r>
            <a:r>
              <a:rPr lang="en-US" dirty="0"/>
              <a:t>from any pointing input device (stylus or finger):</a:t>
            </a:r>
          </a:p>
          <a:p>
            <a:pPr marL="0" indent="0">
              <a:buNone/>
            </a:pPr>
            <a:r>
              <a:rPr lang="en-US" dirty="0"/>
              <a:t/>
            </a:r>
            <a:br>
              <a:rPr lang="en-US" dirty="0"/>
            </a:br>
            <a:r>
              <a:rPr lang="en-US" dirty="0"/>
              <a:t/>
            </a:r>
            <a:br>
              <a:rPr lang="en-US" dirty="0"/>
            </a:br>
            <a:endParaRPr lang="en-US" dirty="0"/>
          </a:p>
          <a:p>
            <a:r>
              <a:rPr lang="en-US" dirty="0" smtClean="0"/>
              <a:t>We </a:t>
            </a:r>
            <a:r>
              <a:rPr lang="en-US" dirty="0"/>
              <a:t>also get the </a:t>
            </a:r>
            <a:r>
              <a:rPr lang="en-US" b="1" dirty="0" err="1" smtClean="0"/>
              <a:t>pointercancel</a:t>
            </a:r>
            <a:r>
              <a:rPr lang="en-US" dirty="0" smtClean="0"/>
              <a:t> </a:t>
            </a:r>
            <a:r>
              <a:rPr lang="en-US" dirty="0"/>
              <a:t>event (same as </a:t>
            </a:r>
            <a:r>
              <a:rPr lang="en-US" b="1" dirty="0" err="1" smtClean="0"/>
              <a:t>touchcancel</a:t>
            </a:r>
            <a:r>
              <a:rPr lang="en-US" dirty="0" smtClean="0"/>
              <a:t>)</a:t>
            </a:r>
            <a:endParaRPr lang="en-US" dirty="0"/>
          </a:p>
        </p:txBody>
      </p:sp>
      <p:sp>
        <p:nvSpPr>
          <p:cNvPr id="2" name="TextBox 1"/>
          <p:cNvSpPr txBox="1"/>
          <p:nvPr/>
        </p:nvSpPr>
        <p:spPr>
          <a:xfrm>
            <a:off x="1380241" y="2961750"/>
            <a:ext cx="4383673" cy="1569660"/>
          </a:xfrm>
          <a:prstGeom prst="rect">
            <a:avLst/>
          </a:prstGeom>
        </p:spPr>
        <p:txBody>
          <a:bodyPr rtlCol="0">
            <a:spAutoFit/>
          </a:bodyPr>
          <a:lstStyle/>
          <a:p>
            <a:pPr algn="r"/>
            <a:r>
              <a:rPr lang="en-US" sz="2400" dirty="0" err="1">
                <a:solidFill>
                  <a:srgbClr val="454545"/>
                </a:solidFill>
                <a:latin typeface="Segoe UI" charset="0"/>
                <a:cs typeface="Segoe UI" charset="0"/>
              </a:rPr>
              <a:t>mousedown</a:t>
            </a:r>
            <a:endParaRPr lang="en-US" sz="2400" dirty="0">
              <a:solidFill>
                <a:srgbClr val="454545"/>
              </a:solidFill>
              <a:latin typeface="Segoe UI" charset="0"/>
              <a:cs typeface="Segoe UI" charset="0"/>
            </a:endParaRPr>
          </a:p>
          <a:p>
            <a:pPr algn="r"/>
            <a:r>
              <a:rPr lang="en-US" sz="2400" dirty="0" err="1">
                <a:solidFill>
                  <a:srgbClr val="454545"/>
                </a:solidFill>
                <a:latin typeface="Segoe UI" charset="0"/>
                <a:cs typeface="Segoe UI" charset="0"/>
              </a:rPr>
              <a:t>mouseenter</a:t>
            </a:r>
            <a:endParaRPr lang="en-US" sz="2400" dirty="0">
              <a:solidFill>
                <a:srgbClr val="454545"/>
              </a:solidFill>
              <a:latin typeface="Segoe UI" charset="0"/>
              <a:cs typeface="Segoe UI" charset="0"/>
            </a:endParaRPr>
          </a:p>
          <a:p>
            <a:pPr algn="r"/>
            <a:r>
              <a:rPr lang="en-US" sz="2400" dirty="0" err="1">
                <a:solidFill>
                  <a:srgbClr val="454545"/>
                </a:solidFill>
                <a:latin typeface="Segoe UI" charset="0"/>
                <a:cs typeface="Segoe UI" charset="0"/>
              </a:rPr>
              <a:t>mousemove</a:t>
            </a:r>
            <a:endParaRPr lang="en-US" sz="2400" dirty="0">
              <a:solidFill>
                <a:srgbClr val="454545"/>
              </a:solidFill>
              <a:latin typeface="Segoe UI" charset="0"/>
              <a:cs typeface="Segoe UI" charset="0"/>
            </a:endParaRPr>
          </a:p>
          <a:p>
            <a:pPr algn="r"/>
            <a:r>
              <a:rPr lang="en-US" sz="2400" dirty="0" err="1">
                <a:solidFill>
                  <a:srgbClr val="454545"/>
                </a:solidFill>
                <a:latin typeface="Segoe UI" charset="0"/>
                <a:cs typeface="Segoe UI" charset="0"/>
              </a:rPr>
              <a:t>mouseup</a:t>
            </a:r>
            <a:endParaRPr lang="en-US" sz="2400" dirty="0">
              <a:solidFill>
                <a:srgbClr val="454545"/>
              </a:solidFill>
              <a:latin typeface="Segoe UI" charset="0"/>
              <a:cs typeface="Segoe UI" charset="0"/>
            </a:endParaRPr>
          </a:p>
        </p:txBody>
      </p:sp>
      <p:sp>
        <p:nvSpPr>
          <p:cNvPr id="8" name="TextBox 7"/>
          <p:cNvSpPr txBox="1"/>
          <p:nvPr/>
        </p:nvSpPr>
        <p:spPr>
          <a:xfrm>
            <a:off x="5880354" y="2947373"/>
            <a:ext cx="5034390" cy="1569660"/>
          </a:xfrm>
          <a:prstGeom prst="rect">
            <a:avLst/>
          </a:prstGeom>
        </p:spPr>
        <p:txBody>
          <a:bodyPr rtlCol="0">
            <a:spAutoFit/>
          </a:bodyPr>
          <a:lstStyle/>
          <a:p>
            <a:r>
              <a:rPr lang="en-US" sz="2400">
                <a:solidFill>
                  <a:srgbClr val="454545"/>
                </a:solidFill>
                <a:latin typeface="Segoe UI" charset="0"/>
                <a:cs typeface="Segoe UI" charset="0"/>
              </a:rPr>
              <a:t>=&gt;   pointerdown</a:t>
            </a:r>
          </a:p>
          <a:p>
            <a:r>
              <a:rPr lang="en-US" sz="2400">
                <a:solidFill>
                  <a:srgbClr val="454545"/>
                </a:solidFill>
                <a:latin typeface="Segoe UI" charset="0"/>
                <a:cs typeface="Segoe UI" charset="0"/>
              </a:rPr>
              <a:t>=&gt;   pointerenter</a:t>
            </a:r>
          </a:p>
          <a:p>
            <a:r>
              <a:rPr lang="en-US" sz="2400">
                <a:solidFill>
                  <a:srgbClr val="454545"/>
                </a:solidFill>
                <a:latin typeface="Segoe UI" charset="0"/>
                <a:cs typeface="Segoe UI" charset="0"/>
              </a:rPr>
              <a:t>=&gt;   pointermove</a:t>
            </a:r>
          </a:p>
          <a:p>
            <a:r>
              <a:rPr lang="en-US" sz="2400">
                <a:solidFill>
                  <a:srgbClr val="454545"/>
                </a:solidFill>
                <a:latin typeface="Segoe UI" charset="0"/>
                <a:cs typeface="Segoe UI" charset="0"/>
              </a:rPr>
              <a:t>=&gt;   pointerup</a:t>
            </a:r>
          </a:p>
        </p:txBody>
      </p:sp>
    </p:spTree>
    <p:extLst>
      <p:ext uri="{BB962C8B-B14F-4D97-AF65-F5344CB8AC3E}">
        <p14:creationId xmlns:p14="http://schemas.microsoft.com/office/powerpoint/2010/main" val="220721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Handling Pointer Events</a:t>
            </a:r>
            <a:endParaRPr lang="en-US" dirty="0"/>
          </a:p>
        </p:txBody>
      </p:sp>
      <p:sp>
        <p:nvSpPr>
          <p:cNvPr id="6" name="Content Placeholder 5"/>
          <p:cNvSpPr>
            <a:spLocks noGrp="1"/>
          </p:cNvSpPr>
          <p:nvPr>
            <p:ph sz="quarter" idx="10"/>
          </p:nvPr>
        </p:nvSpPr>
        <p:spPr>
          <a:prstGeom prst="rect">
            <a:avLst/>
          </a:prstGeom>
        </p:spPr>
        <p:txBody>
          <a:bodyPr/>
          <a:lstStyle/>
          <a:p>
            <a:r>
              <a:rPr lang="en-US" dirty="0"/>
              <a:t>Pointer events are handled just like any other</a:t>
            </a:r>
            <a:r>
              <a:rPr lang="en-US" dirty="0" smtClean="0"/>
              <a:t>:</a:t>
            </a:r>
          </a:p>
          <a:p>
            <a:endParaRPr lang="en-US" dirty="0"/>
          </a:p>
          <a:p>
            <a:pPr marL="399915" lvl="1" indent="0">
              <a:buNone/>
            </a:pPr>
            <a:r>
              <a:rPr lang="en-US" sz="2000" dirty="0" err="1" smtClean="0">
                <a:solidFill>
                  <a:srgbClr val="000000"/>
                </a:solidFill>
                <a:highlight>
                  <a:srgbClr val="FFFFFF"/>
                </a:highlight>
                <a:latin typeface="Consolas" panose="020B0609020204030204" pitchFamily="49" charset="0"/>
              </a:rPr>
              <a:t>someElement.addEventListener</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pointerdown</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evt</a:t>
            </a: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handle just like you might a "</a:t>
            </a:r>
            <a:r>
              <a:rPr lang="en-US" sz="2000" dirty="0" err="1">
                <a:solidFill>
                  <a:srgbClr val="008000"/>
                </a:solidFill>
                <a:highlight>
                  <a:srgbClr val="FFFFFF"/>
                </a:highlight>
                <a:latin typeface="Consolas" panose="020B0609020204030204" pitchFamily="49" charset="0"/>
              </a:rPr>
              <a:t>mousedown</a:t>
            </a:r>
            <a:r>
              <a:rPr lang="en-US" sz="2000" dirty="0">
                <a:solidFill>
                  <a:srgbClr val="008000"/>
                </a:solidFill>
                <a:highlight>
                  <a:srgbClr val="FFFFFF"/>
                </a:highlight>
                <a:latin typeface="Consolas" panose="020B0609020204030204" pitchFamily="49" charset="0"/>
              </a:rPr>
              <a:t>" event,</a:t>
            </a:r>
            <a:endParaRPr lang="en-US" sz="2000" dirty="0">
              <a:solidFill>
                <a:srgbClr val="000000"/>
              </a:solidFill>
              <a:highlight>
                <a:srgbClr val="FFFFFF"/>
              </a:highlight>
              <a:latin typeface="Consolas" panose="020B0609020204030204" pitchFamily="49" charset="0"/>
            </a:endParaRP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but you can inspect </a:t>
            </a:r>
            <a:r>
              <a:rPr lang="en-US" sz="2000" dirty="0" err="1">
                <a:solidFill>
                  <a:srgbClr val="008000"/>
                </a:solidFill>
                <a:highlight>
                  <a:srgbClr val="FFFFFF"/>
                </a:highlight>
                <a:latin typeface="Consolas" panose="020B0609020204030204" pitchFamily="49" charset="0"/>
              </a:rPr>
              <a:t>evt.pointerType</a:t>
            </a:r>
            <a:r>
              <a:rPr lang="en-US" sz="2000" dirty="0">
                <a:solidFill>
                  <a:srgbClr val="008000"/>
                </a:solidFill>
                <a:highlight>
                  <a:srgbClr val="FFFFFF"/>
                </a:highlight>
                <a:latin typeface="Consolas" panose="020B0609020204030204" pitchFamily="49" charset="0"/>
              </a:rPr>
              <a:t> to tailor actions to input type</a:t>
            </a:r>
            <a:endParaRPr lang="en-US" sz="2000" dirty="0">
              <a:solidFill>
                <a:srgbClr val="000000"/>
              </a:solidFill>
              <a:highlight>
                <a:srgbClr val="FFFFFF"/>
              </a:highlight>
              <a:latin typeface="Consolas" panose="020B0609020204030204" pitchFamily="49" charset="0"/>
            </a:endParaRPr>
          </a:p>
          <a:p>
            <a:pPr marL="399915" lvl="1" indent="0">
              <a:buNone/>
            </a:pPr>
            <a:r>
              <a:rPr lang="en-US" sz="2000" dirty="0">
                <a:solidFill>
                  <a:srgbClr val="000000"/>
                </a:solidFill>
                <a:highlight>
                  <a:srgbClr val="FFFFFF"/>
                </a:highlight>
                <a:latin typeface="Consolas" panose="020B0609020204030204" pitchFamily="49" charset="0"/>
              </a:rPr>
              <a:t>});</a:t>
            </a:r>
            <a:endParaRPr lang="en-US" sz="2000" dirty="0">
              <a:latin typeface="Segoe UI"/>
              <a:cs typeface="Segoe UI"/>
            </a:endParaRPr>
          </a:p>
        </p:txBody>
      </p:sp>
    </p:spTree>
    <p:extLst>
      <p:ext uri="{BB962C8B-B14F-4D97-AF65-F5344CB8AC3E}">
        <p14:creationId xmlns:p14="http://schemas.microsoft.com/office/powerpoint/2010/main" val="2759410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Hand.js</a:t>
            </a:r>
            <a:endParaRPr lang="en-US" dirty="0"/>
          </a:p>
        </p:txBody>
      </p:sp>
      <p:sp>
        <p:nvSpPr>
          <p:cNvPr id="6" name="Content Placeholder 5"/>
          <p:cNvSpPr>
            <a:spLocks noGrp="1"/>
          </p:cNvSpPr>
          <p:nvPr>
            <p:ph sz="quarter" idx="10"/>
          </p:nvPr>
        </p:nvSpPr>
        <p:spPr>
          <a:prstGeom prst="rect">
            <a:avLst/>
          </a:prstGeom>
        </p:spPr>
        <p:txBody>
          <a:bodyPr/>
          <a:lstStyle/>
          <a:p>
            <a:r>
              <a:rPr lang="en-US" dirty="0"/>
              <a:t>This is a polyfill for the pointer events specification</a:t>
            </a:r>
          </a:p>
          <a:p>
            <a:r>
              <a:rPr lang="en-US" dirty="0"/>
              <a:t>It allows a developer to handle pointer events across most browsers</a:t>
            </a:r>
          </a:p>
          <a:p>
            <a:r>
              <a:rPr lang="en-US" dirty="0"/>
              <a:t>No need to </a:t>
            </a:r>
            <a:r>
              <a:rPr lang="en-US" dirty="0" smtClean="0"/>
              <a:t>handle </a:t>
            </a:r>
          </a:p>
          <a:p>
            <a:pPr lvl="1"/>
            <a:r>
              <a:rPr lang="en-US" b="1" dirty="0" err="1" smtClean="0"/>
              <a:t>mousexxx</a:t>
            </a:r>
            <a:r>
              <a:rPr lang="en-US" b="1" dirty="0" smtClean="0"/>
              <a:t> and </a:t>
            </a:r>
            <a:r>
              <a:rPr lang="en-US" b="1" dirty="0" err="1" smtClean="0"/>
              <a:t>touchxxx</a:t>
            </a:r>
            <a:r>
              <a:rPr lang="en-US" dirty="0" smtClean="0"/>
              <a:t> </a:t>
            </a:r>
            <a:r>
              <a:rPr lang="en-US" dirty="0"/>
              <a:t>events for other browsers </a:t>
            </a:r>
            <a:endParaRPr lang="en-US" dirty="0" smtClean="0"/>
          </a:p>
          <a:p>
            <a:pPr lvl="1"/>
            <a:r>
              <a:rPr lang="en-US" b="1" dirty="0" err="1" smtClean="0"/>
              <a:t>pointerxxx</a:t>
            </a:r>
            <a:r>
              <a:rPr lang="en-US" dirty="0" smtClean="0"/>
              <a:t> </a:t>
            </a:r>
            <a:r>
              <a:rPr lang="en-US" dirty="0"/>
              <a:t>for </a:t>
            </a:r>
            <a:r>
              <a:rPr lang="en-US" dirty="0" smtClean="0"/>
              <a:t>IE</a:t>
            </a:r>
            <a:endParaRPr lang="en-US" dirty="0"/>
          </a:p>
        </p:txBody>
      </p:sp>
    </p:spTree>
    <p:extLst>
      <p:ext uri="{BB962C8B-B14F-4D97-AF65-F5344CB8AC3E}">
        <p14:creationId xmlns:p14="http://schemas.microsoft.com/office/powerpoint/2010/main" val="2507279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Hand.js</a:t>
            </a:r>
            <a:endParaRPr lang="en-US" dirty="0"/>
          </a:p>
        </p:txBody>
      </p:sp>
      <p:sp>
        <p:nvSpPr>
          <p:cNvPr id="6" name="Content Placeholder 5"/>
          <p:cNvSpPr>
            <a:spLocks noGrp="1"/>
          </p:cNvSpPr>
          <p:nvPr>
            <p:ph sz="quarter" idx="10"/>
          </p:nvPr>
        </p:nvSpPr>
        <p:spPr>
          <a:prstGeom prst="rect">
            <a:avLst/>
          </a:prstGeom>
        </p:spPr>
        <p:txBody>
          <a:bodyPr>
            <a:normAutofit/>
          </a:bodyPr>
          <a:lstStyle/>
          <a:p>
            <a:r>
              <a:rPr lang="en-US" dirty="0"/>
              <a:t>Using the library is simple, include the library JS file and use pointer events</a:t>
            </a:r>
            <a:r>
              <a:rPr lang="en-US" dirty="0" smtClean="0"/>
              <a:t>:</a:t>
            </a:r>
          </a:p>
          <a:p>
            <a:endParaRPr lang="en-US" dirty="0">
              <a:latin typeface="Segoe UI"/>
              <a:cs typeface="Segoe UI"/>
            </a:endParaRPr>
          </a:p>
          <a:p>
            <a:pPr marL="799829" lvl="2"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script</a:t>
            </a:r>
            <a:r>
              <a:rPr lang="en-US" sz="1800" dirty="0">
                <a:solidFill>
                  <a:srgbClr val="000000"/>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src</a:t>
            </a:r>
            <a:r>
              <a:rPr lang="en-US" sz="1800" dirty="0">
                <a:solidFill>
                  <a:srgbClr val="0000FF"/>
                </a:solidFill>
                <a:highlight>
                  <a:srgbClr val="FFFFFF"/>
                </a:highlight>
                <a:latin typeface="Consolas" panose="020B0609020204030204" pitchFamily="49" charset="0"/>
              </a:rPr>
              <a:t>="hand.minified-1.2.1.js"&gt;&lt;/</a:t>
            </a:r>
            <a:r>
              <a:rPr lang="en-US" sz="1800" dirty="0">
                <a:solidFill>
                  <a:srgbClr val="800000"/>
                </a:solidFill>
                <a:highlight>
                  <a:srgbClr val="FFFFFF"/>
                </a:highlight>
                <a:latin typeface="Consolas" panose="020B0609020204030204" pitchFamily="49" charset="0"/>
              </a:rPr>
              <a:t>script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799829" lvl="2" indent="0">
              <a:buNone/>
            </a:pPr>
            <a:r>
              <a:rPr lang="en-US" sz="1800" dirty="0">
                <a:solidFill>
                  <a:srgbClr val="000000"/>
                </a:solidFill>
                <a:highlight>
                  <a:srgbClr val="FFFFFF"/>
                </a:highlight>
                <a:latin typeface="Consolas" panose="020B0609020204030204" pitchFamily="49" charset="0"/>
              </a:rPr>
              <a:t>...</a:t>
            </a:r>
          </a:p>
          <a:p>
            <a:pPr marL="799829" lvl="2"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script</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pPr marL="799829" lvl="2"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someElement.addEventListener</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pointerdown</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evt</a:t>
            </a:r>
            <a:r>
              <a:rPr lang="en-US" sz="1800" dirty="0">
                <a:solidFill>
                  <a:srgbClr val="000000"/>
                </a:solidFill>
                <a:highlight>
                  <a:srgbClr val="FFFFFF"/>
                </a:highlight>
                <a:latin typeface="Consolas" panose="020B0609020204030204" pitchFamily="49" charset="0"/>
              </a:rPr>
              <a:t>) {</a:t>
            </a:r>
          </a:p>
          <a:p>
            <a:pPr marL="799829" lvl="2"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//works in all major browsers!</a:t>
            </a:r>
            <a:endParaRPr lang="en-US" sz="1800" dirty="0">
              <a:solidFill>
                <a:srgbClr val="000000"/>
              </a:solidFill>
              <a:highlight>
                <a:srgbClr val="FFFFFF"/>
              </a:highlight>
              <a:latin typeface="Consolas" panose="020B0609020204030204" pitchFamily="49" charset="0"/>
            </a:endParaRPr>
          </a:p>
          <a:p>
            <a:pPr marL="799829" lvl="2" indent="0">
              <a:buNone/>
            </a:pPr>
            <a:r>
              <a:rPr lang="en-US" sz="1800" dirty="0">
                <a:solidFill>
                  <a:srgbClr val="000000"/>
                </a:solidFill>
                <a:highlight>
                  <a:srgbClr val="FFFFFF"/>
                </a:highlight>
                <a:latin typeface="Consolas" panose="020B0609020204030204" pitchFamily="49" charset="0"/>
              </a:rPr>
              <a:t>    });</a:t>
            </a:r>
          </a:p>
          <a:p>
            <a:pPr marL="799829" lvl="2" indent="0">
              <a:buNone/>
            </a:pP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script</a:t>
            </a:r>
            <a:r>
              <a:rPr lang="en-US" sz="1800" dirty="0">
                <a:solidFill>
                  <a:srgbClr val="0000FF"/>
                </a:solidFill>
                <a:highlight>
                  <a:srgbClr val="FFFFFF"/>
                </a:highlight>
                <a:latin typeface="Consolas" panose="020B0609020204030204" pitchFamily="49" charset="0"/>
              </a:rPr>
              <a:t>&gt;</a:t>
            </a:r>
            <a:endParaRPr lang="en-US" sz="1800" dirty="0">
              <a:latin typeface="Segoe UI"/>
              <a:cs typeface="Segoe UI"/>
            </a:endParaRPr>
          </a:p>
        </p:txBody>
      </p:sp>
    </p:spTree>
    <p:extLst>
      <p:ext uri="{BB962C8B-B14F-4D97-AF65-F5344CB8AC3E}">
        <p14:creationId xmlns:p14="http://schemas.microsoft.com/office/powerpoint/2010/main" val="163371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Hand.js</a:t>
            </a:r>
            <a:endParaRPr lang="en-US" dirty="0"/>
          </a:p>
        </p:txBody>
      </p:sp>
      <p:sp>
        <p:nvSpPr>
          <p:cNvPr id="6" name="Content Placeholder 5"/>
          <p:cNvSpPr>
            <a:spLocks noGrp="1"/>
          </p:cNvSpPr>
          <p:nvPr>
            <p:ph sz="quarter" idx="10"/>
          </p:nvPr>
        </p:nvSpPr>
        <p:spPr>
          <a:prstGeom prst="rect">
            <a:avLst/>
          </a:prstGeom>
        </p:spPr>
        <p:txBody>
          <a:bodyPr>
            <a:normAutofit/>
          </a:bodyPr>
          <a:lstStyle/>
          <a:p>
            <a:r>
              <a:rPr lang="en-US" dirty="0"/>
              <a:t>Note that various event object properties will be filled in </a:t>
            </a:r>
            <a:r>
              <a:rPr lang="en-US" dirty="0" smtClean="0"/>
              <a:t>with defaults</a:t>
            </a:r>
            <a:endParaRPr lang="en-US" dirty="0"/>
          </a:p>
          <a:p>
            <a:pPr lvl="1"/>
            <a:r>
              <a:rPr lang="en-US" dirty="0"/>
              <a:t>If the browser does not provide information on tilt, for example, it will be zero (0</a:t>
            </a:r>
            <a:r>
              <a:rPr lang="en-US" dirty="0" smtClean="0"/>
              <a:t>)</a:t>
            </a:r>
            <a:endParaRPr lang="en-US" dirty="0"/>
          </a:p>
          <a:p>
            <a:r>
              <a:rPr lang="en-US" dirty="0"/>
              <a:t>Additionally, the </a:t>
            </a:r>
            <a:r>
              <a:rPr lang="en-US" b="1" dirty="0" err="1" smtClean="0"/>
              <a:t>pointerType</a:t>
            </a:r>
            <a:r>
              <a:rPr lang="en-US" dirty="0" smtClean="0"/>
              <a:t> </a:t>
            </a:r>
            <a:r>
              <a:rPr lang="en-US" dirty="0"/>
              <a:t>will simply be set to </a:t>
            </a:r>
            <a:r>
              <a:rPr lang="en-US" b="1" dirty="0" smtClean="0"/>
              <a:t>mouse</a:t>
            </a:r>
            <a:r>
              <a:rPr lang="en-US" dirty="0" smtClean="0"/>
              <a:t> </a:t>
            </a:r>
            <a:r>
              <a:rPr lang="en-US" dirty="0"/>
              <a:t>for non-supported </a:t>
            </a:r>
            <a:r>
              <a:rPr lang="en-US" dirty="0" smtClean="0"/>
              <a:t>browsers</a:t>
            </a:r>
            <a:endParaRPr lang="en-US" dirty="0"/>
          </a:p>
          <a:p>
            <a:r>
              <a:rPr lang="en-US" dirty="0"/>
              <a:t>Lastly, setting the pointer capture element is not supported (polyfilled)</a:t>
            </a:r>
          </a:p>
        </p:txBody>
      </p:sp>
    </p:spTree>
    <p:extLst>
      <p:ext uri="{BB962C8B-B14F-4D97-AF65-F5344CB8AC3E}">
        <p14:creationId xmlns:p14="http://schemas.microsoft.com/office/powerpoint/2010/main" val="2838806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Developing a mobile web site</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723619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0306" y="3639845"/>
            <a:ext cx="8215796" cy="1152288"/>
          </a:xfrm>
          <a:solidFill>
            <a:srgbClr val="007233"/>
          </a:solidFill>
          <a:ln>
            <a:noFill/>
          </a:ln>
        </p:spPr>
        <p:txBody>
          <a:bodyPr>
            <a:normAutofit/>
          </a:bodyPr>
          <a:lstStyle/>
          <a:p>
            <a:pPr marL="914400" indent="-914400"/>
            <a:r>
              <a:rPr lang="en-US" sz="3200" dirty="0" smtClean="0"/>
              <a:t>04 | </a:t>
            </a:r>
            <a:r>
              <a:rPr lang="en-US" sz="3200" dirty="0"/>
              <a:t>Developing a mobile web site</a:t>
            </a:r>
          </a:p>
        </p:txBody>
      </p:sp>
      <p:sp>
        <p:nvSpPr>
          <p:cNvPr id="4" name="Subtitle 3"/>
          <p:cNvSpPr>
            <a:spLocks noGrp="1"/>
          </p:cNvSpPr>
          <p:nvPr>
            <p:ph type="subTitle" idx="1"/>
          </p:nvPr>
        </p:nvSpPr>
        <p:spPr/>
        <p:txBody>
          <a:bodyPr/>
          <a:lstStyle/>
          <a:p>
            <a:r>
              <a:rPr lang="en-US" b="1" dirty="0"/>
              <a:t>David Catuhe </a:t>
            </a:r>
            <a:r>
              <a:rPr lang="en-US" dirty="0"/>
              <a:t>| Principal Program Manager</a:t>
            </a:r>
          </a:p>
          <a:p>
            <a:r>
              <a:rPr lang="en-US" b="1" dirty="0"/>
              <a:t>Etienne Margraff </a:t>
            </a:r>
            <a:r>
              <a:rPr lang="en-US" dirty="0"/>
              <a:t>| Technical Evangelist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US" dirty="0"/>
              <a:t>Using Visual Studio</a:t>
            </a:r>
          </a:p>
          <a:p>
            <a:r>
              <a:rPr lang="en-US" dirty="0" smtClean="0"/>
              <a:t>Tools</a:t>
            </a:r>
          </a:p>
          <a:p>
            <a:r>
              <a:rPr lang="en-US" dirty="0" smtClean="0"/>
              <a:t>Challenges with mobile websites</a:t>
            </a:r>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Developing a mobile web </a:t>
            </a:r>
            <a:r>
              <a:rPr lang="en-US" sz="2400" b="0" dirty="0" smtClean="0">
                <a:solidFill>
                  <a:srgbClr val="454545"/>
                </a:solidFill>
                <a:cs typeface="Segoe UI"/>
              </a:rPr>
              <a:t>site</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Using Visual Studio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0062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in Visual Studio</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t>Download the Visual Studio installer</a:t>
            </a:r>
          </a:p>
          <a:p>
            <a:r>
              <a:rPr lang="en-US" dirty="0" smtClean="0"/>
              <a:t>Be sure to check Windows Phone SDK</a:t>
            </a:r>
            <a:endParaRPr lang="en-US" dirty="0"/>
          </a:p>
        </p:txBody>
      </p:sp>
      <p:pic>
        <p:nvPicPr>
          <p:cNvPr id="8" name="Picture 7" descr="Professional 20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761" y="1245702"/>
            <a:ext cx="3579425" cy="5011195"/>
          </a:xfrm>
          <a:prstGeom prst="rect">
            <a:avLst/>
          </a:prstGeom>
        </p:spPr>
      </p:pic>
    </p:spTree>
    <p:extLst>
      <p:ext uri="{BB962C8B-B14F-4D97-AF65-F5344CB8AC3E}">
        <p14:creationId xmlns:p14="http://schemas.microsoft.com/office/powerpoint/2010/main" val="12826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in Visual Studio</a:t>
            </a:r>
            <a:endParaRPr lang="en-US" dirty="0"/>
          </a:p>
        </p:txBody>
      </p:sp>
      <p:sp>
        <p:nvSpPr>
          <p:cNvPr id="6" name="Content Placeholder 5"/>
          <p:cNvSpPr>
            <a:spLocks noGrp="1"/>
          </p:cNvSpPr>
          <p:nvPr>
            <p:ph sz="quarter" idx="10"/>
          </p:nvPr>
        </p:nvSpPr>
        <p:spPr>
          <a:prstGeom prst="rect">
            <a:avLst/>
          </a:prstGeom>
        </p:spPr>
        <p:txBody>
          <a:bodyPr/>
          <a:lstStyle/>
          <a:p>
            <a:r>
              <a:rPr lang="en-US" dirty="0" smtClean="0"/>
              <a:t>Turn on the </a:t>
            </a:r>
            <a:r>
              <a:rPr lang="en-US" b="1" dirty="0" smtClean="0"/>
              <a:t>Standard</a:t>
            </a:r>
            <a:r>
              <a:rPr lang="en-US" dirty="0" smtClean="0"/>
              <a:t> toolbar</a:t>
            </a:r>
          </a:p>
          <a:p>
            <a:r>
              <a:rPr lang="en-US" dirty="0" smtClean="0"/>
              <a:t>The </a:t>
            </a:r>
            <a:r>
              <a:rPr lang="en-US" b="1" dirty="0" smtClean="0"/>
              <a:t>Debug</a:t>
            </a:r>
            <a:r>
              <a:rPr lang="en-US" dirty="0" smtClean="0"/>
              <a:t> menu will now have </a:t>
            </a:r>
            <a:r>
              <a:rPr lang="en-US" b="1" dirty="0" smtClean="0"/>
              <a:t>Windows Phone </a:t>
            </a:r>
            <a:r>
              <a:rPr lang="en-US" dirty="0" smtClean="0"/>
              <a:t>as an option</a:t>
            </a:r>
          </a:p>
          <a:p>
            <a:endParaRPr lang="en-US" dirty="0"/>
          </a:p>
        </p:txBody>
      </p:sp>
      <p:pic>
        <p:nvPicPr>
          <p:cNvPr id="7" name="Content Placeholder 4"/>
          <p:cNvPicPr>
            <a:picLocks noChangeAspect="1"/>
          </p:cNvPicPr>
          <p:nvPr/>
        </p:nvPicPr>
        <p:blipFill>
          <a:blip r:embed="rId3"/>
          <a:stretch>
            <a:fillRect/>
          </a:stretch>
        </p:blipFill>
        <p:spPr>
          <a:xfrm>
            <a:off x="3107872" y="3123247"/>
            <a:ext cx="4895850" cy="2505075"/>
          </a:xfrm>
          <a:prstGeom prst="rect">
            <a:avLst/>
          </a:prstGeom>
        </p:spPr>
      </p:pic>
    </p:spTree>
    <p:extLst>
      <p:ext uri="{BB962C8B-B14F-4D97-AF65-F5344CB8AC3E}">
        <p14:creationId xmlns:p14="http://schemas.microsoft.com/office/powerpoint/2010/main" val="96294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Visual Studio</a:t>
            </a:r>
          </a:p>
        </p:txBody>
      </p:sp>
      <p:sp>
        <p:nvSpPr>
          <p:cNvPr id="8" name="Content Placeholder 7"/>
          <p:cNvSpPr>
            <a:spLocks noGrp="1"/>
          </p:cNvSpPr>
          <p:nvPr>
            <p:ph sz="quarter" idx="10"/>
          </p:nvPr>
        </p:nvSpPr>
        <p:spPr>
          <a:prstGeom prst="rect">
            <a:avLst/>
          </a:prstGeom>
        </p:spPr>
        <p:txBody>
          <a:bodyPr/>
          <a:lstStyle/>
          <a:p>
            <a:r>
              <a:rPr lang="en-US" dirty="0"/>
              <a:t>You can now debug your site in the emulator </a:t>
            </a:r>
          </a:p>
        </p:txBody>
      </p:sp>
      <p:pic>
        <p:nvPicPr>
          <p:cNvPr id="9" name="Content Placeholder 6"/>
          <p:cNvPicPr>
            <a:picLocks noChangeAspect="1"/>
          </p:cNvPicPr>
          <p:nvPr/>
        </p:nvPicPr>
        <p:blipFill>
          <a:blip r:embed="rId3"/>
          <a:stretch>
            <a:fillRect/>
          </a:stretch>
        </p:blipFill>
        <p:spPr>
          <a:xfrm>
            <a:off x="8669089" y="1990499"/>
            <a:ext cx="2534073" cy="4351338"/>
          </a:xfrm>
          <a:prstGeom prst="rect">
            <a:avLst/>
          </a:prstGeom>
        </p:spPr>
      </p:pic>
    </p:spTree>
    <p:extLst>
      <p:ext uri="{BB962C8B-B14F-4D97-AF65-F5344CB8AC3E}">
        <p14:creationId xmlns:p14="http://schemas.microsoft.com/office/powerpoint/2010/main" val="163152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Developing a mobile web site</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3560121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7aa9422-7f1f-4c84-9cdf-302b1a67e513"/>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3368</TotalTime>
  <Words>788</Words>
  <Application>Microsoft Office PowerPoint</Application>
  <PresentationFormat>Widescreen</PresentationFormat>
  <Paragraphs>147</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Segoe</vt:lpstr>
      <vt:lpstr>Segoe UI</vt:lpstr>
      <vt:lpstr>Segoe UI Light</vt:lpstr>
      <vt:lpstr>1_Office Theme</vt:lpstr>
      <vt:lpstr>How to debug a website using IE F12 tools</vt:lpstr>
      <vt:lpstr>Course Topics</vt:lpstr>
      <vt:lpstr>PowerPoint Presentation</vt:lpstr>
      <vt:lpstr>Module Overview</vt:lpstr>
      <vt:lpstr>Developing a mobile web site Using Visual Studio</vt:lpstr>
      <vt:lpstr>Debugging in Visual Studio</vt:lpstr>
      <vt:lpstr>Debugging in Visual Studio</vt:lpstr>
      <vt:lpstr>Debugging in Visual Studio</vt:lpstr>
      <vt:lpstr>Developing a mobile web site Demo</vt:lpstr>
      <vt:lpstr>Developing a mobile web site Tools</vt:lpstr>
      <vt:lpstr>Install Web Essentials Plugin</vt:lpstr>
      <vt:lpstr>Enable BrowserLink Dashboard</vt:lpstr>
      <vt:lpstr>BrowserLink</vt:lpstr>
      <vt:lpstr>BrowserLink</vt:lpstr>
      <vt:lpstr>BrowserLink</vt:lpstr>
      <vt:lpstr>Developing a mobile web site Demo</vt:lpstr>
      <vt:lpstr>Developing a mobile web site Challenges with mobile websites</vt:lpstr>
      <vt:lpstr>Mobile Should Just Work</vt:lpstr>
      <vt:lpstr>Multi-input Devices</vt:lpstr>
      <vt:lpstr>Mouse vs Touch vs Pointer</vt:lpstr>
      <vt:lpstr>Pointer Events</vt:lpstr>
      <vt:lpstr>Pointer Events</vt:lpstr>
      <vt:lpstr>Handling Pointer Events</vt:lpstr>
      <vt:lpstr>Using Hand.js</vt:lpstr>
      <vt:lpstr>Using Hand.js</vt:lpstr>
      <vt:lpstr>Using Hand.js</vt:lpstr>
      <vt:lpstr>Developing a mobile web site 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David Catuhe</cp:lastModifiedBy>
  <cp:revision>91</cp:revision>
  <dcterms:created xsi:type="dcterms:W3CDTF">2013-02-15T23:12:42Z</dcterms:created>
  <dcterms:modified xsi:type="dcterms:W3CDTF">2014-12-08T22:08:03Z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