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71" r:id="rId5"/>
    <p:sldId id="274" r:id="rId6"/>
    <p:sldId id="277" r:id="rId7"/>
    <p:sldId id="278" r:id="rId8"/>
    <p:sldId id="335" r:id="rId9"/>
    <p:sldId id="323" r:id="rId10"/>
    <p:sldId id="324" r:id="rId11"/>
    <p:sldId id="336" r:id="rId12"/>
    <p:sldId id="338" r:id="rId13"/>
    <p:sldId id="333" r:id="rId14"/>
    <p:sldId id="327" r:id="rId15"/>
    <p:sldId id="332" r:id="rId16"/>
    <p:sldId id="339" r:id="rId17"/>
    <p:sldId id="334"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4660"/>
  </p:normalViewPr>
  <p:slideViewPr>
    <p:cSldViewPr snapToGrid="0">
      <p:cViewPr varScale="1">
        <p:scale>
          <a:sx n="116" d="100"/>
          <a:sy n="116" d="100"/>
        </p:scale>
        <p:origin x="294"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12/8/2014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14</a:t>
            </a:fld>
            <a:endParaRPr lang="en-US"/>
          </a:p>
        </p:txBody>
      </p:sp>
    </p:spTree>
    <p:extLst>
      <p:ext uri="{BB962C8B-B14F-4D97-AF65-F5344CB8AC3E}">
        <p14:creationId xmlns:p14="http://schemas.microsoft.com/office/powerpoint/2010/main" val="2416744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6</a:t>
            </a:fld>
            <a:endParaRPr lang="en-US"/>
          </a:p>
        </p:txBody>
      </p:sp>
    </p:spTree>
    <p:extLst>
      <p:ext uri="{BB962C8B-B14F-4D97-AF65-F5344CB8AC3E}">
        <p14:creationId xmlns:p14="http://schemas.microsoft.com/office/powerpoint/2010/main" val="724668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7</a:t>
            </a:fld>
            <a:endParaRPr lang="en-US"/>
          </a:p>
        </p:txBody>
      </p:sp>
    </p:spTree>
    <p:extLst>
      <p:ext uri="{BB962C8B-B14F-4D97-AF65-F5344CB8AC3E}">
        <p14:creationId xmlns:p14="http://schemas.microsoft.com/office/powerpoint/2010/main" val="193140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10</a:t>
            </a:fld>
            <a:endParaRPr lang="en-US"/>
          </a:p>
        </p:txBody>
      </p:sp>
    </p:spTree>
    <p:extLst>
      <p:ext uri="{BB962C8B-B14F-4D97-AF65-F5344CB8AC3E}">
        <p14:creationId xmlns:p14="http://schemas.microsoft.com/office/powerpoint/2010/main" val="3651430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11</a:t>
            </a:fld>
            <a:endParaRPr lang="en-US"/>
          </a:p>
        </p:txBody>
      </p:sp>
    </p:spTree>
    <p:extLst>
      <p:ext uri="{BB962C8B-B14F-4D97-AF65-F5344CB8AC3E}">
        <p14:creationId xmlns:p14="http://schemas.microsoft.com/office/powerpoint/2010/main" val="3693926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12</a:t>
            </a:fld>
            <a:endParaRPr lang="en-US"/>
          </a:p>
        </p:txBody>
      </p:sp>
    </p:spTree>
    <p:extLst>
      <p:ext uri="{BB962C8B-B14F-4D97-AF65-F5344CB8AC3E}">
        <p14:creationId xmlns:p14="http://schemas.microsoft.com/office/powerpoint/2010/main" val="1739101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1">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0D0A340-0205-4796-8B2F-9B791CA2B763}" type="datetime1">
              <a:rPr lang="en-US" smtClean="0"/>
              <a:t>12/8/2014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5468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www.browserstack.com/"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www.modern.ie/"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0" y="5132437"/>
            <a:ext cx="11817497" cy="1460779"/>
          </a:xfrm>
        </p:spPr>
        <p:txBody>
          <a:bodyPr/>
          <a:lstStyle/>
          <a:p>
            <a:r>
              <a:rPr lang="en-US" b="1" dirty="0" smtClean="0"/>
              <a:t>David Catuhe </a:t>
            </a:r>
            <a:r>
              <a:rPr lang="en-US" dirty="0" smtClean="0"/>
              <a:t>| Principal Program Manager</a:t>
            </a:r>
          </a:p>
          <a:p>
            <a:r>
              <a:rPr lang="en-US" b="1" dirty="0" smtClean="0"/>
              <a:t>Etienne Margraff </a:t>
            </a:r>
            <a:r>
              <a:rPr lang="en-US" dirty="0" smtClean="0"/>
              <a:t>| Technical Evangelist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Testing on all browsers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0" dirty="0" smtClean="0">
                <a:solidFill>
                  <a:srgbClr val="454545"/>
                </a:solidFill>
                <a:cs typeface="Segoe UI"/>
              </a:rPr>
              <a:t>Using moden.ie</a:t>
            </a:r>
            <a:r>
              <a:rPr lang="en-US" sz="2400" b="0" dirty="0">
                <a:solidFill>
                  <a:srgbClr val="454545"/>
                </a:solidFill>
                <a:cs typeface="Segoe UI"/>
              </a:rPr>
              <a:t/>
            </a:r>
            <a:br>
              <a:rPr lang="en-US" sz="2400" b="0" dirty="0">
                <a:solidFill>
                  <a:srgbClr val="454545"/>
                </a:solidFill>
                <a:cs typeface="Segoe UI"/>
              </a:rPr>
            </a:br>
            <a:r>
              <a:rPr lang="en-US" dirty="0" smtClean="0">
                <a:solidFill>
                  <a:srgbClr val="454545"/>
                </a:solidFill>
                <a:latin typeface="Segoe UI"/>
                <a:cs typeface="Segoe UI"/>
              </a:rPr>
              <a:t>Demo</a:t>
            </a:r>
            <a:endParaRPr lang="en-US" dirty="0">
              <a:solidFill>
                <a:srgbClr val="454545"/>
              </a:solidFill>
              <a:latin typeface="Segoe UI"/>
              <a:cs typeface="Segoe UI"/>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735601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0" dirty="0" smtClean="0">
                <a:solidFill>
                  <a:srgbClr val="454545"/>
                </a:solidFill>
                <a:cs typeface="Segoe UI"/>
              </a:rPr>
              <a:t>Testing on all browsers</a:t>
            </a:r>
            <a:br>
              <a:rPr lang="en-US" sz="2400" b="0" dirty="0" smtClean="0">
                <a:solidFill>
                  <a:srgbClr val="454545"/>
                </a:solidFill>
                <a:cs typeface="Segoe UI"/>
              </a:rPr>
            </a:br>
            <a:r>
              <a:rPr lang="en-US" dirty="0">
                <a:solidFill>
                  <a:srgbClr val="454545"/>
                </a:solidFill>
                <a:latin typeface="Segoe UI"/>
                <a:cs typeface="Segoe UI"/>
              </a:rPr>
              <a:t>Testing on all </a:t>
            </a:r>
            <a:r>
              <a:rPr lang="en-US" dirty="0" smtClean="0">
                <a:solidFill>
                  <a:srgbClr val="454545"/>
                </a:solidFill>
                <a:latin typeface="Segoe UI"/>
                <a:cs typeface="Segoe UI"/>
              </a:rPr>
              <a:t>browsers</a:t>
            </a:r>
            <a:endParaRPr lang="en-US" dirty="0">
              <a:solidFill>
                <a:srgbClr val="454545"/>
              </a:solidFill>
              <a:latin typeface="Segoe UI"/>
              <a:cs typeface="Segoe UI"/>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667149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BrowserStack</a:t>
            </a:r>
            <a:endParaRPr lang="en-US" dirty="0"/>
          </a:p>
        </p:txBody>
      </p:sp>
      <p:sp>
        <p:nvSpPr>
          <p:cNvPr id="3" name="Content Placeholder 2"/>
          <p:cNvSpPr>
            <a:spLocks noGrp="1"/>
          </p:cNvSpPr>
          <p:nvPr>
            <p:ph sz="quarter" idx="10"/>
          </p:nvPr>
        </p:nvSpPr>
        <p:spPr>
          <a:prstGeom prst="rect">
            <a:avLst/>
          </a:prstGeom>
        </p:spPr>
        <p:txBody>
          <a:bodyPr>
            <a:normAutofit/>
          </a:bodyPr>
          <a:lstStyle/>
          <a:p>
            <a:r>
              <a:rPr lang="en-US" dirty="0" smtClean="0">
                <a:hlinkClick r:id="rId3"/>
              </a:rPr>
              <a:t>http://www.browserstack.com</a:t>
            </a:r>
            <a:endParaRPr lang="en-US" dirty="0" smtClean="0"/>
          </a:p>
          <a:p>
            <a:pPr lvl="1"/>
            <a:r>
              <a:rPr lang="en-US" dirty="0" smtClean="0"/>
              <a:t>Use real browsers / OS</a:t>
            </a:r>
          </a:p>
          <a:p>
            <a:pPr lvl="1"/>
            <a:r>
              <a:rPr lang="en-US" dirty="0" smtClean="0"/>
              <a:t>Web experience</a:t>
            </a:r>
          </a:p>
          <a:p>
            <a:pPr lvl="1"/>
            <a:r>
              <a:rPr lang="en-US" dirty="0" smtClean="0"/>
              <a:t>Free trial</a:t>
            </a:r>
          </a:p>
          <a:p>
            <a:r>
              <a:rPr lang="en-US" dirty="0" smtClean="0"/>
              <a:t>Operating systems</a:t>
            </a:r>
          </a:p>
          <a:p>
            <a:pPr lvl="1"/>
            <a:r>
              <a:rPr lang="en-US" dirty="0" smtClean="0"/>
              <a:t>Windows XP, 7, 8, 8.1</a:t>
            </a:r>
          </a:p>
          <a:p>
            <a:pPr lvl="1"/>
            <a:r>
              <a:rPr lang="en-US" dirty="0" smtClean="0"/>
              <a:t>OSX Snow Leopard, Lion, Mountain Lion, Mavericks, Yosemite</a:t>
            </a:r>
          </a:p>
          <a:p>
            <a:pPr lvl="1"/>
            <a:r>
              <a:rPr lang="en-US" dirty="0" smtClean="0"/>
              <a:t>iOS, Windows (phone, tablet), Android, Opera Mobile </a:t>
            </a:r>
            <a:endParaRPr lang="en-US" sz="1200" dirty="0"/>
          </a:p>
        </p:txBody>
      </p:sp>
      <p:pic>
        <p:nvPicPr>
          <p:cNvPr id="4" name="Picture 3"/>
          <p:cNvPicPr>
            <a:picLocks noChangeAspect="1"/>
          </p:cNvPicPr>
          <p:nvPr/>
        </p:nvPicPr>
        <p:blipFill>
          <a:blip r:embed="rId4"/>
          <a:stretch>
            <a:fillRect/>
          </a:stretch>
        </p:blipFill>
        <p:spPr>
          <a:xfrm>
            <a:off x="7246645" y="248342"/>
            <a:ext cx="4464279" cy="2279767"/>
          </a:xfrm>
          <a:prstGeom prst="rect">
            <a:avLst/>
          </a:prstGeom>
        </p:spPr>
      </p:pic>
      <p:pic>
        <p:nvPicPr>
          <p:cNvPr id="5" name="Picture 4"/>
          <p:cNvPicPr>
            <a:picLocks noChangeAspect="1"/>
          </p:cNvPicPr>
          <p:nvPr/>
        </p:nvPicPr>
        <p:blipFill>
          <a:blip r:embed="rId5"/>
          <a:stretch>
            <a:fillRect/>
          </a:stretch>
        </p:blipFill>
        <p:spPr>
          <a:xfrm>
            <a:off x="5169752" y="2250600"/>
            <a:ext cx="4616682" cy="2098047"/>
          </a:xfrm>
          <a:prstGeom prst="rect">
            <a:avLst/>
          </a:prstGeom>
        </p:spPr>
      </p:pic>
    </p:spTree>
    <p:extLst>
      <p:ext uri="{BB962C8B-B14F-4D97-AF65-F5344CB8AC3E}">
        <p14:creationId xmlns:p14="http://schemas.microsoft.com/office/powerpoint/2010/main" val="2821425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BrowserStack</a:t>
            </a:r>
            <a:endParaRPr lang="fr-FR" dirty="0"/>
          </a:p>
        </p:txBody>
      </p:sp>
      <p:pic>
        <p:nvPicPr>
          <p:cNvPr id="4" name="Picture 3"/>
          <p:cNvPicPr>
            <a:picLocks noChangeAspect="1"/>
          </p:cNvPicPr>
          <p:nvPr/>
        </p:nvPicPr>
        <p:blipFill>
          <a:blip r:embed="rId2"/>
          <a:stretch>
            <a:fillRect/>
          </a:stretch>
        </p:blipFill>
        <p:spPr>
          <a:xfrm>
            <a:off x="1619877" y="862507"/>
            <a:ext cx="8374728" cy="5765545"/>
          </a:xfrm>
          <a:prstGeom prst="rect">
            <a:avLst/>
          </a:prstGeom>
        </p:spPr>
      </p:pic>
    </p:spTree>
    <p:extLst>
      <p:ext uri="{BB962C8B-B14F-4D97-AF65-F5344CB8AC3E}">
        <p14:creationId xmlns:p14="http://schemas.microsoft.com/office/powerpoint/2010/main" val="1186474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0" dirty="0">
                <a:solidFill>
                  <a:srgbClr val="454545"/>
                </a:solidFill>
                <a:cs typeface="Segoe UI"/>
              </a:rPr>
              <a:t>Testing on all </a:t>
            </a:r>
            <a:r>
              <a:rPr lang="en-US" sz="2400" b="0" dirty="0" smtClean="0">
                <a:solidFill>
                  <a:srgbClr val="454545"/>
                </a:solidFill>
                <a:cs typeface="Segoe UI"/>
              </a:rPr>
              <a:t>browsers</a:t>
            </a:r>
            <a:r>
              <a:rPr lang="en-US" sz="2400" b="0" dirty="0">
                <a:solidFill>
                  <a:srgbClr val="454545"/>
                </a:solidFill>
                <a:cs typeface="Segoe UI"/>
              </a:rPr>
              <a:t/>
            </a:r>
            <a:br>
              <a:rPr lang="en-US" sz="2400" b="0" dirty="0">
                <a:solidFill>
                  <a:srgbClr val="454545"/>
                </a:solidFill>
                <a:cs typeface="Segoe UI"/>
              </a:rPr>
            </a:br>
            <a:r>
              <a:rPr lang="en-US" dirty="0" smtClean="0">
                <a:solidFill>
                  <a:srgbClr val="454545"/>
                </a:solidFill>
                <a:latin typeface="Segoe UI"/>
                <a:cs typeface="Segoe UI"/>
              </a:rPr>
              <a:t>Demo</a:t>
            </a:r>
            <a:endParaRPr lang="en-US" dirty="0">
              <a:solidFill>
                <a:srgbClr val="454545"/>
              </a:solidFill>
              <a:latin typeface="Segoe UI"/>
              <a:cs typeface="Segoe UI"/>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750473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899252117"/>
              </p:ext>
            </p:extLst>
          </p:nvPr>
        </p:nvGraphicFramePr>
        <p:xfrm>
          <a:off x="379413" y="1417636"/>
          <a:ext cx="11525250" cy="3125856"/>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How to debug a website using IE F12 tools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Working with web standards</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2400" b="0" dirty="0" smtClean="0">
                          <a:latin typeface="Segoe UI Light" panose="020B0502040204020203" pitchFamily="34" charset="0"/>
                          <a:cs typeface="Segoe UI Light" panose="020B0502040204020203" pitchFamily="34" charset="0"/>
                        </a:rPr>
                        <a:t>Debugging with the console and the debugger windows</a:t>
                      </a: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 </a:t>
                      </a:r>
                      <a:r>
                        <a:rPr lang="en-US" sz="2400" b="0" dirty="0" smtClean="0">
                          <a:latin typeface="Segoe UI Light" panose="020B0502040204020203" pitchFamily="34" charset="0"/>
                          <a:cs typeface="Segoe UI Light" panose="020B0502040204020203" pitchFamily="34" charset="0"/>
                        </a:rPr>
                        <a:t>Optimizing your page</a:t>
                      </a:r>
                      <a:endParaRPr lang="en-US" sz="2400" b="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a:t>
                      </a:r>
                      <a:r>
                        <a:rPr lang="en-US" sz="2400" b="0" dirty="0" smtClean="0">
                          <a:latin typeface="Segoe UI Light" panose="020B0502040204020203" pitchFamily="34" charset="0"/>
                          <a:cs typeface="Segoe UI Light" panose="020B0502040204020203" pitchFamily="34" charset="0"/>
                        </a:rPr>
                        <a:t>Developing a mobile web site</a:t>
                      </a:r>
                      <a:endParaRPr lang="en-US" sz="2400" b="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2400" b="1" baseline="0" dirty="0" smtClean="0">
                          <a:latin typeface="Segoe UI Light" panose="020B0502040204020203" pitchFamily="34" charset="0"/>
                          <a:cs typeface="Segoe UI Light" panose="020B0502040204020203" pitchFamily="34" charset="0"/>
                        </a:rPr>
                        <a:t>Testing on all browsers</a:t>
                      </a:r>
                      <a:endParaRPr lang="en-US" sz="2400" b="1"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54864" y="3639845"/>
            <a:ext cx="8215796" cy="1152288"/>
          </a:xfrm>
          <a:solidFill>
            <a:srgbClr val="007233"/>
          </a:solidFill>
          <a:ln>
            <a:noFill/>
          </a:ln>
        </p:spPr>
        <p:txBody>
          <a:bodyPr>
            <a:normAutofit/>
          </a:bodyPr>
          <a:lstStyle/>
          <a:p>
            <a:pPr marL="914400" indent="-914400"/>
            <a:r>
              <a:rPr lang="en-US" sz="3200" dirty="0" smtClean="0"/>
              <a:t>05 | Testing on all browsers</a:t>
            </a:r>
            <a:endParaRPr lang="en-US" sz="3200" dirty="0"/>
          </a:p>
        </p:txBody>
      </p:sp>
      <p:sp>
        <p:nvSpPr>
          <p:cNvPr id="4" name="Subtitle 3"/>
          <p:cNvSpPr>
            <a:spLocks noGrp="1"/>
          </p:cNvSpPr>
          <p:nvPr>
            <p:ph type="subTitle" idx="1"/>
          </p:nvPr>
        </p:nvSpPr>
        <p:spPr/>
        <p:txBody>
          <a:bodyPr/>
          <a:lstStyle/>
          <a:p>
            <a:r>
              <a:rPr lang="en-US" b="1" dirty="0"/>
              <a:t>David Catuhe </a:t>
            </a:r>
            <a:r>
              <a:rPr lang="en-US" dirty="0"/>
              <a:t>| Principal Program Manager</a:t>
            </a:r>
          </a:p>
          <a:p>
            <a:r>
              <a:rPr lang="en-US" b="1" dirty="0"/>
              <a:t>Etienne Margraff </a:t>
            </a:r>
            <a:r>
              <a:rPr lang="en-US" dirty="0"/>
              <a:t>| Technical Evangelist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a:xfrm>
            <a:off x="378696" y="1388226"/>
            <a:ext cx="11525250" cy="5290388"/>
          </a:xfrm>
        </p:spPr>
        <p:txBody>
          <a:bodyPr>
            <a:normAutofit/>
          </a:bodyPr>
          <a:lstStyle/>
          <a:p>
            <a:r>
              <a:rPr lang="en-US" dirty="0" smtClean="0"/>
              <a:t>Testing all versions of IE </a:t>
            </a:r>
          </a:p>
          <a:p>
            <a:r>
              <a:rPr lang="en-US" dirty="0" smtClean="0"/>
              <a:t>Testing on all browsers</a:t>
            </a:r>
          </a:p>
          <a:p>
            <a:endParaRPr lang="en-GB"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Testing</a:t>
            </a:r>
            <a:r>
              <a:rPr lang="fr-FR" dirty="0" smtClean="0"/>
              <a:t> </a:t>
            </a:r>
            <a:r>
              <a:rPr lang="fr-FR" dirty="0" err="1" smtClean="0"/>
              <a:t>your</a:t>
            </a:r>
            <a:r>
              <a:rPr lang="fr-FR" dirty="0" smtClean="0"/>
              <a:t> </a:t>
            </a:r>
            <a:r>
              <a:rPr lang="fr-FR" dirty="0" err="1" smtClean="0"/>
              <a:t>website</a:t>
            </a:r>
            <a:endParaRPr lang="fr-FR" dirty="0"/>
          </a:p>
        </p:txBody>
      </p:sp>
      <p:sp>
        <p:nvSpPr>
          <p:cNvPr id="3" name="Content Placeholder 2"/>
          <p:cNvSpPr>
            <a:spLocks noGrp="1"/>
          </p:cNvSpPr>
          <p:nvPr>
            <p:ph sz="quarter" idx="10"/>
          </p:nvPr>
        </p:nvSpPr>
        <p:spPr/>
        <p:txBody>
          <a:bodyPr/>
          <a:lstStyle/>
          <a:p>
            <a:r>
              <a:rPr lang="fr-FR" dirty="0" smtClean="0"/>
              <a:t>Why ?</a:t>
            </a:r>
          </a:p>
          <a:p>
            <a:pPr lvl="1"/>
            <a:r>
              <a:rPr lang="fr-FR" dirty="0" smtClean="0"/>
              <a:t>You </a:t>
            </a:r>
            <a:r>
              <a:rPr lang="fr-FR" dirty="0" err="1" smtClean="0"/>
              <a:t>want</a:t>
            </a:r>
            <a:r>
              <a:rPr lang="fr-FR" dirty="0" smtClean="0"/>
              <a:t> to </a:t>
            </a:r>
            <a:r>
              <a:rPr lang="fr-FR" dirty="0" err="1" smtClean="0"/>
              <a:t>develop</a:t>
            </a:r>
            <a:r>
              <a:rPr lang="fr-FR" dirty="0" smtClean="0"/>
              <a:t> for the web (not a </a:t>
            </a:r>
            <a:r>
              <a:rPr lang="fr-FR" dirty="0" err="1" smtClean="0"/>
              <a:t>specific</a:t>
            </a:r>
            <a:r>
              <a:rPr lang="fr-FR" dirty="0" smtClean="0"/>
              <a:t> browser)</a:t>
            </a:r>
          </a:p>
          <a:p>
            <a:pPr lvl="1"/>
            <a:r>
              <a:rPr lang="fr-FR" dirty="0" smtClean="0"/>
              <a:t>You </a:t>
            </a:r>
            <a:r>
              <a:rPr lang="fr-FR" dirty="0" err="1" smtClean="0"/>
              <a:t>want</a:t>
            </a:r>
            <a:r>
              <a:rPr lang="fr-FR" dirty="0" smtClean="0"/>
              <a:t> to get to </a:t>
            </a:r>
            <a:r>
              <a:rPr lang="fr-FR" dirty="0" err="1" smtClean="0"/>
              <a:t>every</a:t>
            </a:r>
            <a:r>
              <a:rPr lang="fr-FR" dirty="0" smtClean="0"/>
              <a:t> </a:t>
            </a:r>
            <a:r>
              <a:rPr lang="fr-FR" dirty="0" err="1" smtClean="0"/>
              <a:t>person</a:t>
            </a:r>
            <a:r>
              <a:rPr lang="fr-FR" dirty="0" smtClean="0"/>
              <a:t> on the </a:t>
            </a:r>
            <a:r>
              <a:rPr lang="fr-FR" dirty="0" err="1" smtClean="0"/>
              <a:t>planet</a:t>
            </a:r>
            <a:endParaRPr lang="fr-FR" dirty="0" smtClean="0"/>
          </a:p>
          <a:p>
            <a:pPr lvl="1"/>
            <a:r>
              <a:rPr lang="fr-FR" dirty="0" smtClean="0"/>
              <a:t>You </a:t>
            </a:r>
            <a:r>
              <a:rPr lang="fr-FR" dirty="0" err="1" smtClean="0"/>
              <a:t>want</a:t>
            </a:r>
            <a:r>
              <a:rPr lang="fr-FR" dirty="0" smtClean="0"/>
              <a:t> to </a:t>
            </a:r>
            <a:r>
              <a:rPr lang="fr-FR" dirty="0" err="1" smtClean="0"/>
              <a:t>give</a:t>
            </a:r>
            <a:r>
              <a:rPr lang="fr-FR" dirty="0" smtClean="0"/>
              <a:t> the best </a:t>
            </a:r>
            <a:r>
              <a:rPr lang="fr-FR" dirty="0" err="1" smtClean="0"/>
              <a:t>experience</a:t>
            </a:r>
            <a:r>
              <a:rPr lang="fr-FR" dirty="0" smtClean="0"/>
              <a:t> possible</a:t>
            </a:r>
          </a:p>
          <a:p>
            <a:pPr lvl="1"/>
            <a:r>
              <a:rPr lang="fr-FR" dirty="0" err="1" smtClean="0"/>
              <a:t>Some</a:t>
            </a:r>
            <a:r>
              <a:rPr lang="fr-FR" dirty="0" smtClean="0"/>
              <a:t> people </a:t>
            </a:r>
            <a:r>
              <a:rPr lang="fr-FR" dirty="0" err="1" smtClean="0"/>
              <a:t>does</a:t>
            </a:r>
            <a:r>
              <a:rPr lang="fr-FR" dirty="0" smtClean="0"/>
              <a:t> not have the </a:t>
            </a:r>
            <a:r>
              <a:rPr lang="fr-FR" dirty="0" err="1" smtClean="0"/>
              <a:t>latest</a:t>
            </a:r>
            <a:r>
              <a:rPr lang="fr-FR" dirty="0" smtClean="0"/>
              <a:t> version of browsers </a:t>
            </a:r>
            <a:r>
              <a:rPr lang="fr-FR" dirty="0" smtClean="0">
                <a:sym typeface="Wingdings" panose="05000000000000000000" pitchFamily="2" charset="2"/>
              </a:rPr>
              <a:t></a:t>
            </a:r>
            <a:endParaRPr lang="fr-FR" dirty="0" smtClean="0"/>
          </a:p>
          <a:p>
            <a:r>
              <a:rPr lang="fr-FR" dirty="0" smtClean="0"/>
              <a:t>How ?</a:t>
            </a:r>
          </a:p>
          <a:p>
            <a:pPr lvl="1"/>
            <a:r>
              <a:rPr lang="fr-FR" dirty="0" err="1" smtClean="0"/>
              <a:t>Having</a:t>
            </a:r>
            <a:r>
              <a:rPr lang="fr-FR" dirty="0" smtClean="0"/>
              <a:t> multiple machines </a:t>
            </a:r>
            <a:r>
              <a:rPr lang="fr-FR" dirty="0" err="1" smtClean="0"/>
              <a:t>with</a:t>
            </a:r>
            <a:r>
              <a:rPr lang="fr-FR" dirty="0" smtClean="0"/>
              <a:t> all versions of all browsers (not </a:t>
            </a:r>
            <a:r>
              <a:rPr lang="fr-FR" dirty="0" err="1" smtClean="0"/>
              <a:t>recommended</a:t>
            </a:r>
            <a:r>
              <a:rPr lang="fr-FR" dirty="0" smtClean="0"/>
              <a:t>)</a:t>
            </a:r>
          </a:p>
          <a:p>
            <a:pPr lvl="1"/>
            <a:r>
              <a:rPr lang="fr-FR" dirty="0" err="1" smtClean="0"/>
              <a:t>Using</a:t>
            </a:r>
            <a:r>
              <a:rPr lang="fr-FR" dirty="0" smtClean="0"/>
              <a:t> </a:t>
            </a:r>
            <a:r>
              <a:rPr lang="fr-FR" dirty="0" err="1" smtClean="0"/>
              <a:t>tools</a:t>
            </a:r>
            <a:r>
              <a:rPr lang="fr-FR" dirty="0" smtClean="0"/>
              <a:t> and </a:t>
            </a:r>
            <a:r>
              <a:rPr lang="fr-FR" dirty="0" err="1" smtClean="0"/>
              <a:t>helpers</a:t>
            </a:r>
            <a:endParaRPr lang="fr-FR" dirty="0" smtClean="0"/>
          </a:p>
        </p:txBody>
      </p:sp>
    </p:spTree>
    <p:extLst>
      <p:ext uri="{BB962C8B-B14F-4D97-AF65-F5344CB8AC3E}">
        <p14:creationId xmlns:p14="http://schemas.microsoft.com/office/powerpoint/2010/main" val="1195174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0" dirty="0" smtClean="0">
                <a:solidFill>
                  <a:srgbClr val="454545"/>
                </a:solidFill>
                <a:cs typeface="Segoe UI"/>
              </a:rPr>
              <a:t>Testing on all browsers</a:t>
            </a:r>
            <a:r>
              <a:rPr lang="en-US" sz="2400" b="0" dirty="0">
                <a:solidFill>
                  <a:srgbClr val="454545"/>
                </a:solidFill>
                <a:cs typeface="Segoe UI"/>
              </a:rPr>
              <a:t/>
            </a:r>
            <a:br>
              <a:rPr lang="en-US" sz="2400" b="0" dirty="0">
                <a:solidFill>
                  <a:srgbClr val="454545"/>
                </a:solidFill>
                <a:cs typeface="Segoe UI"/>
              </a:rPr>
            </a:br>
            <a:r>
              <a:rPr lang="en-US" dirty="0" smtClean="0">
                <a:solidFill>
                  <a:srgbClr val="454545"/>
                </a:solidFill>
                <a:latin typeface="Segoe UI"/>
                <a:cs typeface="Segoe UI"/>
              </a:rPr>
              <a:t>Testing all versions of IE</a:t>
            </a:r>
            <a:endParaRPr lang="en-US" dirty="0">
              <a:solidFill>
                <a:srgbClr val="454545"/>
              </a:solidFill>
              <a:latin typeface="Segoe UI"/>
              <a:cs typeface="Segoe UI"/>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500623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Where finding tools ?</a:t>
            </a:r>
            <a:endParaRPr lang="en-US" dirty="0"/>
          </a:p>
        </p:txBody>
      </p:sp>
      <p:sp>
        <p:nvSpPr>
          <p:cNvPr id="6" name="Content Placeholder 5"/>
          <p:cNvSpPr>
            <a:spLocks noGrp="1"/>
          </p:cNvSpPr>
          <p:nvPr>
            <p:ph sz="quarter" idx="10"/>
          </p:nvPr>
        </p:nvSpPr>
        <p:spPr>
          <a:prstGeom prst="rect">
            <a:avLst/>
          </a:prstGeom>
        </p:spPr>
        <p:txBody>
          <a:bodyPr/>
          <a:lstStyle/>
          <a:p>
            <a:r>
              <a:rPr lang="en-US" dirty="0" smtClean="0"/>
              <a:t>Your best friend to test on every IE versions</a:t>
            </a:r>
          </a:p>
          <a:p>
            <a:pPr lvl="1"/>
            <a:r>
              <a:rPr lang="en-US" dirty="0" smtClean="0">
                <a:hlinkClick r:id="rId3"/>
              </a:rPr>
              <a:t>https</a:t>
            </a:r>
            <a:r>
              <a:rPr lang="en-US" dirty="0">
                <a:hlinkClick r:id="rId3"/>
              </a:rPr>
              <a:t>://</a:t>
            </a:r>
            <a:r>
              <a:rPr lang="en-US" dirty="0" smtClean="0">
                <a:hlinkClick r:id="rId3"/>
              </a:rPr>
              <a:t>www.modern.ie</a:t>
            </a:r>
            <a:endParaRPr lang="en-US" dirty="0" smtClean="0"/>
          </a:p>
          <a:p>
            <a:r>
              <a:rPr lang="en-US" dirty="0" smtClean="0"/>
              <a:t>3 kinds of tools </a:t>
            </a:r>
          </a:p>
          <a:p>
            <a:pPr lvl="1"/>
            <a:r>
              <a:rPr lang="en-US" dirty="0" smtClean="0"/>
              <a:t>Downloadable virtual machines (IE6 to IE11)</a:t>
            </a:r>
          </a:p>
          <a:p>
            <a:pPr lvl="1"/>
            <a:r>
              <a:rPr lang="en-US" dirty="0" err="1" smtClean="0"/>
              <a:t>RemoteApp</a:t>
            </a:r>
            <a:r>
              <a:rPr lang="en-US" dirty="0" smtClean="0"/>
              <a:t> using Azure (remote version of IE)</a:t>
            </a:r>
          </a:p>
          <a:p>
            <a:pPr lvl="1"/>
            <a:r>
              <a:rPr lang="en-US" dirty="0" smtClean="0"/>
              <a:t>Site scanner to get tips to get your website “Web” compatible</a:t>
            </a:r>
          </a:p>
          <a:p>
            <a:endParaRPr lang="en-US" dirty="0" smtClean="0"/>
          </a:p>
          <a:p>
            <a:pPr lvl="1"/>
            <a:endParaRPr lang="en-US" dirty="0"/>
          </a:p>
        </p:txBody>
      </p:sp>
    </p:spTree>
    <p:extLst>
      <p:ext uri="{BB962C8B-B14F-4D97-AF65-F5344CB8AC3E}">
        <p14:creationId xmlns:p14="http://schemas.microsoft.com/office/powerpoint/2010/main" val="1282646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RemoteApp</a:t>
            </a:r>
            <a:r>
              <a:rPr lang="fr-FR" dirty="0" smtClean="0"/>
              <a:t> IE</a:t>
            </a:r>
            <a:endParaRPr lang="fr-FR"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p>
            <a:r>
              <a:rPr lang="en-US" dirty="0" smtClean="0"/>
              <a:t>Using Azure</a:t>
            </a:r>
          </a:p>
          <a:p>
            <a:r>
              <a:rPr lang="en-US" dirty="0" smtClean="0"/>
              <a:t>Compatibility</a:t>
            </a:r>
          </a:p>
          <a:p>
            <a:pPr lvl="1"/>
            <a:r>
              <a:rPr lang="en-US" sz="2000" dirty="0" smtClean="0"/>
              <a:t>Windows</a:t>
            </a:r>
          </a:p>
          <a:p>
            <a:pPr lvl="1"/>
            <a:r>
              <a:rPr lang="en-US" sz="2000" dirty="0" smtClean="0"/>
              <a:t>Mac</a:t>
            </a:r>
          </a:p>
          <a:p>
            <a:pPr lvl="1"/>
            <a:r>
              <a:rPr lang="en-US" sz="2000" dirty="0" smtClean="0"/>
              <a:t>iOS</a:t>
            </a:r>
          </a:p>
          <a:p>
            <a:pPr lvl="1"/>
            <a:r>
              <a:rPr lang="en-US" sz="2000" dirty="0" smtClean="0"/>
              <a:t>Android</a:t>
            </a:r>
          </a:p>
          <a:p>
            <a:pPr lvl="1"/>
            <a:endParaRPr lang="en-US" sz="2000" dirty="0"/>
          </a:p>
        </p:txBody>
      </p:sp>
      <p:pic>
        <p:nvPicPr>
          <p:cNvPr id="8" name="Picture 7"/>
          <p:cNvPicPr>
            <a:picLocks noChangeAspect="1"/>
          </p:cNvPicPr>
          <p:nvPr/>
        </p:nvPicPr>
        <p:blipFill>
          <a:blip r:embed="rId2"/>
          <a:stretch>
            <a:fillRect/>
          </a:stretch>
        </p:blipFill>
        <p:spPr>
          <a:xfrm>
            <a:off x="3520144" y="2154319"/>
            <a:ext cx="8064825" cy="4524295"/>
          </a:xfrm>
          <a:prstGeom prst="rect">
            <a:avLst/>
          </a:prstGeom>
        </p:spPr>
      </p:pic>
      <p:pic>
        <p:nvPicPr>
          <p:cNvPr id="7" name="Picture 6"/>
          <p:cNvPicPr>
            <a:picLocks noChangeAspect="1"/>
          </p:cNvPicPr>
          <p:nvPr/>
        </p:nvPicPr>
        <p:blipFill>
          <a:blip r:embed="rId3"/>
          <a:stretch>
            <a:fillRect/>
          </a:stretch>
        </p:blipFill>
        <p:spPr>
          <a:xfrm>
            <a:off x="8066014" y="214174"/>
            <a:ext cx="3097609" cy="2348103"/>
          </a:xfrm>
          <a:prstGeom prst="rect">
            <a:avLst/>
          </a:prstGeom>
        </p:spPr>
      </p:pic>
      <p:sp>
        <p:nvSpPr>
          <p:cNvPr id="11" name="Bent-Up Arrow 10"/>
          <p:cNvSpPr/>
          <p:nvPr/>
        </p:nvSpPr>
        <p:spPr>
          <a:xfrm rot="10800000">
            <a:off x="5737895" y="1637896"/>
            <a:ext cx="2480930" cy="695755"/>
          </a:xfrm>
          <a:prstGeom prst="bentUpArrow">
            <a:avLst/>
          </a:prstGeom>
          <a:solidFill>
            <a:schemeClr val="accent1">
              <a:lumMod val="5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24029526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Site scanner</a:t>
            </a:r>
            <a:endParaRPr lang="fr-FR" dirty="0"/>
          </a:p>
        </p:txBody>
      </p:sp>
      <p:sp>
        <p:nvSpPr>
          <p:cNvPr id="6" name="Content Placeholder 5"/>
          <p:cNvSpPr>
            <a:spLocks noGrp="1"/>
          </p:cNvSpPr>
          <p:nvPr>
            <p:ph sz="quarter" idx="10"/>
          </p:nvPr>
        </p:nvSpPr>
        <p:spPr>
          <a:xfrm>
            <a:off x="379413" y="1388226"/>
            <a:ext cx="4086261" cy="5290388"/>
          </a:xfrm>
          <a:prstGeom prst="rect">
            <a:avLst/>
          </a:prstGeom>
        </p:spPr>
        <p:txBody>
          <a:bodyPr/>
          <a:lstStyle/>
          <a:p>
            <a:r>
              <a:rPr lang="en-US" dirty="0" smtClean="0"/>
              <a:t>Scan your site</a:t>
            </a:r>
          </a:p>
          <a:p>
            <a:r>
              <a:rPr lang="en-US" dirty="0" smtClean="0"/>
              <a:t>Gives you insights about</a:t>
            </a:r>
          </a:p>
          <a:p>
            <a:pPr lvl="1"/>
            <a:r>
              <a:rPr lang="en-US" sz="1600" dirty="0" smtClean="0"/>
              <a:t>CSS rules</a:t>
            </a:r>
          </a:p>
          <a:p>
            <a:pPr lvl="1"/>
            <a:r>
              <a:rPr lang="en-US" sz="1600" dirty="0" smtClean="0"/>
              <a:t>Browser detection</a:t>
            </a:r>
          </a:p>
          <a:p>
            <a:pPr lvl="1"/>
            <a:r>
              <a:rPr lang="en-US" sz="1600" dirty="0" smtClean="0"/>
              <a:t>HTML5 </a:t>
            </a:r>
          </a:p>
          <a:p>
            <a:pPr lvl="1"/>
            <a:r>
              <a:rPr lang="en-US" sz="1600" dirty="0" smtClean="0"/>
              <a:t>Etc.</a:t>
            </a:r>
          </a:p>
          <a:p>
            <a:pPr lvl="1"/>
            <a:endParaRPr lang="en-US" sz="2000" dirty="0"/>
          </a:p>
        </p:txBody>
      </p:sp>
      <p:pic>
        <p:nvPicPr>
          <p:cNvPr id="3" name="Picture 2"/>
          <p:cNvPicPr>
            <a:picLocks noChangeAspect="1"/>
          </p:cNvPicPr>
          <p:nvPr/>
        </p:nvPicPr>
        <p:blipFill>
          <a:blip r:embed="rId2"/>
          <a:stretch>
            <a:fillRect/>
          </a:stretch>
        </p:blipFill>
        <p:spPr>
          <a:xfrm>
            <a:off x="4057808" y="1388226"/>
            <a:ext cx="7846138" cy="4338084"/>
          </a:xfrm>
          <a:prstGeom prst="rect">
            <a:avLst/>
          </a:prstGeom>
        </p:spPr>
      </p:pic>
    </p:spTree>
    <p:extLst>
      <p:ext uri="{BB962C8B-B14F-4D97-AF65-F5344CB8AC3E}">
        <p14:creationId xmlns:p14="http://schemas.microsoft.com/office/powerpoint/2010/main" val="139283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7aa9422-7f1f-4c84-9cdf-302b1a67e513"/>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3451</TotalTime>
  <Words>301</Words>
  <Application>Microsoft Office PowerPoint</Application>
  <PresentationFormat>Widescreen</PresentationFormat>
  <Paragraphs>70</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Segoe</vt:lpstr>
      <vt:lpstr>Segoe UI</vt:lpstr>
      <vt:lpstr>Segoe UI Light</vt:lpstr>
      <vt:lpstr>Wingdings</vt:lpstr>
      <vt:lpstr>1_Office Theme</vt:lpstr>
      <vt:lpstr>Testing on all browsers</vt:lpstr>
      <vt:lpstr>Course Topics</vt:lpstr>
      <vt:lpstr>PowerPoint Presentation</vt:lpstr>
      <vt:lpstr>Module Overview</vt:lpstr>
      <vt:lpstr>Testing your website</vt:lpstr>
      <vt:lpstr>Testing on all browsers Testing all versions of IE</vt:lpstr>
      <vt:lpstr>Where finding tools ?</vt:lpstr>
      <vt:lpstr>RemoteApp IE</vt:lpstr>
      <vt:lpstr>Site scanner</vt:lpstr>
      <vt:lpstr>Using moden.ie Demo</vt:lpstr>
      <vt:lpstr>Testing on all browsers Testing on all browsers</vt:lpstr>
      <vt:lpstr>BrowserStack</vt:lpstr>
      <vt:lpstr>BrowserStack</vt:lpstr>
      <vt:lpstr>Testing on all browsers Demo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David Catuhe</cp:lastModifiedBy>
  <cp:revision>103</cp:revision>
  <dcterms:created xsi:type="dcterms:W3CDTF">2013-02-15T23:12:42Z</dcterms:created>
  <dcterms:modified xsi:type="dcterms:W3CDTF">2014-12-08T18:27:54Z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