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133"/>
  </p:notesMasterIdLst>
  <p:sldIdLst>
    <p:sldId id="256" r:id="rId2"/>
    <p:sldId id="265" r:id="rId3"/>
    <p:sldId id="406" r:id="rId4"/>
    <p:sldId id="264" r:id="rId5"/>
    <p:sldId id="266" r:id="rId6"/>
    <p:sldId id="407" r:id="rId7"/>
    <p:sldId id="267" r:id="rId8"/>
    <p:sldId id="268" r:id="rId9"/>
    <p:sldId id="269" r:id="rId10"/>
    <p:sldId id="270" r:id="rId11"/>
    <p:sldId id="271" r:id="rId12"/>
    <p:sldId id="408" r:id="rId13"/>
    <p:sldId id="405" r:id="rId14"/>
    <p:sldId id="277" r:id="rId15"/>
    <p:sldId id="278" r:id="rId16"/>
    <p:sldId id="409" r:id="rId17"/>
    <p:sldId id="395" r:id="rId18"/>
    <p:sldId id="279" r:id="rId19"/>
    <p:sldId id="280" r:id="rId20"/>
    <p:sldId id="272" r:id="rId21"/>
    <p:sldId id="427" r:id="rId22"/>
    <p:sldId id="430" r:id="rId23"/>
    <p:sldId id="431" r:id="rId24"/>
    <p:sldId id="429" r:id="rId25"/>
    <p:sldId id="426" r:id="rId26"/>
    <p:sldId id="410" r:id="rId27"/>
    <p:sldId id="274" r:id="rId28"/>
    <p:sldId id="297" r:id="rId29"/>
    <p:sldId id="298" r:id="rId30"/>
    <p:sldId id="394" r:id="rId31"/>
    <p:sldId id="299" r:id="rId32"/>
    <p:sldId id="399" r:id="rId33"/>
    <p:sldId id="300" r:id="rId34"/>
    <p:sldId id="273" r:id="rId35"/>
    <p:sldId id="411" r:id="rId36"/>
    <p:sldId id="281" r:id="rId37"/>
    <p:sldId id="275" r:id="rId38"/>
    <p:sldId id="276" r:id="rId39"/>
    <p:sldId id="282" r:id="rId40"/>
    <p:sldId id="412" r:id="rId41"/>
    <p:sldId id="283" r:id="rId42"/>
    <p:sldId id="284" r:id="rId43"/>
    <p:sldId id="286" r:id="rId44"/>
    <p:sldId id="285" r:id="rId45"/>
    <p:sldId id="294" r:id="rId46"/>
    <p:sldId id="287" r:id="rId47"/>
    <p:sldId id="309" r:id="rId48"/>
    <p:sldId id="306" r:id="rId49"/>
    <p:sldId id="307" r:id="rId50"/>
    <p:sldId id="308" r:id="rId51"/>
    <p:sldId id="305" r:id="rId52"/>
    <p:sldId id="413" r:id="rId53"/>
    <p:sldId id="295" r:id="rId54"/>
    <p:sldId id="390" r:id="rId55"/>
    <p:sldId id="391" r:id="rId56"/>
    <p:sldId id="392" r:id="rId57"/>
    <p:sldId id="393" r:id="rId58"/>
    <p:sldId id="260" r:id="rId59"/>
    <p:sldId id="416" r:id="rId60"/>
    <p:sldId id="288" r:id="rId61"/>
    <p:sldId id="289" r:id="rId62"/>
    <p:sldId id="290" r:id="rId63"/>
    <p:sldId id="311" r:id="rId64"/>
    <p:sldId id="312" r:id="rId65"/>
    <p:sldId id="417" r:id="rId66"/>
    <p:sldId id="313" r:id="rId67"/>
    <p:sldId id="314" r:id="rId68"/>
    <p:sldId id="315" r:id="rId69"/>
    <p:sldId id="418" r:id="rId70"/>
    <p:sldId id="316" r:id="rId71"/>
    <p:sldId id="324" r:id="rId72"/>
    <p:sldId id="322" r:id="rId73"/>
    <p:sldId id="361" r:id="rId74"/>
    <p:sldId id="362" r:id="rId75"/>
    <p:sldId id="323" r:id="rId76"/>
    <p:sldId id="261" r:id="rId77"/>
    <p:sldId id="419" r:id="rId78"/>
    <p:sldId id="364" r:id="rId79"/>
    <p:sldId id="291" r:id="rId80"/>
    <p:sldId id="420" r:id="rId81"/>
    <p:sldId id="366" r:id="rId82"/>
    <p:sldId id="369" r:id="rId83"/>
    <p:sldId id="372" r:id="rId84"/>
    <p:sldId id="374" r:id="rId85"/>
    <p:sldId id="373" r:id="rId86"/>
    <p:sldId id="370" r:id="rId87"/>
    <p:sldId id="375" r:id="rId88"/>
    <p:sldId id="376" r:id="rId89"/>
    <p:sldId id="421" r:id="rId90"/>
    <p:sldId id="367" r:id="rId91"/>
    <p:sldId id="378" r:id="rId92"/>
    <p:sldId id="379" r:id="rId93"/>
    <p:sldId id="381" r:id="rId94"/>
    <p:sldId id="384" r:id="rId95"/>
    <p:sldId id="385" r:id="rId96"/>
    <p:sldId id="422" r:id="rId97"/>
    <p:sldId id="377" r:id="rId98"/>
    <p:sldId id="383" r:id="rId99"/>
    <p:sldId id="386" r:id="rId100"/>
    <p:sldId id="389" r:id="rId101"/>
    <p:sldId id="387" r:id="rId102"/>
    <p:sldId id="423" r:id="rId103"/>
    <p:sldId id="380" r:id="rId104"/>
    <p:sldId id="382" r:id="rId105"/>
    <p:sldId id="388" r:id="rId106"/>
    <p:sldId id="262" r:id="rId107"/>
    <p:sldId id="424" r:id="rId108"/>
    <p:sldId id="363" r:id="rId109"/>
    <p:sldId id="292" r:id="rId110"/>
    <p:sldId id="321" r:id="rId111"/>
    <p:sldId id="432" r:id="rId112"/>
    <p:sldId id="433" r:id="rId113"/>
    <p:sldId id="434" r:id="rId114"/>
    <p:sldId id="425" r:id="rId115"/>
    <p:sldId id="293" r:id="rId116"/>
    <p:sldId id="317" r:id="rId117"/>
    <p:sldId id="325" r:id="rId118"/>
    <p:sldId id="330" r:id="rId119"/>
    <p:sldId id="326" r:id="rId120"/>
    <p:sldId id="368" r:id="rId121"/>
    <p:sldId id="327" r:id="rId122"/>
    <p:sldId id="328" r:id="rId123"/>
    <p:sldId id="371" r:id="rId124"/>
    <p:sldId id="329" r:id="rId125"/>
    <p:sldId id="263" r:id="rId126"/>
    <p:sldId id="401" r:id="rId127"/>
    <p:sldId id="403" r:id="rId128"/>
    <p:sldId id="404" r:id="rId129"/>
    <p:sldId id="318" r:id="rId130"/>
    <p:sldId id="402" r:id="rId131"/>
    <p:sldId id="400" r:id="rId1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3" autoAdjust="0"/>
    <p:restoredTop sz="94660"/>
  </p:normalViewPr>
  <p:slideViewPr>
    <p:cSldViewPr snapToGrid="0">
      <p:cViewPr varScale="1">
        <p:scale>
          <a:sx n="110" d="100"/>
          <a:sy n="110" d="100"/>
        </p:scale>
        <p:origin x="40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41B0D-524C-4298-827D-0E1B5CA1229E}" type="datetimeFigureOut">
              <a:rPr lang="en-US"/>
              <a:t>6/18/2015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277A1-1E05-4B7B-A83F-C5B1D39E6CAF}" type="slidenum">
              <a:rPr lang="en-US"/>
              <a:t>‹#›</a:t>
            </a:fld>
            <a:endParaRPr lang="en-US"/>
          </a:p>
        </p:txBody>
      </p:sp>
    </p:spTree>
    <p:extLst>
      <p:ext uri="{BB962C8B-B14F-4D97-AF65-F5344CB8AC3E}">
        <p14:creationId xmlns:p14="http://schemas.microsoft.com/office/powerpoint/2010/main" val="3157802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a:t>
            </a:fld>
            <a:endParaRPr lang="en-US"/>
          </a:p>
        </p:txBody>
      </p:sp>
    </p:spTree>
    <p:extLst>
      <p:ext uri="{BB962C8B-B14F-4D97-AF65-F5344CB8AC3E}">
        <p14:creationId xmlns:p14="http://schemas.microsoft.com/office/powerpoint/2010/main" val="1164967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10</a:t>
            </a:fld>
            <a:endParaRPr lang="en-US"/>
          </a:p>
        </p:txBody>
      </p:sp>
    </p:spTree>
    <p:extLst>
      <p:ext uri="{BB962C8B-B14F-4D97-AF65-F5344CB8AC3E}">
        <p14:creationId xmlns:p14="http://schemas.microsoft.com/office/powerpoint/2010/main" val="359645501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100</a:t>
            </a:fld>
            <a:endParaRPr lang="en-US"/>
          </a:p>
        </p:txBody>
      </p:sp>
    </p:spTree>
    <p:extLst>
      <p:ext uri="{BB962C8B-B14F-4D97-AF65-F5344CB8AC3E}">
        <p14:creationId xmlns:p14="http://schemas.microsoft.com/office/powerpoint/2010/main" val="336097196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Firefox only enables this by default in Windows 8 metro mode, and there is no support in Safari at all</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101</a:t>
            </a:fld>
            <a:endParaRPr lang="en-US"/>
          </a:p>
        </p:txBody>
      </p:sp>
    </p:spTree>
    <p:extLst>
      <p:ext uri="{BB962C8B-B14F-4D97-AF65-F5344CB8AC3E}">
        <p14:creationId xmlns:p14="http://schemas.microsoft.com/office/powerpoint/2010/main" val="277284735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102</a:t>
            </a:fld>
            <a:endParaRPr lang="en-US"/>
          </a:p>
        </p:txBody>
      </p:sp>
    </p:spTree>
    <p:extLst>
      <p:ext uri="{BB962C8B-B14F-4D97-AF65-F5344CB8AC3E}">
        <p14:creationId xmlns:p14="http://schemas.microsoft.com/office/powerpoint/2010/main" val="361664744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103</a:t>
            </a:fld>
            <a:endParaRPr lang="en-US"/>
          </a:p>
        </p:txBody>
      </p:sp>
    </p:spTree>
    <p:extLst>
      <p:ext uri="{BB962C8B-B14F-4D97-AF65-F5344CB8AC3E}">
        <p14:creationId xmlns:p14="http://schemas.microsoft.com/office/powerpoint/2010/main" val="262537158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104</a:t>
            </a:fld>
            <a:endParaRPr lang="en-US"/>
          </a:p>
        </p:txBody>
      </p:sp>
    </p:spTree>
    <p:extLst>
      <p:ext uri="{BB962C8B-B14F-4D97-AF65-F5344CB8AC3E}">
        <p14:creationId xmlns:p14="http://schemas.microsoft.com/office/powerpoint/2010/main" val="36139100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105</a:t>
            </a:fld>
            <a:endParaRPr lang="en-US"/>
          </a:p>
        </p:txBody>
      </p:sp>
    </p:spTree>
    <p:extLst>
      <p:ext uri="{BB962C8B-B14F-4D97-AF65-F5344CB8AC3E}">
        <p14:creationId xmlns:p14="http://schemas.microsoft.com/office/powerpoint/2010/main" val="73068866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106</a:t>
            </a:fld>
            <a:endParaRPr lang="en-US"/>
          </a:p>
        </p:txBody>
      </p:sp>
    </p:spTree>
    <p:extLst>
      <p:ext uri="{BB962C8B-B14F-4D97-AF65-F5344CB8AC3E}">
        <p14:creationId xmlns:p14="http://schemas.microsoft.com/office/powerpoint/2010/main" val="201937446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107</a:t>
            </a:fld>
            <a:endParaRPr lang="en-US"/>
          </a:p>
        </p:txBody>
      </p:sp>
    </p:spTree>
    <p:extLst>
      <p:ext uri="{BB962C8B-B14F-4D97-AF65-F5344CB8AC3E}">
        <p14:creationId xmlns:p14="http://schemas.microsoft.com/office/powerpoint/2010/main" val="9269900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108</a:t>
            </a:fld>
            <a:endParaRPr lang="en-US"/>
          </a:p>
        </p:txBody>
      </p:sp>
    </p:spTree>
    <p:extLst>
      <p:ext uri="{BB962C8B-B14F-4D97-AF65-F5344CB8AC3E}">
        <p14:creationId xmlns:p14="http://schemas.microsoft.com/office/powerpoint/2010/main" val="28868861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109</a:t>
            </a:fld>
            <a:endParaRPr lang="en-US"/>
          </a:p>
        </p:txBody>
      </p:sp>
    </p:spTree>
    <p:extLst>
      <p:ext uri="{BB962C8B-B14F-4D97-AF65-F5344CB8AC3E}">
        <p14:creationId xmlns:p14="http://schemas.microsoft.com/office/powerpoint/2010/main" val="968163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11</a:t>
            </a:fld>
            <a:endParaRPr lang="en-US"/>
          </a:p>
        </p:txBody>
      </p:sp>
    </p:spTree>
    <p:extLst>
      <p:ext uri="{BB962C8B-B14F-4D97-AF65-F5344CB8AC3E}">
        <p14:creationId xmlns:p14="http://schemas.microsoft.com/office/powerpoint/2010/main" val="421006681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110</a:t>
            </a:fld>
            <a:endParaRPr lang="en-US"/>
          </a:p>
        </p:txBody>
      </p:sp>
    </p:spTree>
    <p:extLst>
      <p:ext uri="{BB962C8B-B14F-4D97-AF65-F5344CB8AC3E}">
        <p14:creationId xmlns:p14="http://schemas.microsoft.com/office/powerpoint/2010/main" val="178978486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111</a:t>
            </a:fld>
            <a:endParaRPr lang="en-US"/>
          </a:p>
        </p:txBody>
      </p:sp>
    </p:spTree>
    <p:extLst>
      <p:ext uri="{BB962C8B-B14F-4D97-AF65-F5344CB8AC3E}">
        <p14:creationId xmlns:p14="http://schemas.microsoft.com/office/powerpoint/2010/main" val="363661397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112</a:t>
            </a:fld>
            <a:endParaRPr lang="en-US"/>
          </a:p>
        </p:txBody>
      </p:sp>
    </p:spTree>
    <p:extLst>
      <p:ext uri="{BB962C8B-B14F-4D97-AF65-F5344CB8AC3E}">
        <p14:creationId xmlns:p14="http://schemas.microsoft.com/office/powerpoint/2010/main" val="267453645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114</a:t>
            </a:fld>
            <a:endParaRPr lang="en-US"/>
          </a:p>
        </p:txBody>
      </p:sp>
    </p:spTree>
    <p:extLst>
      <p:ext uri="{BB962C8B-B14F-4D97-AF65-F5344CB8AC3E}">
        <p14:creationId xmlns:p14="http://schemas.microsoft.com/office/powerpoint/2010/main" val="335482700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115</a:t>
            </a:fld>
            <a:endParaRPr lang="en-US"/>
          </a:p>
        </p:txBody>
      </p:sp>
    </p:spTree>
    <p:extLst>
      <p:ext uri="{BB962C8B-B14F-4D97-AF65-F5344CB8AC3E}">
        <p14:creationId xmlns:p14="http://schemas.microsoft.com/office/powerpoint/2010/main" val="229455508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are just a handful of common things we have to provide fallbacks for when supporting older browsers.</a:t>
            </a:r>
          </a:p>
        </p:txBody>
      </p:sp>
      <p:sp>
        <p:nvSpPr>
          <p:cNvPr id="4" name="Slide Number Placeholder 3"/>
          <p:cNvSpPr>
            <a:spLocks noGrp="1"/>
          </p:cNvSpPr>
          <p:nvPr>
            <p:ph type="sldNum" sz="quarter" idx="10"/>
          </p:nvPr>
        </p:nvSpPr>
        <p:spPr/>
        <p:txBody>
          <a:bodyPr/>
          <a:lstStyle/>
          <a:p>
            <a:fld id="{EB9277A1-1E05-4B7B-A83F-C5B1D39E6CAF}" type="slidenum">
              <a:rPr lang="en-US"/>
              <a:t>116</a:t>
            </a:fld>
            <a:endParaRPr lang="en-US"/>
          </a:p>
        </p:txBody>
      </p:sp>
    </p:spTree>
    <p:extLst>
      <p:ext uri="{BB962C8B-B14F-4D97-AF65-F5344CB8AC3E}">
        <p14:creationId xmlns:p14="http://schemas.microsoft.com/office/powerpoint/2010/main" val="321276292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117</a:t>
            </a:fld>
            <a:endParaRPr lang="en-US"/>
          </a:p>
        </p:txBody>
      </p:sp>
    </p:spTree>
    <p:extLst>
      <p:ext uri="{BB962C8B-B14F-4D97-AF65-F5344CB8AC3E}">
        <p14:creationId xmlns:p14="http://schemas.microsoft.com/office/powerpoint/2010/main" val="310419516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118</a:t>
            </a:fld>
            <a:endParaRPr lang="en-US"/>
          </a:p>
        </p:txBody>
      </p:sp>
    </p:spTree>
    <p:extLst>
      <p:ext uri="{BB962C8B-B14F-4D97-AF65-F5344CB8AC3E}">
        <p14:creationId xmlns:p14="http://schemas.microsoft.com/office/powerpoint/2010/main" val="357999610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119</a:t>
            </a:fld>
            <a:endParaRPr lang="en-US"/>
          </a:p>
        </p:txBody>
      </p:sp>
    </p:spTree>
    <p:extLst>
      <p:ext uri="{BB962C8B-B14F-4D97-AF65-F5344CB8AC3E}">
        <p14:creationId xmlns:p14="http://schemas.microsoft.com/office/powerpoint/2010/main" val="150642505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120</a:t>
            </a:fld>
            <a:endParaRPr lang="en-US"/>
          </a:p>
        </p:txBody>
      </p:sp>
    </p:spTree>
    <p:extLst>
      <p:ext uri="{BB962C8B-B14F-4D97-AF65-F5344CB8AC3E}">
        <p14:creationId xmlns:p14="http://schemas.microsoft.com/office/powerpoint/2010/main" val="1919942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12</a:t>
            </a:fld>
            <a:endParaRPr lang="en-US"/>
          </a:p>
        </p:txBody>
      </p:sp>
    </p:spTree>
    <p:extLst>
      <p:ext uri="{BB962C8B-B14F-4D97-AF65-F5344CB8AC3E}">
        <p14:creationId xmlns:p14="http://schemas.microsoft.com/office/powerpoint/2010/main" val="102086656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really only a challenge when you're developing mobile-first (as you should be). If you're using max-width media queries (desktop-first), IE8 will displayed fine, just as intended on a desktop. Since there really are no mobile devices running IE8, the general though is that it's acceptable to serve a fixed-width layout to it.</a:t>
            </a:r>
          </a:p>
        </p:txBody>
      </p:sp>
      <p:sp>
        <p:nvSpPr>
          <p:cNvPr id="4" name="Slide Number Placeholder 3"/>
          <p:cNvSpPr>
            <a:spLocks noGrp="1"/>
          </p:cNvSpPr>
          <p:nvPr>
            <p:ph type="sldNum" sz="quarter" idx="10"/>
          </p:nvPr>
        </p:nvSpPr>
        <p:spPr/>
        <p:txBody>
          <a:bodyPr/>
          <a:lstStyle/>
          <a:p>
            <a:fld id="{EB9277A1-1E05-4B7B-A83F-C5B1D39E6CAF}" type="slidenum">
              <a:rPr lang="en-US"/>
              <a:t>121</a:t>
            </a:fld>
            <a:endParaRPr lang="en-US"/>
          </a:p>
        </p:txBody>
      </p:sp>
    </p:spTree>
    <p:extLst>
      <p:ext uri="{BB962C8B-B14F-4D97-AF65-F5344CB8AC3E}">
        <p14:creationId xmlns:p14="http://schemas.microsoft.com/office/powerpoint/2010/main" val="234491988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It's okay to give newer browsers special "privileges". As long as main content things don't totally break in older browsers, not showing rounded corners, for instance, or not showing background gradients will not kill the experience completely.</a:t>
            </a:r>
          </a:p>
        </p:txBody>
      </p:sp>
      <p:sp>
        <p:nvSpPr>
          <p:cNvPr id="4" name="Slide Number Placeholder 3"/>
          <p:cNvSpPr>
            <a:spLocks noGrp="1"/>
          </p:cNvSpPr>
          <p:nvPr>
            <p:ph type="sldNum" sz="quarter" idx="10"/>
          </p:nvPr>
        </p:nvSpPr>
        <p:spPr/>
        <p:txBody>
          <a:bodyPr/>
          <a:lstStyle/>
          <a:p>
            <a:fld id="{EB9277A1-1E05-4B7B-A83F-C5B1D39E6CAF}" type="slidenum">
              <a:rPr lang="en-US"/>
              <a:t>122</a:t>
            </a:fld>
            <a:endParaRPr lang="en-US"/>
          </a:p>
        </p:txBody>
      </p:sp>
    </p:spTree>
    <p:extLst>
      <p:ext uri="{BB962C8B-B14F-4D97-AF65-F5344CB8AC3E}">
        <p14:creationId xmlns:p14="http://schemas.microsoft.com/office/powerpoint/2010/main" val="378331589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Notice how, when using CSS3 properties such as linear-gradient, you should provide a CSS2 property or value BEFORE the new CSS3 property so older browsers will still get "something" applied, albeit not as pretty (i.e. graceful degradation).</a:t>
            </a:r>
          </a:p>
        </p:txBody>
      </p:sp>
      <p:sp>
        <p:nvSpPr>
          <p:cNvPr id="4" name="Slide Number Placeholder 3"/>
          <p:cNvSpPr>
            <a:spLocks noGrp="1"/>
          </p:cNvSpPr>
          <p:nvPr>
            <p:ph type="sldNum" sz="quarter" idx="10"/>
          </p:nvPr>
        </p:nvSpPr>
        <p:spPr/>
        <p:txBody>
          <a:bodyPr/>
          <a:lstStyle/>
          <a:p>
            <a:fld id="{EB9277A1-1E05-4B7B-A83F-C5B1D39E6CAF}" type="slidenum">
              <a:rPr lang="en-US"/>
              <a:t>123</a:t>
            </a:fld>
            <a:endParaRPr lang="en-US"/>
          </a:p>
        </p:txBody>
      </p:sp>
    </p:spTree>
    <p:extLst>
      <p:ext uri="{BB962C8B-B14F-4D97-AF65-F5344CB8AC3E}">
        <p14:creationId xmlns:p14="http://schemas.microsoft.com/office/powerpoint/2010/main" val="21150282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Sometimes referred to as a shim. Shim/shiv = same thing</a:t>
            </a:r>
          </a:p>
        </p:txBody>
      </p:sp>
      <p:sp>
        <p:nvSpPr>
          <p:cNvPr id="4" name="Slide Number Placeholder 3"/>
          <p:cNvSpPr>
            <a:spLocks noGrp="1"/>
          </p:cNvSpPr>
          <p:nvPr>
            <p:ph type="sldNum" sz="quarter" idx="10"/>
          </p:nvPr>
        </p:nvSpPr>
        <p:spPr/>
        <p:txBody>
          <a:bodyPr/>
          <a:lstStyle/>
          <a:p>
            <a:fld id="{EB9277A1-1E05-4B7B-A83F-C5B1D39E6CAF}" type="slidenum">
              <a:rPr lang="en-US"/>
              <a:t>124</a:t>
            </a:fld>
            <a:endParaRPr lang="en-US"/>
          </a:p>
        </p:txBody>
      </p:sp>
    </p:spTree>
    <p:extLst>
      <p:ext uri="{BB962C8B-B14F-4D97-AF65-F5344CB8AC3E}">
        <p14:creationId xmlns:p14="http://schemas.microsoft.com/office/powerpoint/2010/main" val="129061531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125</a:t>
            </a:fld>
            <a:endParaRPr lang="en-US"/>
          </a:p>
        </p:txBody>
      </p:sp>
    </p:spTree>
    <p:extLst>
      <p:ext uri="{BB962C8B-B14F-4D97-AF65-F5344CB8AC3E}">
        <p14:creationId xmlns:p14="http://schemas.microsoft.com/office/powerpoint/2010/main" val="327103980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126</a:t>
            </a:fld>
            <a:endParaRPr lang="en-US"/>
          </a:p>
        </p:txBody>
      </p:sp>
    </p:spTree>
    <p:extLst>
      <p:ext uri="{BB962C8B-B14F-4D97-AF65-F5344CB8AC3E}">
        <p14:creationId xmlns:p14="http://schemas.microsoft.com/office/powerpoint/2010/main" val="222578692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127</a:t>
            </a:fld>
            <a:endParaRPr lang="en-US"/>
          </a:p>
        </p:txBody>
      </p:sp>
    </p:spTree>
    <p:extLst>
      <p:ext uri="{BB962C8B-B14F-4D97-AF65-F5344CB8AC3E}">
        <p14:creationId xmlns:p14="http://schemas.microsoft.com/office/powerpoint/2010/main" val="4019972441"/>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128</a:t>
            </a:fld>
            <a:endParaRPr lang="en-US"/>
          </a:p>
        </p:txBody>
      </p:sp>
    </p:spTree>
    <p:extLst>
      <p:ext uri="{BB962C8B-B14F-4D97-AF65-F5344CB8AC3E}">
        <p14:creationId xmlns:p14="http://schemas.microsoft.com/office/powerpoint/2010/main" val="64204115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129</a:t>
            </a:fld>
            <a:endParaRPr lang="en-US"/>
          </a:p>
        </p:txBody>
      </p:sp>
    </p:spTree>
    <p:extLst>
      <p:ext uri="{BB962C8B-B14F-4D97-AF65-F5344CB8AC3E}">
        <p14:creationId xmlns:p14="http://schemas.microsoft.com/office/powerpoint/2010/main" val="278946074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130</a:t>
            </a:fld>
            <a:endParaRPr lang="en-US"/>
          </a:p>
        </p:txBody>
      </p:sp>
    </p:spTree>
    <p:extLst>
      <p:ext uri="{BB962C8B-B14F-4D97-AF65-F5344CB8AC3E}">
        <p14:creationId xmlns:p14="http://schemas.microsoft.com/office/powerpoint/2010/main" val="2328311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13</a:t>
            </a:fld>
            <a:endParaRPr lang="en-US"/>
          </a:p>
        </p:txBody>
      </p:sp>
    </p:spTree>
    <p:extLst>
      <p:ext uri="{BB962C8B-B14F-4D97-AF65-F5344CB8AC3E}">
        <p14:creationId xmlns:p14="http://schemas.microsoft.com/office/powerpoint/2010/main" val="155104348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131</a:t>
            </a:fld>
            <a:endParaRPr lang="en-US"/>
          </a:p>
        </p:txBody>
      </p:sp>
    </p:spTree>
    <p:extLst>
      <p:ext uri="{BB962C8B-B14F-4D97-AF65-F5344CB8AC3E}">
        <p14:creationId xmlns:p14="http://schemas.microsoft.com/office/powerpoint/2010/main" val="2380509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14</a:t>
            </a:fld>
            <a:endParaRPr lang="en-US"/>
          </a:p>
        </p:txBody>
      </p:sp>
    </p:spTree>
    <p:extLst>
      <p:ext uri="{BB962C8B-B14F-4D97-AF65-F5344CB8AC3E}">
        <p14:creationId xmlns:p14="http://schemas.microsoft.com/office/powerpoint/2010/main" val="469087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15</a:t>
            </a:fld>
            <a:endParaRPr lang="en-US"/>
          </a:p>
        </p:txBody>
      </p:sp>
    </p:spTree>
    <p:extLst>
      <p:ext uri="{BB962C8B-B14F-4D97-AF65-F5344CB8AC3E}">
        <p14:creationId xmlns:p14="http://schemas.microsoft.com/office/powerpoint/2010/main" val="2712787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16</a:t>
            </a:fld>
            <a:endParaRPr lang="en-US"/>
          </a:p>
        </p:txBody>
      </p:sp>
    </p:spTree>
    <p:extLst>
      <p:ext uri="{BB962C8B-B14F-4D97-AF65-F5344CB8AC3E}">
        <p14:creationId xmlns:p14="http://schemas.microsoft.com/office/powerpoint/2010/main" val="10307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Microsoft adheres to W3C's web standards, not WHATWG's</a:t>
            </a:r>
          </a:p>
        </p:txBody>
      </p:sp>
      <p:sp>
        <p:nvSpPr>
          <p:cNvPr id="4" name="Slide Number Placeholder 3"/>
          <p:cNvSpPr>
            <a:spLocks noGrp="1"/>
          </p:cNvSpPr>
          <p:nvPr>
            <p:ph type="sldNum" sz="quarter" idx="10"/>
          </p:nvPr>
        </p:nvSpPr>
        <p:spPr/>
        <p:txBody>
          <a:bodyPr/>
          <a:lstStyle/>
          <a:p>
            <a:fld id="{EB9277A1-1E05-4B7B-A83F-C5B1D39E6CAF}" type="slidenum">
              <a:rPr lang="en-US"/>
              <a:t>17</a:t>
            </a:fld>
            <a:endParaRPr lang="en-US"/>
          </a:p>
        </p:txBody>
      </p:sp>
    </p:spTree>
    <p:extLst>
      <p:ext uri="{BB962C8B-B14F-4D97-AF65-F5344CB8AC3E}">
        <p14:creationId xmlns:p14="http://schemas.microsoft.com/office/powerpoint/2010/main" val="2690377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18</a:t>
            </a:fld>
            <a:endParaRPr lang="en-US"/>
          </a:p>
        </p:txBody>
      </p:sp>
    </p:spTree>
    <p:extLst>
      <p:ext uri="{BB962C8B-B14F-4D97-AF65-F5344CB8AC3E}">
        <p14:creationId xmlns:p14="http://schemas.microsoft.com/office/powerpoint/2010/main" val="4275322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19</a:t>
            </a:fld>
            <a:endParaRPr lang="en-US"/>
          </a:p>
        </p:txBody>
      </p:sp>
    </p:spTree>
    <p:extLst>
      <p:ext uri="{BB962C8B-B14F-4D97-AF65-F5344CB8AC3E}">
        <p14:creationId xmlns:p14="http://schemas.microsoft.com/office/powerpoint/2010/main" val="1419841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a:t>
            </a:fld>
            <a:endParaRPr lang="en-US"/>
          </a:p>
        </p:txBody>
      </p:sp>
    </p:spTree>
    <p:extLst>
      <p:ext uri="{BB962C8B-B14F-4D97-AF65-F5344CB8AC3E}">
        <p14:creationId xmlns:p14="http://schemas.microsoft.com/office/powerpoint/2010/main" val="180597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20</a:t>
            </a:fld>
            <a:endParaRPr lang="en-US"/>
          </a:p>
        </p:txBody>
      </p:sp>
    </p:spTree>
    <p:extLst>
      <p:ext uri="{BB962C8B-B14F-4D97-AF65-F5344CB8AC3E}">
        <p14:creationId xmlns:p14="http://schemas.microsoft.com/office/powerpoint/2010/main" val="1325596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21</a:t>
            </a:fld>
            <a:endParaRPr lang="en-US"/>
          </a:p>
        </p:txBody>
      </p:sp>
    </p:spTree>
    <p:extLst>
      <p:ext uri="{BB962C8B-B14F-4D97-AF65-F5344CB8AC3E}">
        <p14:creationId xmlns:p14="http://schemas.microsoft.com/office/powerpoint/2010/main" val="2431671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22</a:t>
            </a:fld>
            <a:endParaRPr lang="en-US"/>
          </a:p>
        </p:txBody>
      </p:sp>
    </p:spTree>
    <p:extLst>
      <p:ext uri="{BB962C8B-B14F-4D97-AF65-F5344CB8AC3E}">
        <p14:creationId xmlns:p14="http://schemas.microsoft.com/office/powerpoint/2010/main" val="225757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23</a:t>
            </a:fld>
            <a:endParaRPr lang="en-US"/>
          </a:p>
        </p:txBody>
      </p:sp>
    </p:spTree>
    <p:extLst>
      <p:ext uri="{BB962C8B-B14F-4D97-AF65-F5344CB8AC3E}">
        <p14:creationId xmlns:p14="http://schemas.microsoft.com/office/powerpoint/2010/main" val="158400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the slide deck on "Debugging" has much more information on this topic</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24</a:t>
            </a:fld>
            <a:endParaRPr lang="en-US"/>
          </a:p>
        </p:txBody>
      </p:sp>
    </p:spTree>
    <p:extLst>
      <p:ext uri="{BB962C8B-B14F-4D97-AF65-F5344CB8AC3E}">
        <p14:creationId xmlns:p14="http://schemas.microsoft.com/office/powerpoint/2010/main" val="2162834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25</a:t>
            </a:fld>
            <a:endParaRPr lang="en-US"/>
          </a:p>
        </p:txBody>
      </p:sp>
    </p:spTree>
    <p:extLst>
      <p:ext uri="{BB962C8B-B14F-4D97-AF65-F5344CB8AC3E}">
        <p14:creationId xmlns:p14="http://schemas.microsoft.com/office/powerpoint/2010/main" val="3911411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26</a:t>
            </a:fld>
            <a:endParaRPr lang="en-US"/>
          </a:p>
        </p:txBody>
      </p:sp>
    </p:spTree>
    <p:extLst>
      <p:ext uri="{BB962C8B-B14F-4D97-AF65-F5344CB8AC3E}">
        <p14:creationId xmlns:p14="http://schemas.microsoft.com/office/powerpoint/2010/main" val="496576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user agent string can easily be spoofed (it is sent by the browser in the HTTP request, but a user could change it).</a:t>
            </a:r>
          </a:p>
        </p:txBody>
      </p:sp>
      <p:sp>
        <p:nvSpPr>
          <p:cNvPr id="4" name="Slide Number Placeholder 3"/>
          <p:cNvSpPr>
            <a:spLocks noGrp="1"/>
          </p:cNvSpPr>
          <p:nvPr>
            <p:ph type="sldNum" sz="quarter" idx="10"/>
          </p:nvPr>
        </p:nvSpPr>
        <p:spPr/>
        <p:txBody>
          <a:bodyPr/>
          <a:lstStyle/>
          <a:p>
            <a:fld id="{EB9277A1-1E05-4B7B-A83F-C5B1D39E6CAF}" type="slidenum">
              <a:rPr lang="en-US"/>
              <a:t>27</a:t>
            </a:fld>
            <a:endParaRPr lang="en-US"/>
          </a:p>
        </p:txBody>
      </p:sp>
    </p:spTree>
    <p:extLst>
      <p:ext uri="{BB962C8B-B14F-4D97-AF65-F5344CB8AC3E}">
        <p14:creationId xmlns:p14="http://schemas.microsoft.com/office/powerpoint/2010/main" val="1475583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UA string contains info on the browser type, kernel, OS, etc</a:t>
            </a:r>
          </a:p>
        </p:txBody>
      </p:sp>
      <p:sp>
        <p:nvSpPr>
          <p:cNvPr id="4" name="Slide Number Placeholder 3"/>
          <p:cNvSpPr>
            <a:spLocks noGrp="1"/>
          </p:cNvSpPr>
          <p:nvPr>
            <p:ph type="sldNum" sz="quarter" idx="10"/>
          </p:nvPr>
        </p:nvSpPr>
        <p:spPr/>
        <p:txBody>
          <a:bodyPr/>
          <a:lstStyle/>
          <a:p>
            <a:fld id="{EB9277A1-1E05-4B7B-A83F-C5B1D39E6CAF}" type="slidenum">
              <a:rPr lang="en-US"/>
              <a:t>28</a:t>
            </a:fld>
            <a:endParaRPr lang="en-US"/>
          </a:p>
        </p:txBody>
      </p:sp>
    </p:spTree>
    <p:extLst>
      <p:ext uri="{BB962C8B-B14F-4D97-AF65-F5344CB8AC3E}">
        <p14:creationId xmlns:p14="http://schemas.microsoft.com/office/powerpoint/2010/main" val="1343885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29</a:t>
            </a:fld>
            <a:endParaRPr lang="en-US"/>
          </a:p>
        </p:txBody>
      </p:sp>
    </p:spTree>
    <p:extLst>
      <p:ext uri="{BB962C8B-B14F-4D97-AF65-F5344CB8AC3E}">
        <p14:creationId xmlns:p14="http://schemas.microsoft.com/office/powerpoint/2010/main" val="257356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3</a:t>
            </a:fld>
            <a:endParaRPr lang="en-US"/>
          </a:p>
        </p:txBody>
      </p:sp>
    </p:spTree>
    <p:extLst>
      <p:ext uri="{BB962C8B-B14F-4D97-AF65-F5344CB8AC3E}">
        <p14:creationId xmlns:p14="http://schemas.microsoft.com/office/powerpoint/2010/main" val="18001871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30</a:t>
            </a:fld>
            <a:endParaRPr lang="en-US"/>
          </a:p>
        </p:txBody>
      </p:sp>
    </p:spTree>
    <p:extLst>
      <p:ext uri="{BB962C8B-B14F-4D97-AF65-F5344CB8AC3E}">
        <p14:creationId xmlns:p14="http://schemas.microsoft.com/office/powerpoint/2010/main" val="4182291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31</a:t>
            </a:fld>
            <a:endParaRPr lang="en-US"/>
          </a:p>
        </p:txBody>
      </p:sp>
    </p:spTree>
    <p:extLst>
      <p:ext uri="{BB962C8B-B14F-4D97-AF65-F5344CB8AC3E}">
        <p14:creationId xmlns:p14="http://schemas.microsoft.com/office/powerpoint/2010/main" val="1009532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32</a:t>
            </a:fld>
            <a:endParaRPr lang="en-US"/>
          </a:p>
        </p:txBody>
      </p:sp>
    </p:spTree>
    <p:extLst>
      <p:ext uri="{BB962C8B-B14F-4D97-AF65-F5344CB8AC3E}">
        <p14:creationId xmlns:p14="http://schemas.microsoft.com/office/powerpoint/2010/main" val="1578896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Imagine the logic if you need to sniff for all different sorts of browsers and versions trying to enable/disable logic for a given feature.</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33</a:t>
            </a:fld>
            <a:endParaRPr lang="en-US"/>
          </a:p>
        </p:txBody>
      </p:sp>
    </p:spTree>
    <p:extLst>
      <p:ext uri="{BB962C8B-B14F-4D97-AF65-F5344CB8AC3E}">
        <p14:creationId xmlns:p14="http://schemas.microsoft.com/office/powerpoint/2010/main" val="30772576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jQuery's $.browser assited</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34</a:t>
            </a:fld>
            <a:endParaRPr lang="en-US"/>
          </a:p>
        </p:txBody>
      </p:sp>
    </p:spTree>
    <p:extLst>
      <p:ext uri="{BB962C8B-B14F-4D97-AF65-F5344CB8AC3E}">
        <p14:creationId xmlns:p14="http://schemas.microsoft.com/office/powerpoint/2010/main" val="32875397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35</a:t>
            </a:fld>
            <a:endParaRPr lang="en-US"/>
          </a:p>
        </p:txBody>
      </p:sp>
    </p:spTree>
    <p:extLst>
      <p:ext uri="{BB962C8B-B14F-4D97-AF65-F5344CB8AC3E}">
        <p14:creationId xmlns:p14="http://schemas.microsoft.com/office/powerpoint/2010/main" val="38924342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36</a:t>
            </a:fld>
            <a:endParaRPr lang="en-US"/>
          </a:p>
        </p:txBody>
      </p:sp>
    </p:spTree>
    <p:extLst>
      <p:ext uri="{BB962C8B-B14F-4D97-AF65-F5344CB8AC3E}">
        <p14:creationId xmlns:p14="http://schemas.microsoft.com/office/powerpoint/2010/main" val="8011897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Notice that we simply check for the existence of a particular code object. The user can still spoof this, but at least they'd have to be in the developer tools to do so.</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37</a:t>
            </a:fld>
            <a:endParaRPr lang="en-US"/>
          </a:p>
        </p:txBody>
      </p:sp>
    </p:spTree>
    <p:extLst>
      <p:ext uri="{BB962C8B-B14F-4D97-AF65-F5344CB8AC3E}">
        <p14:creationId xmlns:p14="http://schemas.microsoft.com/office/powerpoint/2010/main" val="17433387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Instead of checking for IE and using attachEvent if it is, we check to see which version of the event attachment method exists and then use it.</a:t>
            </a:r>
          </a:p>
          <a:p>
            <a:r>
              <a:rPr lang="en-US"/>
              <a:t>Note that using "addEventListener" first adds a tiny boost to efficiency as that is the more adopted format.</a:t>
            </a:r>
          </a:p>
          <a:p>
            <a:r>
              <a:rPr lang="en-US"/>
              <a:t>Also, consider abstracting this logic to helper function (which many JS frameworks do already).</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38</a:t>
            </a:fld>
            <a:endParaRPr lang="en-US"/>
          </a:p>
        </p:txBody>
      </p:sp>
    </p:spTree>
    <p:extLst>
      <p:ext uri="{BB962C8B-B14F-4D97-AF65-F5344CB8AC3E}">
        <p14:creationId xmlns:p14="http://schemas.microsoft.com/office/powerpoint/2010/main" val="27990943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css transition detection script. It first detects if there is a "transition" property on the style object of the body, then it goes further to check for various vendor-specific versions.</a:t>
            </a:r>
          </a:p>
          <a:p>
            <a:r>
              <a:rPr lang="en-US"/>
              <a:t>This is not browser detection, but rather abstraction of the different implementations.</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smtClean="0"/>
              <a:t>39</a:t>
            </a:fld>
            <a:endParaRPr lang="en-US"/>
          </a:p>
        </p:txBody>
      </p:sp>
    </p:spTree>
    <p:extLst>
      <p:ext uri="{BB962C8B-B14F-4D97-AF65-F5344CB8AC3E}">
        <p14:creationId xmlns:p14="http://schemas.microsoft.com/office/powerpoint/2010/main" val="2673573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4</a:t>
            </a:fld>
            <a:endParaRPr lang="en-US"/>
          </a:p>
        </p:txBody>
      </p:sp>
    </p:spTree>
    <p:extLst>
      <p:ext uri="{BB962C8B-B14F-4D97-AF65-F5344CB8AC3E}">
        <p14:creationId xmlns:p14="http://schemas.microsoft.com/office/powerpoint/2010/main" val="17200721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40</a:t>
            </a:fld>
            <a:endParaRPr lang="en-US"/>
          </a:p>
        </p:txBody>
      </p:sp>
    </p:spTree>
    <p:extLst>
      <p:ext uri="{BB962C8B-B14F-4D97-AF65-F5344CB8AC3E}">
        <p14:creationId xmlns:p14="http://schemas.microsoft.com/office/powerpoint/2010/main" val="27145624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41</a:t>
            </a:fld>
            <a:endParaRPr lang="en-US"/>
          </a:p>
        </p:txBody>
      </p:sp>
    </p:spTree>
    <p:extLst>
      <p:ext uri="{BB962C8B-B14F-4D97-AF65-F5344CB8AC3E}">
        <p14:creationId xmlns:p14="http://schemas.microsoft.com/office/powerpoint/2010/main" val="38167374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Creating a custom build can significantly reduce the time it takes Modernizr to start since it only checks the features you need.</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42</a:t>
            </a:fld>
            <a:endParaRPr lang="en-US"/>
          </a:p>
        </p:txBody>
      </p:sp>
    </p:spTree>
    <p:extLst>
      <p:ext uri="{BB962C8B-B14F-4D97-AF65-F5344CB8AC3E}">
        <p14:creationId xmlns:p14="http://schemas.microsoft.com/office/powerpoint/2010/main" val="35548474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43</a:t>
            </a:fld>
            <a:endParaRPr lang="en-US"/>
          </a:p>
        </p:txBody>
      </p:sp>
    </p:spTree>
    <p:extLst>
      <p:ext uri="{BB962C8B-B14F-4D97-AF65-F5344CB8AC3E}">
        <p14:creationId xmlns:p14="http://schemas.microsoft.com/office/powerpoint/2010/main" val="41470992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Yes, it's really that easy!</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44</a:t>
            </a:fld>
            <a:endParaRPr lang="en-US"/>
          </a:p>
        </p:txBody>
      </p:sp>
    </p:spTree>
    <p:extLst>
      <p:ext uri="{BB962C8B-B14F-4D97-AF65-F5344CB8AC3E}">
        <p14:creationId xmlns:p14="http://schemas.microsoft.com/office/powerpoint/2010/main" val="3994989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45</a:t>
            </a:fld>
            <a:endParaRPr lang="en-US"/>
          </a:p>
        </p:txBody>
      </p:sp>
    </p:spTree>
    <p:extLst>
      <p:ext uri="{BB962C8B-B14F-4D97-AF65-F5344CB8AC3E}">
        <p14:creationId xmlns:p14="http://schemas.microsoft.com/office/powerpoint/2010/main" val="1927332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46</a:t>
            </a:fld>
            <a:endParaRPr lang="en-US"/>
          </a:p>
        </p:txBody>
      </p:sp>
    </p:spTree>
    <p:extLst>
      <p:ext uri="{BB962C8B-B14F-4D97-AF65-F5344CB8AC3E}">
        <p14:creationId xmlns:p14="http://schemas.microsoft.com/office/powerpoint/2010/main" val="19497048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case, we're testing the negative condition because the canvas polyfill can be expensive in processing time, so we only load it if necessary.</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47</a:t>
            </a:fld>
            <a:endParaRPr lang="en-US"/>
          </a:p>
        </p:txBody>
      </p:sp>
    </p:spTree>
    <p:extLst>
      <p:ext uri="{BB962C8B-B14F-4D97-AF65-F5344CB8AC3E}">
        <p14:creationId xmlns:p14="http://schemas.microsoft.com/office/powerpoint/2010/main" val="41103791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48</a:t>
            </a:fld>
            <a:endParaRPr lang="en-US"/>
          </a:p>
        </p:txBody>
      </p:sp>
    </p:spTree>
    <p:extLst>
      <p:ext uri="{BB962C8B-B14F-4D97-AF65-F5344CB8AC3E}">
        <p14:creationId xmlns:p14="http://schemas.microsoft.com/office/powerpoint/2010/main" val="26485123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method is not feature detection, but rather using the Modernizr polyfill (if required) to perform a media query check</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49</a:t>
            </a:fld>
            <a:endParaRPr lang="en-US"/>
          </a:p>
        </p:txBody>
      </p:sp>
    </p:spTree>
    <p:extLst>
      <p:ext uri="{BB962C8B-B14F-4D97-AF65-F5344CB8AC3E}">
        <p14:creationId xmlns:p14="http://schemas.microsoft.com/office/powerpoint/2010/main" val="3659748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5</a:t>
            </a:fld>
            <a:endParaRPr lang="en-US"/>
          </a:p>
        </p:txBody>
      </p:sp>
    </p:spTree>
    <p:extLst>
      <p:ext uri="{BB962C8B-B14F-4D97-AF65-F5344CB8AC3E}">
        <p14:creationId xmlns:p14="http://schemas.microsoft.com/office/powerpoint/2010/main" val="1490371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50</a:t>
            </a:fld>
            <a:endParaRPr lang="en-US"/>
          </a:p>
        </p:txBody>
      </p:sp>
    </p:spTree>
    <p:extLst>
      <p:ext uri="{BB962C8B-B14F-4D97-AF65-F5344CB8AC3E}">
        <p14:creationId xmlns:p14="http://schemas.microsoft.com/office/powerpoint/2010/main" val="989529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51</a:t>
            </a:fld>
            <a:endParaRPr lang="en-US"/>
          </a:p>
        </p:txBody>
      </p:sp>
    </p:spTree>
    <p:extLst>
      <p:ext uri="{BB962C8B-B14F-4D97-AF65-F5344CB8AC3E}">
        <p14:creationId xmlns:p14="http://schemas.microsoft.com/office/powerpoint/2010/main" val="39493356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52</a:t>
            </a:fld>
            <a:endParaRPr lang="en-US"/>
          </a:p>
        </p:txBody>
      </p:sp>
    </p:spTree>
    <p:extLst>
      <p:ext uri="{BB962C8B-B14F-4D97-AF65-F5344CB8AC3E}">
        <p14:creationId xmlns:p14="http://schemas.microsoft.com/office/powerpoint/2010/main" val="9589512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53</a:t>
            </a:fld>
            <a:endParaRPr lang="en-US"/>
          </a:p>
        </p:txBody>
      </p:sp>
    </p:spTree>
    <p:extLst>
      <p:ext uri="{BB962C8B-B14F-4D97-AF65-F5344CB8AC3E}">
        <p14:creationId xmlns:p14="http://schemas.microsoft.com/office/powerpoint/2010/main" val="7062722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54</a:t>
            </a:fld>
            <a:endParaRPr lang="en-US"/>
          </a:p>
        </p:txBody>
      </p:sp>
    </p:spTree>
    <p:extLst>
      <p:ext uri="{BB962C8B-B14F-4D97-AF65-F5344CB8AC3E}">
        <p14:creationId xmlns:p14="http://schemas.microsoft.com/office/powerpoint/2010/main" val="34546188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55</a:t>
            </a:fld>
            <a:endParaRPr lang="en-US"/>
          </a:p>
        </p:txBody>
      </p:sp>
    </p:spTree>
    <p:extLst>
      <p:ext uri="{BB962C8B-B14F-4D97-AF65-F5344CB8AC3E}">
        <p14:creationId xmlns:p14="http://schemas.microsoft.com/office/powerpoint/2010/main" val="25652055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each function you would implement your own version, maybe just by using cookies? Or making some function no-op.</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56</a:t>
            </a:fld>
            <a:endParaRPr lang="en-US"/>
          </a:p>
        </p:txBody>
      </p:sp>
    </p:spTree>
    <p:extLst>
      <p:ext uri="{BB962C8B-B14F-4D97-AF65-F5344CB8AC3E}">
        <p14:creationId xmlns:p14="http://schemas.microsoft.com/office/powerpoint/2010/main" val="10390527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"yep" option is what to load if the feature exists. The "nope" option is what to load if the feature does not... in other words, what polyfill to use. </a:t>
            </a:r>
          </a:p>
        </p:txBody>
      </p:sp>
      <p:sp>
        <p:nvSpPr>
          <p:cNvPr id="4" name="Slide Number Placeholder 3"/>
          <p:cNvSpPr>
            <a:spLocks noGrp="1"/>
          </p:cNvSpPr>
          <p:nvPr>
            <p:ph type="sldNum" sz="quarter" idx="10"/>
          </p:nvPr>
        </p:nvSpPr>
        <p:spPr/>
        <p:txBody>
          <a:bodyPr/>
          <a:lstStyle/>
          <a:p>
            <a:fld id="{EB9277A1-1E05-4B7B-A83F-C5B1D39E6CAF}" type="slidenum">
              <a:rPr lang="en-US"/>
              <a:t>57</a:t>
            </a:fld>
            <a:endParaRPr lang="en-US"/>
          </a:p>
        </p:txBody>
      </p:sp>
    </p:spTree>
    <p:extLst>
      <p:ext uri="{BB962C8B-B14F-4D97-AF65-F5344CB8AC3E}">
        <p14:creationId xmlns:p14="http://schemas.microsoft.com/office/powerpoint/2010/main" val="37094801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58</a:t>
            </a:fld>
            <a:endParaRPr lang="en-US"/>
          </a:p>
        </p:txBody>
      </p:sp>
    </p:spTree>
    <p:extLst>
      <p:ext uri="{BB962C8B-B14F-4D97-AF65-F5344CB8AC3E}">
        <p14:creationId xmlns:p14="http://schemas.microsoft.com/office/powerpoint/2010/main" val="36593469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59</a:t>
            </a:fld>
            <a:endParaRPr lang="en-US"/>
          </a:p>
        </p:txBody>
      </p:sp>
    </p:spTree>
    <p:extLst>
      <p:ext uri="{BB962C8B-B14F-4D97-AF65-F5344CB8AC3E}">
        <p14:creationId xmlns:p14="http://schemas.microsoft.com/office/powerpoint/2010/main" val="2646779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6</a:t>
            </a:fld>
            <a:endParaRPr lang="en-US"/>
          </a:p>
        </p:txBody>
      </p:sp>
    </p:spTree>
    <p:extLst>
      <p:ext uri="{BB962C8B-B14F-4D97-AF65-F5344CB8AC3E}">
        <p14:creationId xmlns:p14="http://schemas.microsoft.com/office/powerpoint/2010/main" val="3488336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60</a:t>
            </a:fld>
            <a:endParaRPr lang="en-US"/>
          </a:p>
        </p:txBody>
      </p:sp>
    </p:spTree>
    <p:extLst>
      <p:ext uri="{BB962C8B-B14F-4D97-AF65-F5344CB8AC3E}">
        <p14:creationId xmlns:p14="http://schemas.microsoft.com/office/powerpoint/2010/main" val="35508179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order is important because we want the "standard" version to override any vendor-specific implementation</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61</a:t>
            </a:fld>
            <a:endParaRPr lang="en-US"/>
          </a:p>
        </p:txBody>
      </p:sp>
    </p:spTree>
    <p:extLst>
      <p:ext uri="{BB962C8B-B14F-4D97-AF65-F5344CB8AC3E}">
        <p14:creationId xmlns:p14="http://schemas.microsoft.com/office/powerpoint/2010/main" val="36158727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62</a:t>
            </a:fld>
            <a:endParaRPr lang="en-US"/>
          </a:p>
        </p:txBody>
      </p:sp>
    </p:spTree>
    <p:extLst>
      <p:ext uri="{BB962C8B-B14F-4D97-AF65-F5344CB8AC3E}">
        <p14:creationId xmlns:p14="http://schemas.microsoft.com/office/powerpoint/2010/main" val="25967234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63</a:t>
            </a:fld>
            <a:endParaRPr lang="en-US"/>
          </a:p>
        </p:txBody>
      </p:sp>
    </p:spTree>
    <p:extLst>
      <p:ext uri="{BB962C8B-B14F-4D97-AF65-F5344CB8AC3E}">
        <p14:creationId xmlns:p14="http://schemas.microsoft.com/office/powerpoint/2010/main" val="39887108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64</a:t>
            </a:fld>
            <a:endParaRPr lang="en-US"/>
          </a:p>
        </p:txBody>
      </p:sp>
    </p:spTree>
    <p:extLst>
      <p:ext uri="{BB962C8B-B14F-4D97-AF65-F5344CB8AC3E}">
        <p14:creationId xmlns:p14="http://schemas.microsoft.com/office/powerpoint/2010/main" val="38688324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65</a:t>
            </a:fld>
            <a:endParaRPr lang="en-US"/>
          </a:p>
        </p:txBody>
      </p:sp>
    </p:spTree>
    <p:extLst>
      <p:ext uri="{BB962C8B-B14F-4D97-AF65-F5344CB8AC3E}">
        <p14:creationId xmlns:p14="http://schemas.microsoft.com/office/powerpoint/2010/main" val="125114637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Autoprefixer is just a popular tool, not the ONLY way to manage CSS vendor prefixes.</a:t>
            </a:r>
          </a:p>
        </p:txBody>
      </p:sp>
      <p:sp>
        <p:nvSpPr>
          <p:cNvPr id="4" name="Slide Number Placeholder 3"/>
          <p:cNvSpPr>
            <a:spLocks noGrp="1"/>
          </p:cNvSpPr>
          <p:nvPr>
            <p:ph type="sldNum" sz="quarter" idx="10"/>
          </p:nvPr>
        </p:nvSpPr>
        <p:spPr/>
        <p:txBody>
          <a:bodyPr/>
          <a:lstStyle/>
          <a:p>
            <a:fld id="{EB9277A1-1E05-4B7B-A83F-C5B1D39E6CAF}" type="slidenum">
              <a:rPr lang="en-US"/>
              <a:t>66</a:t>
            </a:fld>
            <a:endParaRPr lang="en-US"/>
          </a:p>
        </p:txBody>
      </p:sp>
    </p:spTree>
    <p:extLst>
      <p:ext uri="{BB962C8B-B14F-4D97-AF65-F5344CB8AC3E}">
        <p14:creationId xmlns:p14="http://schemas.microsoft.com/office/powerpoint/2010/main" val="26969329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assumes you already have Grunt installed.</a:t>
            </a:r>
          </a:p>
        </p:txBody>
      </p:sp>
      <p:sp>
        <p:nvSpPr>
          <p:cNvPr id="4" name="Slide Number Placeholder 3"/>
          <p:cNvSpPr>
            <a:spLocks noGrp="1"/>
          </p:cNvSpPr>
          <p:nvPr>
            <p:ph type="sldNum" sz="quarter" idx="10"/>
          </p:nvPr>
        </p:nvSpPr>
        <p:spPr/>
        <p:txBody>
          <a:bodyPr/>
          <a:lstStyle/>
          <a:p>
            <a:fld id="{EB9277A1-1E05-4B7B-A83F-C5B1D39E6CAF}" type="slidenum">
              <a:rPr lang="en-US"/>
              <a:t>67</a:t>
            </a:fld>
            <a:endParaRPr lang="en-US"/>
          </a:p>
        </p:txBody>
      </p:sp>
    </p:spTree>
    <p:extLst>
      <p:ext uri="{BB962C8B-B14F-4D97-AF65-F5344CB8AC3E}">
        <p14:creationId xmlns:p14="http://schemas.microsoft.com/office/powerpoint/2010/main" val="29175311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you configure the autoprefixer object in the gruntfile.js file, you can then run 'grunt autoprefixer' in the command line.</a:t>
            </a:r>
          </a:p>
          <a:p>
            <a:r>
              <a:rPr lang="en-US"/>
              <a:t/>
            </a:r>
            <a:br>
              <a:rPr lang="en-US"/>
            </a:br>
            <a:endParaRPr lang="en-US"/>
          </a:p>
          <a:p>
            <a:r>
              <a:rPr lang="en-US"/>
              <a:t>Using a watch task makes this even easier, in that it autoprefixes every time you save a file.</a:t>
            </a:r>
          </a:p>
        </p:txBody>
      </p:sp>
      <p:sp>
        <p:nvSpPr>
          <p:cNvPr id="4" name="Slide Number Placeholder 3"/>
          <p:cNvSpPr>
            <a:spLocks noGrp="1"/>
          </p:cNvSpPr>
          <p:nvPr>
            <p:ph type="sldNum" sz="quarter" idx="10"/>
          </p:nvPr>
        </p:nvSpPr>
        <p:spPr/>
        <p:txBody>
          <a:bodyPr/>
          <a:lstStyle/>
          <a:p>
            <a:fld id="{EB9277A1-1E05-4B7B-A83F-C5B1D39E6CAF}" type="slidenum">
              <a:rPr lang="en-US"/>
              <a:t>68</a:t>
            </a:fld>
            <a:endParaRPr lang="en-US"/>
          </a:p>
        </p:txBody>
      </p:sp>
    </p:spTree>
    <p:extLst>
      <p:ext uri="{BB962C8B-B14F-4D97-AF65-F5344CB8AC3E}">
        <p14:creationId xmlns:p14="http://schemas.microsoft.com/office/powerpoint/2010/main" val="33862962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69</a:t>
            </a:fld>
            <a:endParaRPr lang="en-US"/>
          </a:p>
        </p:txBody>
      </p:sp>
    </p:spTree>
    <p:extLst>
      <p:ext uri="{BB962C8B-B14F-4D97-AF65-F5344CB8AC3E}">
        <p14:creationId xmlns:p14="http://schemas.microsoft.com/office/powerpoint/2010/main" val="3926199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7</a:t>
            </a:fld>
            <a:endParaRPr lang="en-US"/>
          </a:p>
        </p:txBody>
      </p:sp>
    </p:spTree>
    <p:extLst>
      <p:ext uri="{BB962C8B-B14F-4D97-AF65-F5344CB8AC3E}">
        <p14:creationId xmlns:p14="http://schemas.microsoft.com/office/powerpoint/2010/main" val="40411580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70</a:t>
            </a:fld>
            <a:endParaRPr lang="en-US"/>
          </a:p>
        </p:txBody>
      </p:sp>
    </p:spTree>
    <p:extLst>
      <p:ext uri="{BB962C8B-B14F-4D97-AF65-F5344CB8AC3E}">
        <p14:creationId xmlns:p14="http://schemas.microsoft.com/office/powerpoint/2010/main" val="47342536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71</a:t>
            </a:fld>
            <a:endParaRPr lang="en-US"/>
          </a:p>
        </p:txBody>
      </p:sp>
    </p:spTree>
    <p:extLst>
      <p:ext uri="{BB962C8B-B14F-4D97-AF65-F5344CB8AC3E}">
        <p14:creationId xmlns:p14="http://schemas.microsoft.com/office/powerpoint/2010/main" val="29800729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that in this case we are using the "ms" vendor prefix, but we don't need to...</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72</a:t>
            </a:fld>
            <a:endParaRPr lang="en-US"/>
          </a:p>
        </p:txBody>
      </p:sp>
    </p:spTree>
    <p:extLst>
      <p:ext uri="{BB962C8B-B14F-4D97-AF65-F5344CB8AC3E}">
        <p14:creationId xmlns:p14="http://schemas.microsoft.com/office/powerpoint/2010/main" val="37055598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73</a:t>
            </a:fld>
            <a:endParaRPr lang="en-US"/>
          </a:p>
        </p:txBody>
      </p:sp>
    </p:spTree>
    <p:extLst>
      <p:ext uri="{BB962C8B-B14F-4D97-AF65-F5344CB8AC3E}">
        <p14:creationId xmlns:p14="http://schemas.microsoft.com/office/powerpoint/2010/main" val="20180126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that this uses a no-op function as the fallback, so it is NOT a polyfill exactly.</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74</a:t>
            </a:fld>
            <a:endParaRPr lang="en-US"/>
          </a:p>
        </p:txBody>
      </p:sp>
    </p:spTree>
    <p:extLst>
      <p:ext uri="{BB962C8B-B14F-4D97-AF65-F5344CB8AC3E}">
        <p14:creationId xmlns:p14="http://schemas.microsoft.com/office/powerpoint/2010/main" val="200794401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75</a:t>
            </a:fld>
            <a:endParaRPr lang="en-US"/>
          </a:p>
        </p:txBody>
      </p:sp>
    </p:spTree>
    <p:extLst>
      <p:ext uri="{BB962C8B-B14F-4D97-AF65-F5344CB8AC3E}">
        <p14:creationId xmlns:p14="http://schemas.microsoft.com/office/powerpoint/2010/main" val="215193247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76</a:t>
            </a:fld>
            <a:endParaRPr lang="en-US"/>
          </a:p>
        </p:txBody>
      </p:sp>
    </p:spTree>
    <p:extLst>
      <p:ext uri="{BB962C8B-B14F-4D97-AF65-F5344CB8AC3E}">
        <p14:creationId xmlns:p14="http://schemas.microsoft.com/office/powerpoint/2010/main" val="41331105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77</a:t>
            </a:fld>
            <a:endParaRPr lang="en-US"/>
          </a:p>
        </p:txBody>
      </p:sp>
    </p:spTree>
    <p:extLst>
      <p:ext uri="{BB962C8B-B14F-4D97-AF65-F5344CB8AC3E}">
        <p14:creationId xmlns:p14="http://schemas.microsoft.com/office/powerpoint/2010/main" val="12892281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78</a:t>
            </a:fld>
            <a:endParaRPr lang="en-US"/>
          </a:p>
        </p:txBody>
      </p:sp>
    </p:spTree>
    <p:extLst>
      <p:ext uri="{BB962C8B-B14F-4D97-AF65-F5344CB8AC3E}">
        <p14:creationId xmlns:p14="http://schemas.microsoft.com/office/powerpoint/2010/main" val="41611882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May want to talk about how "clicks" and "taps" are very similar, but not exactly the same. Also note that "touch" events were introduced by Apple with Safari on iOS.</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79</a:t>
            </a:fld>
            <a:endParaRPr lang="en-US"/>
          </a:p>
        </p:txBody>
      </p:sp>
    </p:spTree>
    <p:extLst>
      <p:ext uri="{BB962C8B-B14F-4D97-AF65-F5344CB8AC3E}">
        <p14:creationId xmlns:p14="http://schemas.microsoft.com/office/powerpoint/2010/main" val="2867556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8</a:t>
            </a:fld>
            <a:endParaRPr lang="en-US"/>
          </a:p>
        </p:txBody>
      </p:sp>
    </p:spTree>
    <p:extLst>
      <p:ext uri="{BB962C8B-B14F-4D97-AF65-F5344CB8AC3E}">
        <p14:creationId xmlns:p14="http://schemas.microsoft.com/office/powerpoint/2010/main" val="31333792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80</a:t>
            </a:fld>
            <a:endParaRPr lang="en-US"/>
          </a:p>
        </p:txBody>
      </p:sp>
    </p:spTree>
    <p:extLst>
      <p:ext uri="{BB962C8B-B14F-4D97-AF65-F5344CB8AC3E}">
        <p14:creationId xmlns:p14="http://schemas.microsoft.com/office/powerpoint/2010/main" val="37814129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that "touch" events are disabled in Firefox due to an ongoing bug that has yet to be fixed (although they can be enabled through a user setting).</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81</a:t>
            </a:fld>
            <a:endParaRPr lang="en-US"/>
          </a:p>
        </p:txBody>
      </p:sp>
    </p:spTree>
    <p:extLst>
      <p:ext uri="{BB962C8B-B14F-4D97-AF65-F5344CB8AC3E}">
        <p14:creationId xmlns:p14="http://schemas.microsoft.com/office/powerpoint/2010/main" val="45483892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82</a:t>
            </a:fld>
            <a:endParaRPr lang="en-US"/>
          </a:p>
        </p:txBody>
      </p:sp>
    </p:spTree>
    <p:extLst>
      <p:ext uri="{BB962C8B-B14F-4D97-AF65-F5344CB8AC3E}">
        <p14:creationId xmlns:p14="http://schemas.microsoft.com/office/powerpoint/2010/main" val="159777016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83</a:t>
            </a:fld>
            <a:endParaRPr lang="en-US"/>
          </a:p>
        </p:txBody>
      </p:sp>
    </p:spTree>
    <p:extLst>
      <p:ext uri="{BB962C8B-B14F-4D97-AF65-F5344CB8AC3E}">
        <p14:creationId xmlns:p14="http://schemas.microsoft.com/office/powerpoint/2010/main" val="14764703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84</a:t>
            </a:fld>
            <a:endParaRPr lang="en-US"/>
          </a:p>
        </p:txBody>
      </p:sp>
    </p:spTree>
    <p:extLst>
      <p:ext uri="{BB962C8B-B14F-4D97-AF65-F5344CB8AC3E}">
        <p14:creationId xmlns:p14="http://schemas.microsoft.com/office/powerpoint/2010/main" val="224246252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85</a:t>
            </a:fld>
            <a:endParaRPr lang="en-US"/>
          </a:p>
        </p:txBody>
      </p:sp>
    </p:spTree>
    <p:extLst>
      <p:ext uri="{BB962C8B-B14F-4D97-AF65-F5344CB8AC3E}">
        <p14:creationId xmlns:p14="http://schemas.microsoft.com/office/powerpoint/2010/main" val="23610021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86</a:t>
            </a:fld>
            <a:endParaRPr lang="en-US"/>
          </a:p>
        </p:txBody>
      </p:sp>
    </p:spTree>
    <p:extLst>
      <p:ext uri="{BB962C8B-B14F-4D97-AF65-F5344CB8AC3E}">
        <p14:creationId xmlns:p14="http://schemas.microsoft.com/office/powerpoint/2010/main" val="133210093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Remember that the :hover pseudoclass only holds in IE while the user's finger is down. In most browsers the :hover state remains until another touch is made.</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87</a:t>
            </a:fld>
            <a:endParaRPr lang="en-US"/>
          </a:p>
        </p:txBody>
      </p:sp>
    </p:spTree>
    <p:extLst>
      <p:ext uri="{BB962C8B-B14F-4D97-AF65-F5344CB8AC3E}">
        <p14:creationId xmlns:p14="http://schemas.microsoft.com/office/powerpoint/2010/main" val="21080958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88</a:t>
            </a:fld>
            <a:endParaRPr lang="en-US"/>
          </a:p>
        </p:txBody>
      </p:sp>
    </p:spTree>
    <p:extLst>
      <p:ext uri="{BB962C8B-B14F-4D97-AF65-F5344CB8AC3E}">
        <p14:creationId xmlns:p14="http://schemas.microsoft.com/office/powerpoint/2010/main" val="371577365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89</a:t>
            </a:fld>
            <a:endParaRPr lang="en-US"/>
          </a:p>
        </p:txBody>
      </p:sp>
    </p:spTree>
    <p:extLst>
      <p:ext uri="{BB962C8B-B14F-4D97-AF65-F5344CB8AC3E}">
        <p14:creationId xmlns:p14="http://schemas.microsoft.com/office/powerpoint/2010/main" val="3361999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9</a:t>
            </a:fld>
            <a:endParaRPr lang="en-US"/>
          </a:p>
        </p:txBody>
      </p:sp>
    </p:spTree>
    <p:extLst>
      <p:ext uri="{BB962C8B-B14F-4D97-AF65-F5344CB8AC3E}">
        <p14:creationId xmlns:p14="http://schemas.microsoft.com/office/powerpoint/2010/main" val="18876325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that there is some initial support in Firefox that can be enabled by a user config setting, however, the implementation is a bit different (especially for multi-touch).</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90</a:t>
            </a:fld>
            <a:endParaRPr lang="en-US"/>
          </a:p>
        </p:txBody>
      </p:sp>
    </p:spTree>
    <p:extLst>
      <p:ext uri="{BB962C8B-B14F-4D97-AF65-F5344CB8AC3E}">
        <p14:creationId xmlns:p14="http://schemas.microsoft.com/office/powerpoint/2010/main" val="28100191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91</a:t>
            </a:fld>
            <a:endParaRPr lang="en-US"/>
          </a:p>
        </p:txBody>
      </p:sp>
    </p:spTree>
    <p:extLst>
      <p:ext uri="{BB962C8B-B14F-4D97-AF65-F5344CB8AC3E}">
        <p14:creationId xmlns:p14="http://schemas.microsoft.com/office/powerpoint/2010/main" val="199202323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also get a unique ID for each pointer type. This is helpful in multi-type inputs; for example, if a user touches the screen with both a stylus and their finger.</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92</a:t>
            </a:fld>
            <a:endParaRPr lang="en-US"/>
          </a:p>
        </p:txBody>
      </p:sp>
    </p:spTree>
    <p:extLst>
      <p:ext uri="{BB962C8B-B14F-4D97-AF65-F5344CB8AC3E}">
        <p14:creationId xmlns:p14="http://schemas.microsoft.com/office/powerpoint/2010/main" val="113853172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93</a:t>
            </a:fld>
            <a:endParaRPr lang="en-US"/>
          </a:p>
        </p:txBody>
      </p:sp>
    </p:spTree>
    <p:extLst>
      <p:ext uri="{BB962C8B-B14F-4D97-AF65-F5344CB8AC3E}">
        <p14:creationId xmlns:p14="http://schemas.microsoft.com/office/powerpoint/2010/main" val="258473939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94</a:t>
            </a:fld>
            <a:endParaRPr lang="en-US"/>
          </a:p>
        </p:txBody>
      </p:sp>
    </p:spTree>
    <p:extLst>
      <p:ext uri="{BB962C8B-B14F-4D97-AF65-F5344CB8AC3E}">
        <p14:creationId xmlns:p14="http://schemas.microsoft.com/office/powerpoint/2010/main" val="356402391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95</a:t>
            </a:fld>
            <a:endParaRPr lang="en-US"/>
          </a:p>
        </p:txBody>
      </p:sp>
    </p:spTree>
    <p:extLst>
      <p:ext uri="{BB962C8B-B14F-4D97-AF65-F5344CB8AC3E}">
        <p14:creationId xmlns:p14="http://schemas.microsoft.com/office/powerpoint/2010/main" val="286041651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96</a:t>
            </a:fld>
            <a:endParaRPr lang="en-US"/>
          </a:p>
        </p:txBody>
      </p:sp>
    </p:spTree>
    <p:extLst>
      <p:ext uri="{BB962C8B-B14F-4D97-AF65-F5344CB8AC3E}">
        <p14:creationId xmlns:p14="http://schemas.microsoft.com/office/powerpoint/2010/main" val="11492207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Of course, to detect various "types" of multi-touch actions such as pinching, rotating, etc one would need to evaluate the various other events and do some complicated math on the position of each contact point along with the data from touchmove, etc.</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97</a:t>
            </a:fld>
            <a:endParaRPr lang="en-US"/>
          </a:p>
        </p:txBody>
      </p:sp>
    </p:spTree>
    <p:extLst>
      <p:ext uri="{BB962C8B-B14F-4D97-AF65-F5344CB8AC3E}">
        <p14:creationId xmlns:p14="http://schemas.microsoft.com/office/powerpoint/2010/main" val="233964348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98</a:t>
            </a:fld>
            <a:endParaRPr lang="en-US"/>
          </a:p>
        </p:txBody>
      </p:sp>
    </p:spTree>
    <p:extLst>
      <p:ext uri="{BB962C8B-B14F-4D97-AF65-F5344CB8AC3E}">
        <p14:creationId xmlns:p14="http://schemas.microsoft.com/office/powerpoint/2010/main" val="398683030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99</a:t>
            </a:fld>
            <a:endParaRPr lang="en-US"/>
          </a:p>
        </p:txBody>
      </p:sp>
    </p:spTree>
    <p:extLst>
      <p:ext uri="{BB962C8B-B14F-4D97-AF65-F5344CB8AC3E}">
        <p14:creationId xmlns:p14="http://schemas.microsoft.com/office/powerpoint/2010/main" val="2961833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A50FC009-77EF-46BB-9D8D-3FE381EF14E0}" type="datetime1">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60437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C8AA5F7-5B29-40C0-B1C9-CB9724B2D4E9}" type="datetime1">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241000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D4047B0-FCF7-4668-A56C-21B4B9AD3BBE}" type="datetime1">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837495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a:solidFill>
                  <a:srgbClr val="454545"/>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solidFill>
                  <a:srgbClr val="454545"/>
                </a:solidFill>
              </a:defRPr>
            </a:lvl1pPr>
            <a:lvl2pPr>
              <a:defRPr>
                <a:solidFill>
                  <a:srgbClr val="454545"/>
                </a:solidFill>
              </a:defRPr>
            </a:lvl2pPr>
            <a:lvl3pPr>
              <a:defRPr>
                <a:solidFill>
                  <a:srgbClr val="454545"/>
                </a:solidFill>
              </a:defRPr>
            </a:lvl3pPr>
            <a:lvl4pPr>
              <a:defRPr>
                <a:solidFill>
                  <a:srgbClr val="454545"/>
                </a:solidFill>
              </a:defRPr>
            </a:lvl4pPr>
            <a:lvl5pPr>
              <a:defRPr>
                <a:solidFill>
                  <a:srgbClr val="454545"/>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3F2774-5962-4405-A300-0E706D5AC349}" type="datetime1">
              <a:rPr lang="en-US" smtClean="0"/>
              <a:t>6/18/2015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dirty="0"/>
          </a:p>
        </p:txBody>
      </p:sp>
      <p:sp>
        <p:nvSpPr>
          <p:cNvPr id="7" name="Rectangle 6"/>
          <p:cNvSpPr/>
          <p:nvPr userDrawn="1"/>
        </p:nvSpPr>
        <p:spPr>
          <a:xfrm>
            <a:off x="508001" y="756749"/>
            <a:ext cx="45719" cy="48805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0828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0D0A340-0205-4796-8B2F-9B791CA2B763}" type="datetime1">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15579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C56C267-C9DE-4CF0-8CC6-1BCF82D89071}" type="datetime1">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87924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384FACB-E678-4380-B34A-EF00083E99C0}" type="datetime1">
              <a:rPr lang="en-US" smtClean="0"/>
              <a:t>6/18/2015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72902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222569D9-A56A-4228-8F81-15F5352A379D}" type="datetime1">
              <a:rPr lang="en-US" smtClean="0"/>
              <a:t>6/18/2015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71946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3827F-E4D5-4882-9145-DAD6C6176765}" type="datetime1">
              <a:rPr lang="en-US" smtClean="0"/>
              <a:t>6/18/2015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86210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F76B7D7-5730-4FBC-BA6E-B675838F1C43}" type="datetime1">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966696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B6E1D6E-7C4C-4C83-BB14-D2A0180C7DEB}" type="datetime1">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65153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5B086-CE7D-473D-82D1-280A18AD0687}" type="datetime1">
              <a:rPr lang="en-US" smtClean="0"/>
              <a:t>6/18/2015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1CAF9-4461-454A-B702-D536C3775752}" type="slidenum">
              <a:rPr lang="en-US" smtClean="0"/>
              <a:t>‹#›</a:t>
            </a:fld>
            <a:endParaRPr lang="en-US" dirty="0"/>
          </a:p>
        </p:txBody>
      </p:sp>
    </p:spTree>
    <p:extLst>
      <p:ext uri="{BB962C8B-B14F-4D97-AF65-F5344CB8AC3E}">
        <p14:creationId xmlns:p14="http://schemas.microsoft.com/office/powerpoint/2010/main" val="289559816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hyperlink" Target="http://te-webtraining.azurewebsites.net/samples/cross-browser-testing.html" TargetMode="External"/><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modern.ie" TargetMode="External"/><Relationship Id="rId2" Type="http://schemas.openxmlformats.org/officeDocument/2006/relationships/notesSlide" Target="../notesSlides/notesSlide109.xml"/><Relationship Id="rId1" Type="http://schemas.openxmlformats.org/officeDocument/2006/relationships/slideLayout" Target="../slideLayouts/slideLayout2.xml"/><Relationship Id="rId4" Type="http://schemas.openxmlformats.org/officeDocument/2006/relationships/hyperlink" Target="https://modern.ie/en-us/repor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browserstack.com/" TargetMode="External"/><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3.xml.rels><?xml version="1.0" encoding="UTF-8" standalone="yes"?>
<Relationships xmlns="http://schemas.openxmlformats.org/package/2006/relationships"><Relationship Id="rId2" Type="http://schemas.openxmlformats.org/officeDocument/2006/relationships/hyperlink" Target="http://www.vorlonjs.com/"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hyperlink" Target="https://github.com/scottjehl/Respond" TargetMode="External"/><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hyperlink" Target="https://code.google.com/p/html5shiv/" TargetMode="External"/><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hyperlink" Target="http://www.w3.org" TargetMode="External"/><Relationship Id="rId7" Type="http://schemas.openxmlformats.org/officeDocument/2006/relationships/hyperlink" Target="http://whatwg.org/" TargetMode="External"/><Relationship Id="rId2" Type="http://schemas.openxmlformats.org/officeDocument/2006/relationships/notesSlide" Target="../notesSlides/notesSlide125.xml"/><Relationship Id="rId1" Type="http://schemas.openxmlformats.org/officeDocument/2006/relationships/slideLayout" Target="../slideLayouts/slideLayout2.xml"/><Relationship Id="rId6" Type="http://schemas.openxmlformats.org/officeDocument/2006/relationships/hyperlink" Target="http://www.w3.org/2014/Process-20140801/" TargetMode="External"/><Relationship Id="rId5" Type="http://schemas.openxmlformats.org/officeDocument/2006/relationships/hyperlink" Target="http://www.w3.org/wiki/Graceful_degredation_versus_progressive_enhancement" TargetMode="External"/><Relationship Id="rId4" Type="http://schemas.openxmlformats.org/officeDocument/2006/relationships/hyperlink" Target="http://www.w3.org/participate" TargetMode="External"/></Relationships>
</file>

<file path=ppt/slides/_rels/slide127.xml.rels><?xml version="1.0" encoding="UTF-8" standalone="yes"?>
<Relationships xmlns="http://schemas.openxmlformats.org/package/2006/relationships"><Relationship Id="rId8" Type="http://schemas.openxmlformats.org/officeDocument/2006/relationships/hyperlink" Target="http://www.nczonline.net/blog/2010/01/12/history-of-the-user-agent-string/" TargetMode="External"/><Relationship Id="rId3" Type="http://schemas.openxmlformats.org/officeDocument/2006/relationships/hyperlink" Target="http://msdn.microsoft.com/en-us/magazine/hh475813.aspx" TargetMode="External"/><Relationship Id="rId7" Type="http://schemas.openxmlformats.org/officeDocument/2006/relationships/hyperlink" Target="http://webaim.org/blog/user-agent-string-history/" TargetMode="External"/><Relationship Id="rId2" Type="http://schemas.openxmlformats.org/officeDocument/2006/relationships/notesSlide" Target="../notesSlides/notesSlide126.xml"/><Relationship Id="rId1" Type="http://schemas.openxmlformats.org/officeDocument/2006/relationships/slideLayout" Target="../slideLayouts/slideLayout2.xml"/><Relationship Id="rId6" Type="http://schemas.openxmlformats.org/officeDocument/2006/relationships/hyperlink" Target="http://www.w3.org/wiki/Graceful_degredation_versus_progressive_enhancement" TargetMode="External"/><Relationship Id="rId5" Type="http://schemas.openxmlformats.org/officeDocument/2006/relationships/hyperlink" Target="http://ejohn.org/blog/future-proofing-javascript-libraries/" TargetMode="External"/><Relationship Id="rId4" Type="http://schemas.openxmlformats.org/officeDocument/2006/relationships/hyperlink" Target="http://www.joezimjs.com/javascript/feature-detection-vs-browser-detection/" TargetMode="External"/></Relationships>
</file>

<file path=ppt/slides/_rels/slide128.xml.rels><?xml version="1.0" encoding="UTF-8" standalone="yes"?>
<Relationships xmlns="http://schemas.openxmlformats.org/package/2006/relationships"><Relationship Id="rId8" Type="http://schemas.openxmlformats.org/officeDocument/2006/relationships/hyperlink" Target="https://github.com/Modernizr/Modernizr/wiki/HTML5-Cross-browser-Polyfills" TargetMode="External"/><Relationship Id="rId3" Type="http://schemas.openxmlformats.org/officeDocument/2006/relationships/hyperlink" Target="http://modernizr.com/" TargetMode="External"/><Relationship Id="rId7" Type="http://schemas.openxmlformats.org/officeDocument/2006/relationships/hyperlink" Target="http://blog.reybango.com/2010/10/11/how-polyfills-fill-in-the-gaps-to-make-html5-and-css3-usable-today/" TargetMode="External"/><Relationship Id="rId2" Type="http://schemas.openxmlformats.org/officeDocument/2006/relationships/notesSlide" Target="../notesSlides/notesSlide127.xml"/><Relationship Id="rId1" Type="http://schemas.openxmlformats.org/officeDocument/2006/relationships/slideLayout" Target="../slideLayouts/slideLayout2.xml"/><Relationship Id="rId6" Type="http://schemas.openxmlformats.org/officeDocument/2006/relationships/hyperlink" Target="http://remysharp.com/2010/10/08/what-is-a-polyfill" TargetMode="External"/><Relationship Id="rId5" Type="http://schemas.openxmlformats.org/officeDocument/2006/relationships/hyperlink" Target="http://caniuse.com/" TargetMode="External"/><Relationship Id="rId4" Type="http://schemas.openxmlformats.org/officeDocument/2006/relationships/hyperlink" Target="https://gist.github.com/855078/109ded4b4dab65048a1e7b4f4bd94c93cebb26b8" TargetMode="External"/><Relationship Id="rId9" Type="http://schemas.openxmlformats.org/officeDocument/2006/relationships/hyperlink" Target="https://github.com/scottjehl/Respond" TargetMode="External"/></Relationships>
</file>

<file path=ppt/slides/_rels/slide129.xml.rels><?xml version="1.0" encoding="UTF-8" standalone="yes"?>
<Relationships xmlns="http://schemas.openxmlformats.org/package/2006/relationships"><Relationship Id="rId8" Type="http://schemas.openxmlformats.org/officeDocument/2006/relationships/hyperlink" Target="http://msdn.microsoft.com/en-us/library/ie/hh773174(v=vs.85).aspx" TargetMode="External"/><Relationship Id="rId3" Type="http://schemas.openxmlformats.org/officeDocument/2006/relationships/hyperlink" Target="http://msdn.microsoft.com/en-us/library/cc288325(v=vs.85).aspx" TargetMode="External"/><Relationship Id="rId7" Type="http://schemas.openxmlformats.org/officeDocument/2006/relationships/hyperlink" Target="http://css-tricks.com/autoprefixer/" TargetMode="External"/><Relationship Id="rId2" Type="http://schemas.openxmlformats.org/officeDocument/2006/relationships/notesSlide" Target="../notesSlides/notesSlide128.xml"/><Relationship Id="rId1" Type="http://schemas.openxmlformats.org/officeDocument/2006/relationships/slideLayout" Target="../slideLayouts/slideLayout2.xml"/><Relationship Id="rId6" Type="http://schemas.openxmlformats.org/officeDocument/2006/relationships/hyperlink" Target="https://www.cs.tut.fi/~jkorpela/quirks-mode.html" TargetMode="External"/><Relationship Id="rId5" Type="http://schemas.openxmlformats.org/officeDocument/2006/relationships/hyperlink" Target="http://blogs.msdn.com/b/ie/archive/2011/03/24/ie9-s-document-modes-and-javascript.aspx" TargetMode="External"/><Relationship Id="rId4" Type="http://schemas.openxmlformats.org/officeDocument/2006/relationships/hyperlink" Target="http://msdn.microsoft.com/en-us/library/ms533737(v=vs.85).aspx"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msdn.microsoft.com/en-us/library/ie/dn433244(v=vs.85).aspx" TargetMode="External"/><Relationship Id="rId7" Type="http://schemas.openxmlformats.org/officeDocument/2006/relationships/hyperlink" Target="http://www.html5rocks.com/en/mobile/touchandmouse/" TargetMode="External"/><Relationship Id="rId2" Type="http://schemas.openxmlformats.org/officeDocument/2006/relationships/notesSlide" Target="../notesSlides/notesSlide129.xml"/><Relationship Id="rId1" Type="http://schemas.openxmlformats.org/officeDocument/2006/relationships/slideLayout" Target="../slideLayouts/slideLayout2.xml"/><Relationship Id="rId6" Type="http://schemas.openxmlformats.org/officeDocument/2006/relationships/hyperlink" Target="http://handjs.codeplex.com/" TargetMode="External"/><Relationship Id="rId5" Type="http://schemas.openxmlformats.org/officeDocument/2006/relationships/hyperlink" Target="http://www.w3.org/TR/touch-events/#list-of-touchevent-types" TargetMode="External"/><Relationship Id="rId4" Type="http://schemas.openxmlformats.org/officeDocument/2006/relationships/hyperlink" Target="http://www.w3.org/TR/pointerevents/#list-of-pointer-events" TargetMode="External"/></Relationships>
</file>

<file path=ppt/slides/_rels/slide131.xml.rels><?xml version="1.0" encoding="UTF-8" standalone="yes"?>
<Relationships xmlns="http://schemas.openxmlformats.org/package/2006/relationships"><Relationship Id="rId3" Type="http://schemas.openxmlformats.org/officeDocument/2006/relationships/hyperlink" Target="http://msdn.microsoft.com/en-us/library/ie/cc288169(v=vs.85).aspx" TargetMode="External"/><Relationship Id="rId2" Type="http://schemas.openxmlformats.org/officeDocument/2006/relationships/notesSlide" Target="../notesSlides/notesSlide130.xml"/><Relationship Id="rId1" Type="http://schemas.openxmlformats.org/officeDocument/2006/relationships/slideLayout" Target="../slideLayouts/slideLayout2.xml"/><Relationship Id="rId6" Type="http://schemas.openxmlformats.org/officeDocument/2006/relationships/hyperlink" Target="https://modern.ie/en-us/report" TargetMode="External"/><Relationship Id="rId5" Type="http://schemas.openxmlformats.org/officeDocument/2006/relationships/hyperlink" Target="http://browserstack.com/" TargetMode="External"/><Relationship Id="rId4" Type="http://schemas.openxmlformats.org/officeDocument/2006/relationships/hyperlink" Target="http://www.asp.net/visual-studio/overview/2013/using-browser-link"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www.w3.org/standards/webofdevices/" TargetMode="External"/><Relationship Id="rId3" Type="http://schemas.openxmlformats.org/officeDocument/2006/relationships/hyperlink" Target="http://www.w3.org/standards/webdesign/" TargetMode="External"/><Relationship Id="rId7" Type="http://schemas.openxmlformats.org/officeDocument/2006/relationships/hyperlink" Target="http://www.w3.org/standards/webofservic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w3.org/standards/xml/" TargetMode="External"/><Relationship Id="rId5" Type="http://schemas.openxmlformats.org/officeDocument/2006/relationships/hyperlink" Target="http://www.w3.org/standards/semanticweb/" TargetMode="External"/><Relationship Id="rId4" Type="http://schemas.openxmlformats.org/officeDocument/2006/relationships/hyperlink" Target="http://www.w3.org/standards/webarch/" TargetMode="External"/><Relationship Id="rId9" Type="http://schemas.openxmlformats.org/officeDocument/2006/relationships/hyperlink" Target="http://www.w3.org/standards/agent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w3.org/TR/2004/REC-DOM-Level-3-Core-20040407/"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www.w3.org/TR/2011/REC-css3-selectors-20110929/" TargetMode="External"/><Relationship Id="rId4" Type="http://schemas.openxmlformats.org/officeDocument/2006/relationships/hyperlink" Target="http://www.w3.org/TR/2014/PR-html5-20140916/"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hatwg.or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browserstack.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vim.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eclipse.org/" TargetMode="External"/><Relationship Id="rId5" Type="http://schemas.openxmlformats.org/officeDocument/2006/relationships/hyperlink" Target="http://www.visualstudio.com/" TargetMode="External"/><Relationship Id="rId4" Type="http://schemas.openxmlformats.org/officeDocument/2006/relationships/hyperlink" Target="http://www.sublimetext.com/"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git-scm.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bitbucket.org/" TargetMode="External"/><Relationship Id="rId5" Type="http://schemas.openxmlformats.org/officeDocument/2006/relationships/hyperlink" Target="http://github.com" TargetMode="External"/><Relationship Id="rId4" Type="http://schemas.openxmlformats.org/officeDocument/2006/relationships/hyperlink" Target="http://www.visualstudio.com/products/tfs-overview-v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browserstack.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saucelabs.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te-webtraining.azurewebsites.net/samples/feature-detection.html"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blogs.msdn.com/b/ie/archive/2014/07/31/the-mobile-web-should-just-work-for-everyone.aspx"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modernizr.com/"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modernizr.com/download/"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3.org/participate/discussion.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w3.org/Consortium/activities" TargetMode="External"/><Relationship Id="rId5" Type="http://schemas.openxmlformats.org/officeDocument/2006/relationships/hyperlink" Target="http://www.w3.org/community/" TargetMode="External"/><Relationship Id="rId4" Type="http://schemas.openxmlformats.org/officeDocument/2006/relationships/hyperlink" Target="http://www.w3.org/participate/eventscal.html"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github.com/Modernizr/Modernizr/wiki/HTML5-Cross-browser-Polyfills"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te-webtraining.azurewebsites.net/samples/vendor-prefixes.html" TargetMode="External"/><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caniuse.com/" TargetMode="External"/><Relationship Id="rId7" Type="http://schemas.openxmlformats.org/officeDocument/2006/relationships/hyperlink" Target="http://compass-style.org/"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hyperlink" Target="http://gulpjs.com/" TargetMode="External"/><Relationship Id="rId5" Type="http://schemas.openxmlformats.org/officeDocument/2006/relationships/hyperlink" Target="http://gruntjs.org/" TargetMode="External"/><Relationship Id="rId4" Type="http://schemas.openxmlformats.org/officeDocument/2006/relationships/hyperlink" Target="http://github.com/postcss/autoprefixer"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hyperlink" Target="http://caniuse.com/"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hyperlink" Target="http://gulpjs.com/" TargetMode="External"/><Relationship Id="rId4" Type="http://schemas.openxmlformats.org/officeDocument/2006/relationships/hyperlink" Target="http://gruntjs.org/"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gruntjs.com/"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hyperlink" Target="http://gruntjs.com/getting-started" TargetMode="Externa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w3.org/2014/Process-2014080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te-webtraining.azurewebsites.net/samples/touch.html" TargetMode="External"/><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97DD6"/>
            </a:gs>
            <a:gs pos="100000">
              <a:srgbClr val="01D0FE"/>
            </a:gs>
          </a:gsLst>
          <a:lin ang="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FFFF"/>
                </a:solidFill>
                <a:latin typeface="Segoe UI"/>
                <a:cs typeface="Segoe UI"/>
              </a:rPr>
              <a:t>Web Standards Training</a:t>
            </a:r>
            <a:endParaRPr lang="en-US" dirty="0">
              <a:solidFill>
                <a:srgbClr val="FFFFFF"/>
              </a:solidFill>
              <a:latin typeface="Segoe UI"/>
              <a:cs typeface="Segoe UI"/>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57082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3. Proposed Recommendation</a:t>
            </a:r>
            <a:endParaRPr lang="en-US" dirty="0">
              <a:latin typeface="Segoe UI"/>
              <a:cs typeface="Segoe UI"/>
            </a:endParaRPr>
          </a:p>
        </p:txBody>
      </p:sp>
      <p:sp>
        <p:nvSpPr>
          <p:cNvPr id="3" name="Content Placeholder 2"/>
          <p:cNvSpPr>
            <a:spLocks noGrp="1"/>
          </p:cNvSpPr>
          <p:nvPr>
            <p:ph idx="1"/>
          </p:nvPr>
        </p:nvSpPr>
        <p:spPr/>
        <p:txBody>
          <a:bodyPr/>
          <a:lstStyle/>
          <a:p>
            <a:r>
              <a:rPr lang="en-US" dirty="0" smtClean="0">
                <a:latin typeface="Segoe UI"/>
                <a:cs typeface="Segoe UI"/>
              </a:rPr>
              <a:t>Made it past the first 2 phases</a:t>
            </a:r>
          </a:p>
          <a:p>
            <a:r>
              <a:rPr lang="en-US" dirty="0" smtClean="0">
                <a:latin typeface="Segoe UI"/>
                <a:cs typeface="Segoe UI"/>
              </a:rPr>
              <a:t>W3C director thinks the spec is ready for W3C recommendation</a:t>
            </a:r>
          </a:p>
          <a:p>
            <a:r>
              <a:rPr lang="en-US" dirty="0" smtClean="0">
                <a:latin typeface="Segoe UI"/>
                <a:cs typeface="Segoe UI"/>
              </a:rPr>
              <a:t>Rarely changes at this point</a:t>
            </a:r>
          </a:p>
          <a:p>
            <a:r>
              <a:rPr lang="en-US" dirty="0" smtClean="0">
                <a:latin typeface="Segoe UI"/>
                <a:cs typeface="Segoe UI"/>
              </a:rPr>
              <a:t>Any changes would be a new WD</a:t>
            </a:r>
          </a:p>
          <a:p>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10</a:t>
            </a:fld>
            <a:endParaRPr lang="en-US" dirty="0"/>
          </a:p>
        </p:txBody>
      </p:sp>
      <p:sp>
        <p:nvSpPr>
          <p:cNvPr id="5" name="Rectangle 5"/>
          <p:cNvSpPr/>
          <p:nvPr/>
        </p:nvSpPr>
        <p:spPr>
          <a:xfrm>
            <a:off x="8649146" y="844656"/>
            <a:ext cx="2694456" cy="369332"/>
          </a:xfrm>
          <a:prstGeom prst="rect">
            <a:avLst/>
          </a:prstGeom>
        </p:spPr>
        <p:txBody>
          <a:bodyPr wrap="none">
            <a:spAutoFit/>
          </a:bodyPr>
          <a:lstStyle/>
          <a:p>
            <a:r>
              <a:rPr lang="en-US" dirty="0">
                <a:solidFill>
                  <a:srgbClr val="DDDDDD"/>
                </a:solidFill>
                <a:cs typeface="Segoe UI"/>
              </a:rPr>
              <a:t>W3C and Web standards</a:t>
            </a:r>
            <a:endParaRPr lang="en-US" dirty="0">
              <a:solidFill>
                <a:srgbClr val="DDDDDD"/>
              </a:solidFill>
            </a:endParaRPr>
          </a:p>
        </p:txBody>
      </p:sp>
    </p:spTree>
    <p:extLst>
      <p:ext uri="{BB962C8B-B14F-4D97-AF65-F5344CB8AC3E}">
        <p14:creationId xmlns:p14="http://schemas.microsoft.com/office/powerpoint/2010/main" val="26205770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Multi-touch with Pointer Events</a:t>
            </a:r>
            <a:endParaRPr lang="en-US" dirty="0"/>
          </a:p>
        </p:txBody>
      </p:sp>
      <p:sp>
        <p:nvSpPr>
          <p:cNvPr id="6" name="Content Placeholder 5"/>
          <p:cNvSpPr>
            <a:spLocks noGrp="1"/>
          </p:cNvSpPr>
          <p:nvPr>
            <p:ph idx="1"/>
          </p:nvPr>
        </p:nvSpPr>
        <p:spPr/>
        <p:txBody>
          <a:bodyPr>
            <a:normAutofit/>
          </a:bodyPr>
          <a:lstStyle/>
          <a:p>
            <a:r>
              <a:rPr lang="en-US" dirty="0">
                <a:latin typeface="Segoe UI"/>
                <a:cs typeface="Segoe UI"/>
              </a:rPr>
              <a:t>Lastly, the maximum number of </a:t>
            </a:r>
            <a:r>
              <a:rPr lang="en-US" dirty="0">
                <a:latin typeface="Segoe UI" charset="0"/>
                <a:cs typeface="Segoe UI" charset="0"/>
              </a:rPr>
              <a:t>touch points can be determined if the device supports reporting this:</a:t>
            </a:r>
          </a:p>
          <a:p>
            <a:endParaRPr lang="en-US" dirty="0">
              <a:latin typeface="Segoe UI" charset="0"/>
              <a:cs typeface="Segoe UI" charset="0"/>
            </a:endParaRPr>
          </a:p>
          <a:p>
            <a:pPr marL="0" indent="0">
              <a:buNone/>
            </a:pP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navigator.maxTouchPoints</a:t>
            </a:r>
            <a:r>
              <a:rPr lang="en-US" dirty="0">
                <a:solidFill>
                  <a:srgbClr val="000000"/>
                </a:solidFill>
                <a:highlight>
                  <a:srgbClr val="FFFFFF"/>
                </a:highlight>
                <a:latin typeface="Consolas" panose="020B0609020204030204" pitchFamily="49" charset="0"/>
              </a:rPr>
              <a:t> &gt; 2)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set up handling for more than 2 fingers</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endParaRPr lang="en-US" dirty="0">
              <a:latin typeface="Segoe UI"/>
              <a:cs typeface="Segoe UI"/>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100</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28370924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Default Touch Handling</a:t>
            </a:r>
            <a:endParaRPr lang="en-US" dirty="0"/>
          </a:p>
        </p:txBody>
      </p:sp>
      <p:sp>
        <p:nvSpPr>
          <p:cNvPr id="6" name="Content Placeholder 5"/>
          <p:cNvSpPr>
            <a:spLocks noGrp="1"/>
          </p:cNvSpPr>
          <p:nvPr>
            <p:ph idx="1"/>
          </p:nvPr>
        </p:nvSpPr>
        <p:spPr/>
        <p:txBody>
          <a:bodyPr>
            <a:normAutofit lnSpcReduction="10000"/>
          </a:bodyPr>
          <a:lstStyle/>
          <a:p>
            <a:r>
              <a:rPr lang="en-US" dirty="0">
                <a:latin typeface="Segoe UI"/>
                <a:cs typeface="Segoe UI"/>
              </a:rPr>
              <a:t>In Windows 8 many touch events have default actions associated</a:t>
            </a:r>
          </a:p>
          <a:p>
            <a:r>
              <a:rPr lang="en-US" dirty="0">
                <a:latin typeface="Segoe UI"/>
                <a:cs typeface="Segoe UI"/>
              </a:rPr>
              <a:t>By adding a simple CSS rule to an element, developers can disable those actions:</a:t>
            </a:r>
          </a:p>
          <a:p>
            <a:endParaRPr lang="en-US" dirty="0">
              <a:latin typeface="Segoe UI"/>
              <a:cs typeface="Segoe UI"/>
            </a:endParaRPr>
          </a:p>
          <a:p>
            <a:pPr marL="0" indent="0">
              <a:buNone/>
            </a:pPr>
            <a:r>
              <a:rPr lang="en-US" dirty="0" err="1">
                <a:solidFill>
                  <a:srgbClr val="800000"/>
                </a:solidFill>
                <a:highlight>
                  <a:srgbClr val="FFFFFF"/>
                </a:highlight>
                <a:latin typeface="Consolas" panose="020B0609020204030204" pitchFamily="49" charset="0"/>
              </a:rPr>
              <a:t>div.photo</a:t>
            </a:r>
            <a:r>
              <a:rPr lang="en-US" dirty="0">
                <a:solidFill>
                  <a:srgbClr val="800000"/>
                </a:solidFill>
                <a:highlight>
                  <a:srgbClr val="FFFFFF"/>
                </a:highlight>
                <a:latin typeface="Consolas" panose="020B0609020204030204" pitchFamily="49" charset="0"/>
              </a:rPr>
              <a:t>-editor</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touch-action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none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endParaRPr lang="en-US" dirty="0" smtClean="0">
              <a:latin typeface="Segoe UI"/>
              <a:cs typeface="Segoe UI"/>
            </a:endParaRPr>
          </a:p>
          <a:p>
            <a:endParaRPr lang="en-US" dirty="0">
              <a:latin typeface="Segoe UI"/>
              <a:cs typeface="Segoe UI"/>
            </a:endParaRPr>
          </a:p>
          <a:p>
            <a:r>
              <a:rPr lang="en-US" dirty="0">
                <a:latin typeface="Segoe UI"/>
                <a:cs typeface="Segoe UI"/>
              </a:rPr>
              <a:t>This helps avoid the application and OS both performing actions</a:t>
            </a:r>
          </a:p>
          <a:p>
            <a:r>
              <a:rPr lang="en-US" dirty="0">
                <a:latin typeface="Segoe UI"/>
                <a:cs typeface="Segoe UI"/>
              </a:rPr>
              <a:t>Supported in most modern browsers</a:t>
            </a:r>
          </a:p>
        </p:txBody>
      </p:sp>
      <p:sp>
        <p:nvSpPr>
          <p:cNvPr id="4" name="Slide Number Placeholder 3"/>
          <p:cNvSpPr>
            <a:spLocks noGrp="1"/>
          </p:cNvSpPr>
          <p:nvPr>
            <p:ph type="sldNum" sz="quarter" idx="12"/>
          </p:nvPr>
        </p:nvSpPr>
        <p:spPr/>
        <p:txBody>
          <a:bodyPr/>
          <a:lstStyle/>
          <a:p>
            <a:fld id="{8C71CAF9-4461-454A-B702-D536C3775752}" type="slidenum">
              <a:rPr lang="en-US" smtClean="0"/>
              <a:t>101</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18899615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Working with Touch</a:t>
            </a:r>
            <a:r>
              <a:rPr lang="en-US" dirty="0">
                <a:solidFill>
                  <a:srgbClr val="454545"/>
                </a:solidFill>
                <a:cs typeface="Segoe UI"/>
              </a:rPr>
              <a:t/>
            </a:r>
            <a:br>
              <a:rPr lang="en-US" dirty="0">
                <a:solidFill>
                  <a:srgbClr val="454545"/>
                </a:solidFill>
                <a:cs typeface="Segoe UI"/>
              </a:rPr>
            </a:br>
            <a:r>
              <a:rPr lang="en-US" dirty="0">
                <a:solidFill>
                  <a:srgbClr val="454545"/>
                </a:solidFill>
                <a:latin typeface="Segoe UI"/>
                <a:cs typeface="Segoe UI"/>
              </a:rPr>
              <a:t>Using Hand.js</a:t>
            </a: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t>102</a:t>
            </a:fld>
            <a:endParaRPr lang="en-US" dirty="0"/>
          </a:p>
        </p:txBody>
      </p:sp>
    </p:spTree>
    <p:extLst>
      <p:ext uri="{BB962C8B-B14F-4D97-AF65-F5344CB8AC3E}">
        <p14:creationId xmlns:p14="http://schemas.microsoft.com/office/powerpoint/2010/main" val="246713237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Using Hand.js</a:t>
            </a:r>
            <a:endParaRPr lang="en-US" dirty="0"/>
          </a:p>
        </p:txBody>
      </p:sp>
      <p:sp>
        <p:nvSpPr>
          <p:cNvPr id="6" name="Content Placeholder 5"/>
          <p:cNvSpPr>
            <a:spLocks noGrp="1"/>
          </p:cNvSpPr>
          <p:nvPr>
            <p:ph idx="1"/>
          </p:nvPr>
        </p:nvSpPr>
        <p:spPr/>
        <p:txBody>
          <a:bodyPr/>
          <a:lstStyle/>
          <a:p>
            <a:r>
              <a:rPr lang="en-US" dirty="0">
                <a:latin typeface="Segoe UI"/>
                <a:cs typeface="Segoe UI"/>
              </a:rPr>
              <a:t>This is a polyfill for the pointer events specification</a:t>
            </a:r>
          </a:p>
          <a:p>
            <a:r>
              <a:rPr lang="en-US" dirty="0">
                <a:latin typeface="Segoe UI"/>
                <a:cs typeface="Segoe UI"/>
              </a:rPr>
              <a:t>It allows a developer to handle pointer events across most browsers</a:t>
            </a:r>
          </a:p>
          <a:p>
            <a:pPr lvl="1"/>
            <a:r>
              <a:rPr lang="en-US" dirty="0">
                <a:latin typeface="Segoe UI"/>
                <a:cs typeface="Segoe UI"/>
              </a:rPr>
              <a:t>No need to handle "mousexxx" and "touchxxx" events for other browsers and "pointerxxx" for IE</a:t>
            </a:r>
            <a:br>
              <a:rPr lang="en-US" dirty="0">
                <a:latin typeface="Segoe UI"/>
                <a:cs typeface="Segoe UI"/>
              </a:rPr>
            </a:br>
            <a:endParaRPr lang="en-US" dirty="0">
              <a:latin typeface="Segoe UI"/>
              <a:cs typeface="Segoe UI"/>
            </a:endParaRPr>
          </a:p>
          <a:p>
            <a:r>
              <a:rPr lang="en-US" dirty="0">
                <a:latin typeface="Segoe UI"/>
                <a:cs typeface="Segoe UI"/>
              </a:rPr>
              <a:t>Can also inspect your CSS to poly fill the </a:t>
            </a:r>
            <a:r>
              <a:rPr lang="en-US" dirty="0" smtClean="0">
                <a:latin typeface="Consolas" panose="020B0609020204030204" pitchFamily="49" charset="0"/>
                <a:cs typeface="Consolas" panose="020B0609020204030204" pitchFamily="49" charset="0"/>
              </a:rPr>
              <a:t>touch-action</a:t>
            </a:r>
            <a:r>
              <a:rPr lang="en-US" dirty="0" smtClean="0">
                <a:latin typeface="Segoe UI"/>
                <a:cs typeface="Segoe UI"/>
              </a:rPr>
              <a:t> </a:t>
            </a:r>
            <a:r>
              <a:rPr lang="en-US" dirty="0">
                <a:latin typeface="Segoe UI"/>
                <a:cs typeface="Segoe UI"/>
              </a:rPr>
              <a:t>rule</a:t>
            </a:r>
          </a:p>
        </p:txBody>
      </p:sp>
      <p:sp>
        <p:nvSpPr>
          <p:cNvPr id="4" name="Slide Number Placeholder 3"/>
          <p:cNvSpPr>
            <a:spLocks noGrp="1"/>
          </p:cNvSpPr>
          <p:nvPr>
            <p:ph type="sldNum" sz="quarter" idx="12"/>
          </p:nvPr>
        </p:nvSpPr>
        <p:spPr/>
        <p:txBody>
          <a:bodyPr/>
          <a:lstStyle/>
          <a:p>
            <a:fld id="{8C71CAF9-4461-454A-B702-D536C3775752}" type="slidenum">
              <a:rPr lang="en-US" smtClean="0"/>
              <a:t>103</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403510135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Using Hand.js</a:t>
            </a:r>
            <a:endParaRPr lang="en-US" dirty="0"/>
          </a:p>
        </p:txBody>
      </p:sp>
      <p:sp>
        <p:nvSpPr>
          <p:cNvPr id="6" name="Content Placeholder 5"/>
          <p:cNvSpPr>
            <a:spLocks noGrp="1"/>
          </p:cNvSpPr>
          <p:nvPr>
            <p:ph idx="1"/>
          </p:nvPr>
        </p:nvSpPr>
        <p:spPr/>
        <p:txBody>
          <a:bodyPr>
            <a:normAutofit lnSpcReduction="10000"/>
          </a:bodyPr>
          <a:lstStyle/>
          <a:p>
            <a:r>
              <a:rPr lang="en-US" dirty="0">
                <a:latin typeface="Segoe UI"/>
                <a:cs typeface="Segoe UI"/>
              </a:rPr>
              <a:t>Using the library is simple, include the library JS file and use pointer events:</a:t>
            </a:r>
          </a:p>
          <a:p>
            <a:endParaRPr lang="en-US" dirty="0">
              <a:latin typeface="Segoe UI"/>
              <a:cs typeface="Segoe UI"/>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script</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src</a:t>
            </a:r>
            <a:r>
              <a:rPr lang="en-US" dirty="0">
                <a:solidFill>
                  <a:srgbClr val="0000FF"/>
                </a:solidFill>
                <a:highlight>
                  <a:srgbClr val="FFFFFF"/>
                </a:highlight>
                <a:latin typeface="Consolas" panose="020B0609020204030204" pitchFamily="49" charset="0"/>
              </a:rPr>
              <a:t>="hand.minified-1.2.1.js"&gt;&lt;/</a:t>
            </a:r>
            <a:r>
              <a:rPr lang="en-US" dirty="0">
                <a:solidFill>
                  <a:srgbClr val="800000"/>
                </a:solidFill>
                <a:highlight>
                  <a:srgbClr val="FFFFFF"/>
                </a:highlight>
                <a:latin typeface="Consolas" panose="020B0609020204030204" pitchFamily="49" charset="0"/>
              </a:rPr>
              <a:t>script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script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someElement.addEventListener</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pointerdown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evt</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//works in all major browsers!</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script</a:t>
            </a:r>
            <a:r>
              <a:rPr lang="en-US" dirty="0">
                <a:solidFill>
                  <a:srgbClr val="0000FF"/>
                </a:solidFill>
                <a:highlight>
                  <a:srgbClr val="FFFFFF"/>
                </a:highlight>
                <a:latin typeface="Consolas" panose="020B0609020204030204" pitchFamily="49" charset="0"/>
              </a:rPr>
              <a:t>&gt;</a:t>
            </a:r>
            <a:endParaRPr lang="en-US" dirty="0">
              <a:latin typeface="Segoe UI"/>
              <a:cs typeface="Segoe UI"/>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104</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10024933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Using Hand.js</a:t>
            </a:r>
            <a:endParaRPr lang="en-US" dirty="0"/>
          </a:p>
        </p:txBody>
      </p:sp>
      <p:sp>
        <p:nvSpPr>
          <p:cNvPr id="6" name="Content Placeholder 5"/>
          <p:cNvSpPr>
            <a:spLocks noGrp="1"/>
          </p:cNvSpPr>
          <p:nvPr>
            <p:ph idx="1"/>
          </p:nvPr>
        </p:nvSpPr>
        <p:spPr/>
        <p:txBody>
          <a:bodyPr>
            <a:normAutofit/>
          </a:bodyPr>
          <a:lstStyle/>
          <a:p>
            <a:r>
              <a:rPr lang="en-US" dirty="0">
                <a:latin typeface="Segoe UI"/>
                <a:cs typeface="Segoe UI"/>
              </a:rPr>
              <a:t>Note that various event object properties will be filled in with defaults</a:t>
            </a:r>
          </a:p>
          <a:p>
            <a:pPr lvl="1"/>
            <a:r>
              <a:rPr lang="en-US" dirty="0">
                <a:latin typeface="Segoe UI"/>
                <a:cs typeface="Segoe UI"/>
              </a:rPr>
              <a:t>If the browser does not provide information on tilt, for example, it will be zero (0)</a:t>
            </a:r>
            <a:br>
              <a:rPr lang="en-US" dirty="0">
                <a:latin typeface="Segoe UI"/>
                <a:cs typeface="Segoe UI"/>
              </a:rPr>
            </a:br>
            <a:endParaRPr lang="en-US" dirty="0">
              <a:latin typeface="Segoe UI"/>
              <a:cs typeface="Segoe UI"/>
            </a:endParaRPr>
          </a:p>
          <a:p>
            <a:r>
              <a:rPr lang="en-US" dirty="0">
                <a:latin typeface="Segoe UI"/>
                <a:cs typeface="Segoe UI"/>
              </a:rPr>
              <a:t>Additionally, the </a:t>
            </a:r>
            <a:r>
              <a:rPr lang="en-US" dirty="0" err="1" smtClean="0">
                <a:latin typeface="Consolas" panose="020B0609020204030204" pitchFamily="49" charset="0"/>
                <a:cs typeface="Consolas" panose="020B0609020204030204" pitchFamily="49" charset="0"/>
              </a:rPr>
              <a:t>pointerType</a:t>
            </a:r>
            <a:r>
              <a:rPr lang="en-US" dirty="0" smtClean="0">
                <a:latin typeface="Segoe UI"/>
                <a:cs typeface="Segoe UI"/>
              </a:rPr>
              <a:t> </a:t>
            </a:r>
            <a:r>
              <a:rPr lang="en-US" dirty="0">
                <a:latin typeface="Segoe UI"/>
                <a:cs typeface="Segoe UI"/>
              </a:rPr>
              <a:t>will simply be set to "mouse" for non-supported browsers</a:t>
            </a:r>
            <a:br>
              <a:rPr lang="en-US" dirty="0">
                <a:latin typeface="Segoe UI"/>
                <a:cs typeface="Segoe UI"/>
              </a:rPr>
            </a:br>
            <a:endParaRPr lang="en-US" dirty="0">
              <a:latin typeface="Segoe UI"/>
              <a:cs typeface="Segoe UI"/>
            </a:endParaRPr>
          </a:p>
          <a:p>
            <a:r>
              <a:rPr lang="en-US" dirty="0">
                <a:latin typeface="Segoe UI"/>
                <a:cs typeface="Segoe UI"/>
              </a:rPr>
              <a:t>Lastly, setting the pointer capture element is not supported (polyfilled)</a:t>
            </a:r>
          </a:p>
        </p:txBody>
      </p:sp>
      <p:sp>
        <p:nvSpPr>
          <p:cNvPr id="4" name="Slide Number Placeholder 3"/>
          <p:cNvSpPr>
            <a:spLocks noGrp="1"/>
          </p:cNvSpPr>
          <p:nvPr>
            <p:ph type="sldNum" sz="quarter" idx="12"/>
          </p:nvPr>
        </p:nvSpPr>
        <p:spPr/>
        <p:txBody>
          <a:bodyPr/>
          <a:lstStyle/>
          <a:p>
            <a:fld id="{8C71CAF9-4461-454A-B702-D536C3775752}" type="slidenum">
              <a:rPr lang="en-US" smtClean="0"/>
              <a:t>105</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10400995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Segoe UI"/>
                <a:cs typeface="Segoe UI"/>
              </a:rPr>
              <a:t>Test on All Browsers</a:t>
            </a:r>
            <a:endParaRPr lang="en-US">
              <a:latin typeface="Segoe UI"/>
              <a:cs typeface="Segoe UI"/>
            </a:endParaRPr>
          </a:p>
        </p:txBody>
      </p:sp>
      <p:sp>
        <p:nvSpPr>
          <p:cNvPr id="3" name="Content Placeholder 2"/>
          <p:cNvSpPr>
            <a:spLocks noGrp="1"/>
          </p:cNvSpPr>
          <p:nvPr>
            <p:ph type="body" idx="1"/>
          </p:nvPr>
        </p:nvSpPr>
        <p:spPr/>
        <p:txBody>
          <a:bodyPr/>
          <a:lstStyle/>
          <a:p>
            <a:endParaRPr lang="en-US" dirty="0">
              <a:latin typeface="Segoe UI" charset="0"/>
              <a:cs typeface="Segoe UI" charset="0"/>
            </a:endParaRPr>
          </a:p>
          <a:p>
            <a:endParaRPr lang="en-US" dirty="0">
              <a:latin typeface="Segoe UI" charset="0"/>
              <a:cs typeface="Segoe UI" charset="0"/>
            </a:endParaRPr>
          </a:p>
          <a:p>
            <a:r>
              <a:rPr lang="en-US" dirty="0">
                <a:solidFill>
                  <a:schemeClr val="bg2"/>
                </a:solidFill>
                <a:latin typeface="Segoe UI" charset="0"/>
                <a:cs typeface="Segoe UI" charset="0"/>
                <a:hlinkClick r:id="rId3"/>
              </a:rPr>
              <a:t>View companion lessons </a:t>
            </a:r>
          </a:p>
        </p:txBody>
      </p:sp>
      <p:sp>
        <p:nvSpPr>
          <p:cNvPr id="4" name="Slide Number Placeholder 3"/>
          <p:cNvSpPr>
            <a:spLocks noGrp="1"/>
          </p:cNvSpPr>
          <p:nvPr>
            <p:ph type="sldNum" sz="quarter" idx="12"/>
          </p:nvPr>
        </p:nvSpPr>
        <p:spPr/>
        <p:txBody>
          <a:bodyPr/>
          <a:lstStyle/>
          <a:p>
            <a:fld id="{8C71CAF9-4461-454A-B702-D536C3775752}" type="slidenum">
              <a:rPr lang="en-US" smtClean="0"/>
              <a:t>106</a:t>
            </a:fld>
            <a:endParaRPr lang="en-US"/>
          </a:p>
        </p:txBody>
      </p:sp>
    </p:spTree>
    <p:extLst>
      <p:ext uri="{BB962C8B-B14F-4D97-AF65-F5344CB8AC3E}">
        <p14:creationId xmlns:p14="http://schemas.microsoft.com/office/powerpoint/2010/main" val="36758637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Test on All Browsers</a:t>
            </a:r>
            <a:br>
              <a:rPr lang="en-US" sz="2400" b="0" dirty="0">
                <a:solidFill>
                  <a:srgbClr val="454545"/>
                </a:solidFill>
                <a:cs typeface="Segoe UI"/>
              </a:rPr>
            </a:br>
            <a:r>
              <a:rPr lang="en-US" dirty="0">
                <a:solidFill>
                  <a:srgbClr val="454545"/>
                </a:solidFill>
                <a:latin typeface="Segoe UI"/>
                <a:cs typeface="Segoe UI"/>
              </a:rPr>
              <a:t>Different Browsers </a:t>
            </a:r>
            <a:br>
              <a:rPr lang="en-US" dirty="0">
                <a:solidFill>
                  <a:srgbClr val="454545"/>
                </a:solidFill>
                <a:latin typeface="Segoe UI"/>
                <a:cs typeface="Segoe UI"/>
              </a:rPr>
            </a:br>
            <a:r>
              <a:rPr lang="en-US" dirty="0">
                <a:solidFill>
                  <a:srgbClr val="454545"/>
                </a:solidFill>
                <a:latin typeface="Segoe UI"/>
                <a:cs typeface="Segoe UI"/>
              </a:rPr>
              <a:t>Think Differently</a:t>
            </a: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t>107</a:t>
            </a:fld>
            <a:endParaRPr lang="en-US" dirty="0"/>
          </a:p>
        </p:txBody>
      </p:sp>
    </p:spTree>
    <p:extLst>
      <p:ext uri="{BB962C8B-B14F-4D97-AF65-F5344CB8AC3E}">
        <p14:creationId xmlns:p14="http://schemas.microsoft.com/office/powerpoint/2010/main" val="42776906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Browsers think differently!</a:t>
            </a:r>
            <a:endParaRPr lang="en-US" dirty="0"/>
          </a:p>
        </p:txBody>
      </p:sp>
      <p:sp>
        <p:nvSpPr>
          <p:cNvPr id="6" name="Content Placeholder 5"/>
          <p:cNvSpPr>
            <a:spLocks noGrp="1"/>
          </p:cNvSpPr>
          <p:nvPr>
            <p:ph idx="1"/>
          </p:nvPr>
        </p:nvSpPr>
        <p:spPr/>
        <p:txBody>
          <a:bodyPr/>
          <a:lstStyle/>
          <a:p>
            <a:r>
              <a:rPr lang="en-US" dirty="0" smtClean="0"/>
              <a:t>Some browsers (like IE11) are more strict</a:t>
            </a:r>
          </a:p>
          <a:p>
            <a:r>
              <a:rPr lang="en-US" dirty="0" smtClean="0"/>
              <a:t>Some browsers “let things slide”</a:t>
            </a:r>
          </a:p>
          <a:p>
            <a:r>
              <a:rPr lang="en-US" dirty="0" smtClean="0"/>
              <a:t>Always important to test in all browsers your project is supporting</a:t>
            </a:r>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108</a:t>
            </a:fld>
            <a:endParaRPr lang="en-US"/>
          </a:p>
        </p:txBody>
      </p:sp>
      <p:sp>
        <p:nvSpPr>
          <p:cNvPr id="7" name="Rectangle 6"/>
          <p:cNvSpPr/>
          <p:nvPr/>
        </p:nvSpPr>
        <p:spPr>
          <a:xfrm>
            <a:off x="8824956" y="844550"/>
            <a:ext cx="2601869" cy="369332"/>
          </a:xfrm>
          <a:prstGeom prst="rect">
            <a:avLst/>
          </a:prstGeom>
        </p:spPr>
        <p:txBody>
          <a:bodyPr wrap="square">
            <a:spAutoFit/>
          </a:bodyPr>
          <a:lstStyle/>
          <a:p>
            <a:pPr algn="r"/>
            <a:r>
              <a:rPr lang="en-US" dirty="0">
                <a:solidFill>
                  <a:srgbClr val="DDDDDD"/>
                </a:solidFill>
                <a:cs typeface="Segoe UI"/>
              </a:rPr>
              <a:t>Test on All Browsers</a:t>
            </a:r>
          </a:p>
        </p:txBody>
      </p:sp>
    </p:spTree>
    <p:extLst>
      <p:ext uri="{BB962C8B-B14F-4D97-AF65-F5344CB8AC3E}">
        <p14:creationId xmlns:p14="http://schemas.microsoft.com/office/powerpoint/2010/main" val="18814105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cs typeface="Segoe UI"/>
              </a:rPr>
              <a:t>Modern.IE</a:t>
            </a:r>
            <a:endParaRPr lang="en-US" dirty="0"/>
          </a:p>
        </p:txBody>
      </p:sp>
      <p:sp>
        <p:nvSpPr>
          <p:cNvPr id="6" name="Content Placeholder 5"/>
          <p:cNvSpPr>
            <a:spLocks noGrp="1"/>
          </p:cNvSpPr>
          <p:nvPr>
            <p:ph idx="1"/>
          </p:nvPr>
        </p:nvSpPr>
        <p:spPr/>
        <p:txBody>
          <a:bodyPr/>
          <a:lstStyle/>
          <a:p>
            <a:r>
              <a:rPr lang="en-US" dirty="0">
                <a:cs typeface="Segoe UI"/>
                <a:hlinkClick r:id="rId3"/>
              </a:rPr>
              <a:t>modern.ie</a:t>
            </a:r>
          </a:p>
          <a:p>
            <a:r>
              <a:rPr lang="en-US" dirty="0">
                <a:cs typeface="Segoe UI"/>
              </a:rPr>
              <a:t>Download free virtual machines for testing IE6 - IE11</a:t>
            </a:r>
            <a:endParaRPr lang="en-US" dirty="0"/>
          </a:p>
          <a:p>
            <a:r>
              <a:rPr lang="en-US" dirty="0">
                <a:cs typeface="Segoe UI"/>
              </a:rPr>
              <a:t>Get screenshots of your site in many different browsers</a:t>
            </a:r>
          </a:p>
          <a:p>
            <a:r>
              <a:rPr lang="en-US" dirty="0">
                <a:cs typeface="Segoe UI"/>
              </a:rPr>
              <a:t>Get a report that lists common coding problems (</a:t>
            </a:r>
            <a:r>
              <a:rPr lang="en-US" dirty="0">
                <a:latin typeface="Segoe UI" charset="0"/>
                <a:cs typeface="Segoe UI" charset="0"/>
                <a:hlinkClick r:id="rId4"/>
              </a:rPr>
              <a:t>https://modern.ie/en-us/report</a:t>
            </a:r>
            <a:r>
              <a:rPr lang="en-US" dirty="0">
                <a:latin typeface="Segoe UI" charset="0"/>
                <a:cs typeface="Segoe UI" charset="0"/>
              </a:rPr>
              <a:t>)</a:t>
            </a:r>
          </a:p>
        </p:txBody>
      </p:sp>
      <p:sp>
        <p:nvSpPr>
          <p:cNvPr id="4" name="Slide Number Placeholder 3"/>
          <p:cNvSpPr>
            <a:spLocks noGrp="1"/>
          </p:cNvSpPr>
          <p:nvPr>
            <p:ph type="sldNum" sz="quarter" idx="12"/>
          </p:nvPr>
        </p:nvSpPr>
        <p:spPr/>
        <p:txBody>
          <a:bodyPr/>
          <a:lstStyle/>
          <a:p>
            <a:fld id="{8C71CAF9-4461-454A-B702-D536C3775752}" type="slidenum">
              <a:rPr lang="en-US" smtClean="0"/>
              <a:t>109</a:t>
            </a:fld>
            <a:endParaRPr lang="en-US"/>
          </a:p>
        </p:txBody>
      </p:sp>
      <p:sp>
        <p:nvSpPr>
          <p:cNvPr id="8" name="Rectangle 7"/>
          <p:cNvSpPr/>
          <p:nvPr/>
        </p:nvSpPr>
        <p:spPr>
          <a:xfrm>
            <a:off x="8812025" y="832036"/>
            <a:ext cx="2601869" cy="369332"/>
          </a:xfrm>
          <a:prstGeom prst="rect">
            <a:avLst/>
          </a:prstGeom>
        </p:spPr>
        <p:txBody>
          <a:bodyPr wrap="square">
            <a:spAutoFit/>
          </a:bodyPr>
          <a:lstStyle/>
          <a:p>
            <a:pPr algn="r"/>
            <a:r>
              <a:rPr lang="en-US" dirty="0">
                <a:solidFill>
                  <a:srgbClr val="DDDDDD"/>
                </a:solidFill>
                <a:cs typeface="Segoe UI"/>
              </a:rPr>
              <a:t>Test on All Browsers</a:t>
            </a:r>
          </a:p>
        </p:txBody>
      </p:sp>
    </p:spTree>
    <p:extLst>
      <p:ext uri="{BB962C8B-B14F-4D97-AF65-F5344CB8AC3E}">
        <p14:creationId xmlns:p14="http://schemas.microsoft.com/office/powerpoint/2010/main" val="224677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4. W3C Recommendation</a:t>
            </a:r>
            <a:endParaRPr lang="en-US" dirty="0">
              <a:latin typeface="Segoe UI"/>
              <a:cs typeface="Segoe UI"/>
            </a:endParaRPr>
          </a:p>
        </p:txBody>
      </p:sp>
      <p:sp>
        <p:nvSpPr>
          <p:cNvPr id="3" name="Content Placeholder 2"/>
          <p:cNvSpPr>
            <a:spLocks noGrp="1"/>
          </p:cNvSpPr>
          <p:nvPr>
            <p:ph idx="1"/>
          </p:nvPr>
        </p:nvSpPr>
        <p:spPr/>
        <p:txBody>
          <a:bodyPr/>
          <a:lstStyle/>
          <a:p>
            <a:r>
              <a:rPr lang="en-US" dirty="0" smtClean="0">
                <a:latin typeface="Segoe UI"/>
                <a:cs typeface="Segoe UI"/>
              </a:rPr>
              <a:t>Final step</a:t>
            </a:r>
          </a:p>
          <a:p>
            <a:r>
              <a:rPr lang="en-US" dirty="0" smtClean="0">
                <a:latin typeface="Segoe UI"/>
                <a:cs typeface="Segoe UI"/>
              </a:rPr>
              <a:t>Extensive consensus has been made</a:t>
            </a:r>
          </a:p>
          <a:p>
            <a:r>
              <a:rPr lang="en-US" dirty="0" smtClean="0">
                <a:latin typeface="Segoe UI"/>
                <a:cs typeface="Segoe UI"/>
              </a:rPr>
              <a:t>W3C and members believe  the standard is complete</a:t>
            </a:r>
          </a:p>
          <a:p>
            <a:r>
              <a:rPr lang="en-US" dirty="0" smtClean="0">
                <a:latin typeface="Segoe UI"/>
                <a:cs typeface="Segoe UI"/>
              </a:rPr>
              <a:t>Recommended for implementation as a standard for the web</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11</a:t>
            </a:fld>
            <a:endParaRPr lang="en-US" dirty="0"/>
          </a:p>
        </p:txBody>
      </p:sp>
      <p:sp>
        <p:nvSpPr>
          <p:cNvPr id="5" name="Rectangle 5"/>
          <p:cNvSpPr/>
          <p:nvPr/>
        </p:nvSpPr>
        <p:spPr>
          <a:xfrm>
            <a:off x="8649146" y="844656"/>
            <a:ext cx="2694456" cy="369332"/>
          </a:xfrm>
          <a:prstGeom prst="rect">
            <a:avLst/>
          </a:prstGeom>
        </p:spPr>
        <p:txBody>
          <a:bodyPr wrap="none">
            <a:spAutoFit/>
          </a:bodyPr>
          <a:lstStyle/>
          <a:p>
            <a:r>
              <a:rPr lang="en-US" dirty="0">
                <a:solidFill>
                  <a:srgbClr val="DDDDDD"/>
                </a:solidFill>
                <a:cs typeface="Segoe UI"/>
              </a:rPr>
              <a:t>W3C and Web standards</a:t>
            </a:r>
            <a:endParaRPr lang="en-US" dirty="0">
              <a:solidFill>
                <a:srgbClr val="DDDDDD"/>
              </a:solidFill>
            </a:endParaRPr>
          </a:p>
        </p:txBody>
      </p:sp>
    </p:spTree>
    <p:extLst>
      <p:ext uri="{BB962C8B-B14F-4D97-AF65-F5344CB8AC3E}">
        <p14:creationId xmlns:p14="http://schemas.microsoft.com/office/powerpoint/2010/main" val="96160224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cs typeface="Segoe UI"/>
              </a:rPr>
              <a:t>BrowserStack</a:t>
            </a:r>
            <a:endParaRPr lang="en-US" dirty="0"/>
          </a:p>
        </p:txBody>
      </p:sp>
      <p:sp>
        <p:nvSpPr>
          <p:cNvPr id="6" name="Content Placeholder 5"/>
          <p:cNvSpPr>
            <a:spLocks noGrp="1"/>
          </p:cNvSpPr>
          <p:nvPr>
            <p:ph idx="1"/>
          </p:nvPr>
        </p:nvSpPr>
        <p:spPr/>
        <p:txBody>
          <a:bodyPr/>
          <a:lstStyle/>
          <a:p>
            <a:r>
              <a:rPr lang="en-US" dirty="0" smtClean="0">
                <a:hlinkClick r:id="rId3"/>
              </a:rPr>
              <a:t>browserstack.com</a:t>
            </a:r>
            <a:endParaRPr lang="en-US" dirty="0" smtClean="0"/>
          </a:p>
          <a:p>
            <a:r>
              <a:rPr lang="en-US" dirty="0" smtClean="0"/>
              <a:t>Gives you access to hundreds of virtual machines to test on</a:t>
            </a:r>
          </a:p>
          <a:p>
            <a:r>
              <a:rPr lang="en-US" dirty="0" smtClean="0"/>
              <a:t>Has support for local tunneling, so your site doesn’t have to be live</a:t>
            </a:r>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110</a:t>
            </a:fld>
            <a:endParaRPr lang="en-US"/>
          </a:p>
        </p:txBody>
      </p:sp>
      <p:sp>
        <p:nvSpPr>
          <p:cNvPr id="8" name="Rectangle 7"/>
          <p:cNvSpPr/>
          <p:nvPr/>
        </p:nvSpPr>
        <p:spPr>
          <a:xfrm>
            <a:off x="8812025" y="832036"/>
            <a:ext cx="2601869" cy="369332"/>
          </a:xfrm>
          <a:prstGeom prst="rect">
            <a:avLst/>
          </a:prstGeom>
        </p:spPr>
        <p:txBody>
          <a:bodyPr wrap="square">
            <a:spAutoFit/>
          </a:bodyPr>
          <a:lstStyle/>
          <a:p>
            <a:pPr algn="r"/>
            <a:r>
              <a:rPr lang="en-US" dirty="0">
                <a:solidFill>
                  <a:srgbClr val="DDDDDD"/>
                </a:solidFill>
                <a:cs typeface="Segoe UI"/>
              </a:rPr>
              <a:t>Test on All Browsers</a:t>
            </a:r>
          </a:p>
        </p:txBody>
      </p:sp>
    </p:spTree>
    <p:extLst>
      <p:ext uri="{BB962C8B-B14F-4D97-AF65-F5344CB8AC3E}">
        <p14:creationId xmlns:p14="http://schemas.microsoft.com/office/powerpoint/2010/main" val="40904211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cs typeface="Segoe UI"/>
              </a:rPr>
              <a:t>Mobile Browsers</a:t>
            </a:r>
            <a:endParaRPr lang="en-US" dirty="0"/>
          </a:p>
        </p:txBody>
      </p:sp>
      <p:sp>
        <p:nvSpPr>
          <p:cNvPr id="6" name="Content Placeholder 5"/>
          <p:cNvSpPr>
            <a:spLocks noGrp="1"/>
          </p:cNvSpPr>
          <p:nvPr>
            <p:ph idx="1"/>
          </p:nvPr>
        </p:nvSpPr>
        <p:spPr/>
        <p:txBody>
          <a:bodyPr/>
          <a:lstStyle/>
          <a:p>
            <a:r>
              <a:rPr lang="en-US" dirty="0">
                <a:cs typeface="Segoe UI"/>
              </a:rPr>
              <a:t>A proper UserAgent string sent by the browser can make all the difference</a:t>
            </a:r>
          </a:p>
          <a:p>
            <a:r>
              <a:rPr lang="en-US" dirty="0">
                <a:cs typeface="Segoe UI"/>
              </a:rPr>
              <a:t>In the Windows 8.1 release IE11 received an updated UA string</a:t>
            </a:r>
          </a:p>
          <a:p>
            <a:r>
              <a:rPr lang="en-US" dirty="0">
                <a:cs typeface="Segoe UI"/>
              </a:rPr>
              <a:t>This helped many existing sites optimized for webkit browsers</a:t>
            </a:r>
          </a:p>
          <a:p>
            <a:r>
              <a:rPr lang="en-US" dirty="0">
                <a:cs typeface="Segoe UI"/>
              </a:rPr>
              <a:t>In the following images we can see how the updated IE11 user agent string made all the difference on mobile devices:</a:t>
            </a:r>
            <a:endParaRPr lang="en-US" dirty="0">
              <a:latin typeface="Segoe UI"/>
              <a:cs typeface="Segoe UI"/>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111</a:t>
            </a:fld>
            <a:endParaRPr lang="en-US"/>
          </a:p>
        </p:txBody>
      </p:sp>
      <p:sp>
        <p:nvSpPr>
          <p:cNvPr id="8" name="Rectangle 7"/>
          <p:cNvSpPr/>
          <p:nvPr/>
        </p:nvSpPr>
        <p:spPr>
          <a:xfrm>
            <a:off x="8812025" y="832036"/>
            <a:ext cx="2601869" cy="369332"/>
          </a:xfrm>
          <a:prstGeom prst="rect">
            <a:avLst/>
          </a:prstGeom>
        </p:spPr>
        <p:txBody>
          <a:bodyPr wrap="square">
            <a:spAutoFit/>
          </a:bodyPr>
          <a:lstStyle/>
          <a:p>
            <a:pPr algn="r"/>
            <a:r>
              <a:rPr lang="en-US" dirty="0">
                <a:solidFill>
                  <a:srgbClr val="DDDDDD"/>
                </a:solidFill>
                <a:cs typeface="Segoe UI"/>
              </a:rPr>
              <a:t>Test on All Browsers</a:t>
            </a:r>
          </a:p>
        </p:txBody>
      </p:sp>
    </p:spTree>
    <p:extLst>
      <p:ext uri="{BB962C8B-B14F-4D97-AF65-F5344CB8AC3E}">
        <p14:creationId xmlns:p14="http://schemas.microsoft.com/office/powerpoint/2010/main" val="234324260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cs typeface="Segoe UI"/>
              </a:rPr>
              <a:t>Mobile Browsers</a:t>
            </a:r>
            <a:endParaRPr lang="en-US" dirty="0"/>
          </a:p>
        </p:txBody>
      </p:sp>
      <p:pic>
        <p:nvPicPr>
          <p:cNvPr id="2" name="Content Placeholder 1" descr="old_1.png"/>
          <p:cNvPicPr>
            <a:picLocks noGrp="1" noChangeAspect="1"/>
          </p:cNvPicPr>
          <p:nvPr>
            <p:ph idx="1"/>
          </p:nvPr>
        </p:nvPicPr>
        <p:blipFill>
          <a:blip r:embed="rId3"/>
          <a:stretch>
            <a:fillRect/>
          </a:stretch>
        </p:blipFill>
        <p:spPr>
          <a:xfrm>
            <a:off x="517599" y="1869071"/>
            <a:ext cx="2610802" cy="4351338"/>
          </a:xfrm>
        </p:spPr>
      </p:pic>
      <p:sp>
        <p:nvSpPr>
          <p:cNvPr id="4" name="Slide Number Placeholder 3"/>
          <p:cNvSpPr>
            <a:spLocks noGrp="1"/>
          </p:cNvSpPr>
          <p:nvPr>
            <p:ph type="sldNum" sz="quarter" idx="12"/>
          </p:nvPr>
        </p:nvSpPr>
        <p:spPr/>
        <p:txBody>
          <a:bodyPr/>
          <a:lstStyle/>
          <a:p>
            <a:fld id="{8C71CAF9-4461-454A-B702-D536C3775752}" type="slidenum">
              <a:rPr lang="en-US" smtClean="0"/>
              <a:t>112</a:t>
            </a:fld>
            <a:endParaRPr lang="en-US"/>
          </a:p>
        </p:txBody>
      </p:sp>
      <p:pic>
        <p:nvPicPr>
          <p:cNvPr id="3" name="Picture 2" descr="new_1.png"/>
          <p:cNvPicPr>
            <a:picLocks noChangeAspect="1"/>
          </p:cNvPicPr>
          <p:nvPr/>
        </p:nvPicPr>
        <p:blipFill>
          <a:blip r:embed="rId4"/>
          <a:stretch>
            <a:fillRect/>
          </a:stretch>
        </p:blipFill>
        <p:spPr>
          <a:xfrm>
            <a:off x="3378694" y="1854694"/>
            <a:ext cx="2614788" cy="4360220"/>
          </a:xfrm>
          <a:prstGeom prst="rect">
            <a:avLst/>
          </a:prstGeom>
        </p:spPr>
      </p:pic>
      <p:sp>
        <p:nvSpPr>
          <p:cNvPr id="9" name="Content Placeholder 5"/>
          <p:cNvSpPr txBox="1">
            <a:spLocks/>
          </p:cNvSpPr>
          <p:nvPr/>
        </p:nvSpPr>
        <p:spPr>
          <a:xfrm>
            <a:off x="6199188" y="1811338"/>
            <a:ext cx="5471547" cy="435133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5454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45454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45454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45454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5454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cs typeface="Segoe UI"/>
              </a:rPr>
              <a:t>UA String on the left:</a:t>
            </a:r>
            <a:r>
              <a:rPr lang="en-US" dirty="0">
                <a:cs typeface="Segoe UI"/>
              </a:rPr>
              <a:t/>
            </a:r>
            <a:br>
              <a:rPr lang="en-US" dirty="0">
                <a:cs typeface="Segoe UI"/>
              </a:rPr>
            </a:br>
            <a:r>
              <a:rPr lang="en-US" dirty="0">
                <a:latin typeface="Segoe UI" charset="0"/>
                <a:cs typeface="Segoe UI" charset="0"/>
              </a:rPr>
              <a:t>Mozilla/5.0 (Windows Phone 8.1; ARM; Trident/7.0; Touch; rv:11.0; IEMobile/11.0; MO; MO) like Gecko</a:t>
            </a:r>
          </a:p>
          <a:p>
            <a:endParaRPr lang="en-US" dirty="0">
              <a:cs typeface="Segoe UI"/>
            </a:endParaRPr>
          </a:p>
          <a:p>
            <a:r>
              <a:rPr lang="en-US" b="1" dirty="0">
                <a:cs typeface="Segoe UI"/>
              </a:rPr>
              <a:t>UA String on the right:</a:t>
            </a:r>
            <a:r>
              <a:rPr lang="en-US" dirty="0">
                <a:cs typeface="Segoe UI"/>
              </a:rPr>
              <a:t/>
            </a:r>
            <a:br>
              <a:rPr lang="en-US" dirty="0">
                <a:cs typeface="Segoe UI"/>
              </a:rPr>
            </a:br>
            <a:r>
              <a:rPr lang="en-US" dirty="0">
                <a:latin typeface="Segoe UI" charset="0"/>
                <a:cs typeface="Segoe UI" charset="0"/>
              </a:rPr>
              <a:t>Mozilla/5.0 (Windows Phone8.1; ARM; Trident/7.0; Touch; rv:11.0; IEMobile/11.0; MO; MO; like Android 4.1.2; compatible) like iPhone OS 7_0_3 Mac OS X WebKit/537.36 (KHTML, like Gecko) Chrome/32.0.1700.99 Mobile Safari /537.36</a:t>
            </a:r>
            <a:endParaRPr lang="en-US" dirty="0">
              <a:latin typeface="Segoe UI"/>
              <a:cs typeface="Segoe UI"/>
            </a:endParaRPr>
          </a:p>
        </p:txBody>
      </p:sp>
      <p:sp>
        <p:nvSpPr>
          <p:cNvPr id="8" name="Rectangle 7"/>
          <p:cNvSpPr/>
          <p:nvPr/>
        </p:nvSpPr>
        <p:spPr>
          <a:xfrm>
            <a:off x="8812025" y="832036"/>
            <a:ext cx="2601869" cy="369332"/>
          </a:xfrm>
          <a:prstGeom prst="rect">
            <a:avLst/>
          </a:prstGeom>
        </p:spPr>
        <p:txBody>
          <a:bodyPr wrap="square">
            <a:spAutoFit/>
          </a:bodyPr>
          <a:lstStyle/>
          <a:p>
            <a:pPr algn="r"/>
            <a:r>
              <a:rPr lang="en-US" dirty="0">
                <a:solidFill>
                  <a:srgbClr val="DDDDDD"/>
                </a:solidFill>
                <a:cs typeface="Segoe UI"/>
              </a:rPr>
              <a:t>Test on All Browsers</a:t>
            </a:r>
          </a:p>
        </p:txBody>
      </p:sp>
    </p:spTree>
    <p:extLst>
      <p:ext uri="{BB962C8B-B14F-4D97-AF65-F5344CB8AC3E}">
        <p14:creationId xmlns:p14="http://schemas.microsoft.com/office/powerpoint/2010/main" val="24186158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Vorlon.js</a:t>
            </a:r>
            <a:endParaRPr lang="en-US" dirty="0"/>
          </a:p>
        </p:txBody>
      </p:sp>
      <p:sp>
        <p:nvSpPr>
          <p:cNvPr id="3" name="Content Placeholder 2"/>
          <p:cNvSpPr>
            <a:spLocks noGrp="1"/>
          </p:cNvSpPr>
          <p:nvPr>
            <p:ph idx="1"/>
          </p:nvPr>
        </p:nvSpPr>
        <p:spPr/>
        <p:txBody>
          <a:bodyPr/>
          <a:lstStyle/>
          <a:p>
            <a:r>
              <a:rPr lang="en-US" dirty="0"/>
              <a:t>An open source, extensible, platform-agnostic tool for remotely debugging and testing your JavaScript. Powered by node.js and socket.io.</a:t>
            </a:r>
            <a:endParaRPr lang="en-US" dirty="0" smtClean="0"/>
          </a:p>
          <a:p>
            <a:pPr lvl="1"/>
            <a:r>
              <a:rPr lang="en-US" dirty="0" smtClean="0"/>
              <a:t>Easy setup</a:t>
            </a:r>
          </a:p>
          <a:p>
            <a:pPr lvl="1"/>
            <a:r>
              <a:rPr lang="en-US" dirty="0" smtClean="0"/>
              <a:t>Multi-device</a:t>
            </a:r>
          </a:p>
          <a:p>
            <a:pPr lvl="1"/>
            <a:r>
              <a:rPr lang="en-US" dirty="0" smtClean="0"/>
              <a:t>Extensible</a:t>
            </a:r>
          </a:p>
          <a:p>
            <a:pPr lvl="1"/>
            <a:endParaRPr lang="en-US" dirty="0"/>
          </a:p>
          <a:p>
            <a:r>
              <a:rPr lang="en-US" dirty="0" smtClean="0"/>
              <a:t>More info: </a:t>
            </a:r>
            <a:r>
              <a:rPr lang="en-US" dirty="0" smtClean="0">
                <a:hlinkClick r:id="rId2"/>
              </a:rPr>
              <a:t>www.vorlonjs.com</a:t>
            </a:r>
            <a:r>
              <a:rPr lang="en-US" dirty="0" smtClean="0"/>
              <a:t> </a:t>
            </a:r>
          </a:p>
        </p:txBody>
      </p:sp>
      <p:sp>
        <p:nvSpPr>
          <p:cNvPr id="4" name="Slide Number Placeholder 3"/>
          <p:cNvSpPr>
            <a:spLocks noGrp="1"/>
          </p:cNvSpPr>
          <p:nvPr>
            <p:ph type="sldNum" sz="quarter" idx="12"/>
          </p:nvPr>
        </p:nvSpPr>
        <p:spPr/>
        <p:txBody>
          <a:bodyPr/>
          <a:lstStyle/>
          <a:p>
            <a:fld id="{8C71CAF9-4461-454A-B702-D536C3775752}" type="slidenum">
              <a:rPr lang="en-US" smtClean="0"/>
              <a:t>113</a:t>
            </a:fld>
            <a:endParaRPr lang="en-US" dirty="0"/>
          </a:p>
        </p:txBody>
      </p:sp>
    </p:spTree>
    <p:extLst>
      <p:ext uri="{BB962C8B-B14F-4D97-AF65-F5344CB8AC3E}">
        <p14:creationId xmlns:p14="http://schemas.microsoft.com/office/powerpoint/2010/main" val="6891919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Test on All Browsers</a:t>
            </a:r>
            <a:br>
              <a:rPr lang="en-US" sz="2400" b="0" dirty="0">
                <a:solidFill>
                  <a:srgbClr val="454545"/>
                </a:solidFill>
                <a:cs typeface="Segoe UI"/>
              </a:rPr>
            </a:br>
            <a:r>
              <a:rPr lang="en-US" dirty="0">
                <a:solidFill>
                  <a:srgbClr val="454545"/>
                </a:solidFill>
                <a:latin typeface="Segoe UI"/>
                <a:cs typeface="Segoe UI"/>
              </a:rPr>
              <a:t>Providing Fallbacks</a:t>
            </a: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t>114</a:t>
            </a:fld>
            <a:endParaRPr lang="en-US" dirty="0"/>
          </a:p>
        </p:txBody>
      </p:sp>
    </p:spTree>
    <p:extLst>
      <p:ext uri="{BB962C8B-B14F-4D97-AF65-F5344CB8AC3E}">
        <p14:creationId xmlns:p14="http://schemas.microsoft.com/office/powerpoint/2010/main" val="60530645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Provide Fallbacks</a:t>
            </a:r>
          </a:p>
        </p:txBody>
      </p:sp>
      <p:sp>
        <p:nvSpPr>
          <p:cNvPr id="6" name="Content Placeholder 5"/>
          <p:cNvSpPr>
            <a:spLocks noGrp="1"/>
          </p:cNvSpPr>
          <p:nvPr>
            <p:ph idx="1"/>
          </p:nvPr>
        </p:nvSpPr>
        <p:spPr/>
        <p:txBody>
          <a:bodyPr/>
          <a:lstStyle/>
          <a:p>
            <a:r>
              <a:rPr lang="en-US" dirty="0" smtClean="0"/>
              <a:t>Progressively enhance by developing for the modern web first</a:t>
            </a:r>
          </a:p>
          <a:p>
            <a:r>
              <a:rPr lang="en-US" dirty="0" smtClean="0"/>
              <a:t>For properties and techniques that aren’t supported in older browsers, use graceful degradation (i.e. fallback)</a:t>
            </a:r>
          </a:p>
        </p:txBody>
      </p:sp>
      <p:sp>
        <p:nvSpPr>
          <p:cNvPr id="4" name="Slide Number Placeholder 3"/>
          <p:cNvSpPr>
            <a:spLocks noGrp="1"/>
          </p:cNvSpPr>
          <p:nvPr>
            <p:ph type="sldNum" sz="quarter" idx="12"/>
          </p:nvPr>
        </p:nvSpPr>
        <p:spPr/>
        <p:txBody>
          <a:bodyPr/>
          <a:lstStyle/>
          <a:p>
            <a:fld id="{8C71CAF9-4461-454A-B702-D536C3775752}" type="slidenum">
              <a:rPr lang="en-US" smtClean="0"/>
              <a:t>115</a:t>
            </a:fld>
            <a:endParaRPr lang="en-US"/>
          </a:p>
        </p:txBody>
      </p:sp>
      <p:sp>
        <p:nvSpPr>
          <p:cNvPr id="8" name="Rectangle 7"/>
          <p:cNvSpPr/>
          <p:nvPr/>
        </p:nvSpPr>
        <p:spPr>
          <a:xfrm>
            <a:off x="8812025" y="832036"/>
            <a:ext cx="2601869" cy="369332"/>
          </a:xfrm>
          <a:prstGeom prst="rect">
            <a:avLst/>
          </a:prstGeom>
        </p:spPr>
        <p:txBody>
          <a:bodyPr wrap="square">
            <a:spAutoFit/>
          </a:bodyPr>
          <a:lstStyle/>
          <a:p>
            <a:pPr algn="r"/>
            <a:r>
              <a:rPr lang="en-US" dirty="0">
                <a:solidFill>
                  <a:srgbClr val="DDDDDD"/>
                </a:solidFill>
                <a:cs typeface="Segoe UI"/>
              </a:rPr>
              <a:t>Test on All Browsers</a:t>
            </a:r>
          </a:p>
        </p:txBody>
      </p:sp>
    </p:spTree>
    <p:extLst>
      <p:ext uri="{BB962C8B-B14F-4D97-AF65-F5344CB8AC3E}">
        <p14:creationId xmlns:p14="http://schemas.microsoft.com/office/powerpoint/2010/main" val="379549318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Common Fallbacks</a:t>
            </a:r>
            <a:endParaRPr lang="en-US" dirty="0"/>
          </a:p>
        </p:txBody>
      </p:sp>
      <p:sp>
        <p:nvSpPr>
          <p:cNvPr id="6" name="Content Placeholder 5"/>
          <p:cNvSpPr>
            <a:spLocks noGrp="1"/>
          </p:cNvSpPr>
          <p:nvPr>
            <p:ph idx="1"/>
          </p:nvPr>
        </p:nvSpPr>
        <p:spPr/>
        <p:txBody>
          <a:bodyPr/>
          <a:lstStyle/>
          <a:p>
            <a:r>
              <a:rPr lang="en-US" dirty="0"/>
              <a:t>Common things you might need to provide fallbacks for include:</a:t>
            </a:r>
          </a:p>
          <a:p>
            <a:pPr lvl="1"/>
            <a:r>
              <a:rPr lang="en-US" dirty="0"/>
              <a:t>SVG images</a:t>
            </a:r>
          </a:p>
          <a:p>
            <a:pPr lvl="1"/>
            <a:r>
              <a:rPr lang="en-US" dirty="0"/>
              <a:t>@2x images</a:t>
            </a:r>
          </a:p>
          <a:p>
            <a:pPr lvl="1"/>
            <a:r>
              <a:rPr lang="en-US" dirty="0"/>
              <a:t>Media queries</a:t>
            </a:r>
          </a:p>
          <a:p>
            <a:pPr lvl="1"/>
            <a:r>
              <a:rPr lang="en-US" dirty="0"/>
              <a:t>CSS3 properties</a:t>
            </a:r>
          </a:p>
          <a:p>
            <a:pPr lvl="1"/>
            <a:r>
              <a:rPr lang="en-US" dirty="0"/>
              <a:t>HTML5 elements</a:t>
            </a:r>
          </a:p>
          <a:p>
            <a:pPr lvl="1"/>
            <a:r>
              <a:rPr lang="en-US" dirty="0">
                <a:cs typeface="Segoe UI"/>
              </a:rPr>
              <a:t>ES5/6 JS features</a:t>
            </a:r>
          </a:p>
        </p:txBody>
      </p:sp>
      <p:sp>
        <p:nvSpPr>
          <p:cNvPr id="4" name="Slide Number Placeholder 3"/>
          <p:cNvSpPr>
            <a:spLocks noGrp="1"/>
          </p:cNvSpPr>
          <p:nvPr>
            <p:ph type="sldNum" sz="quarter" idx="12"/>
          </p:nvPr>
        </p:nvSpPr>
        <p:spPr/>
        <p:txBody>
          <a:bodyPr/>
          <a:lstStyle/>
          <a:p>
            <a:fld id="{8C71CAF9-4461-454A-B702-D536C3775752}" type="slidenum">
              <a:rPr lang="en-US" smtClean="0"/>
              <a:t>116</a:t>
            </a:fld>
            <a:endParaRPr lang="en-US"/>
          </a:p>
        </p:txBody>
      </p:sp>
      <p:sp>
        <p:nvSpPr>
          <p:cNvPr id="8" name="Rectangle 7"/>
          <p:cNvSpPr/>
          <p:nvPr/>
        </p:nvSpPr>
        <p:spPr>
          <a:xfrm>
            <a:off x="8812025" y="832036"/>
            <a:ext cx="2601869" cy="369332"/>
          </a:xfrm>
          <a:prstGeom prst="rect">
            <a:avLst/>
          </a:prstGeom>
        </p:spPr>
        <p:txBody>
          <a:bodyPr wrap="square">
            <a:spAutoFit/>
          </a:bodyPr>
          <a:lstStyle/>
          <a:p>
            <a:pPr algn="r"/>
            <a:r>
              <a:rPr lang="en-US" dirty="0">
                <a:solidFill>
                  <a:srgbClr val="DDDDDD"/>
                </a:solidFill>
                <a:cs typeface="Segoe UI"/>
              </a:rPr>
              <a:t>Test on All Browsers</a:t>
            </a:r>
          </a:p>
        </p:txBody>
      </p:sp>
    </p:spTree>
    <p:extLst>
      <p:ext uri="{BB962C8B-B14F-4D97-AF65-F5344CB8AC3E}">
        <p14:creationId xmlns:p14="http://schemas.microsoft.com/office/powerpoint/2010/main" val="335511866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SVG Fallback</a:t>
            </a:r>
            <a:endParaRPr lang="en-US" dirty="0"/>
          </a:p>
        </p:txBody>
      </p:sp>
      <p:sp>
        <p:nvSpPr>
          <p:cNvPr id="6" name="Content Placeholder 5"/>
          <p:cNvSpPr>
            <a:spLocks noGrp="1"/>
          </p:cNvSpPr>
          <p:nvPr>
            <p:ph idx="1"/>
          </p:nvPr>
        </p:nvSpPr>
        <p:spPr/>
        <p:txBody>
          <a:bodyPr/>
          <a:lstStyle/>
          <a:p>
            <a:pPr marL="0" indent="0">
              <a:buNone/>
            </a:pPr>
            <a:r>
              <a:rPr lang="en-US" b="1" dirty="0">
                <a:cs typeface="Segoe UI"/>
              </a:rPr>
              <a:t>Challenge</a:t>
            </a:r>
          </a:p>
          <a:p>
            <a:pPr marL="0" indent="0">
              <a:buNone/>
            </a:pPr>
            <a:r>
              <a:rPr lang="en-US" dirty="0">
                <a:latin typeface="Segoe UI"/>
                <a:cs typeface="Segoe UI"/>
              </a:rPr>
              <a:t>IE8 and other older browsers don't support SVG.</a:t>
            </a:r>
          </a:p>
          <a:p>
            <a:endParaRPr lang="en-US" dirty="0">
              <a:cs typeface="Segoe UI"/>
            </a:endParaRPr>
          </a:p>
          <a:p>
            <a:pPr marL="0" indent="0">
              <a:buNone/>
            </a:pPr>
            <a:r>
              <a:rPr lang="en-US" b="1" dirty="0">
                <a:latin typeface="Segoe UI"/>
                <a:cs typeface="Segoe UI"/>
              </a:rPr>
              <a:t>Solution</a:t>
            </a:r>
          </a:p>
          <a:p>
            <a:pPr marL="0" indent="0">
              <a:buNone/>
            </a:pPr>
            <a:r>
              <a:rPr lang="en-US" dirty="0">
                <a:latin typeface="Segoe UI"/>
                <a:cs typeface="Segoe UI"/>
              </a:rPr>
              <a:t>Using Modernizr (explained previously), you can detect whether or not the browser supports SVG and provide PNG (or any bitmap file format) fallbacks.</a:t>
            </a:r>
          </a:p>
          <a:p>
            <a:endParaRPr lang="en-US" b="1" dirty="0">
              <a:latin typeface="Segoe UI"/>
              <a:cs typeface="Segoe UI"/>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117</a:t>
            </a:fld>
            <a:endParaRPr lang="en-US"/>
          </a:p>
        </p:txBody>
      </p:sp>
      <p:sp>
        <p:nvSpPr>
          <p:cNvPr id="8" name="Rectangle 7"/>
          <p:cNvSpPr/>
          <p:nvPr/>
        </p:nvSpPr>
        <p:spPr>
          <a:xfrm>
            <a:off x="8812025" y="832036"/>
            <a:ext cx="2601869" cy="369332"/>
          </a:xfrm>
          <a:prstGeom prst="rect">
            <a:avLst/>
          </a:prstGeom>
        </p:spPr>
        <p:txBody>
          <a:bodyPr wrap="square">
            <a:spAutoFit/>
          </a:bodyPr>
          <a:lstStyle/>
          <a:p>
            <a:pPr algn="r"/>
            <a:r>
              <a:rPr lang="en-US" dirty="0">
                <a:solidFill>
                  <a:srgbClr val="DDDDDD"/>
                </a:solidFill>
                <a:cs typeface="Segoe UI"/>
              </a:rPr>
              <a:t>Test on All Browsers</a:t>
            </a:r>
          </a:p>
        </p:txBody>
      </p:sp>
    </p:spTree>
    <p:extLst>
      <p:ext uri="{BB962C8B-B14F-4D97-AF65-F5344CB8AC3E}">
        <p14:creationId xmlns:p14="http://schemas.microsoft.com/office/powerpoint/2010/main" val="128204223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SVG Fallback Example</a:t>
            </a:r>
            <a:endParaRPr lang="en-US" dirty="0"/>
          </a:p>
        </p:txBody>
      </p:sp>
      <p:sp>
        <p:nvSpPr>
          <p:cNvPr id="6" name="Content Placeholder 5"/>
          <p:cNvSpPr>
            <a:spLocks noGrp="1"/>
          </p:cNvSpPr>
          <p:nvPr>
            <p:ph idx="1"/>
          </p:nvPr>
        </p:nvSpPr>
        <p:spPr/>
        <p:txBody>
          <a:bodyPr/>
          <a:lstStyle/>
          <a:p>
            <a:pPr marL="0" indent="0">
              <a:buNone/>
            </a:pPr>
            <a:r>
              <a:rPr lang="en-US" dirty="0">
                <a:solidFill>
                  <a:srgbClr val="800000"/>
                </a:solidFill>
                <a:highlight>
                  <a:srgbClr val="FFFFFF"/>
                </a:highlight>
                <a:latin typeface="Consolas" panose="020B0609020204030204" pitchFamily="49" charset="0"/>
              </a:rPr>
              <a:t>.hello</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background</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url</a:t>
            </a:r>
            <a:r>
              <a:rPr lang="en-US" dirty="0">
                <a:solidFill>
                  <a:srgbClr val="0000FF"/>
                </a:solidFill>
                <a:highlight>
                  <a:srgbClr val="FFFFFF"/>
                </a:highlight>
                <a:latin typeface="Consolas" panose="020B0609020204030204" pitchFamily="49" charset="0"/>
              </a:rPr>
              <a:t>(images/hello-</a:t>
            </a:r>
            <a:r>
              <a:rPr lang="en-US" dirty="0" err="1">
                <a:solidFill>
                  <a:srgbClr val="0000FF"/>
                </a:solidFill>
                <a:highlight>
                  <a:srgbClr val="FFFFFF"/>
                </a:highlight>
                <a:latin typeface="Consolas" panose="020B0609020204030204" pitchFamily="49" charset="0"/>
              </a:rPr>
              <a:t>bg.svg</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no-repeat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800000"/>
                </a:solidFill>
                <a:highlight>
                  <a:srgbClr val="FFFFFF"/>
                </a:highlight>
                <a:latin typeface="Consolas" panose="020B0609020204030204" pitchFamily="49" charset="0"/>
              </a:rPr>
              <a:t>.md-no-</a:t>
            </a:r>
            <a:r>
              <a:rPr lang="en-US" dirty="0" err="1">
                <a:solidFill>
                  <a:srgbClr val="800000"/>
                </a:solidFill>
                <a:highlight>
                  <a:srgbClr val="FFFFFF"/>
                </a:highlight>
                <a:latin typeface="Consolas" panose="020B0609020204030204" pitchFamily="49" charset="0"/>
              </a:rPr>
              <a:t>svg</a:t>
            </a:r>
            <a:r>
              <a:rPr lang="en-US" dirty="0">
                <a:solidFill>
                  <a:srgbClr val="000000"/>
                </a:solidFill>
                <a:highlight>
                  <a:srgbClr val="FFFFFF"/>
                </a:highlight>
                <a:latin typeface="Consolas" panose="020B0609020204030204" pitchFamily="49" charset="0"/>
              </a:rPr>
              <a:t> </a:t>
            </a:r>
            <a:r>
              <a:rPr lang="en-US" dirty="0">
                <a:solidFill>
                  <a:srgbClr val="800000"/>
                </a:solidFill>
                <a:highlight>
                  <a:srgbClr val="FFFFFF"/>
                </a:highlight>
                <a:latin typeface="Consolas" panose="020B0609020204030204" pitchFamily="49" charset="0"/>
              </a:rPr>
              <a:t>.hello</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background</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url</a:t>
            </a:r>
            <a:r>
              <a:rPr lang="en-US" dirty="0">
                <a:solidFill>
                  <a:srgbClr val="0000FF"/>
                </a:solidFill>
                <a:highlight>
                  <a:srgbClr val="FFFFFF"/>
                </a:highlight>
                <a:latin typeface="Consolas" panose="020B0609020204030204" pitchFamily="49" charset="0"/>
              </a:rPr>
              <a:t>(images/hello-bg.png)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no-repeat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endParaRPr lang="en-US" dirty="0" smtClean="0">
              <a:latin typeface="Segoe UI" charset="0"/>
              <a:cs typeface="Segoe UI" charset="0"/>
            </a:endParaRPr>
          </a:p>
          <a:p>
            <a:endParaRPr lang="en-US" b="1" dirty="0">
              <a:latin typeface="Segoe UI"/>
              <a:cs typeface="Segoe UI"/>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118</a:t>
            </a:fld>
            <a:endParaRPr lang="en-US"/>
          </a:p>
        </p:txBody>
      </p:sp>
      <p:sp>
        <p:nvSpPr>
          <p:cNvPr id="8" name="Rectangle 7"/>
          <p:cNvSpPr/>
          <p:nvPr/>
        </p:nvSpPr>
        <p:spPr>
          <a:xfrm>
            <a:off x="8812025" y="832036"/>
            <a:ext cx="2601869" cy="369332"/>
          </a:xfrm>
          <a:prstGeom prst="rect">
            <a:avLst/>
          </a:prstGeom>
        </p:spPr>
        <p:txBody>
          <a:bodyPr wrap="square">
            <a:spAutoFit/>
          </a:bodyPr>
          <a:lstStyle/>
          <a:p>
            <a:pPr algn="r"/>
            <a:r>
              <a:rPr lang="en-US" dirty="0">
                <a:solidFill>
                  <a:srgbClr val="DDDDDD"/>
                </a:solidFill>
                <a:cs typeface="Segoe UI"/>
              </a:rPr>
              <a:t>Test on All Browsers</a:t>
            </a:r>
          </a:p>
        </p:txBody>
      </p:sp>
    </p:spTree>
    <p:extLst>
      <p:ext uri="{BB962C8B-B14F-4D97-AF65-F5344CB8AC3E}">
        <p14:creationId xmlns:p14="http://schemas.microsoft.com/office/powerpoint/2010/main" val="269259811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@2x Image Technique</a:t>
            </a:r>
            <a:endParaRPr lang="en-US" dirty="0"/>
          </a:p>
        </p:txBody>
      </p:sp>
      <p:sp>
        <p:nvSpPr>
          <p:cNvPr id="6" name="Content Placeholder 5"/>
          <p:cNvSpPr>
            <a:spLocks noGrp="1"/>
          </p:cNvSpPr>
          <p:nvPr>
            <p:ph idx="1"/>
          </p:nvPr>
        </p:nvSpPr>
        <p:spPr/>
        <p:txBody>
          <a:bodyPr/>
          <a:lstStyle/>
          <a:p>
            <a:pPr marL="0" indent="0">
              <a:buNone/>
            </a:pPr>
            <a:r>
              <a:rPr lang="en-US" b="1" dirty="0">
                <a:latin typeface="Segoe UI" charset="0"/>
                <a:cs typeface="Segoe UI" charset="0"/>
              </a:rPr>
              <a:t>Challenge </a:t>
            </a:r>
          </a:p>
          <a:p>
            <a:pPr marL="0" indent="0">
              <a:buNone/>
            </a:pPr>
            <a:r>
              <a:rPr lang="en-US" dirty="0">
                <a:latin typeface="Segoe UI" charset="0"/>
                <a:cs typeface="Segoe UI" charset="0"/>
              </a:rPr>
              <a:t>With the rise of retina displays, normal bitmap images look grainy.</a:t>
            </a:r>
            <a:r>
              <a:rPr lang="en-US" b="1" dirty="0">
                <a:latin typeface="Segoe UI" charset="0"/>
                <a:cs typeface="Segoe UI" charset="0"/>
              </a:rPr>
              <a:t> </a:t>
            </a:r>
          </a:p>
          <a:p>
            <a:pPr marL="0" indent="0">
              <a:buNone/>
            </a:pPr>
            <a:endParaRPr lang="en-US" b="1" dirty="0">
              <a:latin typeface="Segoe UI" charset="0"/>
              <a:cs typeface="Segoe UI" charset="0"/>
            </a:endParaRPr>
          </a:p>
          <a:p>
            <a:pPr marL="0" indent="0">
              <a:buNone/>
            </a:pPr>
            <a:r>
              <a:rPr lang="en-US" b="1" dirty="0">
                <a:latin typeface="Segoe UI" charset="0"/>
                <a:cs typeface="Segoe UI" charset="0"/>
              </a:rPr>
              <a:t>Solution</a:t>
            </a:r>
            <a:r>
              <a:rPr lang="en-US" dirty="0">
                <a:latin typeface="Segoe UI" charset="0"/>
                <a:cs typeface="Segoe UI" charset="0"/>
              </a:rPr>
              <a:t> </a:t>
            </a:r>
          </a:p>
          <a:p>
            <a:pPr marL="0" indent="0">
              <a:buNone/>
            </a:pPr>
            <a:r>
              <a:rPr lang="en-US" dirty="0">
                <a:latin typeface="Segoe UI" charset="0"/>
                <a:cs typeface="Segoe UI" charset="0"/>
              </a:rPr>
              <a:t>Use two images: a regular one and a @2x version (twice as large) that is only displayed inside a media query for retina displays.</a:t>
            </a:r>
          </a:p>
          <a:p>
            <a:pPr marL="0" indent="0">
              <a:buNone/>
            </a:pPr>
            <a:endParaRPr lang="en-US" dirty="0">
              <a:latin typeface="Segoe UI" charset="0"/>
              <a:cs typeface="Segoe UI" charset="0"/>
            </a:endParaRPr>
          </a:p>
          <a:p>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119</a:t>
            </a:fld>
            <a:endParaRPr lang="en-US"/>
          </a:p>
        </p:txBody>
      </p:sp>
      <p:sp>
        <p:nvSpPr>
          <p:cNvPr id="8" name="Rectangle 7"/>
          <p:cNvSpPr/>
          <p:nvPr/>
        </p:nvSpPr>
        <p:spPr>
          <a:xfrm>
            <a:off x="8812025" y="832036"/>
            <a:ext cx="2601869" cy="369332"/>
          </a:xfrm>
          <a:prstGeom prst="rect">
            <a:avLst/>
          </a:prstGeom>
        </p:spPr>
        <p:txBody>
          <a:bodyPr wrap="square">
            <a:spAutoFit/>
          </a:bodyPr>
          <a:lstStyle/>
          <a:p>
            <a:pPr algn="r"/>
            <a:r>
              <a:rPr lang="en-US" dirty="0">
                <a:solidFill>
                  <a:srgbClr val="DDDDDD"/>
                </a:solidFill>
                <a:cs typeface="Segoe UI"/>
              </a:rPr>
              <a:t>Test on All Browsers</a:t>
            </a:r>
          </a:p>
        </p:txBody>
      </p:sp>
    </p:spTree>
    <p:extLst>
      <p:ext uri="{BB962C8B-B14F-4D97-AF65-F5344CB8AC3E}">
        <p14:creationId xmlns:p14="http://schemas.microsoft.com/office/powerpoint/2010/main" val="212148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W3C and Web Standards</a:t>
            </a:r>
            <a:r>
              <a:rPr lang="en-US" dirty="0">
                <a:solidFill>
                  <a:srgbClr val="454545"/>
                </a:solidFill>
                <a:cs typeface="Segoe UI"/>
              </a:rPr>
              <a:t/>
            </a:r>
            <a:br>
              <a:rPr lang="en-US" dirty="0">
                <a:solidFill>
                  <a:srgbClr val="454545"/>
                </a:solidFill>
                <a:cs typeface="Segoe UI"/>
              </a:rPr>
            </a:br>
            <a:r>
              <a:rPr lang="en-US" dirty="0">
                <a:solidFill>
                  <a:srgbClr val="454545"/>
                </a:solidFill>
                <a:latin typeface="Segoe UI"/>
                <a:cs typeface="Segoe UI"/>
              </a:rPr>
              <a:t>Current Standards and Vendor Prefixes</a:t>
            </a: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t>12</a:t>
            </a:fld>
            <a:endParaRPr lang="en-US" dirty="0"/>
          </a:p>
        </p:txBody>
      </p:sp>
    </p:spTree>
    <p:extLst>
      <p:ext uri="{BB962C8B-B14F-4D97-AF65-F5344CB8AC3E}">
        <p14:creationId xmlns:p14="http://schemas.microsoft.com/office/powerpoint/2010/main" val="21231674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@2x Image Technique Example</a:t>
            </a:r>
            <a:endParaRPr lang="en-US" dirty="0"/>
          </a:p>
        </p:txBody>
      </p:sp>
      <p:sp>
        <p:nvSpPr>
          <p:cNvPr id="6" name="Content Placeholder 5"/>
          <p:cNvSpPr>
            <a:spLocks noGrp="1"/>
          </p:cNvSpPr>
          <p:nvPr>
            <p:ph idx="1"/>
          </p:nvPr>
        </p:nvSpPr>
        <p:spPr/>
        <p:txBody>
          <a:bodyPr>
            <a:normAutofit lnSpcReduction="10000"/>
          </a:bodyPr>
          <a:lstStyle/>
          <a:p>
            <a:pPr marL="0" indent="0">
              <a:buNone/>
            </a:pPr>
            <a:r>
              <a:rPr lang="en-US" dirty="0">
                <a:solidFill>
                  <a:srgbClr val="800000"/>
                </a:solidFill>
                <a:highlight>
                  <a:srgbClr val="FFFFFF"/>
                </a:highlight>
                <a:latin typeface="Consolas" panose="020B0609020204030204" pitchFamily="49" charset="0"/>
              </a:rPr>
              <a:t>.hello</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background</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url</a:t>
            </a:r>
            <a:r>
              <a:rPr lang="en-US" dirty="0">
                <a:solidFill>
                  <a:srgbClr val="0000FF"/>
                </a:solidFill>
                <a:highlight>
                  <a:srgbClr val="FFFFFF"/>
                </a:highlight>
                <a:latin typeface="Consolas" panose="020B0609020204030204" pitchFamily="49" charset="0"/>
              </a:rPr>
              <a:t>(images/hello-bg.png)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no-repeat</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@media(</a:t>
            </a:r>
            <a:r>
              <a:rPr lang="en-US" dirty="0">
                <a:solidFill>
                  <a:srgbClr val="FF0000"/>
                </a:solidFill>
                <a:highlight>
                  <a:srgbClr val="FFFFFF"/>
                </a:highlight>
                <a:latin typeface="Consolas" panose="020B0609020204030204" pitchFamily="49" charset="0"/>
              </a:rPr>
              <a:t>-</a:t>
            </a:r>
            <a:r>
              <a:rPr lang="en-US" dirty="0" err="1">
                <a:solidFill>
                  <a:srgbClr val="FF0000"/>
                </a:solidFill>
                <a:highlight>
                  <a:srgbClr val="FFFFFF"/>
                </a:highlight>
                <a:latin typeface="Consolas" panose="020B0609020204030204" pitchFamily="49" charset="0"/>
              </a:rPr>
              <a:t>webkit</a:t>
            </a:r>
            <a:r>
              <a:rPr lang="en-US" dirty="0">
                <a:solidFill>
                  <a:srgbClr val="FF0000"/>
                </a:solidFill>
                <a:highlight>
                  <a:srgbClr val="FFFFFF"/>
                </a:highlight>
                <a:latin typeface="Consolas" panose="020B0609020204030204" pitchFamily="49" charset="0"/>
              </a:rPr>
              <a:t>-min-device-pixel-ratio</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2),</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min-resolution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192dpi)</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800000"/>
                </a:solidFill>
                <a:highlight>
                  <a:srgbClr val="FFFFFF"/>
                </a:highlight>
                <a:latin typeface="Consolas" panose="020B0609020204030204" pitchFamily="49" charset="0"/>
              </a:rPr>
              <a:t>.hello</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background</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url</a:t>
            </a:r>
            <a:r>
              <a:rPr lang="en-US" dirty="0">
                <a:solidFill>
                  <a:srgbClr val="0000FF"/>
                </a:solidFill>
                <a:highlight>
                  <a:srgbClr val="FFFFFF"/>
                </a:highlight>
                <a:latin typeface="Consolas" panose="020B0609020204030204" pitchFamily="49" charset="0"/>
              </a:rPr>
              <a:t>(images/hello-bg@2x.png)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no-repeat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endParaRPr lang="en-US" dirty="0">
              <a:cs typeface="Segoe UI"/>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120</a:t>
            </a:fld>
            <a:endParaRPr lang="en-US"/>
          </a:p>
        </p:txBody>
      </p:sp>
      <p:sp>
        <p:nvSpPr>
          <p:cNvPr id="8" name="Rectangle 7"/>
          <p:cNvSpPr/>
          <p:nvPr/>
        </p:nvSpPr>
        <p:spPr>
          <a:xfrm>
            <a:off x="8812025" y="832036"/>
            <a:ext cx="2601869" cy="369332"/>
          </a:xfrm>
          <a:prstGeom prst="rect">
            <a:avLst/>
          </a:prstGeom>
        </p:spPr>
        <p:txBody>
          <a:bodyPr wrap="square">
            <a:spAutoFit/>
          </a:bodyPr>
          <a:lstStyle/>
          <a:p>
            <a:pPr algn="r"/>
            <a:r>
              <a:rPr lang="en-US" dirty="0">
                <a:solidFill>
                  <a:srgbClr val="DDDDDD"/>
                </a:solidFill>
                <a:cs typeface="Segoe UI"/>
              </a:rPr>
              <a:t>Test on All Browsers</a:t>
            </a:r>
          </a:p>
        </p:txBody>
      </p:sp>
    </p:spTree>
    <p:extLst>
      <p:ext uri="{BB962C8B-B14F-4D97-AF65-F5344CB8AC3E}">
        <p14:creationId xmlns:p14="http://schemas.microsoft.com/office/powerpoint/2010/main" val="192528219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Media Query Fallback</a:t>
            </a:r>
            <a:endParaRPr lang="en-US" dirty="0"/>
          </a:p>
        </p:txBody>
      </p:sp>
      <p:sp>
        <p:nvSpPr>
          <p:cNvPr id="6" name="Content Placeholder 5"/>
          <p:cNvSpPr>
            <a:spLocks noGrp="1"/>
          </p:cNvSpPr>
          <p:nvPr>
            <p:ph idx="1"/>
          </p:nvPr>
        </p:nvSpPr>
        <p:spPr/>
        <p:txBody>
          <a:bodyPr/>
          <a:lstStyle/>
          <a:p>
            <a:pPr marL="0" indent="0">
              <a:buNone/>
            </a:pPr>
            <a:r>
              <a:rPr lang="en-US" b="1" dirty="0">
                <a:latin typeface="Segoe UI" charset="0"/>
                <a:cs typeface="Segoe UI" charset="0"/>
              </a:rPr>
              <a:t>Challenge  </a:t>
            </a:r>
          </a:p>
          <a:p>
            <a:pPr marL="0" indent="0">
              <a:buNone/>
            </a:pPr>
            <a:r>
              <a:rPr lang="en-US" dirty="0">
                <a:latin typeface="Segoe UI" charset="0"/>
                <a:cs typeface="Segoe UI" charset="0"/>
              </a:rPr>
              <a:t>IE8 does not support media queries. If you're developing mobile-first, using min-width media queries, IE8 will only inherit the default (usually one-column, mobile-optimized) layout.</a:t>
            </a:r>
          </a:p>
          <a:p>
            <a:pPr marL="0" indent="0">
              <a:buNone/>
            </a:pPr>
            <a:r>
              <a:rPr lang="en-US" b="1" dirty="0">
                <a:latin typeface="Segoe UI" charset="0"/>
                <a:cs typeface="Segoe UI" charset="0"/>
              </a:rPr>
              <a:t> </a:t>
            </a:r>
          </a:p>
          <a:p>
            <a:pPr marL="0" indent="0">
              <a:buNone/>
            </a:pPr>
            <a:r>
              <a:rPr lang="en-US" b="1" dirty="0">
                <a:latin typeface="Segoe UI" charset="0"/>
                <a:cs typeface="Segoe UI" charset="0"/>
              </a:rPr>
              <a:t>Solution</a:t>
            </a:r>
            <a:r>
              <a:rPr lang="en-US" dirty="0">
                <a:latin typeface="Segoe UI" charset="0"/>
                <a:cs typeface="Segoe UI" charset="0"/>
              </a:rPr>
              <a:t>  </a:t>
            </a:r>
          </a:p>
          <a:p>
            <a:pPr marL="0" indent="0">
              <a:buNone/>
            </a:pPr>
            <a:r>
              <a:rPr lang="en-US" dirty="0">
                <a:latin typeface="Segoe UI" charset="0"/>
                <a:cs typeface="Segoe UI" charset="0"/>
              </a:rPr>
              <a:t>Use </a:t>
            </a:r>
            <a:r>
              <a:rPr lang="en-US" dirty="0">
                <a:latin typeface="Segoe UI" charset="0"/>
                <a:cs typeface="Segoe UI" charset="0"/>
                <a:hlinkClick r:id="rId3"/>
              </a:rPr>
              <a:t>Respond.js</a:t>
            </a:r>
            <a:r>
              <a:rPr lang="en-US" dirty="0">
                <a:latin typeface="Segoe UI" charset="0"/>
                <a:cs typeface="Segoe UI" charset="0"/>
              </a:rPr>
              <a:t> as a polyfill</a:t>
            </a:r>
          </a:p>
          <a:p>
            <a:pPr marL="0" indent="0">
              <a:buNone/>
            </a:pPr>
            <a:endParaRPr lang="en-US" dirty="0">
              <a:latin typeface="Segoe UI" charset="0"/>
              <a:cs typeface="Segoe UI" charset="0"/>
            </a:endParaRPr>
          </a:p>
          <a:p>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121</a:t>
            </a:fld>
            <a:endParaRPr lang="en-US"/>
          </a:p>
        </p:txBody>
      </p:sp>
      <p:sp>
        <p:nvSpPr>
          <p:cNvPr id="8" name="Rectangle 7"/>
          <p:cNvSpPr/>
          <p:nvPr/>
        </p:nvSpPr>
        <p:spPr>
          <a:xfrm>
            <a:off x="8812025" y="832036"/>
            <a:ext cx="2601869" cy="369332"/>
          </a:xfrm>
          <a:prstGeom prst="rect">
            <a:avLst/>
          </a:prstGeom>
        </p:spPr>
        <p:txBody>
          <a:bodyPr wrap="square">
            <a:spAutoFit/>
          </a:bodyPr>
          <a:lstStyle/>
          <a:p>
            <a:pPr algn="r"/>
            <a:r>
              <a:rPr lang="en-US" dirty="0">
                <a:solidFill>
                  <a:srgbClr val="DDDDDD"/>
                </a:solidFill>
                <a:cs typeface="Segoe UI"/>
              </a:rPr>
              <a:t>Test on All Browsers</a:t>
            </a:r>
          </a:p>
        </p:txBody>
      </p:sp>
    </p:spTree>
    <p:extLst>
      <p:ext uri="{BB962C8B-B14F-4D97-AF65-F5344CB8AC3E}">
        <p14:creationId xmlns:p14="http://schemas.microsoft.com/office/powerpoint/2010/main" val="167705854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CSS3 Fallbacks</a:t>
            </a:r>
            <a:endParaRPr lang="en-US" dirty="0"/>
          </a:p>
        </p:txBody>
      </p:sp>
      <p:sp>
        <p:nvSpPr>
          <p:cNvPr id="6" name="Content Placeholder 5"/>
          <p:cNvSpPr>
            <a:spLocks noGrp="1"/>
          </p:cNvSpPr>
          <p:nvPr>
            <p:ph idx="1"/>
          </p:nvPr>
        </p:nvSpPr>
        <p:spPr/>
        <p:txBody>
          <a:bodyPr/>
          <a:lstStyle/>
          <a:p>
            <a:pPr marL="0" indent="0">
              <a:buNone/>
            </a:pPr>
            <a:r>
              <a:rPr lang="en-US" b="1" dirty="0">
                <a:latin typeface="Segoe UI" charset="0"/>
                <a:cs typeface="Segoe UI" charset="0"/>
              </a:rPr>
              <a:t>Challenge   </a:t>
            </a:r>
          </a:p>
          <a:p>
            <a:pPr marL="0" indent="0">
              <a:buNone/>
            </a:pPr>
            <a:r>
              <a:rPr lang="en-US" dirty="0">
                <a:latin typeface="Segoe UI" charset="0"/>
                <a:cs typeface="Segoe UI" charset="0"/>
              </a:rPr>
              <a:t>Many CSS3 properties are not supported in every browser.</a:t>
            </a:r>
          </a:p>
          <a:p>
            <a:pPr marL="0" indent="0">
              <a:buNone/>
            </a:pPr>
            <a:r>
              <a:rPr lang="en-US" b="1" dirty="0">
                <a:latin typeface="Segoe UI" charset="0"/>
                <a:cs typeface="Segoe UI" charset="0"/>
              </a:rPr>
              <a:t>  </a:t>
            </a:r>
          </a:p>
          <a:p>
            <a:pPr marL="0" indent="0">
              <a:buNone/>
            </a:pPr>
            <a:r>
              <a:rPr lang="en-US" b="1" dirty="0">
                <a:latin typeface="Segoe UI" charset="0"/>
                <a:cs typeface="Segoe UI" charset="0"/>
              </a:rPr>
              <a:t>Solution</a:t>
            </a:r>
            <a:r>
              <a:rPr lang="en-US" dirty="0">
                <a:latin typeface="Segoe UI" charset="0"/>
                <a:cs typeface="Segoe UI" charset="0"/>
              </a:rPr>
              <a:t>   </a:t>
            </a:r>
          </a:p>
          <a:p>
            <a:pPr marL="0" indent="0">
              <a:buNone/>
            </a:pPr>
            <a:r>
              <a:rPr lang="en-US" dirty="0">
                <a:latin typeface="Segoe UI" charset="0"/>
                <a:cs typeface="Segoe UI" charset="0"/>
              </a:rPr>
              <a:t>Use vendor prefixes to support all the browsers you can, otherwise provide fallbacks.</a:t>
            </a:r>
          </a:p>
        </p:txBody>
      </p:sp>
      <p:sp>
        <p:nvSpPr>
          <p:cNvPr id="4" name="Slide Number Placeholder 3"/>
          <p:cNvSpPr>
            <a:spLocks noGrp="1"/>
          </p:cNvSpPr>
          <p:nvPr>
            <p:ph type="sldNum" sz="quarter" idx="12"/>
          </p:nvPr>
        </p:nvSpPr>
        <p:spPr/>
        <p:txBody>
          <a:bodyPr/>
          <a:lstStyle/>
          <a:p>
            <a:fld id="{8C71CAF9-4461-454A-B702-D536C3775752}" type="slidenum">
              <a:rPr lang="en-US" smtClean="0"/>
              <a:t>122</a:t>
            </a:fld>
            <a:endParaRPr lang="en-US"/>
          </a:p>
        </p:txBody>
      </p:sp>
      <p:sp>
        <p:nvSpPr>
          <p:cNvPr id="8" name="Rectangle 7"/>
          <p:cNvSpPr/>
          <p:nvPr/>
        </p:nvSpPr>
        <p:spPr>
          <a:xfrm>
            <a:off x="8812025" y="832036"/>
            <a:ext cx="2601869" cy="369332"/>
          </a:xfrm>
          <a:prstGeom prst="rect">
            <a:avLst/>
          </a:prstGeom>
        </p:spPr>
        <p:txBody>
          <a:bodyPr wrap="square">
            <a:spAutoFit/>
          </a:bodyPr>
          <a:lstStyle/>
          <a:p>
            <a:pPr algn="r"/>
            <a:r>
              <a:rPr lang="en-US" dirty="0">
                <a:solidFill>
                  <a:srgbClr val="DDDDDD"/>
                </a:solidFill>
                <a:cs typeface="Segoe UI"/>
              </a:rPr>
              <a:t>Test on All Browsers</a:t>
            </a:r>
          </a:p>
        </p:txBody>
      </p:sp>
    </p:spTree>
    <p:extLst>
      <p:ext uri="{BB962C8B-B14F-4D97-AF65-F5344CB8AC3E}">
        <p14:creationId xmlns:p14="http://schemas.microsoft.com/office/powerpoint/2010/main" val="304645127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CSS3 Fallbacks Example</a:t>
            </a:r>
            <a:endParaRPr lang="en-US" dirty="0"/>
          </a:p>
        </p:txBody>
      </p:sp>
      <p:sp>
        <p:nvSpPr>
          <p:cNvPr id="6" name="Content Placeholder 5"/>
          <p:cNvSpPr>
            <a:spLocks noGrp="1"/>
          </p:cNvSpPr>
          <p:nvPr>
            <p:ph idx="1"/>
          </p:nvPr>
        </p:nvSpPr>
        <p:spPr/>
        <p:txBody>
          <a:bodyPr/>
          <a:lstStyle/>
          <a:p>
            <a:pPr marL="0" indent="0">
              <a:buNone/>
            </a:pPr>
            <a:r>
              <a:rPr lang="en-US" sz="1800" dirty="0">
                <a:solidFill>
                  <a:srgbClr val="800000"/>
                </a:solidFill>
                <a:highlight>
                  <a:srgbClr val="FFFFFF"/>
                </a:highlight>
                <a:latin typeface="Consolas" panose="020B0609020204030204" pitchFamily="49" charset="0"/>
              </a:rPr>
              <a:t>.hello</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background</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a:t>
            </a:r>
            <a:r>
              <a:rPr lang="en-US" sz="1800" dirty="0" err="1">
                <a:solidFill>
                  <a:srgbClr val="0000FF"/>
                </a:solidFill>
                <a:highlight>
                  <a:srgbClr val="FFFFFF"/>
                </a:highlight>
                <a:latin typeface="Consolas" panose="020B0609020204030204" pitchFamily="49" charset="0"/>
              </a:rPr>
              <a:t>ddd</a:t>
            </a:r>
            <a:r>
              <a:rPr lang="en-US" sz="1800" dirty="0">
                <a:solidFill>
                  <a:srgbClr val="000000"/>
                </a:solidFill>
                <a:highlight>
                  <a:srgbClr val="FFFFFF"/>
                </a:highlight>
                <a:latin typeface="Consolas" panose="020B0609020204030204" pitchFamily="49" charset="0"/>
              </a:rPr>
              <a:t>; </a:t>
            </a:r>
            <a:r>
              <a:rPr lang="en-US" sz="1800" dirty="0">
                <a:solidFill>
                  <a:srgbClr val="0064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t>
            </a:r>
            <a:r>
              <a:rPr lang="en-US" sz="1800" dirty="0">
                <a:solidFill>
                  <a:srgbClr val="006400"/>
                </a:solidFill>
                <a:highlight>
                  <a:srgbClr val="FFFFFF"/>
                </a:highlight>
                <a:latin typeface="Consolas" panose="020B0609020204030204" pitchFamily="49" charset="0"/>
              </a:rPr>
              <a:t>browsers that don't support CSS gradients get this</a:t>
            </a:r>
            <a:r>
              <a:rPr lang="en-US" sz="1800" dirty="0">
                <a:solidFill>
                  <a:srgbClr val="000000"/>
                </a:solidFill>
                <a:highlight>
                  <a:srgbClr val="FFFFFF"/>
                </a:highlight>
                <a:latin typeface="Consolas" panose="020B0609020204030204" pitchFamily="49" charset="0"/>
              </a:rPr>
              <a:t> </a:t>
            </a:r>
            <a:r>
              <a:rPr lang="en-US" sz="1800" dirty="0">
                <a:solidFill>
                  <a:srgbClr val="0064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background</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a:t>
            </a:r>
            <a:r>
              <a:rPr lang="en-US" sz="1800" dirty="0" err="1">
                <a:solidFill>
                  <a:srgbClr val="0000FF"/>
                </a:solidFill>
                <a:highlight>
                  <a:srgbClr val="FFFFFF"/>
                </a:highlight>
                <a:latin typeface="Consolas" panose="020B0609020204030204" pitchFamily="49" charset="0"/>
              </a:rPr>
              <a:t>webkit</a:t>
            </a:r>
            <a:r>
              <a:rPr lang="en-US" sz="1800" dirty="0">
                <a:solidFill>
                  <a:srgbClr val="0000FF"/>
                </a:solidFill>
                <a:highlight>
                  <a:srgbClr val="FFFFFF"/>
                </a:highlight>
                <a:latin typeface="Consolas" panose="020B0609020204030204" pitchFamily="49" charset="0"/>
              </a:rPr>
              <a:t>-linear-gradient(#</a:t>
            </a:r>
            <a:r>
              <a:rPr lang="en-US" sz="1800" dirty="0" err="1">
                <a:solidFill>
                  <a:srgbClr val="0000FF"/>
                </a:solidFill>
                <a:highlight>
                  <a:srgbClr val="FFFFFF"/>
                </a:highlight>
                <a:latin typeface="Consolas" panose="020B0609020204030204" pitchFamily="49" charset="0"/>
              </a:rPr>
              <a:t>ddd</a:t>
            </a:r>
            <a:r>
              <a:rPr lang="en-US" sz="1800" dirty="0">
                <a:solidFill>
                  <a:srgbClr val="0000FF"/>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#ccc)</a:t>
            </a:r>
            <a:r>
              <a:rPr lang="en-US" sz="1800" dirty="0">
                <a:solidFill>
                  <a:srgbClr val="000000"/>
                </a:solidFill>
                <a:highlight>
                  <a:srgbClr val="FFFFFF"/>
                </a:highlight>
                <a:latin typeface="Consolas" panose="020B0609020204030204" pitchFamily="49" charset="0"/>
              </a:rPr>
              <a:t>; </a:t>
            </a:r>
            <a:r>
              <a:rPr lang="en-US" sz="1800" dirty="0">
                <a:solidFill>
                  <a:srgbClr val="0064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t>
            </a:r>
            <a:r>
              <a:rPr lang="en-US" sz="1800" dirty="0">
                <a:solidFill>
                  <a:srgbClr val="006400"/>
                </a:solidFill>
                <a:highlight>
                  <a:srgbClr val="FFFFFF"/>
                </a:highlight>
                <a:latin typeface="Consolas" panose="020B0609020204030204" pitchFamily="49" charset="0"/>
              </a:rPr>
              <a:t>Safari</a:t>
            </a:r>
            <a:r>
              <a:rPr lang="en-US" sz="1800" dirty="0">
                <a:solidFill>
                  <a:srgbClr val="000000"/>
                </a:solidFill>
                <a:highlight>
                  <a:srgbClr val="FFFFFF"/>
                </a:highlight>
                <a:latin typeface="Consolas" panose="020B0609020204030204" pitchFamily="49" charset="0"/>
              </a:rPr>
              <a:t> </a:t>
            </a:r>
            <a:r>
              <a:rPr lang="en-US" sz="1800" dirty="0">
                <a:solidFill>
                  <a:srgbClr val="0064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background</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-o-linear-gradient(#</a:t>
            </a:r>
            <a:r>
              <a:rPr lang="en-US" sz="1800" dirty="0" err="1">
                <a:solidFill>
                  <a:srgbClr val="0000FF"/>
                </a:solidFill>
                <a:highlight>
                  <a:srgbClr val="FFFFFF"/>
                </a:highlight>
                <a:latin typeface="Consolas" panose="020B0609020204030204" pitchFamily="49" charset="0"/>
              </a:rPr>
              <a:t>ddd</a:t>
            </a:r>
            <a:r>
              <a:rPr lang="en-US" sz="1800" dirty="0">
                <a:solidFill>
                  <a:srgbClr val="0000FF"/>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#ccc)</a:t>
            </a:r>
            <a:r>
              <a:rPr lang="en-US" sz="1800" dirty="0">
                <a:solidFill>
                  <a:srgbClr val="000000"/>
                </a:solidFill>
                <a:highlight>
                  <a:srgbClr val="FFFFFF"/>
                </a:highlight>
                <a:latin typeface="Consolas" panose="020B0609020204030204" pitchFamily="49" charset="0"/>
              </a:rPr>
              <a:t>; </a:t>
            </a:r>
            <a:r>
              <a:rPr lang="en-US" sz="1800" dirty="0">
                <a:solidFill>
                  <a:srgbClr val="0064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t>
            </a:r>
            <a:r>
              <a:rPr lang="en-US" sz="1800" dirty="0">
                <a:solidFill>
                  <a:srgbClr val="006400"/>
                </a:solidFill>
                <a:highlight>
                  <a:srgbClr val="FFFFFF"/>
                </a:highlight>
                <a:latin typeface="Consolas" panose="020B0609020204030204" pitchFamily="49" charset="0"/>
              </a:rPr>
              <a:t>Opera</a:t>
            </a:r>
            <a:r>
              <a:rPr lang="en-US" sz="1800" dirty="0">
                <a:solidFill>
                  <a:srgbClr val="000000"/>
                </a:solidFill>
                <a:highlight>
                  <a:srgbClr val="FFFFFF"/>
                </a:highlight>
                <a:latin typeface="Consolas" panose="020B0609020204030204" pitchFamily="49" charset="0"/>
              </a:rPr>
              <a:t> </a:t>
            </a:r>
            <a:r>
              <a:rPr lang="en-US" sz="1800" dirty="0">
                <a:solidFill>
                  <a:srgbClr val="0064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background</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a:t>
            </a:r>
            <a:r>
              <a:rPr lang="en-US" sz="1800" dirty="0" err="1">
                <a:solidFill>
                  <a:srgbClr val="0000FF"/>
                </a:solidFill>
                <a:highlight>
                  <a:srgbClr val="FFFFFF"/>
                </a:highlight>
                <a:latin typeface="Consolas" panose="020B0609020204030204" pitchFamily="49" charset="0"/>
              </a:rPr>
              <a:t>moz</a:t>
            </a:r>
            <a:r>
              <a:rPr lang="en-US" sz="1800" dirty="0">
                <a:solidFill>
                  <a:srgbClr val="0000FF"/>
                </a:solidFill>
                <a:highlight>
                  <a:srgbClr val="FFFFFF"/>
                </a:highlight>
                <a:latin typeface="Consolas" panose="020B0609020204030204" pitchFamily="49" charset="0"/>
              </a:rPr>
              <a:t>-linear-gradient(#</a:t>
            </a:r>
            <a:r>
              <a:rPr lang="en-US" sz="1800" dirty="0" err="1">
                <a:solidFill>
                  <a:srgbClr val="0000FF"/>
                </a:solidFill>
                <a:highlight>
                  <a:srgbClr val="FFFFFF"/>
                </a:highlight>
                <a:latin typeface="Consolas" panose="020B0609020204030204" pitchFamily="49" charset="0"/>
              </a:rPr>
              <a:t>ddd</a:t>
            </a:r>
            <a:r>
              <a:rPr lang="en-US" sz="1800" dirty="0">
                <a:solidFill>
                  <a:srgbClr val="0000FF"/>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#ccc)</a:t>
            </a:r>
            <a:r>
              <a:rPr lang="en-US" sz="1800" dirty="0">
                <a:solidFill>
                  <a:srgbClr val="000000"/>
                </a:solidFill>
                <a:highlight>
                  <a:srgbClr val="FFFFFF"/>
                </a:highlight>
                <a:latin typeface="Consolas" panose="020B0609020204030204" pitchFamily="49" charset="0"/>
              </a:rPr>
              <a:t>; </a:t>
            </a:r>
            <a:r>
              <a:rPr lang="en-US" sz="1800" dirty="0">
                <a:solidFill>
                  <a:srgbClr val="0064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t>
            </a:r>
            <a:r>
              <a:rPr lang="en-US" sz="1800" dirty="0">
                <a:solidFill>
                  <a:srgbClr val="006400"/>
                </a:solidFill>
                <a:highlight>
                  <a:srgbClr val="FFFFFF"/>
                </a:highlight>
                <a:latin typeface="Consolas" panose="020B0609020204030204" pitchFamily="49" charset="0"/>
              </a:rPr>
              <a:t>Firefox</a:t>
            </a:r>
            <a:r>
              <a:rPr lang="en-US" sz="1800" dirty="0">
                <a:solidFill>
                  <a:srgbClr val="000000"/>
                </a:solidFill>
                <a:highlight>
                  <a:srgbClr val="FFFFFF"/>
                </a:highlight>
                <a:latin typeface="Consolas" panose="020B0609020204030204" pitchFamily="49" charset="0"/>
              </a:rPr>
              <a:t> </a:t>
            </a:r>
            <a:r>
              <a:rPr lang="en-US" sz="1800" dirty="0">
                <a:solidFill>
                  <a:srgbClr val="0064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FF0000"/>
                </a:solidFill>
                <a:highlight>
                  <a:srgbClr val="FFFFFF"/>
                </a:highlight>
                <a:latin typeface="Consolas" panose="020B0609020204030204" pitchFamily="49" charset="0"/>
              </a:rPr>
              <a:t>background</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linear-gradient(#</a:t>
            </a:r>
            <a:r>
              <a:rPr lang="en-US" sz="1800" dirty="0" err="1">
                <a:solidFill>
                  <a:srgbClr val="0000FF"/>
                </a:solidFill>
                <a:highlight>
                  <a:srgbClr val="FFFFFF"/>
                </a:highlight>
                <a:latin typeface="Consolas" panose="020B0609020204030204" pitchFamily="49" charset="0"/>
              </a:rPr>
              <a:t>ddd</a:t>
            </a:r>
            <a:r>
              <a:rPr lang="en-US" sz="1800" dirty="0">
                <a:solidFill>
                  <a:srgbClr val="0000FF"/>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#ccc)</a:t>
            </a:r>
            <a:r>
              <a:rPr lang="en-US" sz="1800" dirty="0">
                <a:solidFill>
                  <a:srgbClr val="000000"/>
                </a:solidFill>
                <a:highlight>
                  <a:srgbClr val="FFFFFF"/>
                </a:highlight>
                <a:latin typeface="Consolas" panose="020B0609020204030204" pitchFamily="49" charset="0"/>
              </a:rPr>
              <a:t>; </a:t>
            </a:r>
            <a:r>
              <a:rPr lang="en-US" sz="1800" dirty="0">
                <a:solidFill>
                  <a:srgbClr val="0064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t>
            </a:r>
            <a:r>
              <a:rPr lang="en-US" sz="1800" dirty="0">
                <a:solidFill>
                  <a:srgbClr val="006400"/>
                </a:solidFill>
                <a:highlight>
                  <a:srgbClr val="FFFFFF"/>
                </a:highlight>
                <a:latin typeface="Consolas" panose="020B0609020204030204" pitchFamily="49" charset="0"/>
              </a:rPr>
              <a:t>Standard</a:t>
            </a:r>
            <a:r>
              <a:rPr lang="en-US" sz="1800" dirty="0">
                <a:solidFill>
                  <a:srgbClr val="000000"/>
                </a:solidFill>
                <a:highlight>
                  <a:srgbClr val="FFFFFF"/>
                </a:highlight>
                <a:latin typeface="Consolas" panose="020B0609020204030204" pitchFamily="49" charset="0"/>
              </a:rPr>
              <a:t> </a:t>
            </a:r>
            <a:r>
              <a:rPr lang="en-US" sz="1800" dirty="0">
                <a:solidFill>
                  <a:srgbClr val="0064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a:t>
            </a:r>
            <a:endParaRPr lang="en-US" dirty="0">
              <a:latin typeface="Segoe UI" charset="0"/>
              <a:cs typeface="Segoe UI" charset="0"/>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123</a:t>
            </a:fld>
            <a:endParaRPr lang="en-US"/>
          </a:p>
        </p:txBody>
      </p:sp>
      <p:sp>
        <p:nvSpPr>
          <p:cNvPr id="8" name="Rectangle 7"/>
          <p:cNvSpPr/>
          <p:nvPr/>
        </p:nvSpPr>
        <p:spPr>
          <a:xfrm>
            <a:off x="8812025" y="832036"/>
            <a:ext cx="2601869" cy="369332"/>
          </a:xfrm>
          <a:prstGeom prst="rect">
            <a:avLst/>
          </a:prstGeom>
        </p:spPr>
        <p:txBody>
          <a:bodyPr wrap="square">
            <a:spAutoFit/>
          </a:bodyPr>
          <a:lstStyle/>
          <a:p>
            <a:pPr algn="r"/>
            <a:r>
              <a:rPr lang="en-US" dirty="0">
                <a:solidFill>
                  <a:srgbClr val="DDDDDD"/>
                </a:solidFill>
                <a:cs typeface="Segoe UI"/>
              </a:rPr>
              <a:t>Test on All Browsers</a:t>
            </a:r>
          </a:p>
        </p:txBody>
      </p:sp>
    </p:spTree>
    <p:extLst>
      <p:ext uri="{BB962C8B-B14F-4D97-AF65-F5344CB8AC3E}">
        <p14:creationId xmlns:p14="http://schemas.microsoft.com/office/powerpoint/2010/main" val="2634395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HTML5 Fallbacks</a:t>
            </a:r>
            <a:endParaRPr lang="en-US" dirty="0"/>
          </a:p>
        </p:txBody>
      </p:sp>
      <p:sp>
        <p:nvSpPr>
          <p:cNvPr id="6" name="Content Placeholder 5"/>
          <p:cNvSpPr>
            <a:spLocks noGrp="1"/>
          </p:cNvSpPr>
          <p:nvPr>
            <p:ph idx="1"/>
          </p:nvPr>
        </p:nvSpPr>
        <p:spPr/>
        <p:txBody>
          <a:bodyPr>
            <a:normAutofit/>
          </a:bodyPr>
          <a:lstStyle/>
          <a:p>
            <a:pPr marL="0" indent="0">
              <a:buNone/>
            </a:pPr>
            <a:r>
              <a:rPr lang="en-US" b="1" dirty="0">
                <a:latin typeface="Segoe UI" charset="0"/>
                <a:cs typeface="Segoe UI" charset="0"/>
              </a:rPr>
              <a:t>Challenge    </a:t>
            </a:r>
          </a:p>
          <a:p>
            <a:pPr marL="0" indent="0">
              <a:buNone/>
            </a:pPr>
            <a:r>
              <a:rPr lang="en-US" dirty="0">
                <a:latin typeface="Segoe UI" charset="0"/>
                <a:cs typeface="Segoe UI" charset="0"/>
              </a:rPr>
              <a:t>Older browsers like IE8 don't recognize HTML5 elements.</a:t>
            </a:r>
          </a:p>
          <a:p>
            <a:pPr marL="0" indent="0">
              <a:buNone/>
            </a:pPr>
            <a:r>
              <a:rPr lang="en-US" b="1" dirty="0">
                <a:latin typeface="Segoe UI" charset="0"/>
                <a:cs typeface="Segoe UI" charset="0"/>
              </a:rPr>
              <a:t>   </a:t>
            </a:r>
          </a:p>
          <a:p>
            <a:pPr marL="0" indent="0">
              <a:buNone/>
            </a:pPr>
            <a:r>
              <a:rPr lang="en-US" b="1" dirty="0">
                <a:latin typeface="Segoe UI" charset="0"/>
                <a:cs typeface="Segoe UI" charset="0"/>
              </a:rPr>
              <a:t>Solution</a:t>
            </a:r>
            <a:r>
              <a:rPr lang="en-US" dirty="0">
                <a:latin typeface="Segoe UI" charset="0"/>
                <a:cs typeface="Segoe UI" charset="0"/>
              </a:rPr>
              <a:t>    </a:t>
            </a:r>
          </a:p>
          <a:p>
            <a:pPr marL="0" indent="0">
              <a:buNone/>
            </a:pPr>
            <a:r>
              <a:rPr lang="en-US" dirty="0">
                <a:latin typeface="Segoe UI" charset="0"/>
                <a:cs typeface="Segoe UI" charset="0"/>
              </a:rPr>
              <a:t>Use an </a:t>
            </a:r>
            <a:r>
              <a:rPr lang="en-US" dirty="0">
                <a:latin typeface="Segoe UI" charset="0"/>
                <a:cs typeface="Segoe UI" charset="0"/>
                <a:hlinkClick r:id="rId3"/>
              </a:rPr>
              <a:t>HTML5 shiv</a:t>
            </a:r>
            <a:r>
              <a:rPr lang="en-US" dirty="0">
                <a:latin typeface="Segoe UI" charset="0"/>
                <a:cs typeface="Segoe UI" charset="0"/>
              </a:rPr>
              <a:t>, placed conditionally in the &lt;head&gt; of the document. </a:t>
            </a:r>
          </a:p>
          <a:p>
            <a:pPr marL="0" indent="0">
              <a:buNone/>
            </a:pPr>
            <a:endParaRPr lang="en-US" dirty="0">
              <a:latin typeface="Segoe UI" charset="0"/>
              <a:cs typeface="Segoe UI" charset="0"/>
            </a:endParaRPr>
          </a:p>
          <a:p>
            <a:pPr marL="0" indent="0">
              <a:buNone/>
            </a:pPr>
            <a:r>
              <a:rPr lang="en-US" dirty="0">
                <a:solidFill>
                  <a:srgbClr val="006400"/>
                </a:solidFill>
                <a:highlight>
                  <a:srgbClr val="FFFFFF"/>
                </a:highlight>
                <a:latin typeface="Consolas" panose="020B0609020204030204" pitchFamily="49" charset="0"/>
              </a:rPr>
              <a:t>&lt;!--[if </a:t>
            </a:r>
            <a:r>
              <a:rPr lang="en-US" dirty="0" err="1">
                <a:solidFill>
                  <a:srgbClr val="006400"/>
                </a:solidFill>
                <a:highlight>
                  <a:srgbClr val="FFFFFF"/>
                </a:highlight>
                <a:latin typeface="Consolas" panose="020B0609020204030204" pitchFamily="49" charset="0"/>
              </a:rPr>
              <a:t>lt</a:t>
            </a:r>
            <a:r>
              <a:rPr lang="en-US" dirty="0">
                <a:solidFill>
                  <a:srgbClr val="006400"/>
                </a:solidFill>
                <a:highlight>
                  <a:srgbClr val="FFFFFF"/>
                </a:highlight>
                <a:latin typeface="Consolas" panose="020B0609020204030204" pitchFamily="49" charset="0"/>
              </a:rPr>
              <a:t> IE 9]&gt;</a:t>
            </a:r>
          </a:p>
          <a:p>
            <a:pPr marL="0" indent="0">
              <a:buNone/>
            </a:pPr>
            <a:r>
              <a:rPr lang="en-US" dirty="0">
                <a:solidFill>
                  <a:srgbClr val="006400"/>
                </a:solidFill>
                <a:highlight>
                  <a:srgbClr val="FFFFFF"/>
                </a:highlight>
                <a:latin typeface="Consolas" panose="020B0609020204030204" pitchFamily="49" charset="0"/>
              </a:rPr>
              <a:t>&lt;script </a:t>
            </a:r>
            <a:r>
              <a:rPr lang="en-US" dirty="0" err="1">
                <a:solidFill>
                  <a:srgbClr val="006400"/>
                </a:solidFill>
                <a:highlight>
                  <a:srgbClr val="FFFFFF"/>
                </a:highlight>
                <a:latin typeface="Consolas" panose="020B0609020204030204" pitchFamily="49" charset="0"/>
              </a:rPr>
              <a:t>src</a:t>
            </a:r>
            <a:r>
              <a:rPr lang="en-US" dirty="0">
                <a:solidFill>
                  <a:srgbClr val="006400"/>
                </a:solidFill>
                <a:highlight>
                  <a:srgbClr val="FFFFFF"/>
                </a:highlight>
                <a:latin typeface="Consolas" panose="020B0609020204030204" pitchFamily="49" charset="0"/>
              </a:rPr>
              <a:t>="path/to/html5shiv.js"&gt;&lt;/script&gt;</a:t>
            </a:r>
          </a:p>
          <a:p>
            <a:pPr marL="0" indent="0">
              <a:buNone/>
            </a:pPr>
            <a:r>
              <a:rPr lang="en-US" dirty="0">
                <a:solidFill>
                  <a:srgbClr val="006400"/>
                </a:solidFill>
                <a:highlight>
                  <a:srgbClr val="FFFFFF"/>
                </a:highlight>
                <a:latin typeface="Consolas" panose="020B0609020204030204" pitchFamily="49" charset="0"/>
              </a:rPr>
              <a:t>&lt;![</a:t>
            </a:r>
            <a:r>
              <a:rPr lang="en-US" dirty="0" err="1">
                <a:solidFill>
                  <a:srgbClr val="006400"/>
                </a:solidFill>
                <a:highlight>
                  <a:srgbClr val="FFFFFF"/>
                </a:highlight>
                <a:latin typeface="Consolas" panose="020B0609020204030204" pitchFamily="49" charset="0"/>
              </a:rPr>
              <a:t>endif</a:t>
            </a:r>
            <a:r>
              <a:rPr lang="en-US" dirty="0">
                <a:solidFill>
                  <a:srgbClr val="006400"/>
                </a:solidFill>
                <a:highlight>
                  <a:srgbClr val="FFFFFF"/>
                </a:highlight>
                <a:latin typeface="Consolas" panose="020B0609020204030204" pitchFamily="49" charset="0"/>
              </a:rPr>
              <a:t>]--&gt;</a:t>
            </a:r>
            <a:endParaRPr lang="en-US" dirty="0">
              <a:latin typeface="Segoe UI" charset="0"/>
              <a:cs typeface="Segoe UI" charset="0"/>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124</a:t>
            </a:fld>
            <a:endParaRPr lang="en-US"/>
          </a:p>
        </p:txBody>
      </p:sp>
      <p:sp>
        <p:nvSpPr>
          <p:cNvPr id="8" name="Rectangle 7"/>
          <p:cNvSpPr/>
          <p:nvPr/>
        </p:nvSpPr>
        <p:spPr>
          <a:xfrm>
            <a:off x="8812025" y="832036"/>
            <a:ext cx="2601869" cy="369332"/>
          </a:xfrm>
          <a:prstGeom prst="rect">
            <a:avLst/>
          </a:prstGeom>
        </p:spPr>
        <p:txBody>
          <a:bodyPr wrap="square">
            <a:spAutoFit/>
          </a:bodyPr>
          <a:lstStyle/>
          <a:p>
            <a:pPr algn="r"/>
            <a:r>
              <a:rPr lang="en-US" dirty="0">
                <a:solidFill>
                  <a:srgbClr val="DDDDDD"/>
                </a:solidFill>
                <a:cs typeface="Segoe UI"/>
              </a:rPr>
              <a:t>Test on All Browsers</a:t>
            </a:r>
          </a:p>
        </p:txBody>
      </p:sp>
    </p:spTree>
    <p:extLst>
      <p:ext uri="{BB962C8B-B14F-4D97-AF65-F5344CB8AC3E}">
        <p14:creationId xmlns:p14="http://schemas.microsoft.com/office/powerpoint/2010/main" val="30105840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Segoe UI"/>
                <a:cs typeface="Segoe UI"/>
              </a:rPr>
              <a:t>References</a:t>
            </a:r>
            <a:endParaRPr lang="en-US">
              <a:latin typeface="Segoe UI"/>
              <a:cs typeface="Segoe UI"/>
            </a:endParaRPr>
          </a:p>
        </p:txBody>
      </p:sp>
      <p:sp>
        <p:nvSpPr>
          <p:cNvPr id="3" name="Conten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125</a:t>
            </a:fld>
            <a:endParaRPr lang="en-US"/>
          </a:p>
        </p:txBody>
      </p:sp>
    </p:spTree>
    <p:extLst>
      <p:ext uri="{BB962C8B-B14F-4D97-AF65-F5344CB8AC3E}">
        <p14:creationId xmlns:p14="http://schemas.microsoft.com/office/powerpoint/2010/main" val="21016491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References</a:t>
            </a:r>
            <a:endParaRPr lang="en-US" dirty="0"/>
          </a:p>
        </p:txBody>
      </p:sp>
      <p:sp>
        <p:nvSpPr>
          <p:cNvPr id="6" name="Content Placeholder 5"/>
          <p:cNvSpPr>
            <a:spLocks noGrp="1"/>
          </p:cNvSpPr>
          <p:nvPr>
            <p:ph idx="1"/>
          </p:nvPr>
        </p:nvSpPr>
        <p:spPr>
          <a:xfrm>
            <a:off x="921637" y="1782316"/>
            <a:ext cx="10515600" cy="4351338"/>
          </a:xfrm>
        </p:spPr>
        <p:txBody>
          <a:bodyPr>
            <a:normAutofit/>
          </a:bodyPr>
          <a:lstStyle/>
          <a:p>
            <a:pPr marL="0" indent="0">
              <a:buNone/>
            </a:pPr>
            <a:r>
              <a:rPr lang="en-US" b="1" dirty="0">
                <a:cs typeface="Segoe UI"/>
              </a:rPr>
              <a:t>Web Standards</a:t>
            </a:r>
            <a:endParaRPr lang="en-US" dirty="0">
              <a:latin typeface="Segoe UI" charset="0"/>
              <a:cs typeface="Segoe UI" charset="0"/>
            </a:endParaRPr>
          </a:p>
          <a:p>
            <a:r>
              <a:rPr lang="en-US" dirty="0">
                <a:latin typeface="Segoe UI" charset="0"/>
                <a:cs typeface="Segoe UI" charset="0"/>
                <a:hlinkClick r:id="rId3"/>
              </a:rPr>
              <a:t>http://www.w3.org</a:t>
            </a:r>
          </a:p>
          <a:p>
            <a:r>
              <a:rPr lang="en-US" dirty="0">
                <a:latin typeface="Segoe UI" charset="0"/>
                <a:cs typeface="Segoe UI" charset="0"/>
                <a:hlinkClick r:id="rId4"/>
              </a:rPr>
              <a:t>http:// www.w3.org/participate</a:t>
            </a:r>
            <a:endParaRPr lang="en-US" dirty="0">
              <a:latin typeface="Segoe UI" charset="0"/>
              <a:cs typeface="Segoe UI" charset="0"/>
              <a:hlinkClick r:id="rId5"/>
            </a:endParaRPr>
          </a:p>
          <a:p>
            <a:r>
              <a:rPr lang="en-US" dirty="0">
                <a:latin typeface="Segoe UI" charset="0"/>
                <a:cs typeface="Segoe UI" charset="0"/>
                <a:hlinkClick r:id="rId6"/>
              </a:rPr>
              <a:t>http://www.w3.org/2014/Process-20140801/</a:t>
            </a:r>
          </a:p>
          <a:p>
            <a:r>
              <a:rPr lang="en-US" dirty="0">
                <a:latin typeface="Segoe UI" charset="0"/>
                <a:cs typeface="Segoe UI" charset="0"/>
                <a:hlinkClick r:id="rId7"/>
              </a:rPr>
              <a:t>http://whatwg.org/</a:t>
            </a:r>
          </a:p>
          <a:p>
            <a:endParaRPr lang="en-US" dirty="0">
              <a:latin typeface="Segoe UI" charset="0"/>
              <a:cs typeface="Segoe UI" charset="0"/>
              <a:hlinkClick r:id="rId7"/>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126</a:t>
            </a:fld>
            <a:endParaRPr lang="en-US"/>
          </a:p>
        </p:txBody>
      </p:sp>
    </p:spTree>
    <p:extLst>
      <p:ext uri="{BB962C8B-B14F-4D97-AF65-F5344CB8AC3E}">
        <p14:creationId xmlns:p14="http://schemas.microsoft.com/office/powerpoint/2010/main" val="243703197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References</a:t>
            </a:r>
            <a:endParaRPr lang="en-US" dirty="0"/>
          </a:p>
        </p:txBody>
      </p:sp>
      <p:sp>
        <p:nvSpPr>
          <p:cNvPr id="6" name="Content Placeholder 5"/>
          <p:cNvSpPr>
            <a:spLocks noGrp="1"/>
          </p:cNvSpPr>
          <p:nvPr>
            <p:ph idx="1"/>
          </p:nvPr>
        </p:nvSpPr>
        <p:spPr/>
        <p:txBody>
          <a:bodyPr>
            <a:normAutofit fontScale="92500"/>
          </a:bodyPr>
          <a:lstStyle/>
          <a:p>
            <a:pPr marL="0" indent="0">
              <a:buNone/>
            </a:pPr>
            <a:r>
              <a:rPr lang="en-US" b="1" dirty="0">
                <a:cs typeface="Segoe UI"/>
              </a:rPr>
              <a:t>Browser vs Feature Detection - General</a:t>
            </a:r>
          </a:p>
          <a:p>
            <a:r>
              <a:rPr lang="en-US" dirty="0">
                <a:latin typeface="Segoe UI" charset="0"/>
                <a:cs typeface="Segoe UI" charset="0"/>
                <a:hlinkClick r:id="rId3"/>
              </a:rPr>
              <a:t>http://msdn.microsoft.com/en-us/magazine/hh475813.aspx</a:t>
            </a:r>
            <a:endParaRPr lang="en-US" dirty="0">
              <a:latin typeface="Segoe UI" charset="0"/>
              <a:cs typeface="Segoe UI" charset="0"/>
            </a:endParaRPr>
          </a:p>
          <a:p>
            <a:r>
              <a:rPr lang="en-US" dirty="0">
                <a:latin typeface="Segoe UI" charset="0"/>
                <a:cs typeface="Segoe UI" charset="0"/>
                <a:hlinkClick r:id="rId4"/>
              </a:rPr>
              <a:t>http://www.joezimjs.com/javascript/feature-detection-vs-browser-detection/</a:t>
            </a:r>
          </a:p>
          <a:p>
            <a:r>
              <a:rPr lang="en-US" dirty="0">
                <a:latin typeface="Segoe UI" charset="0"/>
                <a:cs typeface="Segoe UI" charset="0"/>
                <a:hlinkClick r:id="rId5"/>
              </a:rPr>
              <a:t>http://ejohn.org/blog/future-proofing-javascript-libraries/</a:t>
            </a:r>
          </a:p>
          <a:p>
            <a:r>
              <a:rPr lang="en-US" dirty="0">
                <a:latin typeface="Segoe UI" charset="0"/>
                <a:cs typeface="Segoe UI" charset="0"/>
                <a:hlinkClick r:id="rId6"/>
              </a:rPr>
              <a:t>http://www.w3.org/wiki/Graceful_degredation_versus_progressive_enhancement</a:t>
            </a:r>
          </a:p>
          <a:p>
            <a:endParaRPr lang="en-US" dirty="0">
              <a:latin typeface="Segoe UI" charset="0"/>
              <a:cs typeface="Segoe UI" charset="0"/>
              <a:hlinkClick r:id="rId5"/>
            </a:endParaRPr>
          </a:p>
          <a:p>
            <a:pPr marL="0" indent="0">
              <a:buNone/>
            </a:pPr>
            <a:r>
              <a:rPr lang="en-US" b="1" dirty="0">
                <a:latin typeface="Segoe UI" charset="0"/>
                <a:cs typeface="Segoe UI" charset="0"/>
              </a:rPr>
              <a:t>User Agent Strings</a:t>
            </a:r>
          </a:p>
          <a:p>
            <a:r>
              <a:rPr lang="en-US" dirty="0">
                <a:latin typeface="Segoe UI" charset="0"/>
                <a:cs typeface="Segoe UI" charset="0"/>
                <a:hlinkClick r:id="rId7"/>
              </a:rPr>
              <a:t>http://webaim.org/blog/user-agent-string-history/</a:t>
            </a:r>
          </a:p>
          <a:p>
            <a:r>
              <a:rPr lang="en-US" dirty="0">
                <a:latin typeface="Segoe UI" charset="0"/>
                <a:cs typeface="Segoe UI" charset="0"/>
                <a:hlinkClick r:id="rId8"/>
              </a:rPr>
              <a:t>http://www.nczonline.net/blog/2010/01/12/history-of-the-user-agent-string/</a:t>
            </a:r>
          </a:p>
        </p:txBody>
      </p:sp>
      <p:sp>
        <p:nvSpPr>
          <p:cNvPr id="4" name="Slide Number Placeholder 3"/>
          <p:cNvSpPr>
            <a:spLocks noGrp="1"/>
          </p:cNvSpPr>
          <p:nvPr>
            <p:ph type="sldNum" sz="quarter" idx="12"/>
          </p:nvPr>
        </p:nvSpPr>
        <p:spPr/>
        <p:txBody>
          <a:bodyPr/>
          <a:lstStyle/>
          <a:p>
            <a:fld id="{8C71CAF9-4461-454A-B702-D536C3775752}" type="slidenum">
              <a:rPr lang="en-US" smtClean="0"/>
              <a:t>127</a:t>
            </a:fld>
            <a:endParaRPr lang="en-US"/>
          </a:p>
        </p:txBody>
      </p:sp>
    </p:spTree>
    <p:extLst>
      <p:ext uri="{BB962C8B-B14F-4D97-AF65-F5344CB8AC3E}">
        <p14:creationId xmlns:p14="http://schemas.microsoft.com/office/powerpoint/2010/main" val="38434648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References</a:t>
            </a:r>
            <a:endParaRPr lang="en-US" dirty="0"/>
          </a:p>
        </p:txBody>
      </p:sp>
      <p:sp>
        <p:nvSpPr>
          <p:cNvPr id="6" name="Content Placeholder 5"/>
          <p:cNvSpPr>
            <a:spLocks noGrp="1"/>
          </p:cNvSpPr>
          <p:nvPr>
            <p:ph idx="1"/>
          </p:nvPr>
        </p:nvSpPr>
        <p:spPr/>
        <p:txBody>
          <a:bodyPr>
            <a:normAutofit lnSpcReduction="10000"/>
          </a:bodyPr>
          <a:lstStyle/>
          <a:p>
            <a:pPr marL="0" indent="0">
              <a:buNone/>
            </a:pPr>
            <a:r>
              <a:rPr lang="en-US" b="1" dirty="0">
                <a:cs typeface="Segoe UI"/>
              </a:rPr>
              <a:t>Browser vs Feature Detection - </a:t>
            </a:r>
            <a:r>
              <a:rPr lang="en-US" b="1" dirty="0">
                <a:latin typeface="Segoe UI" charset="0"/>
                <a:cs typeface="Segoe UI" charset="0"/>
              </a:rPr>
              <a:t>Detection and Polyfills</a:t>
            </a:r>
            <a:endParaRPr lang="en-US" dirty="0">
              <a:latin typeface="Segoe UI" charset="0"/>
              <a:cs typeface="Segoe UI" charset="0"/>
            </a:endParaRPr>
          </a:p>
          <a:p>
            <a:r>
              <a:rPr lang="en-US" dirty="0">
                <a:latin typeface="Segoe UI" charset="0"/>
                <a:cs typeface="Segoe UI" charset="0"/>
                <a:hlinkClick r:id="rId3"/>
              </a:rPr>
              <a:t>http://modernizr.com</a:t>
            </a:r>
          </a:p>
          <a:p>
            <a:r>
              <a:rPr lang="en-US" dirty="0">
                <a:latin typeface="Segoe UI" charset="0"/>
                <a:cs typeface="Segoe UI" charset="0"/>
                <a:hlinkClick r:id="rId4"/>
              </a:rPr>
              <a:t>https://gist.github.com/855078/109ded4b4dab65048a1e7b4f4bd94c93cebb26b8</a:t>
            </a:r>
          </a:p>
          <a:p>
            <a:r>
              <a:rPr lang="en-US" dirty="0">
                <a:latin typeface="Segoe UI" charset="0"/>
                <a:cs typeface="Segoe UI" charset="0"/>
                <a:hlinkClick r:id="rId5"/>
              </a:rPr>
              <a:t>http://caniuse.com</a:t>
            </a:r>
          </a:p>
          <a:p>
            <a:r>
              <a:rPr lang="en-US" dirty="0">
                <a:latin typeface="Segoe UI" charset="0"/>
                <a:cs typeface="Segoe UI" charset="0"/>
                <a:hlinkClick r:id="rId6"/>
              </a:rPr>
              <a:t>http://remysharp.com/2010/10/08/what-is-a-polyfill</a:t>
            </a:r>
          </a:p>
          <a:p>
            <a:r>
              <a:rPr lang="en-US" dirty="0">
                <a:latin typeface="Segoe UI" charset="0"/>
                <a:cs typeface="Segoe UI" charset="0"/>
                <a:hlinkClick r:id="rId7"/>
              </a:rPr>
              <a:t>http://blog.reybango.com/2010/10/11/how-polyfills-fill-in-the-gaps-to-make-html5-and-css3-usable-today/</a:t>
            </a:r>
          </a:p>
          <a:p>
            <a:r>
              <a:rPr lang="en-US" dirty="0">
                <a:latin typeface="Segoe UI" charset="0"/>
                <a:cs typeface="Segoe UI" charset="0"/>
                <a:hlinkClick r:id="rId8"/>
              </a:rPr>
              <a:t>https://github.com/Modernizr/Modernizr/wiki/HTML5-Cross-browser-Polyfills</a:t>
            </a:r>
          </a:p>
          <a:p>
            <a:r>
              <a:rPr lang="en-US" dirty="0">
                <a:latin typeface="Segoe UI" charset="0"/>
                <a:cs typeface="Segoe UI" charset="0"/>
                <a:hlinkClick r:id="rId9"/>
              </a:rPr>
              <a:t>https://github.com/scottjehl/Respond</a:t>
            </a:r>
          </a:p>
        </p:txBody>
      </p:sp>
      <p:sp>
        <p:nvSpPr>
          <p:cNvPr id="4" name="Slide Number Placeholder 3"/>
          <p:cNvSpPr>
            <a:spLocks noGrp="1"/>
          </p:cNvSpPr>
          <p:nvPr>
            <p:ph type="sldNum" sz="quarter" idx="12"/>
          </p:nvPr>
        </p:nvSpPr>
        <p:spPr/>
        <p:txBody>
          <a:bodyPr/>
          <a:lstStyle/>
          <a:p>
            <a:fld id="{8C71CAF9-4461-454A-B702-D536C3775752}" type="slidenum">
              <a:rPr lang="en-US" smtClean="0"/>
              <a:t>128</a:t>
            </a:fld>
            <a:endParaRPr lang="en-US"/>
          </a:p>
        </p:txBody>
      </p:sp>
    </p:spTree>
    <p:extLst>
      <p:ext uri="{BB962C8B-B14F-4D97-AF65-F5344CB8AC3E}">
        <p14:creationId xmlns:p14="http://schemas.microsoft.com/office/powerpoint/2010/main" val="24407961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References (continued)</a:t>
            </a:r>
          </a:p>
        </p:txBody>
      </p:sp>
      <p:sp>
        <p:nvSpPr>
          <p:cNvPr id="6" name="Content Placeholder 5"/>
          <p:cNvSpPr>
            <a:spLocks noGrp="1"/>
          </p:cNvSpPr>
          <p:nvPr>
            <p:ph idx="1"/>
          </p:nvPr>
        </p:nvSpPr>
        <p:spPr>
          <a:xfrm>
            <a:off x="790033" y="1884675"/>
            <a:ext cx="10515600" cy="4351338"/>
          </a:xfrm>
        </p:spPr>
        <p:txBody>
          <a:bodyPr>
            <a:normAutofit lnSpcReduction="10000"/>
          </a:bodyPr>
          <a:lstStyle/>
          <a:p>
            <a:pPr marL="0" indent="0">
              <a:buNone/>
            </a:pPr>
            <a:r>
              <a:rPr lang="en-US" b="1" dirty="0">
                <a:cs typeface="Segoe UI"/>
              </a:rPr>
              <a:t>Ensuring Standards Mode</a:t>
            </a:r>
            <a:endParaRPr lang="en-US" b="1" dirty="0">
              <a:cs typeface="Segoe UI"/>
              <a:hlinkClick r:id=""/>
            </a:endParaRPr>
          </a:p>
          <a:p>
            <a:r>
              <a:rPr lang="en-US" dirty="0">
                <a:hlinkClick r:id="rId3"/>
              </a:rPr>
              <a:t>http://msdn.microsoft.com/en-us/library/cc288325(v=vs.85).aspx</a:t>
            </a:r>
            <a:endParaRPr lang="en-US" dirty="0"/>
          </a:p>
          <a:p>
            <a:r>
              <a:rPr lang="en-US" dirty="0">
                <a:hlinkClick r:id="rId4"/>
              </a:rPr>
              <a:t>http://msdn.microsoft.com/en-us/library/ms533737(v=vs.85).aspx</a:t>
            </a:r>
          </a:p>
          <a:p>
            <a:r>
              <a:rPr lang="en-US" dirty="0">
                <a:latin typeface="Segoe UI" charset="0"/>
                <a:cs typeface="Segoe UI" charset="0"/>
                <a:hlinkClick r:id="rId5"/>
              </a:rPr>
              <a:t>http://blogs.msdn.com/b/ie/archive/2011/03/24/ie9-s-document-modes-and-javascript.aspx</a:t>
            </a:r>
          </a:p>
          <a:p>
            <a:r>
              <a:rPr lang="en-US" dirty="0">
                <a:latin typeface="Segoe UI" charset="0"/>
                <a:cs typeface="Segoe UI" charset="0"/>
                <a:hlinkClick r:id="rId6"/>
              </a:rPr>
              <a:t>https://www.cs.tut.fi/~jkorpela/quirks-mode.html</a:t>
            </a:r>
          </a:p>
          <a:p>
            <a:endParaRPr lang="en-US" dirty="0">
              <a:latin typeface="Segoe UI" charset="0"/>
              <a:cs typeface="Segoe UI" charset="0"/>
              <a:hlinkClick r:id="rId6"/>
            </a:endParaRPr>
          </a:p>
          <a:p>
            <a:pPr marL="0" indent="0">
              <a:buNone/>
            </a:pPr>
            <a:r>
              <a:rPr lang="en-US" b="1" dirty="0">
                <a:latin typeface="Segoe UI" charset="0"/>
                <a:cs typeface="Segoe UI" charset="0"/>
              </a:rPr>
              <a:t>CSS and DOM Prefixes</a:t>
            </a:r>
          </a:p>
          <a:p>
            <a:r>
              <a:rPr lang="en-US" dirty="0">
                <a:latin typeface="Segoe UI" charset="0"/>
                <a:cs typeface="Segoe UI" charset="0"/>
                <a:hlinkClick r:id="rId7"/>
              </a:rPr>
              <a:t>http://css-tricks.com/autoprefixer/</a:t>
            </a:r>
            <a:r>
              <a:rPr lang="en-US" dirty="0">
                <a:latin typeface="Segoe UI" charset="0"/>
                <a:cs typeface="Segoe UI" charset="0"/>
              </a:rPr>
              <a:t> </a:t>
            </a:r>
          </a:p>
          <a:p>
            <a:r>
              <a:rPr lang="en-US" dirty="0">
                <a:latin typeface="Segoe UI" charset="0"/>
                <a:cs typeface="Segoe UI" charset="0"/>
                <a:hlinkClick r:id="rId8"/>
              </a:rPr>
              <a:t>http://msdn.microsoft.com/en-us/library/ie/hh773174%28v=vs.85%29.aspx</a:t>
            </a:r>
          </a:p>
          <a:p>
            <a:endParaRPr lang="en-US" dirty="0">
              <a:latin typeface="Segoe UI" charset="0"/>
              <a:cs typeface="Segoe UI" charset="0"/>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129</a:t>
            </a:fld>
            <a:endParaRPr lang="en-US"/>
          </a:p>
        </p:txBody>
      </p:sp>
    </p:spTree>
    <p:extLst>
      <p:ext uri="{BB962C8B-B14F-4D97-AF65-F5344CB8AC3E}">
        <p14:creationId xmlns:p14="http://schemas.microsoft.com/office/powerpoint/2010/main" val="3301966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Vendor Prefixes</a:t>
            </a:r>
            <a:endParaRPr lang="en-US" dirty="0">
              <a:latin typeface="Segoe UI"/>
              <a:cs typeface="Segoe UI"/>
            </a:endParaRPr>
          </a:p>
        </p:txBody>
      </p:sp>
      <p:sp>
        <p:nvSpPr>
          <p:cNvPr id="3" name="Content Placeholder 2"/>
          <p:cNvSpPr>
            <a:spLocks noGrp="1"/>
          </p:cNvSpPr>
          <p:nvPr>
            <p:ph idx="1"/>
          </p:nvPr>
        </p:nvSpPr>
        <p:spPr/>
        <p:txBody>
          <a:bodyPr>
            <a:normAutofit/>
          </a:bodyPr>
          <a:lstStyle/>
          <a:p>
            <a:r>
              <a:rPr lang="en-US" dirty="0">
                <a:latin typeface="Segoe UI"/>
                <a:cs typeface="Segoe UI"/>
              </a:rPr>
              <a:t>Browser vendors oftentimes use vendor-specific prefixes to implement new features before they are W3C recommendations</a:t>
            </a:r>
          </a:p>
          <a:p>
            <a:r>
              <a:rPr lang="en-US" dirty="0">
                <a:latin typeface="Segoe UI"/>
                <a:cs typeface="Segoe UI"/>
              </a:rPr>
              <a:t>Once a feature or property is a W3C recommendation, browsers usually will support the non-prefixed versions</a:t>
            </a:r>
          </a:p>
          <a:p>
            <a:r>
              <a:rPr lang="en-US" dirty="0">
                <a:latin typeface="Segoe UI"/>
                <a:cs typeface="Segoe UI"/>
              </a:rPr>
              <a:t>Examples of vendor prefixes:</a:t>
            </a:r>
          </a:p>
          <a:p>
            <a:pPr lvl="1"/>
            <a:r>
              <a:rPr lang="en-US" dirty="0">
                <a:solidFill>
                  <a:srgbClr val="FF0000"/>
                </a:solidFill>
                <a:latin typeface="Segoe UI" charset="0"/>
                <a:cs typeface="Segoe UI" charset="0"/>
              </a:rPr>
              <a:t>-webkit-transform</a:t>
            </a:r>
            <a:endParaRPr lang="en-US" dirty="0">
              <a:latin typeface="Segoe UI"/>
              <a:cs typeface="Segoe UI"/>
            </a:endParaRPr>
          </a:p>
          <a:p>
            <a:pPr lvl="1"/>
            <a:r>
              <a:rPr lang="en-US" dirty="0">
                <a:solidFill>
                  <a:srgbClr val="FF0000"/>
                </a:solidFill>
                <a:latin typeface="Segoe UI" charset="0"/>
                <a:cs typeface="Segoe UI" charset="0"/>
              </a:rPr>
              <a:t>-moz-transform</a:t>
            </a:r>
            <a:endParaRPr lang="en-US" dirty="0">
              <a:latin typeface="Segoe UI"/>
              <a:cs typeface="Segoe UI"/>
            </a:endParaRPr>
          </a:p>
          <a:p>
            <a:pPr lvl="1"/>
            <a:r>
              <a:rPr lang="en-US" dirty="0">
                <a:solidFill>
                  <a:srgbClr val="FF0000"/>
                </a:solidFill>
                <a:latin typeface="Segoe UI" charset="0"/>
                <a:cs typeface="Segoe UI" charset="0"/>
              </a:rPr>
              <a:t>-ms-transform</a:t>
            </a:r>
            <a:endParaRPr lang="en-US" dirty="0">
              <a:latin typeface="Segoe UI"/>
              <a:cs typeface="Segoe UI"/>
            </a:endParaRPr>
          </a:p>
          <a:p>
            <a:r>
              <a:rPr lang="en-US" dirty="0">
                <a:latin typeface="Segoe UI"/>
                <a:cs typeface="Segoe UI"/>
              </a:rPr>
              <a:t>Vendor prefixes are still needed to support older browser versions, even after the browser vendors have adopted the non-prefixed versions in newer versions</a:t>
            </a:r>
          </a:p>
        </p:txBody>
      </p:sp>
      <p:sp>
        <p:nvSpPr>
          <p:cNvPr id="4" name="Slide Number Placeholder 3"/>
          <p:cNvSpPr>
            <a:spLocks noGrp="1"/>
          </p:cNvSpPr>
          <p:nvPr>
            <p:ph type="sldNum" sz="quarter" idx="12"/>
          </p:nvPr>
        </p:nvSpPr>
        <p:spPr/>
        <p:txBody>
          <a:bodyPr/>
          <a:lstStyle/>
          <a:p>
            <a:fld id="{8C71CAF9-4461-454A-B702-D536C3775752}" type="slidenum">
              <a:rPr lang="en-US" smtClean="0"/>
              <a:t>13</a:t>
            </a:fld>
            <a:endParaRPr lang="en-US" dirty="0"/>
          </a:p>
        </p:txBody>
      </p:sp>
      <p:sp>
        <p:nvSpPr>
          <p:cNvPr id="5" name="Rectangle 5"/>
          <p:cNvSpPr/>
          <p:nvPr/>
        </p:nvSpPr>
        <p:spPr>
          <a:xfrm>
            <a:off x="8649146" y="844656"/>
            <a:ext cx="2694456" cy="369332"/>
          </a:xfrm>
          <a:prstGeom prst="rect">
            <a:avLst/>
          </a:prstGeom>
        </p:spPr>
        <p:txBody>
          <a:bodyPr wrap="none">
            <a:spAutoFit/>
          </a:bodyPr>
          <a:lstStyle/>
          <a:p>
            <a:r>
              <a:rPr lang="en-US" dirty="0">
                <a:solidFill>
                  <a:srgbClr val="DDDDDD"/>
                </a:solidFill>
                <a:cs typeface="Segoe UI"/>
              </a:rPr>
              <a:t>W3C and Web standards</a:t>
            </a:r>
            <a:endParaRPr lang="en-US" dirty="0">
              <a:solidFill>
                <a:srgbClr val="DDDDDD"/>
              </a:solidFill>
            </a:endParaRPr>
          </a:p>
        </p:txBody>
      </p:sp>
    </p:spTree>
    <p:extLst>
      <p:ext uri="{BB962C8B-B14F-4D97-AF65-F5344CB8AC3E}">
        <p14:creationId xmlns:p14="http://schemas.microsoft.com/office/powerpoint/2010/main" val="261936255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References (continued)</a:t>
            </a:r>
          </a:p>
        </p:txBody>
      </p:sp>
      <p:sp>
        <p:nvSpPr>
          <p:cNvPr id="6" name="Content Placeholder 5"/>
          <p:cNvSpPr>
            <a:spLocks noGrp="1"/>
          </p:cNvSpPr>
          <p:nvPr>
            <p:ph idx="1"/>
          </p:nvPr>
        </p:nvSpPr>
        <p:spPr/>
        <p:txBody>
          <a:bodyPr>
            <a:normAutofit/>
          </a:bodyPr>
          <a:lstStyle/>
          <a:p>
            <a:pPr marL="0" indent="0">
              <a:buNone/>
            </a:pPr>
            <a:r>
              <a:rPr lang="en-US" b="1" dirty="0">
                <a:latin typeface="Segoe UI" charset="0"/>
                <a:cs typeface="Segoe UI" charset="0"/>
              </a:rPr>
              <a:t>Touch Events</a:t>
            </a:r>
          </a:p>
          <a:p>
            <a:r>
              <a:rPr lang="en-US" dirty="0">
                <a:latin typeface="Segoe UI" charset="0"/>
                <a:cs typeface="Segoe UI" charset="0"/>
                <a:hlinkClick r:id="rId3"/>
              </a:rPr>
              <a:t>http://msdn.microsoft.com/en-us/library/ie/dn433244%28v=vs.85%29.aspx</a:t>
            </a:r>
          </a:p>
          <a:p>
            <a:r>
              <a:rPr lang="en-US" dirty="0">
                <a:latin typeface="Segoe UI" charset="0"/>
                <a:cs typeface="Segoe UI" charset="0"/>
                <a:hlinkClick r:id="rId4"/>
              </a:rPr>
              <a:t>http://www.w3.org/TR/pointerevents/#list-of-pointer-events</a:t>
            </a:r>
          </a:p>
          <a:p>
            <a:r>
              <a:rPr lang="en-US" dirty="0">
                <a:latin typeface="Segoe UI" charset="0"/>
                <a:cs typeface="Segoe UI" charset="0"/>
                <a:hlinkClick r:id="rId5"/>
              </a:rPr>
              <a:t>http://www.w3.org/TR/touch-events/#list-of-touchevent-types</a:t>
            </a:r>
          </a:p>
          <a:p>
            <a:r>
              <a:rPr lang="en-US" dirty="0">
                <a:latin typeface="Segoe UI" charset="0"/>
                <a:cs typeface="Segoe UI" charset="0"/>
                <a:hlinkClick r:id="rId6"/>
              </a:rPr>
              <a:t>http://handjs.codeplex.com/</a:t>
            </a:r>
          </a:p>
          <a:p>
            <a:r>
              <a:rPr lang="en-US" dirty="0">
                <a:latin typeface="Segoe UI" charset="0"/>
                <a:cs typeface="Segoe UI" charset="0"/>
                <a:hlinkClick r:id="rId7"/>
              </a:rPr>
              <a:t>http://www.html5rocks.com/en/mobile/touchandmouse/</a:t>
            </a:r>
            <a:r>
              <a:rPr lang="en-US" dirty="0">
                <a:latin typeface="Segoe UI" charset="0"/>
                <a:cs typeface="Segoe UI" charset="0"/>
              </a:rPr>
              <a:t> </a:t>
            </a:r>
          </a:p>
          <a:p>
            <a:endParaRPr lang="en-US" dirty="0">
              <a:latin typeface="Segoe UI" charset="0"/>
              <a:cs typeface="Segoe UI" charset="0"/>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130</a:t>
            </a:fld>
            <a:endParaRPr lang="en-US"/>
          </a:p>
        </p:txBody>
      </p:sp>
    </p:spTree>
    <p:extLst>
      <p:ext uri="{BB962C8B-B14F-4D97-AF65-F5344CB8AC3E}">
        <p14:creationId xmlns:p14="http://schemas.microsoft.com/office/powerpoint/2010/main" val="307454868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References</a:t>
            </a:r>
            <a:endParaRPr lang="en-US" dirty="0"/>
          </a:p>
        </p:txBody>
      </p:sp>
      <p:sp>
        <p:nvSpPr>
          <p:cNvPr id="6" name="Content Placeholder 5"/>
          <p:cNvSpPr>
            <a:spLocks noGrp="1"/>
          </p:cNvSpPr>
          <p:nvPr>
            <p:ph idx="1"/>
          </p:nvPr>
        </p:nvSpPr>
        <p:spPr/>
        <p:txBody>
          <a:bodyPr>
            <a:normAutofit/>
          </a:bodyPr>
          <a:lstStyle/>
          <a:p>
            <a:pPr marL="0" indent="0">
              <a:buNone/>
            </a:pPr>
            <a:r>
              <a:rPr lang="en-US" b="1" dirty="0">
                <a:cs typeface="Segoe UI"/>
              </a:rPr>
              <a:t>Browser Testing</a:t>
            </a:r>
          </a:p>
          <a:p>
            <a:r>
              <a:rPr lang="en-US" dirty="0">
                <a:hlinkClick r:id="rId3"/>
              </a:rPr>
              <a:t>http://msdn.microsoft.com/en-us/library/ie/cc288169(v=vs.85).aspx</a:t>
            </a:r>
            <a:endParaRPr lang="en-US" dirty="0"/>
          </a:p>
          <a:p>
            <a:r>
              <a:rPr lang="en-US" dirty="0">
                <a:hlinkClick r:id="rId4"/>
              </a:rPr>
              <a:t>http://www.asp.net/visual-studio/overview/2013/using-browser-link</a:t>
            </a:r>
            <a:endParaRPr lang="en-US" dirty="0"/>
          </a:p>
          <a:p>
            <a:r>
              <a:rPr lang="en-US" dirty="0">
                <a:latin typeface="Segoe UI" charset="0"/>
                <a:cs typeface="Segoe UI" charset="0"/>
                <a:hlinkClick r:id="rId5"/>
              </a:rPr>
              <a:t>http://browserstack.com</a:t>
            </a:r>
            <a:endParaRPr lang="en-US" dirty="0">
              <a:latin typeface="Segoe UI" charset="0"/>
              <a:cs typeface="Segoe UI" charset="0"/>
            </a:endParaRPr>
          </a:p>
          <a:p>
            <a:r>
              <a:rPr lang="en-US" dirty="0">
                <a:latin typeface="Segoe UI" charset="0"/>
                <a:cs typeface="Segoe UI" charset="0"/>
                <a:hlinkClick r:id="rId6"/>
              </a:rPr>
              <a:t>https://modern.ie/en-us/report</a:t>
            </a:r>
          </a:p>
          <a:p>
            <a:endParaRPr lang="en-US" dirty="0">
              <a:cs typeface="Segoe UI"/>
              <a:hlinkClick r:id="rId4"/>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131</a:t>
            </a:fld>
            <a:endParaRPr lang="en-US"/>
          </a:p>
        </p:txBody>
      </p:sp>
    </p:spTree>
    <p:extLst>
      <p:ext uri="{BB962C8B-B14F-4D97-AF65-F5344CB8AC3E}">
        <p14:creationId xmlns:p14="http://schemas.microsoft.com/office/powerpoint/2010/main" val="1621461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Current Standards</a:t>
            </a:r>
            <a:endParaRPr lang="en-US" dirty="0"/>
          </a:p>
        </p:txBody>
      </p:sp>
      <p:sp>
        <p:nvSpPr>
          <p:cNvPr id="3" name="Content Placeholder 2"/>
          <p:cNvSpPr>
            <a:spLocks noGrp="1"/>
          </p:cNvSpPr>
          <p:nvPr>
            <p:ph idx="1"/>
          </p:nvPr>
        </p:nvSpPr>
        <p:spPr/>
        <p:txBody>
          <a:bodyPr/>
          <a:lstStyle/>
          <a:p>
            <a:r>
              <a:rPr lang="en-US" dirty="0">
                <a:hlinkClick r:id="rId3"/>
              </a:rPr>
              <a:t>Web Design and Applications</a:t>
            </a:r>
            <a:endParaRPr lang="en-US" dirty="0" smtClean="0"/>
          </a:p>
          <a:p>
            <a:r>
              <a:rPr lang="en-US" dirty="0">
                <a:hlinkClick r:id="rId4"/>
              </a:rPr>
              <a:t>Web Architecture</a:t>
            </a:r>
            <a:endParaRPr lang="en-US" dirty="0" smtClean="0"/>
          </a:p>
          <a:p>
            <a:r>
              <a:rPr lang="en-US" dirty="0">
                <a:hlinkClick r:id="rId5"/>
              </a:rPr>
              <a:t>Semantic Web</a:t>
            </a:r>
            <a:endParaRPr lang="en-US" dirty="0" smtClean="0"/>
          </a:p>
          <a:p>
            <a:r>
              <a:rPr lang="en-US" dirty="0">
                <a:hlinkClick r:id="rId6"/>
              </a:rPr>
              <a:t>XML Technology</a:t>
            </a:r>
            <a:endParaRPr lang="en-US" dirty="0" smtClean="0"/>
          </a:p>
          <a:p>
            <a:r>
              <a:rPr lang="en-US" dirty="0">
                <a:hlinkClick r:id="rId7"/>
              </a:rPr>
              <a:t>Web of Services</a:t>
            </a:r>
            <a:endParaRPr lang="en-US" dirty="0" smtClean="0"/>
          </a:p>
          <a:p>
            <a:r>
              <a:rPr lang="en-US" dirty="0">
                <a:hlinkClick r:id="rId8"/>
              </a:rPr>
              <a:t>Web of Devices</a:t>
            </a:r>
            <a:endParaRPr lang="en-US" dirty="0" smtClean="0"/>
          </a:p>
          <a:p>
            <a:r>
              <a:rPr lang="en-US" dirty="0">
                <a:hlinkClick r:id="rId9"/>
              </a:rPr>
              <a:t>Browser Authoring Tools</a:t>
            </a:r>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14</a:t>
            </a:fld>
            <a:endParaRPr lang="en-US" dirty="0"/>
          </a:p>
        </p:txBody>
      </p:sp>
      <p:sp>
        <p:nvSpPr>
          <p:cNvPr id="5" name="Rectangle 5"/>
          <p:cNvSpPr/>
          <p:nvPr/>
        </p:nvSpPr>
        <p:spPr>
          <a:xfrm>
            <a:off x="8649146" y="844656"/>
            <a:ext cx="2694456" cy="369332"/>
          </a:xfrm>
          <a:prstGeom prst="rect">
            <a:avLst/>
          </a:prstGeom>
        </p:spPr>
        <p:txBody>
          <a:bodyPr wrap="none">
            <a:spAutoFit/>
          </a:bodyPr>
          <a:lstStyle/>
          <a:p>
            <a:r>
              <a:rPr lang="en-US" dirty="0">
                <a:solidFill>
                  <a:srgbClr val="DDDDDD"/>
                </a:solidFill>
                <a:cs typeface="Segoe UI"/>
              </a:rPr>
              <a:t>W3C and Web standards</a:t>
            </a:r>
            <a:endParaRPr lang="en-US" dirty="0">
              <a:solidFill>
                <a:srgbClr val="DDDDDD"/>
              </a:solidFill>
            </a:endParaRPr>
          </a:p>
        </p:txBody>
      </p:sp>
    </p:spTree>
    <p:extLst>
      <p:ext uri="{BB962C8B-B14F-4D97-AF65-F5344CB8AC3E}">
        <p14:creationId xmlns:p14="http://schemas.microsoft.com/office/powerpoint/2010/main" val="3046637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Example Standards</a:t>
            </a:r>
            <a:endParaRPr lang="en-US" dirty="0"/>
          </a:p>
        </p:txBody>
      </p:sp>
      <p:sp>
        <p:nvSpPr>
          <p:cNvPr id="3" name="Content Placeholder 2"/>
          <p:cNvSpPr>
            <a:spLocks noGrp="1"/>
          </p:cNvSpPr>
          <p:nvPr>
            <p:ph idx="1"/>
          </p:nvPr>
        </p:nvSpPr>
        <p:spPr/>
        <p:txBody>
          <a:bodyPr/>
          <a:lstStyle/>
          <a:p>
            <a:r>
              <a:rPr lang="en-US" dirty="0">
                <a:hlinkClick r:id="rId3"/>
              </a:rPr>
              <a:t>Dom Level 3 Core</a:t>
            </a:r>
            <a:r>
              <a:rPr lang="en-US" dirty="0" smtClean="0"/>
              <a:t> – A language agnostic way of manipulating web pages</a:t>
            </a:r>
          </a:p>
          <a:p>
            <a:r>
              <a:rPr lang="en-US" dirty="0">
                <a:hlinkClick r:id="rId4"/>
              </a:rPr>
              <a:t>HTML5</a:t>
            </a:r>
            <a:r>
              <a:rPr lang="en-US" dirty="0" smtClean="0"/>
              <a:t> – The standard for defining HTML5 web pages</a:t>
            </a:r>
          </a:p>
          <a:p>
            <a:r>
              <a:rPr lang="en-US" dirty="0">
                <a:hlinkClick r:id="rId5"/>
              </a:rPr>
              <a:t>Selectors Level 3</a:t>
            </a:r>
            <a:r>
              <a:rPr lang="en-US" dirty="0" smtClean="0"/>
              <a:t> – CSS3 selectors</a:t>
            </a:r>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15</a:t>
            </a:fld>
            <a:endParaRPr lang="en-US" dirty="0"/>
          </a:p>
        </p:txBody>
      </p:sp>
      <p:sp>
        <p:nvSpPr>
          <p:cNvPr id="5" name="Rectangle 5"/>
          <p:cNvSpPr/>
          <p:nvPr/>
        </p:nvSpPr>
        <p:spPr>
          <a:xfrm>
            <a:off x="8649146" y="844656"/>
            <a:ext cx="2694456" cy="369332"/>
          </a:xfrm>
          <a:prstGeom prst="rect">
            <a:avLst/>
          </a:prstGeom>
        </p:spPr>
        <p:txBody>
          <a:bodyPr wrap="none">
            <a:spAutoFit/>
          </a:bodyPr>
          <a:lstStyle/>
          <a:p>
            <a:r>
              <a:rPr lang="en-US" dirty="0">
                <a:solidFill>
                  <a:srgbClr val="DDDDDD"/>
                </a:solidFill>
                <a:cs typeface="Segoe UI"/>
              </a:rPr>
              <a:t>W3C and Web standards</a:t>
            </a:r>
            <a:endParaRPr lang="en-US" dirty="0">
              <a:solidFill>
                <a:srgbClr val="DDDDDD"/>
              </a:solidFill>
            </a:endParaRPr>
          </a:p>
        </p:txBody>
      </p:sp>
    </p:spTree>
    <p:extLst>
      <p:ext uri="{BB962C8B-B14F-4D97-AF65-F5344CB8AC3E}">
        <p14:creationId xmlns:p14="http://schemas.microsoft.com/office/powerpoint/2010/main" val="1242060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W3C and Web Standards</a:t>
            </a:r>
            <a:r>
              <a:rPr lang="en-US" dirty="0">
                <a:solidFill>
                  <a:srgbClr val="454545"/>
                </a:solidFill>
                <a:cs typeface="Segoe UI"/>
              </a:rPr>
              <a:t/>
            </a:r>
            <a:br>
              <a:rPr lang="en-US" dirty="0">
                <a:solidFill>
                  <a:srgbClr val="454545"/>
                </a:solidFill>
                <a:cs typeface="Segoe UI"/>
              </a:rPr>
            </a:br>
            <a:r>
              <a:rPr lang="en-US" dirty="0">
                <a:solidFill>
                  <a:srgbClr val="454545"/>
                </a:solidFill>
                <a:latin typeface="Segoe UI"/>
                <a:cs typeface="Segoe UI"/>
              </a:rPr>
              <a:t>WHATWG and Contention</a:t>
            </a: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t>16</a:t>
            </a:fld>
            <a:endParaRPr lang="en-US" dirty="0"/>
          </a:p>
        </p:txBody>
      </p:sp>
    </p:spTree>
    <p:extLst>
      <p:ext uri="{BB962C8B-B14F-4D97-AF65-F5344CB8AC3E}">
        <p14:creationId xmlns:p14="http://schemas.microsoft.com/office/powerpoint/2010/main" val="795665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Contention</a:t>
            </a:r>
            <a:endParaRPr lang="en-US" dirty="0"/>
          </a:p>
        </p:txBody>
      </p:sp>
      <p:sp>
        <p:nvSpPr>
          <p:cNvPr id="3" name="Content Placeholder 2"/>
          <p:cNvSpPr>
            <a:spLocks noGrp="1"/>
          </p:cNvSpPr>
          <p:nvPr>
            <p:ph idx="1"/>
          </p:nvPr>
        </p:nvSpPr>
        <p:spPr/>
        <p:txBody>
          <a:bodyPr/>
          <a:lstStyle/>
          <a:p>
            <a:r>
              <a:rPr lang="en-US" dirty="0">
                <a:latin typeface="Segoe UI" charset="0"/>
                <a:cs typeface="Segoe UI" charset="0"/>
              </a:rPr>
              <a:t>There were deferring opinions after a workshop, and the WHATWG was formed</a:t>
            </a:r>
            <a:endParaRPr lang="en-US" dirty="0"/>
          </a:p>
          <a:p>
            <a:r>
              <a:rPr lang="en-US" dirty="0">
                <a:cs typeface="Segoe UI"/>
              </a:rPr>
              <a:t>Individuals from Apple, Mozilla, and Opera founded WHATWG in 2004 in response to the slow development of W3C web standards and W3C's decision to abandon HTML5 in favor of XML-based technologies</a:t>
            </a:r>
          </a:p>
          <a:p>
            <a:r>
              <a:rPr lang="en-US" dirty="0">
                <a:cs typeface="Segoe UI"/>
              </a:rPr>
              <a:t>In 2007, the HTML working group of W3C agreed to adopt WHATWG's HTML5 as the starting point of its work</a:t>
            </a:r>
          </a:p>
        </p:txBody>
      </p:sp>
      <p:sp>
        <p:nvSpPr>
          <p:cNvPr id="4" name="Slide Number Placeholder 3"/>
          <p:cNvSpPr>
            <a:spLocks noGrp="1"/>
          </p:cNvSpPr>
          <p:nvPr>
            <p:ph type="sldNum" sz="quarter" idx="12"/>
          </p:nvPr>
        </p:nvSpPr>
        <p:spPr/>
        <p:txBody>
          <a:bodyPr/>
          <a:lstStyle/>
          <a:p>
            <a:fld id="{8C71CAF9-4461-454A-B702-D536C3775752}" type="slidenum">
              <a:rPr lang="en-US" smtClean="0"/>
              <a:t>17</a:t>
            </a:fld>
            <a:endParaRPr lang="en-US" dirty="0"/>
          </a:p>
        </p:txBody>
      </p:sp>
      <p:sp>
        <p:nvSpPr>
          <p:cNvPr id="5" name="Rectangle 5"/>
          <p:cNvSpPr/>
          <p:nvPr/>
        </p:nvSpPr>
        <p:spPr>
          <a:xfrm>
            <a:off x="8649146" y="844656"/>
            <a:ext cx="2694456" cy="369332"/>
          </a:xfrm>
          <a:prstGeom prst="rect">
            <a:avLst/>
          </a:prstGeom>
        </p:spPr>
        <p:txBody>
          <a:bodyPr wrap="none">
            <a:spAutoFit/>
          </a:bodyPr>
          <a:lstStyle/>
          <a:p>
            <a:r>
              <a:rPr lang="en-US" dirty="0">
                <a:solidFill>
                  <a:srgbClr val="DDDDDD"/>
                </a:solidFill>
                <a:cs typeface="Segoe UI"/>
              </a:rPr>
              <a:t>W3C and Web standards</a:t>
            </a:r>
            <a:endParaRPr lang="en-US" dirty="0">
              <a:solidFill>
                <a:srgbClr val="DDDDDD"/>
              </a:solidFill>
            </a:endParaRPr>
          </a:p>
        </p:txBody>
      </p:sp>
    </p:spTree>
    <p:extLst>
      <p:ext uri="{BB962C8B-B14F-4D97-AF65-F5344CB8AC3E}">
        <p14:creationId xmlns:p14="http://schemas.microsoft.com/office/powerpoint/2010/main" val="2418254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WHATWG</a:t>
            </a:r>
            <a:endParaRPr lang="en-US" dirty="0"/>
          </a:p>
        </p:txBody>
      </p:sp>
      <p:sp>
        <p:nvSpPr>
          <p:cNvPr id="3" name="Content Placeholder 2"/>
          <p:cNvSpPr>
            <a:spLocks noGrp="1"/>
          </p:cNvSpPr>
          <p:nvPr>
            <p:ph idx="1"/>
          </p:nvPr>
        </p:nvSpPr>
        <p:spPr/>
        <p:txBody>
          <a:bodyPr/>
          <a:lstStyle/>
          <a:p>
            <a:r>
              <a:rPr lang="en-US" dirty="0">
                <a:hlinkClick r:id="rId3"/>
              </a:rPr>
              <a:t>Web Hypertext Application Technology Working Group</a:t>
            </a:r>
            <a:endParaRPr lang="en-US" dirty="0"/>
          </a:p>
          <a:p>
            <a:r>
              <a:rPr lang="en-US" dirty="0"/>
              <a:t>Focuses on HTML and APIs for web applications</a:t>
            </a:r>
          </a:p>
          <a:p>
            <a:r>
              <a:rPr lang="en-US" dirty="0"/>
              <a:t>Similar standards to W3C </a:t>
            </a:r>
          </a:p>
          <a:p>
            <a:r>
              <a:rPr lang="en-US" dirty="0"/>
              <a:t>Works through mailing lists</a:t>
            </a:r>
          </a:p>
          <a:p>
            <a:r>
              <a:rPr lang="en-US" dirty="0"/>
              <a:t>“Living standard” that continually evolves over time to be one step ahead of implementation</a:t>
            </a:r>
          </a:p>
        </p:txBody>
      </p:sp>
      <p:sp>
        <p:nvSpPr>
          <p:cNvPr id="4" name="Slide Number Placeholder 3"/>
          <p:cNvSpPr>
            <a:spLocks noGrp="1"/>
          </p:cNvSpPr>
          <p:nvPr>
            <p:ph type="sldNum" sz="quarter" idx="12"/>
          </p:nvPr>
        </p:nvSpPr>
        <p:spPr/>
        <p:txBody>
          <a:bodyPr/>
          <a:lstStyle/>
          <a:p>
            <a:fld id="{8C71CAF9-4461-454A-B702-D536C3775752}" type="slidenum">
              <a:rPr lang="en-US" smtClean="0"/>
              <a:t>18</a:t>
            </a:fld>
            <a:endParaRPr lang="en-US" dirty="0"/>
          </a:p>
        </p:txBody>
      </p:sp>
      <p:sp>
        <p:nvSpPr>
          <p:cNvPr id="5" name="Rectangle 5"/>
          <p:cNvSpPr/>
          <p:nvPr/>
        </p:nvSpPr>
        <p:spPr>
          <a:xfrm>
            <a:off x="8649146" y="844656"/>
            <a:ext cx="2694456" cy="369332"/>
          </a:xfrm>
          <a:prstGeom prst="rect">
            <a:avLst/>
          </a:prstGeom>
        </p:spPr>
        <p:txBody>
          <a:bodyPr wrap="none">
            <a:spAutoFit/>
          </a:bodyPr>
          <a:lstStyle/>
          <a:p>
            <a:r>
              <a:rPr lang="en-US" dirty="0">
                <a:solidFill>
                  <a:srgbClr val="DDDDDD"/>
                </a:solidFill>
                <a:cs typeface="Segoe UI"/>
              </a:rPr>
              <a:t>W3C and Web standards</a:t>
            </a:r>
            <a:endParaRPr lang="en-US" dirty="0">
              <a:solidFill>
                <a:srgbClr val="DDDDDD"/>
              </a:solidFill>
            </a:endParaRPr>
          </a:p>
        </p:txBody>
      </p:sp>
    </p:spTree>
    <p:extLst>
      <p:ext uri="{BB962C8B-B14F-4D97-AF65-F5344CB8AC3E}">
        <p14:creationId xmlns:p14="http://schemas.microsoft.com/office/powerpoint/2010/main" val="1669234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WHATWG</a:t>
            </a:r>
            <a:endParaRPr lang="en-US" dirty="0"/>
          </a:p>
        </p:txBody>
      </p:sp>
      <p:sp>
        <p:nvSpPr>
          <p:cNvPr id="3" name="Content Placeholder 2"/>
          <p:cNvSpPr>
            <a:spLocks noGrp="1"/>
          </p:cNvSpPr>
          <p:nvPr>
            <p:ph idx="1"/>
          </p:nvPr>
        </p:nvSpPr>
        <p:spPr/>
        <p:txBody>
          <a:bodyPr/>
          <a:lstStyle/>
          <a:p>
            <a:pPr marL="0" indent="0">
              <a:buNone/>
            </a:pPr>
            <a:r>
              <a:rPr lang="en-US" dirty="0"/>
              <a:t>“The WHATWG was based on several core principles, in particular that technologies need to be backwards compatible, that specifications and implementations need to match even if this means changing the specification rather than the implementations, and that specifications need to be detailed enough that implementations can achieve complete interoperability without reverse-engineering each other</a:t>
            </a:r>
            <a:r>
              <a:rPr lang="en-US" dirty="0" smtClean="0"/>
              <a:t>.”</a:t>
            </a:r>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19</a:t>
            </a:fld>
            <a:endParaRPr lang="en-US" dirty="0"/>
          </a:p>
        </p:txBody>
      </p:sp>
      <p:sp>
        <p:nvSpPr>
          <p:cNvPr id="5" name="Rectangle 5"/>
          <p:cNvSpPr/>
          <p:nvPr/>
        </p:nvSpPr>
        <p:spPr>
          <a:xfrm>
            <a:off x="8649146" y="844656"/>
            <a:ext cx="2694456" cy="369332"/>
          </a:xfrm>
          <a:prstGeom prst="rect">
            <a:avLst/>
          </a:prstGeom>
        </p:spPr>
        <p:txBody>
          <a:bodyPr wrap="none">
            <a:spAutoFit/>
          </a:bodyPr>
          <a:lstStyle/>
          <a:p>
            <a:r>
              <a:rPr lang="en-US" dirty="0">
                <a:solidFill>
                  <a:srgbClr val="DDDDDD"/>
                </a:solidFill>
                <a:cs typeface="Segoe UI"/>
              </a:rPr>
              <a:t>W3C and Web standards</a:t>
            </a:r>
            <a:endParaRPr lang="en-US" dirty="0">
              <a:solidFill>
                <a:srgbClr val="DDDDDD"/>
              </a:solidFill>
            </a:endParaRPr>
          </a:p>
        </p:txBody>
      </p:sp>
    </p:spTree>
    <p:extLst>
      <p:ext uri="{BB962C8B-B14F-4D97-AF65-F5344CB8AC3E}">
        <p14:creationId xmlns:p14="http://schemas.microsoft.com/office/powerpoint/2010/main" val="326837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FF"/>
                </a:solidFill>
                <a:latin typeface="Segoe UI"/>
                <a:cs typeface="Segoe UI"/>
              </a:rPr>
              <a:t>W3C and Web Standards</a:t>
            </a:r>
            <a:endParaRPr lang="en-US" dirty="0">
              <a:solidFill>
                <a:srgbClr val="FFFFFF"/>
              </a:solidFill>
              <a:latin typeface="Segoe UI"/>
              <a:cs typeface="Segoe UI"/>
            </a:endParaRP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t>2</a:t>
            </a:fld>
            <a:endParaRPr lang="en-US" dirty="0"/>
          </a:p>
        </p:txBody>
      </p:sp>
    </p:spTree>
    <p:extLst>
      <p:ext uri="{BB962C8B-B14F-4D97-AF65-F5344CB8AC3E}">
        <p14:creationId xmlns:p14="http://schemas.microsoft.com/office/powerpoint/2010/main" val="4262563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FFFFFF"/>
                </a:solidFill>
                <a:latin typeface="Segoe UI"/>
                <a:cs typeface="Segoe UI"/>
              </a:rPr>
              <a:t>Setting Up a Web Development Environment</a:t>
            </a:r>
          </a:p>
        </p:txBody>
      </p:sp>
      <p:sp>
        <p:nvSpPr>
          <p:cNvPr id="5" name="Text Placeholder 4"/>
          <p:cNvSpPr>
            <a:spLocks noGrp="1"/>
          </p:cNvSpPr>
          <p:nvPr>
            <p:ph type="body" idx="1"/>
          </p:nvPr>
        </p:nvSpPr>
        <p:spPr/>
        <p:txBody>
          <a:bodyPr/>
          <a:lstStyle/>
          <a:p>
            <a:endParaRPr lang="en-US" dirty="0">
              <a:latin typeface="Segoe UI" charset="0"/>
              <a:cs typeface="Segoe UI" charset="0"/>
            </a:endParaRPr>
          </a:p>
          <a:p>
            <a:endParaRPr lang="en-US" dirty="0">
              <a:latin typeface="Segoe UI" charset="0"/>
              <a:cs typeface="Segoe UI" charset="0"/>
            </a:endParaRPr>
          </a:p>
          <a:p>
            <a:endParaRPr lang="en-US" dirty="0">
              <a:solidFill>
                <a:schemeClr val="bg2"/>
              </a:solidFill>
              <a:latin typeface="Segoe UI" charset="0"/>
              <a:cs typeface="Segoe UI" charset="0"/>
            </a:endParaRPr>
          </a:p>
          <a:p>
            <a:endParaRPr lang="en-US" dirty="0"/>
          </a:p>
        </p:txBody>
      </p:sp>
      <p:sp>
        <p:nvSpPr>
          <p:cNvPr id="2" name="Slide Number Placeholder 1"/>
          <p:cNvSpPr>
            <a:spLocks noGrp="1"/>
          </p:cNvSpPr>
          <p:nvPr>
            <p:ph type="sldNum" sz="quarter" idx="12"/>
          </p:nvPr>
        </p:nvSpPr>
        <p:spPr/>
        <p:txBody>
          <a:bodyPr/>
          <a:lstStyle/>
          <a:p>
            <a:fld id="{8C71CAF9-4461-454A-B702-D536C3775752}" type="slidenum">
              <a:rPr lang="en-US" smtClean="0"/>
              <a:t>20</a:t>
            </a:fld>
            <a:endParaRPr lang="en-US"/>
          </a:p>
        </p:txBody>
      </p:sp>
    </p:spTree>
    <p:extLst>
      <p:ext uri="{BB962C8B-B14F-4D97-AF65-F5344CB8AC3E}">
        <p14:creationId xmlns:p14="http://schemas.microsoft.com/office/powerpoint/2010/main" val="1038733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Installing Browsers</a:t>
            </a:r>
            <a:endParaRPr lang="en-US" dirty="0"/>
          </a:p>
        </p:txBody>
      </p:sp>
      <p:sp>
        <p:nvSpPr>
          <p:cNvPr id="3" name="Content Placeholder 2"/>
          <p:cNvSpPr>
            <a:spLocks noGrp="1"/>
          </p:cNvSpPr>
          <p:nvPr>
            <p:ph idx="1"/>
          </p:nvPr>
        </p:nvSpPr>
        <p:spPr/>
        <p:txBody>
          <a:bodyPr>
            <a:normAutofit lnSpcReduction="10000"/>
          </a:bodyPr>
          <a:lstStyle/>
          <a:p>
            <a:r>
              <a:rPr lang="en-US" dirty="0">
                <a:latin typeface="Segoe UI" charset="0"/>
                <a:cs typeface="Segoe UI" charset="0"/>
              </a:rPr>
              <a:t>Web developers must test on many different browsers to ensure compatability for the most users possible</a:t>
            </a:r>
          </a:p>
          <a:p>
            <a:pPr lvl="1"/>
            <a:r>
              <a:rPr lang="en-US" dirty="0">
                <a:latin typeface="Segoe UI" charset="0"/>
                <a:cs typeface="Segoe UI" charset="0"/>
              </a:rPr>
              <a:t>First step is to install multiple browsers:</a:t>
            </a:r>
            <a:br>
              <a:rPr lang="en-US" dirty="0">
                <a:latin typeface="Segoe UI" charset="0"/>
                <a:cs typeface="Segoe UI" charset="0"/>
              </a:rPr>
            </a:br>
            <a:endParaRPr lang="en-US" dirty="0">
              <a:latin typeface="Segoe UI" charset="0"/>
              <a:cs typeface="Segoe UI" charset="0"/>
            </a:endParaRPr>
          </a:p>
          <a:p>
            <a:pPr marL="914400" lvl="1" indent="-457200">
              <a:buFont typeface="+mj-lt"/>
              <a:buAutoNum type="arabicPeriod"/>
            </a:pPr>
            <a:r>
              <a:rPr lang="en-US" dirty="0">
                <a:latin typeface="Segoe UI" charset="0"/>
                <a:cs typeface="Segoe UI" charset="0"/>
              </a:rPr>
              <a:t>Internet Explorer</a:t>
            </a:r>
          </a:p>
          <a:p>
            <a:pPr marL="914400" lvl="1" indent="-457200">
              <a:buFont typeface="+mj-lt"/>
              <a:buAutoNum type="arabicPeriod"/>
            </a:pPr>
            <a:r>
              <a:rPr lang="en-US" dirty="0">
                <a:latin typeface="Segoe UI" charset="0"/>
                <a:cs typeface="Segoe UI" charset="0"/>
              </a:rPr>
              <a:t>Firefox</a:t>
            </a:r>
          </a:p>
          <a:p>
            <a:pPr marL="914400" lvl="1" indent="-457200">
              <a:buFont typeface="+mj-lt"/>
              <a:buAutoNum type="arabicPeriod"/>
            </a:pPr>
            <a:r>
              <a:rPr lang="en-US" dirty="0">
                <a:latin typeface="Segoe UI" charset="0"/>
                <a:cs typeface="Segoe UI" charset="0"/>
              </a:rPr>
              <a:t>Chrome</a:t>
            </a:r>
          </a:p>
          <a:p>
            <a:pPr marL="914400" lvl="1" indent="-457200">
              <a:buFont typeface="+mj-lt"/>
              <a:buAutoNum type="arabicPeriod"/>
            </a:pPr>
            <a:r>
              <a:rPr lang="en-US" dirty="0">
                <a:latin typeface="Segoe UI" charset="0"/>
                <a:cs typeface="Segoe UI" charset="0"/>
              </a:rPr>
              <a:t>Opera</a:t>
            </a:r>
          </a:p>
          <a:p>
            <a:pPr marL="914400" lvl="1" indent="-457200">
              <a:buFont typeface="+mj-lt"/>
              <a:buAutoNum type="arabicPeriod"/>
            </a:pPr>
            <a:r>
              <a:rPr lang="en-US" dirty="0">
                <a:latin typeface="Segoe UI" charset="0"/>
                <a:cs typeface="Segoe UI" charset="0"/>
              </a:rPr>
              <a:t>Safari (if on a Mac)</a:t>
            </a:r>
            <a:br>
              <a:rPr lang="en-US" dirty="0">
                <a:latin typeface="Segoe UI" charset="0"/>
                <a:cs typeface="Segoe UI" charset="0"/>
              </a:rPr>
            </a:br>
            <a:endParaRPr lang="en-US" dirty="0">
              <a:latin typeface="Segoe UI" charset="0"/>
              <a:cs typeface="Segoe UI" charset="0"/>
            </a:endParaRPr>
          </a:p>
          <a:p>
            <a:pPr lvl="1"/>
            <a:r>
              <a:rPr lang="en-US" dirty="0">
                <a:latin typeface="Segoe UI" charset="0"/>
                <a:cs typeface="Segoe UI" charset="0"/>
              </a:rPr>
              <a:t>Alternatively, developers could simply use </a:t>
            </a:r>
            <a:r>
              <a:rPr lang="en-US" dirty="0">
                <a:latin typeface="Segoe UI" charset="0"/>
                <a:cs typeface="Segoe UI" charset="0"/>
                <a:hlinkClick r:id="rId3"/>
              </a:rPr>
              <a:t>BrowserStack</a:t>
            </a:r>
            <a:r>
              <a:rPr lang="en-US" dirty="0">
                <a:latin typeface="Segoe UI" charset="0"/>
                <a:cs typeface="Segoe UI" charset="0"/>
              </a:rPr>
              <a:t> to run remote virtual machines for testing in other browsers</a:t>
            </a:r>
          </a:p>
        </p:txBody>
      </p:sp>
      <p:sp>
        <p:nvSpPr>
          <p:cNvPr id="4" name="Slide Number Placeholder 3"/>
          <p:cNvSpPr>
            <a:spLocks noGrp="1"/>
          </p:cNvSpPr>
          <p:nvPr>
            <p:ph type="sldNum" sz="quarter" idx="12"/>
          </p:nvPr>
        </p:nvSpPr>
        <p:spPr/>
        <p:txBody>
          <a:bodyPr/>
          <a:lstStyle/>
          <a:p>
            <a:fld id="{8C71CAF9-4461-454A-B702-D536C3775752}" type="slidenum">
              <a:rPr lang="en-US" smtClean="0"/>
              <a:t>21</a:t>
            </a:fld>
            <a:endParaRPr lang="en-US" dirty="0"/>
          </a:p>
        </p:txBody>
      </p:sp>
      <p:sp>
        <p:nvSpPr>
          <p:cNvPr id="5" name="Rectangle 5"/>
          <p:cNvSpPr/>
          <p:nvPr/>
        </p:nvSpPr>
        <p:spPr>
          <a:xfrm>
            <a:off x="7305626" y="833438"/>
            <a:ext cx="4175174" cy="369887"/>
          </a:xfrm>
          <a:prstGeom prst="rect">
            <a:avLst/>
          </a:prstGeom>
        </p:spPr>
        <p:txBody>
          <a:bodyPr wrap="square">
            <a:spAutoFit/>
          </a:bodyPr>
          <a:lstStyle/>
          <a:p>
            <a:pPr algn="r"/>
            <a:r>
              <a:rPr lang="en-US" dirty="0">
                <a:solidFill>
                  <a:srgbClr val="DDDDDD"/>
                </a:solidFill>
                <a:cs typeface="Segoe UI"/>
              </a:rPr>
              <a:t>Setting up a Web Dev Environment</a:t>
            </a:r>
            <a:endParaRPr lang="en-US" dirty="0">
              <a:solidFill>
                <a:srgbClr val="DDDDDD"/>
              </a:solidFill>
            </a:endParaRPr>
          </a:p>
        </p:txBody>
      </p:sp>
    </p:spTree>
    <p:extLst>
      <p:ext uri="{BB962C8B-B14F-4D97-AF65-F5344CB8AC3E}">
        <p14:creationId xmlns:p14="http://schemas.microsoft.com/office/powerpoint/2010/main" val="1244041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Right Tool For the Job</a:t>
            </a:r>
            <a:endParaRPr lang="en-US" dirty="0"/>
          </a:p>
        </p:txBody>
      </p:sp>
      <p:sp>
        <p:nvSpPr>
          <p:cNvPr id="3" name="Content Placeholder 2"/>
          <p:cNvSpPr>
            <a:spLocks noGrp="1"/>
          </p:cNvSpPr>
          <p:nvPr>
            <p:ph idx="1"/>
          </p:nvPr>
        </p:nvSpPr>
        <p:spPr/>
        <p:txBody>
          <a:bodyPr/>
          <a:lstStyle/>
          <a:p>
            <a:r>
              <a:rPr lang="en-US" dirty="0">
                <a:latin typeface="Segoe UI" charset="0"/>
                <a:cs typeface="Segoe UI" charset="0"/>
              </a:rPr>
              <a:t>Many different code editors can be used to develop web applications</a:t>
            </a:r>
          </a:p>
          <a:p>
            <a:pPr lvl="1"/>
            <a:r>
              <a:rPr lang="en-US" dirty="0">
                <a:latin typeface="Segoe UI" charset="0"/>
                <a:cs typeface="Segoe UI" charset="0"/>
              </a:rPr>
              <a:t>Lightweight editors like </a:t>
            </a:r>
            <a:r>
              <a:rPr lang="en-US" dirty="0">
                <a:latin typeface="Segoe UI" charset="0"/>
                <a:cs typeface="Segoe UI" charset="0"/>
                <a:hlinkClick r:id="rId3"/>
              </a:rPr>
              <a:t>vim</a:t>
            </a:r>
            <a:r>
              <a:rPr lang="en-US" dirty="0">
                <a:latin typeface="Segoe UI" charset="0"/>
                <a:cs typeface="Segoe UI" charset="0"/>
              </a:rPr>
              <a:t> and </a:t>
            </a:r>
            <a:r>
              <a:rPr lang="en-US" dirty="0">
                <a:latin typeface="Segoe UI" charset="0"/>
                <a:cs typeface="Segoe UI" charset="0"/>
                <a:hlinkClick r:id="rId4"/>
              </a:rPr>
              <a:t>Sublime Text</a:t>
            </a:r>
            <a:r>
              <a:rPr lang="en-US" dirty="0">
                <a:latin typeface="Segoe UI" charset="0"/>
                <a:cs typeface="Segoe UI" charset="0"/>
              </a:rPr>
              <a:t> are great for speed and extensibility</a:t>
            </a:r>
          </a:p>
          <a:p>
            <a:pPr lvl="1"/>
            <a:r>
              <a:rPr lang="en-US" dirty="0">
                <a:latin typeface="Segoe UI" charset="0"/>
                <a:cs typeface="Segoe UI" charset="0"/>
              </a:rPr>
              <a:t>Larger IDEs like </a:t>
            </a:r>
            <a:r>
              <a:rPr lang="en-US" dirty="0">
                <a:latin typeface="Segoe UI" charset="0"/>
                <a:cs typeface="Segoe UI" charset="0"/>
                <a:hlinkClick r:id="rId5"/>
              </a:rPr>
              <a:t>Visual Studio</a:t>
            </a:r>
            <a:r>
              <a:rPr lang="en-US" dirty="0">
                <a:latin typeface="Segoe UI" charset="0"/>
                <a:cs typeface="Segoe UI" charset="0"/>
              </a:rPr>
              <a:t> and </a:t>
            </a:r>
            <a:r>
              <a:rPr lang="en-US" dirty="0">
                <a:latin typeface="Segoe UI" charset="0"/>
                <a:cs typeface="Segoe UI" charset="0"/>
                <a:hlinkClick r:id="rId6"/>
              </a:rPr>
              <a:t>Eclipse</a:t>
            </a:r>
            <a:r>
              <a:rPr lang="en-US" dirty="0">
                <a:latin typeface="Segoe UI" charset="0"/>
                <a:cs typeface="Segoe UI" charset="0"/>
              </a:rPr>
              <a:t> can provide more features, but can be slower for some tasks</a:t>
            </a:r>
          </a:p>
          <a:p>
            <a:endParaRPr lang="en-US" dirty="0">
              <a:latin typeface="Segoe UI" charset="0"/>
              <a:cs typeface="Segoe UI" charset="0"/>
            </a:endParaRPr>
          </a:p>
          <a:p>
            <a:r>
              <a:rPr lang="en-US" dirty="0">
                <a:latin typeface="Segoe UI" charset="0"/>
                <a:cs typeface="Segoe UI" charset="0"/>
              </a:rPr>
              <a:t>Ultimately, this comes down to developer preference</a:t>
            </a:r>
          </a:p>
        </p:txBody>
      </p:sp>
      <p:sp>
        <p:nvSpPr>
          <p:cNvPr id="4" name="Slide Number Placeholder 3"/>
          <p:cNvSpPr>
            <a:spLocks noGrp="1"/>
          </p:cNvSpPr>
          <p:nvPr>
            <p:ph type="sldNum" sz="quarter" idx="12"/>
          </p:nvPr>
        </p:nvSpPr>
        <p:spPr/>
        <p:txBody>
          <a:bodyPr/>
          <a:lstStyle/>
          <a:p>
            <a:fld id="{8C71CAF9-4461-454A-B702-D536C3775752}" type="slidenum">
              <a:rPr lang="en-US" smtClean="0"/>
              <a:t>22</a:t>
            </a:fld>
            <a:endParaRPr lang="en-US" dirty="0"/>
          </a:p>
        </p:txBody>
      </p:sp>
      <p:sp>
        <p:nvSpPr>
          <p:cNvPr id="6" name="Rectangle 5"/>
          <p:cNvSpPr/>
          <p:nvPr/>
        </p:nvSpPr>
        <p:spPr>
          <a:xfrm>
            <a:off x="7299231" y="832036"/>
            <a:ext cx="4175174" cy="369887"/>
          </a:xfrm>
          <a:prstGeom prst="rect">
            <a:avLst/>
          </a:prstGeom>
        </p:spPr>
        <p:txBody>
          <a:bodyPr wrap="square">
            <a:spAutoFit/>
          </a:bodyPr>
          <a:lstStyle/>
          <a:p>
            <a:pPr algn="r"/>
            <a:r>
              <a:rPr lang="en-US" dirty="0">
                <a:solidFill>
                  <a:srgbClr val="DDDDDD"/>
                </a:solidFill>
                <a:cs typeface="Segoe UI"/>
              </a:rPr>
              <a:t>Setting up a Web Dev Environment</a:t>
            </a:r>
            <a:endParaRPr lang="en-US" dirty="0">
              <a:solidFill>
                <a:srgbClr val="DDDDDD"/>
              </a:solidFill>
            </a:endParaRPr>
          </a:p>
        </p:txBody>
      </p:sp>
    </p:spTree>
    <p:extLst>
      <p:ext uri="{BB962C8B-B14F-4D97-AF65-F5344CB8AC3E}">
        <p14:creationId xmlns:p14="http://schemas.microsoft.com/office/powerpoint/2010/main" val="1096977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Source Control</a:t>
            </a:r>
            <a:endParaRPr lang="en-US" dirty="0"/>
          </a:p>
        </p:txBody>
      </p:sp>
      <p:sp>
        <p:nvSpPr>
          <p:cNvPr id="3" name="Content Placeholder 2"/>
          <p:cNvSpPr>
            <a:spLocks noGrp="1"/>
          </p:cNvSpPr>
          <p:nvPr>
            <p:ph idx="1"/>
          </p:nvPr>
        </p:nvSpPr>
        <p:spPr/>
        <p:txBody>
          <a:bodyPr/>
          <a:lstStyle/>
          <a:p>
            <a:r>
              <a:rPr lang="en-US" dirty="0">
                <a:latin typeface="Segoe UI" charset="0"/>
                <a:cs typeface="Segoe UI" charset="0"/>
              </a:rPr>
              <a:t>Developers will also need a source control system installed</a:t>
            </a:r>
          </a:p>
          <a:p>
            <a:endParaRPr lang="en-US" dirty="0">
              <a:latin typeface="Segoe UI" charset="0"/>
              <a:cs typeface="Segoe UI" charset="0"/>
            </a:endParaRPr>
          </a:p>
          <a:p>
            <a:r>
              <a:rPr lang="en-US" dirty="0">
                <a:latin typeface="Segoe UI" charset="0"/>
                <a:cs typeface="Segoe UI" charset="0"/>
                <a:hlinkClick r:id="rId3"/>
              </a:rPr>
              <a:t>Git</a:t>
            </a:r>
            <a:r>
              <a:rPr lang="en-US" dirty="0">
                <a:latin typeface="Segoe UI" charset="0"/>
                <a:cs typeface="Segoe UI" charset="0"/>
              </a:rPr>
              <a:t> is by far the most popular with web developers</a:t>
            </a:r>
          </a:p>
          <a:p>
            <a:pPr lvl="1"/>
            <a:r>
              <a:rPr lang="en-US" dirty="0">
                <a:latin typeface="Segoe UI" charset="0"/>
                <a:cs typeface="Segoe UI" charset="0"/>
              </a:rPr>
              <a:t>There are good Graphical User Interfaces (GUIs)</a:t>
            </a:r>
          </a:p>
          <a:p>
            <a:pPr lvl="1"/>
            <a:r>
              <a:rPr lang="en-US" dirty="0">
                <a:latin typeface="Segoe UI" charset="0"/>
                <a:cs typeface="Segoe UI" charset="0"/>
              </a:rPr>
              <a:t>Code can be hosted on services like </a:t>
            </a:r>
            <a:r>
              <a:rPr lang="en-US" dirty="0">
                <a:latin typeface="Segoe UI" charset="0"/>
                <a:cs typeface="Segoe UI" charset="0"/>
                <a:hlinkClick r:id="rId4"/>
              </a:rPr>
              <a:t>TFS</a:t>
            </a:r>
            <a:r>
              <a:rPr lang="en-US" dirty="0">
                <a:latin typeface="Segoe UI" charset="0"/>
                <a:cs typeface="Segoe UI" charset="0"/>
              </a:rPr>
              <a:t>, </a:t>
            </a:r>
            <a:r>
              <a:rPr lang="en-US" dirty="0">
                <a:latin typeface="Segoe UI" charset="0"/>
                <a:cs typeface="Segoe UI" charset="0"/>
                <a:hlinkClick r:id="rId5"/>
              </a:rPr>
              <a:t>Github</a:t>
            </a:r>
            <a:r>
              <a:rPr lang="en-US" dirty="0">
                <a:latin typeface="Segoe UI" charset="0"/>
                <a:cs typeface="Segoe UI" charset="0"/>
              </a:rPr>
              <a:t>, or </a:t>
            </a:r>
            <a:r>
              <a:rPr lang="en-US" dirty="0">
                <a:latin typeface="Segoe UI" charset="0"/>
                <a:cs typeface="Segoe UI" charset="0"/>
                <a:hlinkClick r:id="rId6"/>
              </a:rPr>
              <a:t>Bitbucket</a:t>
            </a:r>
          </a:p>
          <a:p>
            <a:endParaRPr lang="en-US" dirty="0">
              <a:latin typeface="Segoe UI" charset="0"/>
              <a:cs typeface="Segoe UI" charset="0"/>
            </a:endParaRPr>
          </a:p>
          <a:p>
            <a:r>
              <a:rPr lang="en-US" dirty="0">
                <a:latin typeface="Segoe UI" charset="0"/>
                <a:cs typeface="Segoe UI" charset="0"/>
              </a:rPr>
              <a:t>This will be particular to the organization or team the developer is in</a:t>
            </a:r>
          </a:p>
        </p:txBody>
      </p:sp>
      <p:sp>
        <p:nvSpPr>
          <p:cNvPr id="4" name="Slide Number Placeholder 3"/>
          <p:cNvSpPr>
            <a:spLocks noGrp="1"/>
          </p:cNvSpPr>
          <p:nvPr>
            <p:ph type="sldNum" sz="quarter" idx="12"/>
          </p:nvPr>
        </p:nvSpPr>
        <p:spPr/>
        <p:txBody>
          <a:bodyPr/>
          <a:lstStyle/>
          <a:p>
            <a:fld id="{8C71CAF9-4461-454A-B702-D536C3775752}" type="slidenum">
              <a:rPr lang="en-US" smtClean="0"/>
              <a:t>23</a:t>
            </a:fld>
            <a:endParaRPr lang="en-US" dirty="0"/>
          </a:p>
        </p:txBody>
      </p:sp>
      <p:sp>
        <p:nvSpPr>
          <p:cNvPr id="6" name="Rectangle 5"/>
          <p:cNvSpPr/>
          <p:nvPr/>
        </p:nvSpPr>
        <p:spPr>
          <a:xfrm>
            <a:off x="7299231" y="832036"/>
            <a:ext cx="4175174" cy="369887"/>
          </a:xfrm>
          <a:prstGeom prst="rect">
            <a:avLst/>
          </a:prstGeom>
        </p:spPr>
        <p:txBody>
          <a:bodyPr wrap="square">
            <a:spAutoFit/>
          </a:bodyPr>
          <a:lstStyle/>
          <a:p>
            <a:pPr algn="r"/>
            <a:r>
              <a:rPr lang="en-US" dirty="0">
                <a:solidFill>
                  <a:srgbClr val="DDDDDD"/>
                </a:solidFill>
                <a:cs typeface="Segoe UI"/>
              </a:rPr>
              <a:t>Setting up a Web Dev Environment</a:t>
            </a:r>
            <a:endParaRPr lang="en-US" dirty="0">
              <a:solidFill>
                <a:srgbClr val="DDDDDD"/>
              </a:solidFill>
            </a:endParaRPr>
          </a:p>
        </p:txBody>
      </p:sp>
    </p:spTree>
    <p:extLst>
      <p:ext uri="{BB962C8B-B14F-4D97-AF65-F5344CB8AC3E}">
        <p14:creationId xmlns:p14="http://schemas.microsoft.com/office/powerpoint/2010/main" val="1378928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Mobile Browsers</a:t>
            </a:r>
            <a:endParaRPr lang="en-US" dirty="0"/>
          </a:p>
        </p:txBody>
      </p:sp>
      <p:sp>
        <p:nvSpPr>
          <p:cNvPr id="3" name="Content Placeholder 2"/>
          <p:cNvSpPr>
            <a:spLocks noGrp="1"/>
          </p:cNvSpPr>
          <p:nvPr>
            <p:ph idx="1"/>
          </p:nvPr>
        </p:nvSpPr>
        <p:spPr/>
        <p:txBody>
          <a:bodyPr/>
          <a:lstStyle/>
          <a:p>
            <a:r>
              <a:rPr lang="en-US" dirty="0">
                <a:cs typeface="Segoe UI"/>
              </a:rPr>
              <a:t>Although you cannot install mobile browsers locally on your desktop, there are emulators</a:t>
            </a:r>
          </a:p>
          <a:p>
            <a:pPr lvl="1"/>
            <a:r>
              <a:rPr lang="en-US" dirty="0">
                <a:cs typeface="Segoe UI"/>
              </a:rPr>
              <a:t>Tools like Visual Studio offer this as an option</a:t>
            </a:r>
          </a:p>
          <a:p>
            <a:pPr lvl="1"/>
            <a:r>
              <a:rPr lang="en-US" dirty="0">
                <a:latin typeface="Segoe UI"/>
                <a:cs typeface="Segoe UI"/>
              </a:rPr>
              <a:t>When developing a responsive web site developers can manually change their window size to test their CSS and HTML</a:t>
            </a:r>
          </a:p>
          <a:p>
            <a:endParaRPr lang="en-US" dirty="0">
              <a:latin typeface="Segoe UI"/>
              <a:cs typeface="Segoe UI"/>
            </a:endParaRPr>
          </a:p>
          <a:p>
            <a:r>
              <a:rPr lang="en-US" dirty="0">
                <a:latin typeface="Segoe UI"/>
                <a:cs typeface="Segoe UI"/>
              </a:rPr>
              <a:t>Alternatively, some services offer virtual machines with mobile browser emulation</a:t>
            </a:r>
          </a:p>
          <a:p>
            <a:pPr lvl="1"/>
            <a:r>
              <a:rPr lang="en-US" dirty="0">
                <a:latin typeface="Segoe UI"/>
                <a:cs typeface="Segoe UI"/>
              </a:rPr>
              <a:t>For example, </a:t>
            </a:r>
            <a:r>
              <a:rPr lang="en-US" dirty="0">
                <a:latin typeface="Segoe UI"/>
                <a:cs typeface="Segoe UI"/>
                <a:hlinkClick r:id="rId3"/>
              </a:rPr>
              <a:t>BrowserStack</a:t>
            </a:r>
            <a:r>
              <a:rPr lang="en-US" dirty="0">
                <a:latin typeface="Segoe UI"/>
                <a:cs typeface="Segoe UI"/>
              </a:rPr>
              <a:t> and </a:t>
            </a:r>
            <a:r>
              <a:rPr lang="en-US" dirty="0">
                <a:latin typeface="Segoe UI"/>
                <a:cs typeface="Segoe UI"/>
                <a:hlinkClick r:id="rId4"/>
              </a:rPr>
              <a:t>SauceLabs</a:t>
            </a:r>
          </a:p>
        </p:txBody>
      </p:sp>
      <p:sp>
        <p:nvSpPr>
          <p:cNvPr id="4" name="Slide Number Placeholder 3"/>
          <p:cNvSpPr>
            <a:spLocks noGrp="1"/>
          </p:cNvSpPr>
          <p:nvPr>
            <p:ph type="sldNum" sz="quarter" idx="12"/>
          </p:nvPr>
        </p:nvSpPr>
        <p:spPr/>
        <p:txBody>
          <a:bodyPr/>
          <a:lstStyle/>
          <a:p>
            <a:fld id="{8C71CAF9-4461-454A-B702-D536C3775752}" type="slidenum">
              <a:rPr lang="en-US" smtClean="0"/>
              <a:t>24</a:t>
            </a:fld>
            <a:endParaRPr lang="en-US" dirty="0"/>
          </a:p>
        </p:txBody>
      </p:sp>
    </p:spTree>
    <p:extLst>
      <p:ext uri="{BB962C8B-B14F-4D97-AF65-F5344CB8AC3E}">
        <p14:creationId xmlns:p14="http://schemas.microsoft.com/office/powerpoint/2010/main" val="2283399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FFFFFF"/>
                </a:solidFill>
                <a:latin typeface="Segoe UI"/>
                <a:cs typeface="Segoe UI"/>
              </a:rPr>
              <a:t>Browser and Feature Detection</a:t>
            </a:r>
          </a:p>
        </p:txBody>
      </p:sp>
      <p:sp>
        <p:nvSpPr>
          <p:cNvPr id="5" name="Text Placeholder 4"/>
          <p:cNvSpPr>
            <a:spLocks noGrp="1"/>
          </p:cNvSpPr>
          <p:nvPr>
            <p:ph type="body" idx="1"/>
          </p:nvPr>
        </p:nvSpPr>
        <p:spPr/>
        <p:txBody>
          <a:bodyPr/>
          <a:lstStyle/>
          <a:p>
            <a:endParaRPr lang="en-US" dirty="0">
              <a:latin typeface="Segoe UI" charset="0"/>
              <a:cs typeface="Segoe UI" charset="0"/>
            </a:endParaRPr>
          </a:p>
          <a:p>
            <a:endParaRPr lang="en-US" dirty="0">
              <a:latin typeface="Segoe UI" charset="0"/>
              <a:cs typeface="Segoe UI" charset="0"/>
            </a:endParaRPr>
          </a:p>
          <a:p>
            <a:r>
              <a:rPr lang="en-US" dirty="0">
                <a:solidFill>
                  <a:schemeClr val="bg2"/>
                </a:solidFill>
                <a:latin typeface="Segoe UI" charset="0"/>
                <a:cs typeface="Segoe UI" charset="0"/>
                <a:hlinkClick r:id="rId3"/>
              </a:rPr>
              <a:t>View companion lessons </a:t>
            </a:r>
          </a:p>
          <a:p>
            <a:endParaRPr lang="en-US" dirty="0"/>
          </a:p>
        </p:txBody>
      </p:sp>
      <p:sp>
        <p:nvSpPr>
          <p:cNvPr id="2" name="Slide Number Placeholder 1"/>
          <p:cNvSpPr>
            <a:spLocks noGrp="1"/>
          </p:cNvSpPr>
          <p:nvPr>
            <p:ph type="sldNum" sz="quarter" idx="12"/>
          </p:nvPr>
        </p:nvSpPr>
        <p:spPr/>
        <p:txBody>
          <a:bodyPr/>
          <a:lstStyle/>
          <a:p>
            <a:fld id="{8C71CAF9-4461-454A-B702-D536C3775752}" type="slidenum">
              <a:rPr lang="en-US" smtClean="0"/>
              <a:t>25</a:t>
            </a:fld>
            <a:endParaRPr lang="en-US"/>
          </a:p>
        </p:txBody>
      </p:sp>
    </p:spTree>
    <p:extLst>
      <p:ext uri="{BB962C8B-B14F-4D97-AF65-F5344CB8AC3E}">
        <p14:creationId xmlns:p14="http://schemas.microsoft.com/office/powerpoint/2010/main" val="3610152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Browser and Feature Detection</a:t>
            </a:r>
            <a:br>
              <a:rPr lang="en-US" sz="2400" b="0" dirty="0">
                <a:solidFill>
                  <a:srgbClr val="454545"/>
                </a:solidFill>
                <a:cs typeface="Segoe UI"/>
              </a:rPr>
            </a:br>
            <a:r>
              <a:rPr lang="en-US" dirty="0">
                <a:solidFill>
                  <a:srgbClr val="454545"/>
                </a:solidFill>
                <a:latin typeface="Segoe UI"/>
                <a:cs typeface="Segoe UI"/>
              </a:rPr>
              <a:t>Browser Detection and the User Agent</a:t>
            </a: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t>26</a:t>
            </a:fld>
            <a:endParaRPr lang="en-US" dirty="0"/>
          </a:p>
        </p:txBody>
      </p:sp>
    </p:spTree>
    <p:extLst>
      <p:ext uri="{BB962C8B-B14F-4D97-AF65-F5344CB8AC3E}">
        <p14:creationId xmlns:p14="http://schemas.microsoft.com/office/powerpoint/2010/main" val="29396923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Browser Detection</a:t>
            </a:r>
            <a:endParaRPr lang="en-US" dirty="0">
              <a:latin typeface="Segoe UI"/>
              <a:cs typeface="Segoe UI"/>
            </a:endParaRPr>
          </a:p>
        </p:txBody>
      </p:sp>
      <p:sp>
        <p:nvSpPr>
          <p:cNvPr id="3" name="Content Placeholder 2"/>
          <p:cNvSpPr>
            <a:spLocks noGrp="1"/>
          </p:cNvSpPr>
          <p:nvPr>
            <p:ph idx="1"/>
          </p:nvPr>
        </p:nvSpPr>
        <p:spPr/>
        <p:txBody>
          <a:bodyPr/>
          <a:lstStyle/>
          <a:p>
            <a:r>
              <a:rPr lang="en-US" dirty="0">
                <a:latin typeface="Segoe UI"/>
                <a:cs typeface="Segoe UI"/>
              </a:rPr>
              <a:t>In the past, the user agent string was used to change code per browser</a:t>
            </a:r>
            <a:br>
              <a:rPr lang="en-US" dirty="0">
                <a:latin typeface="Segoe UI"/>
                <a:cs typeface="Segoe UI"/>
              </a:rPr>
            </a:br>
            <a:r>
              <a:rPr lang="en-US" dirty="0">
                <a:latin typeface="Segoe UI"/>
                <a:cs typeface="Segoe UI"/>
              </a:rPr>
              <a:t>(sometimes via a JavaScript plugin)</a:t>
            </a:r>
          </a:p>
          <a:p>
            <a:r>
              <a:rPr lang="en-US" dirty="0">
                <a:latin typeface="Segoe UI"/>
                <a:cs typeface="Segoe UI"/>
              </a:rPr>
              <a:t>No longer a recommended technique</a:t>
            </a:r>
          </a:p>
          <a:p>
            <a:r>
              <a:rPr lang="en-US" dirty="0">
                <a:latin typeface="Segoe UI"/>
                <a:cs typeface="Segoe UI"/>
              </a:rPr>
              <a:t>Much better technique is to use feature detection</a:t>
            </a:r>
          </a:p>
          <a:p>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27</a:t>
            </a:fld>
            <a:endParaRPr lang="en-US" dirty="0"/>
          </a:p>
        </p:txBody>
      </p:sp>
      <p:sp>
        <p:nvSpPr>
          <p:cNvPr id="5" name="Rectangle 5"/>
          <p:cNvSpPr/>
          <p:nvPr/>
        </p:nvSpPr>
        <p:spPr>
          <a:xfrm>
            <a:off x="7892217" y="844550"/>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3642996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User Agent Sniffing</a:t>
            </a:r>
          </a:p>
        </p:txBody>
      </p:sp>
      <p:sp>
        <p:nvSpPr>
          <p:cNvPr id="3" name="Content Placeholder 2"/>
          <p:cNvSpPr>
            <a:spLocks noGrp="1"/>
          </p:cNvSpPr>
          <p:nvPr>
            <p:ph idx="1"/>
          </p:nvPr>
        </p:nvSpPr>
        <p:spPr/>
        <p:txBody>
          <a:bodyPr>
            <a:normAutofit lnSpcReduction="10000"/>
          </a:bodyPr>
          <a:lstStyle/>
          <a:p>
            <a:r>
              <a:rPr lang="en-US" dirty="0">
                <a:cs typeface="Segoe UI"/>
              </a:rPr>
              <a:t>Very inexact and can easily be spoofed</a:t>
            </a:r>
          </a:p>
          <a:p>
            <a:r>
              <a:rPr lang="en-US" dirty="0">
                <a:cs typeface="Segoe UI"/>
              </a:rPr>
              <a:t>You can end up with very messy browser testing logic:</a:t>
            </a:r>
          </a:p>
          <a:p>
            <a:endParaRPr lang="en-US" dirty="0">
              <a:cs typeface="Segoe UI"/>
            </a:endParaRPr>
          </a:p>
          <a:p>
            <a:pPr marL="0" indent="0">
              <a:buNone/>
            </a:pPr>
            <a:r>
              <a:rPr lang="en-US" dirty="0">
                <a:cs typeface="Segoe UI"/>
              </a:rPr>
              <a:t>if (</a:t>
            </a:r>
            <a:r>
              <a:rPr lang="en-US" dirty="0" err="1">
                <a:cs typeface="Segoe UI"/>
              </a:rPr>
              <a:t>ie</a:t>
            </a:r>
            <a:r>
              <a:rPr lang="en-US" dirty="0">
                <a:cs typeface="Segoe UI"/>
              </a:rPr>
              <a:t>) {</a:t>
            </a:r>
          </a:p>
          <a:p>
            <a:pPr marL="0" indent="0">
              <a:buNone/>
            </a:pPr>
            <a:r>
              <a:rPr lang="en-US" dirty="0">
                <a:cs typeface="Segoe UI"/>
              </a:rPr>
              <a:t>    if (</a:t>
            </a:r>
            <a:r>
              <a:rPr lang="en-US" dirty="0" err="1">
                <a:cs typeface="Segoe UI"/>
              </a:rPr>
              <a:t>ie.version</a:t>
            </a:r>
            <a:r>
              <a:rPr lang="en-US" dirty="0">
                <a:cs typeface="Segoe UI"/>
              </a:rPr>
              <a:t> === 7) { ... }</a:t>
            </a:r>
          </a:p>
          <a:p>
            <a:pPr marL="0" indent="0">
              <a:buNone/>
            </a:pPr>
            <a:r>
              <a:rPr lang="en-US" dirty="0">
                <a:cs typeface="Segoe UI"/>
              </a:rPr>
              <a:t>} else if (</a:t>
            </a:r>
            <a:r>
              <a:rPr lang="en-US" dirty="0" err="1">
                <a:cs typeface="Segoe UI"/>
              </a:rPr>
              <a:t>firefox</a:t>
            </a:r>
            <a:r>
              <a:rPr lang="en-US" dirty="0">
                <a:cs typeface="Segoe UI"/>
              </a:rPr>
              <a:t>) {</a:t>
            </a:r>
          </a:p>
          <a:p>
            <a:pPr marL="0" indent="0">
              <a:buNone/>
            </a:pPr>
            <a:r>
              <a:rPr lang="en-US" dirty="0">
                <a:cs typeface="Segoe UI"/>
              </a:rPr>
              <a:t>    ...</a:t>
            </a:r>
          </a:p>
          <a:p>
            <a:pPr marL="0" indent="0">
              <a:buNone/>
            </a:pPr>
            <a:r>
              <a:rPr lang="en-US" dirty="0">
                <a:cs typeface="Segoe UI"/>
              </a:rPr>
              <a:t>} else { ... } // and on and on</a:t>
            </a:r>
          </a:p>
          <a:p>
            <a:endParaRPr lang="en-US" dirty="0">
              <a:cs typeface="Segoe UI"/>
            </a:endParaRPr>
          </a:p>
          <a:p>
            <a:r>
              <a:rPr lang="en-US" dirty="0">
                <a:cs typeface="Segoe UI"/>
              </a:rPr>
              <a:t>Much less maintainable as browsers evolve</a:t>
            </a:r>
          </a:p>
        </p:txBody>
      </p:sp>
      <p:sp>
        <p:nvSpPr>
          <p:cNvPr id="4" name="Slide Number Placeholder 3"/>
          <p:cNvSpPr>
            <a:spLocks noGrp="1"/>
          </p:cNvSpPr>
          <p:nvPr>
            <p:ph type="sldNum" sz="quarter" idx="12"/>
          </p:nvPr>
        </p:nvSpPr>
        <p:spPr/>
        <p:txBody>
          <a:bodyPr/>
          <a:lstStyle/>
          <a:p>
            <a:fld id="{8C71CAF9-4461-454A-B702-D536C3775752}" type="slidenum">
              <a:rPr lang="en-US" smtClean="0"/>
              <a:t>28</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2345128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Brief UA History</a:t>
            </a:r>
          </a:p>
        </p:txBody>
      </p:sp>
      <p:sp>
        <p:nvSpPr>
          <p:cNvPr id="3" name="Content Placeholder 2"/>
          <p:cNvSpPr>
            <a:spLocks noGrp="1"/>
          </p:cNvSpPr>
          <p:nvPr>
            <p:ph idx="1"/>
          </p:nvPr>
        </p:nvSpPr>
        <p:spPr/>
        <p:txBody>
          <a:bodyPr>
            <a:normAutofit fontScale="92500"/>
          </a:bodyPr>
          <a:lstStyle/>
          <a:p>
            <a:r>
              <a:rPr lang="en-US">
                <a:cs typeface="Segoe UI"/>
              </a:rPr>
              <a:t>Started with Mosaic's </a:t>
            </a:r>
            <a:r>
              <a:rPr lang="en-US">
                <a:latin typeface="Consolas"/>
                <a:cs typeface="Consolas"/>
              </a:rPr>
              <a:t>Mosaic/0.9</a:t>
            </a:r>
          </a:p>
          <a:p>
            <a:r>
              <a:rPr lang="en-US">
                <a:latin typeface="Segoe UI" charset="0"/>
                <a:cs typeface="Segoe UI" charset="0"/>
              </a:rPr>
              <a:t>Netscape updated the format:</a:t>
            </a:r>
            <a:br>
              <a:rPr lang="en-US">
                <a:latin typeface="Segoe UI" charset="0"/>
                <a:cs typeface="Segoe UI" charset="0"/>
              </a:rPr>
            </a:br>
            <a:r>
              <a:rPr lang="en-US">
                <a:latin typeface="Segoe UI" charset="0"/>
                <a:cs typeface="Segoe UI" charset="0"/>
              </a:rPr>
              <a:t/>
            </a:r>
            <a:br>
              <a:rPr lang="en-US">
                <a:latin typeface="Segoe UI" charset="0"/>
                <a:cs typeface="Segoe UI" charset="0"/>
              </a:rPr>
            </a:br>
            <a:r>
              <a:rPr lang="en-US" b="1">
                <a:latin typeface="Consolas"/>
                <a:cs typeface="Consolas"/>
              </a:rPr>
              <a:t>Mozilla/Version [Language] (Platform; Encryption)</a:t>
            </a:r>
            <a:br>
              <a:rPr lang="en-US" b="1">
                <a:latin typeface="Consolas"/>
                <a:cs typeface="Consolas"/>
              </a:rPr>
            </a:br>
            <a:endParaRPr lang="en-US" b="1">
              <a:latin typeface="Consolas"/>
              <a:cs typeface="Consolas"/>
            </a:endParaRPr>
          </a:p>
          <a:p>
            <a:r>
              <a:rPr lang="en-US">
                <a:latin typeface="Segoe UI"/>
                <a:cs typeface="Segoe UI"/>
              </a:rPr>
              <a:t>This evolved into:</a:t>
            </a:r>
            <a:br>
              <a:rPr lang="en-US">
                <a:latin typeface="Segoe UI"/>
                <a:cs typeface="Segoe UI"/>
              </a:rPr>
            </a:br>
            <a:r>
              <a:rPr lang="en-US">
                <a:latin typeface="Segoe UI"/>
                <a:cs typeface="Segoe UI"/>
              </a:rPr>
              <a:t/>
            </a:r>
            <a:br>
              <a:rPr lang="en-US">
                <a:latin typeface="Segoe UI"/>
                <a:cs typeface="Segoe UI"/>
              </a:rPr>
            </a:br>
            <a:r>
              <a:rPr lang="fr-FR" b="1">
                <a:latin typeface="Consolas" charset="0"/>
                <a:cs typeface="Consolas" charset="0"/>
              </a:rPr>
              <a:t>Mozilla/Version (Platform; Encryption [; OS-or-CPU description])</a:t>
            </a:r>
            <a:r>
              <a:rPr lang="en-US" b="1">
                <a:latin typeface="Consolas" charset="0"/>
                <a:cs typeface="Consolas" charset="0"/>
              </a:rPr>
              <a:t/>
            </a:r>
            <a:br>
              <a:rPr lang="en-US" b="1">
                <a:latin typeface="Consolas" charset="0"/>
                <a:cs typeface="Consolas" charset="0"/>
              </a:rPr>
            </a:br>
            <a:endParaRPr lang="en-US" b="1">
              <a:latin typeface="Consolas" charset="0"/>
              <a:cs typeface="Consolas" charset="0"/>
            </a:endParaRPr>
          </a:p>
          <a:p>
            <a:r>
              <a:rPr lang="en-US">
                <a:latin typeface="Segoe UI"/>
                <a:cs typeface="Segoe UI"/>
              </a:rPr>
              <a:t>For IE 8 we had:</a:t>
            </a:r>
            <a:br>
              <a:rPr lang="en-US">
                <a:latin typeface="Segoe UI"/>
                <a:cs typeface="Segoe UI"/>
              </a:rPr>
            </a:br>
            <a:r>
              <a:rPr lang="en-US">
                <a:latin typeface="Segoe UI"/>
                <a:cs typeface="Segoe UI"/>
              </a:rPr>
              <a:t/>
            </a:r>
            <a:br>
              <a:rPr lang="en-US">
                <a:latin typeface="Segoe UI"/>
                <a:cs typeface="Segoe UI"/>
              </a:rPr>
            </a:br>
            <a:r>
              <a:rPr lang="en-US" b="1">
                <a:latin typeface="Consolas" charset="0"/>
                <a:cs typeface="Consolas" charset="0"/>
              </a:rPr>
              <a:t>Mozilla/4.0 (compatible; MSIE 8.0; Windows NT 5.1; Trident/4.0)</a:t>
            </a:r>
          </a:p>
        </p:txBody>
      </p:sp>
      <p:sp>
        <p:nvSpPr>
          <p:cNvPr id="4" name="Slide Number Placeholder 3"/>
          <p:cNvSpPr>
            <a:spLocks noGrp="1"/>
          </p:cNvSpPr>
          <p:nvPr>
            <p:ph type="sldNum" sz="quarter" idx="12"/>
          </p:nvPr>
        </p:nvSpPr>
        <p:spPr/>
        <p:txBody>
          <a:bodyPr/>
          <a:lstStyle/>
          <a:p>
            <a:fld id="{8C71CAF9-4461-454A-B702-D536C3775752}" type="slidenum">
              <a:rPr lang="en-US" smtClean="0"/>
              <a:t>29</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303349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W3C and Web Standards</a:t>
            </a:r>
            <a:r>
              <a:rPr lang="en-US" dirty="0">
                <a:solidFill>
                  <a:srgbClr val="454545"/>
                </a:solidFill>
                <a:cs typeface="Segoe UI"/>
              </a:rPr>
              <a:t/>
            </a:r>
            <a:br>
              <a:rPr lang="en-US" dirty="0">
                <a:solidFill>
                  <a:srgbClr val="454545"/>
                </a:solidFill>
                <a:cs typeface="Segoe UI"/>
              </a:rPr>
            </a:br>
            <a:r>
              <a:rPr lang="en-US" dirty="0">
                <a:solidFill>
                  <a:srgbClr val="454545"/>
                </a:solidFill>
                <a:cs typeface="Segoe UI"/>
              </a:rPr>
              <a:t>Overview and Contributing</a:t>
            </a:r>
            <a:endParaRPr lang="en-US" dirty="0">
              <a:solidFill>
                <a:srgbClr val="454545"/>
              </a:solidFill>
              <a:latin typeface="Segoe UI"/>
              <a:cs typeface="Segoe UI"/>
            </a:endParaRP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t>3</a:t>
            </a:fld>
            <a:endParaRPr lang="en-US" dirty="0"/>
          </a:p>
        </p:txBody>
      </p:sp>
    </p:spTree>
    <p:extLst>
      <p:ext uri="{BB962C8B-B14F-4D97-AF65-F5344CB8AC3E}">
        <p14:creationId xmlns:p14="http://schemas.microsoft.com/office/powerpoint/2010/main" val="2836101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Brief UA History</a:t>
            </a:r>
          </a:p>
        </p:txBody>
      </p:sp>
      <p:sp>
        <p:nvSpPr>
          <p:cNvPr id="3" name="Content Placeholder 2"/>
          <p:cNvSpPr>
            <a:spLocks noGrp="1"/>
          </p:cNvSpPr>
          <p:nvPr>
            <p:ph idx="1"/>
          </p:nvPr>
        </p:nvSpPr>
        <p:spPr/>
        <p:txBody>
          <a:bodyPr>
            <a:normAutofit lnSpcReduction="10000"/>
          </a:bodyPr>
          <a:lstStyle/>
          <a:p>
            <a:r>
              <a:rPr lang="en-US">
                <a:latin typeface="Segoe UI"/>
                <a:cs typeface="Segoe UI"/>
              </a:rPr>
              <a:t>Firefox created a complex format with more data:</a:t>
            </a:r>
            <a:br>
              <a:rPr lang="en-US">
                <a:latin typeface="Segoe UI"/>
                <a:cs typeface="Segoe UI"/>
              </a:rPr>
            </a:br>
            <a:r>
              <a:rPr lang="en-US">
                <a:latin typeface="Segoe UI"/>
                <a:cs typeface="Segoe UI"/>
              </a:rPr>
              <a:t/>
            </a:r>
            <a:br>
              <a:rPr lang="en-US">
                <a:latin typeface="Segoe UI"/>
                <a:cs typeface="Segoe UI"/>
              </a:rPr>
            </a:br>
            <a:r>
              <a:rPr lang="en-US" b="1">
                <a:latin typeface="Consolas"/>
                <a:cs typeface="Consolas"/>
              </a:rPr>
              <a:t>Mozilla/[ver] </a:t>
            </a:r>
            <a:r>
              <a:rPr lang="en-US" b="1">
                <a:latin typeface="Consolas" charset="0"/>
                <a:cs typeface="Consolas" charset="0"/>
              </a:rPr>
              <a:t>(Platform; Encryption; OS-or-CPU; Language; [pre-release-ver])Gecko/[ver] Product/[ver]</a:t>
            </a:r>
            <a:br>
              <a:rPr lang="en-US" b="1">
                <a:latin typeface="Consolas" charset="0"/>
                <a:cs typeface="Consolas" charset="0"/>
              </a:rPr>
            </a:br>
            <a:endParaRPr lang="en-US" b="1">
              <a:latin typeface="Consolas" charset="0"/>
              <a:cs typeface="Consolas" charset="0"/>
            </a:endParaRPr>
          </a:p>
          <a:p>
            <a:r>
              <a:rPr lang="en-US">
                <a:latin typeface="Segoe UI"/>
                <a:cs typeface="Segoe UI"/>
              </a:rPr>
              <a:t>Webkit updated to match Firefox:</a:t>
            </a:r>
            <a:br>
              <a:rPr lang="en-US">
                <a:latin typeface="Segoe UI"/>
                <a:cs typeface="Segoe UI"/>
              </a:rPr>
            </a:br>
            <a:r>
              <a:rPr lang="en-US">
                <a:latin typeface="Segoe UI"/>
                <a:cs typeface="Segoe UI"/>
              </a:rPr>
              <a:t/>
            </a:r>
            <a:br>
              <a:rPr lang="en-US">
                <a:latin typeface="Segoe UI"/>
                <a:cs typeface="Segoe UI"/>
              </a:rPr>
            </a:br>
            <a:r>
              <a:rPr lang="en-US" b="1">
                <a:latin typeface="Consolas" charset="0"/>
                <a:cs typeface="Consolas" charset="0"/>
              </a:rPr>
              <a:t>Mozilla/5.0 (Windows; U; Windows NT 6.0; en-US) AppleWebKit/534.27+ (KHTML, like Gecko) Safari/533.20.27</a:t>
            </a:r>
            <a:br>
              <a:rPr lang="en-US" b="1">
                <a:latin typeface="Consolas" charset="0"/>
                <a:cs typeface="Consolas" charset="0"/>
              </a:rPr>
            </a:br>
            <a:endParaRPr lang="en-US" b="1">
              <a:latin typeface="Consolas" charset="0"/>
              <a:cs typeface="Consolas" charset="0"/>
            </a:endParaRPr>
          </a:p>
          <a:p>
            <a:r>
              <a:rPr lang="en-US">
                <a:latin typeface="Segoe UI"/>
                <a:cs typeface="Segoe UI"/>
              </a:rPr>
              <a:t>Opera is completely different:</a:t>
            </a:r>
            <a:br>
              <a:rPr lang="en-US">
                <a:latin typeface="Segoe UI"/>
                <a:cs typeface="Segoe UI"/>
              </a:rPr>
            </a:br>
            <a:r>
              <a:rPr lang="en-US">
                <a:latin typeface="Segoe UI"/>
                <a:cs typeface="Segoe UI"/>
              </a:rPr>
              <a:t/>
            </a:r>
            <a:br>
              <a:rPr lang="en-US">
                <a:latin typeface="Segoe UI"/>
                <a:cs typeface="Segoe UI"/>
              </a:rPr>
            </a:br>
            <a:r>
              <a:rPr lang="en-US" b="1">
                <a:latin typeface="Consolas" charset="0"/>
                <a:cs typeface="Consolas" charset="0"/>
              </a:rPr>
              <a:t>Opera/Version (OS-or-CPU; Encryption) [Language]</a:t>
            </a:r>
          </a:p>
        </p:txBody>
      </p:sp>
      <p:sp>
        <p:nvSpPr>
          <p:cNvPr id="4" name="Slide Number Placeholder 3"/>
          <p:cNvSpPr>
            <a:spLocks noGrp="1"/>
          </p:cNvSpPr>
          <p:nvPr>
            <p:ph type="sldNum" sz="quarter" idx="12"/>
          </p:nvPr>
        </p:nvSpPr>
        <p:spPr/>
        <p:txBody>
          <a:bodyPr/>
          <a:lstStyle/>
          <a:p>
            <a:fld id="{8C71CAF9-4461-454A-B702-D536C3775752}" type="slidenum">
              <a:rPr lang="en-US" smtClean="0"/>
              <a:t>30</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2431655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Brief UA History</a:t>
            </a:r>
          </a:p>
        </p:txBody>
      </p:sp>
      <p:sp>
        <p:nvSpPr>
          <p:cNvPr id="3" name="Content Placeholder 2"/>
          <p:cNvSpPr>
            <a:spLocks noGrp="1"/>
          </p:cNvSpPr>
          <p:nvPr>
            <p:ph idx="1"/>
          </p:nvPr>
        </p:nvSpPr>
        <p:spPr/>
        <p:txBody>
          <a:bodyPr/>
          <a:lstStyle/>
          <a:p>
            <a:r>
              <a:rPr lang="en-US" dirty="0">
                <a:cs typeface="Segoe UI"/>
              </a:rPr>
              <a:t>Each browser User Agent through the years tried to mimic others</a:t>
            </a:r>
          </a:p>
          <a:p>
            <a:r>
              <a:rPr lang="en-US" dirty="0">
                <a:cs typeface="Segoe UI"/>
              </a:rPr>
              <a:t>Lead to very complicated logic when UA sniffing</a:t>
            </a:r>
          </a:p>
          <a:p>
            <a:r>
              <a:rPr lang="en-US" dirty="0">
                <a:cs typeface="Segoe UI"/>
              </a:rPr>
              <a:t>Many browsers try to act like other browsers to claim they support each other</a:t>
            </a:r>
          </a:p>
          <a:p>
            <a:r>
              <a:rPr lang="en-US" dirty="0">
                <a:cs typeface="Segoe UI"/>
              </a:rPr>
              <a:t>IE11's user agent is very different than past UAs and looks more like Gecko or </a:t>
            </a:r>
            <a:r>
              <a:rPr lang="en-US" dirty="0" err="1">
                <a:cs typeface="Segoe UI"/>
              </a:rPr>
              <a:t>WebKit</a:t>
            </a:r>
            <a:r>
              <a:rPr lang="en-US" dirty="0">
                <a:cs typeface="Segoe UI"/>
              </a:rPr>
              <a:t> to eliminate sniffing for </a:t>
            </a:r>
            <a:r>
              <a:rPr lang="en-US" dirty="0" smtClean="0">
                <a:cs typeface="Segoe UI"/>
              </a:rPr>
              <a:t>IE</a:t>
            </a:r>
          </a:p>
          <a:p>
            <a:endParaRPr lang="en-US" dirty="0">
              <a:cs typeface="Segoe UI"/>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31</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4257135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IE User Agent</a:t>
            </a:r>
            <a:endParaRPr lang="en-US" dirty="0"/>
          </a:p>
        </p:txBody>
      </p:sp>
      <p:sp>
        <p:nvSpPr>
          <p:cNvPr id="3" name="Content Placeholder 2"/>
          <p:cNvSpPr>
            <a:spLocks noGrp="1"/>
          </p:cNvSpPr>
          <p:nvPr>
            <p:ph idx="1"/>
          </p:nvPr>
        </p:nvSpPr>
        <p:spPr/>
        <p:txBody>
          <a:bodyPr/>
          <a:lstStyle/>
          <a:p>
            <a:r>
              <a:rPr lang="en-US" dirty="0">
                <a:cs typeface="Segoe UI"/>
              </a:rPr>
              <a:t>User Agent on Windows Mobile IE is also updated to increase the number of sites that would deliver a proper mobile </a:t>
            </a:r>
            <a:r>
              <a:rPr lang="en-US" dirty="0" smtClean="0">
                <a:cs typeface="Segoe UI"/>
              </a:rPr>
              <a:t>site</a:t>
            </a:r>
          </a:p>
          <a:p>
            <a:r>
              <a:rPr lang="en-US" dirty="0" smtClean="0">
                <a:cs typeface="Segoe UI"/>
              </a:rPr>
              <a:t>Should work just like any other mobile device</a:t>
            </a:r>
          </a:p>
          <a:p>
            <a:r>
              <a:rPr lang="en-US" dirty="0" smtClean="0">
                <a:cs typeface="Segoe UI"/>
              </a:rPr>
              <a:t>Will receive the same content as other devices</a:t>
            </a:r>
          </a:p>
          <a:p>
            <a:r>
              <a:rPr lang="en-US" dirty="0" smtClean="0">
                <a:cs typeface="Segoe UI"/>
                <a:hlinkClick r:id="rId3"/>
              </a:rPr>
              <a:t>Mobile should just work</a:t>
            </a:r>
            <a:r>
              <a:rPr lang="en-US" dirty="0" smtClean="0">
                <a:cs typeface="Segoe UI"/>
              </a:rPr>
              <a:t>!</a:t>
            </a:r>
          </a:p>
          <a:p>
            <a:endParaRPr lang="en-US" dirty="0">
              <a:cs typeface="Segoe UI"/>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32</a:t>
            </a:fld>
            <a:endParaRPr lang="en-US" dirty="0"/>
          </a:p>
        </p:txBody>
      </p:sp>
      <p:sp>
        <p:nvSpPr>
          <p:cNvPr id="5"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3170120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UA Sniffing Example</a:t>
            </a:r>
          </a:p>
        </p:txBody>
      </p:sp>
      <p:sp>
        <p:nvSpPr>
          <p:cNvPr id="3" name="Content Placeholder 2"/>
          <p:cNvSpPr>
            <a:spLocks noGrp="1"/>
          </p:cNvSpPr>
          <p:nvPr>
            <p:ph idx="1"/>
          </p:nvPr>
        </p:nvSpPr>
        <p:spPr/>
        <p:txBody>
          <a:bodyPr/>
          <a:lstStyle/>
          <a:p>
            <a:pPr marL="0" indent="0">
              <a:buNone/>
            </a:pPr>
            <a:r>
              <a:rPr lang="en-US">
                <a:solidFill>
                  <a:srgbClr val="008000"/>
                </a:solidFill>
                <a:latin typeface="Consolas" charset="0"/>
                <a:cs typeface="Consolas" charset="0"/>
              </a:rPr>
              <a:t>// Don't do this</a:t>
            </a:r>
          </a:p>
          <a:p>
            <a:pPr marL="0" indent="0">
              <a:buNone/>
            </a:pPr>
            <a:r>
              <a:rPr lang="en-US">
                <a:solidFill>
                  <a:srgbClr val="0000FF"/>
                </a:solidFill>
                <a:latin typeface="Consolas" charset="0"/>
                <a:cs typeface="Consolas" charset="0"/>
              </a:rPr>
              <a:t>if</a:t>
            </a:r>
            <a:r>
              <a:rPr lang="en-US">
                <a:solidFill>
                  <a:srgbClr val="A31515"/>
                </a:solidFill>
                <a:latin typeface="Consolas" charset="0"/>
                <a:cs typeface="Consolas" charset="0"/>
              </a:rPr>
              <a:t> (navigator.userAgent.indexOf("MSIE 7"</a:t>
            </a:r>
            <a:r>
              <a:rPr lang="en-US">
                <a:solidFill>
                  <a:srgbClr val="008000"/>
                </a:solidFill>
                <a:latin typeface="Consolas" charset="0"/>
                <a:cs typeface="Consolas" charset="0"/>
              </a:rPr>
              <a:t>) &gt; -1) {</a:t>
            </a:r>
          </a:p>
          <a:p>
            <a:pPr marL="0" indent="0">
              <a:buNone/>
            </a:pPr>
            <a:r>
              <a:rPr lang="en-US">
                <a:solidFill>
                  <a:srgbClr val="008000"/>
                </a:solidFill>
                <a:latin typeface="Consolas" charset="0"/>
                <a:cs typeface="Consolas" charset="0"/>
              </a:rPr>
              <a:t>    // Only for IE7</a:t>
            </a:r>
          </a:p>
          <a:p>
            <a:pPr marL="0" indent="0">
              <a:buNone/>
            </a:pPr>
            <a:r>
              <a:rPr lang="en-US">
                <a:latin typeface="Consolas" charset="0"/>
                <a:cs typeface="Consolas" charset="0"/>
              </a:rPr>
              <a:t>}</a:t>
            </a:r>
          </a:p>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33</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3037240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a:cs typeface="Segoe UI"/>
              </a:rPr>
              <a:t>Browser Detection</a:t>
            </a:r>
            <a:endParaRPr lang="en-US" dirty="0">
              <a:latin typeface="Segoe UI"/>
              <a:cs typeface="Segoe UI"/>
            </a:endParaRPr>
          </a:p>
        </p:txBody>
      </p:sp>
      <p:sp>
        <p:nvSpPr>
          <p:cNvPr id="5" name="Content Placeholder 4"/>
          <p:cNvSpPr>
            <a:spLocks noGrp="1"/>
          </p:cNvSpPr>
          <p:nvPr>
            <p:ph idx="1"/>
          </p:nvPr>
        </p:nvSpPr>
        <p:spPr/>
        <p:txBody>
          <a:bodyPr>
            <a:normAutofit/>
          </a:bodyPr>
          <a:lstStyle/>
          <a:p>
            <a:pPr marL="0" indent="0">
              <a:buNone/>
            </a:pPr>
            <a:r>
              <a:rPr lang="en-US" dirty="0">
                <a:solidFill>
                  <a:srgbClr val="008000"/>
                </a:solidFill>
                <a:highlight>
                  <a:srgbClr val="FFFFFF"/>
                </a:highlight>
                <a:latin typeface="Consolas" panose="020B0609020204030204" pitchFamily="49" charset="0"/>
              </a:rPr>
              <a:t>// Don't do this (in jQuery)</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load() {</a:t>
            </a:r>
          </a:p>
          <a:p>
            <a:pPr marL="0" indent="0">
              <a:buNone/>
            </a:pPr>
            <a:r>
              <a:rPr lang="en-US" sz="3600"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browser.msie</a:t>
            </a:r>
            <a:r>
              <a:rPr lang="en-US" dirty="0">
                <a:solidFill>
                  <a:srgbClr val="000000"/>
                </a:solidFill>
                <a:highlight>
                  <a:srgbClr val="FFFFFF"/>
                </a:highlight>
                <a:latin typeface="Consolas" panose="020B0609020204030204" pitchFamily="49" charset="0"/>
              </a:rPr>
              <a:t>) {</a:t>
            </a:r>
          </a:p>
          <a:p>
            <a:pPr marL="0" indent="0">
              <a:buNone/>
            </a:pPr>
            <a:r>
              <a:rPr lang="en-US" sz="3600"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Do something only for IE</a:t>
            </a:r>
            <a:endParaRPr lang="en-US" dirty="0">
              <a:solidFill>
                <a:srgbClr val="000000"/>
              </a:solidFill>
              <a:highlight>
                <a:srgbClr val="FFFFFF"/>
              </a:highlight>
              <a:latin typeface="Consolas" panose="020B0609020204030204" pitchFamily="49" charset="0"/>
            </a:endParaRPr>
          </a:p>
          <a:p>
            <a:pPr marL="0" indent="0">
              <a:buNone/>
            </a:pPr>
            <a:r>
              <a:rPr lang="en-US" sz="3600"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a:t>
            </a:r>
          </a:p>
          <a:p>
            <a:pPr marL="0" indent="0">
              <a:buNone/>
            </a:pPr>
            <a:r>
              <a:rPr lang="en-US" sz="3600" dirty="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p:txBody>
      </p:sp>
      <p:sp>
        <p:nvSpPr>
          <p:cNvPr id="2" name="Slide Number Placeholder 1"/>
          <p:cNvSpPr>
            <a:spLocks noGrp="1"/>
          </p:cNvSpPr>
          <p:nvPr>
            <p:ph type="sldNum" sz="quarter" idx="12"/>
          </p:nvPr>
        </p:nvSpPr>
        <p:spPr/>
        <p:txBody>
          <a:bodyPr/>
          <a:lstStyle/>
          <a:p>
            <a:fld id="{8C71CAF9-4461-454A-B702-D536C3775752}" type="slidenum">
              <a:rPr lang="en-US" smtClean="0"/>
              <a:t>34</a:t>
            </a:fld>
            <a:endParaRPr lang="en-US" dirty="0"/>
          </a:p>
        </p:txBody>
      </p:sp>
      <p:sp>
        <p:nvSpPr>
          <p:cNvPr id="7"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1848428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Browser and Feature Detection</a:t>
            </a:r>
            <a:br>
              <a:rPr lang="en-US" sz="2400" b="0" dirty="0">
                <a:solidFill>
                  <a:srgbClr val="454545"/>
                </a:solidFill>
                <a:cs typeface="Segoe UI"/>
              </a:rPr>
            </a:br>
            <a:r>
              <a:rPr lang="en-US" dirty="0">
                <a:solidFill>
                  <a:srgbClr val="454545"/>
                </a:solidFill>
                <a:latin typeface="Segoe UI"/>
                <a:cs typeface="Segoe UI"/>
              </a:rPr>
              <a:t>Feature Detection</a:t>
            </a: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t>35</a:t>
            </a:fld>
            <a:endParaRPr lang="en-US" dirty="0"/>
          </a:p>
        </p:txBody>
      </p:sp>
    </p:spTree>
    <p:extLst>
      <p:ext uri="{BB962C8B-B14F-4D97-AF65-F5344CB8AC3E}">
        <p14:creationId xmlns:p14="http://schemas.microsoft.com/office/powerpoint/2010/main" val="26698352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Feature Detection</a:t>
            </a:r>
            <a:endParaRPr lang="en-US" dirty="0"/>
          </a:p>
        </p:txBody>
      </p:sp>
      <p:sp>
        <p:nvSpPr>
          <p:cNvPr id="3" name="Content Placeholder 2"/>
          <p:cNvSpPr>
            <a:spLocks noGrp="1"/>
          </p:cNvSpPr>
          <p:nvPr>
            <p:ph idx="1"/>
          </p:nvPr>
        </p:nvSpPr>
        <p:spPr/>
        <p:txBody>
          <a:bodyPr/>
          <a:lstStyle/>
          <a:p>
            <a:r>
              <a:rPr lang="en-US" dirty="0">
                <a:cs typeface="Segoe UI"/>
              </a:rPr>
              <a:t>"Can this user do X?"</a:t>
            </a:r>
            <a:br>
              <a:rPr lang="en-US" dirty="0">
                <a:cs typeface="Segoe UI"/>
              </a:rPr>
            </a:br>
            <a:endParaRPr lang="en-US" dirty="0">
              <a:cs typeface="Segoe UI"/>
            </a:endParaRPr>
          </a:p>
          <a:p>
            <a:r>
              <a:rPr lang="en-US" dirty="0">
                <a:cs typeface="Segoe UI"/>
              </a:rPr>
              <a:t>Much</a:t>
            </a:r>
            <a:r>
              <a:rPr lang="en-US">
                <a:cs typeface="Segoe UI"/>
              </a:rPr>
              <a:t> better than User Agent sniffing</a:t>
            </a:r>
            <a:br>
              <a:rPr lang="en-US">
                <a:cs typeface="Segoe UI"/>
              </a:rPr>
            </a:br>
            <a:r>
              <a:rPr lang="en-US" dirty="0">
                <a:cs typeface="Segoe UI"/>
              </a:rPr>
              <a:t>And the direction most of the industry is taking</a:t>
            </a:r>
            <a:br>
              <a:rPr lang="en-US" dirty="0">
                <a:cs typeface="Segoe UI"/>
              </a:rPr>
            </a:br>
            <a:endParaRPr lang="en-US" dirty="0">
              <a:cs typeface="Segoe UI"/>
            </a:endParaRPr>
          </a:p>
          <a:p>
            <a:r>
              <a:rPr lang="en-US">
                <a:cs typeface="Segoe UI"/>
              </a:rPr>
              <a:t>However, can still get </a:t>
            </a:r>
            <a:r>
              <a:rPr lang="en-US" dirty="0"/>
              <a:t>ugly for certain things</a:t>
            </a:r>
          </a:p>
          <a:p>
            <a:pPr lvl="1"/>
            <a:r>
              <a:rPr lang="en-US" dirty="0"/>
              <a:t>CSS3 transition support </a:t>
            </a:r>
            <a:r>
              <a:rPr lang="en-US"/>
              <a:t>for example is hard to detect</a:t>
            </a:r>
            <a:br>
              <a:rPr lang="en-US"/>
            </a:br>
            <a:endParaRPr lang="en-US" dirty="0"/>
          </a:p>
          <a:p>
            <a:r>
              <a:rPr lang="en-US"/>
              <a:t>A library for assisting in detection helps greatly</a:t>
            </a:r>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36</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2289595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Basic Example</a:t>
            </a:r>
            <a:endParaRPr lang="en-US" dirty="0">
              <a:latin typeface="Segoe UI"/>
              <a:cs typeface="Segoe UI"/>
            </a:endParaRPr>
          </a:p>
        </p:txBody>
      </p:sp>
      <p:sp>
        <p:nvSpPr>
          <p:cNvPr id="3" name="Content Placeholder 2"/>
          <p:cNvSpPr>
            <a:spLocks noGrp="1"/>
          </p:cNvSpPr>
          <p:nvPr>
            <p:ph idx="1"/>
          </p:nvPr>
        </p:nvSpPr>
        <p:spPr/>
        <p:txBody>
          <a:bodyPr>
            <a:normAutofit/>
          </a:bodyPr>
          <a:lstStyle/>
          <a:p>
            <a:pPr marL="0" indent="0">
              <a:buNone/>
            </a:pP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Do </a:t>
            </a:r>
            <a:r>
              <a:rPr lang="en-US" dirty="0">
                <a:solidFill>
                  <a:srgbClr val="008000"/>
                </a:solidFill>
                <a:highlight>
                  <a:srgbClr val="FFFFFF"/>
                </a:highlight>
                <a:latin typeface="Consolas" panose="020B0609020204030204" pitchFamily="49" charset="0"/>
              </a:rPr>
              <a:t>this</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load()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localStorage</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window) {</a:t>
            </a: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Now use local storage</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a:t>
            </a:r>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37</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3336337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Checking Specific</a:t>
            </a:r>
            <a:br>
              <a:rPr lang="en-US" b="1" dirty="0">
                <a:latin typeface="Segoe UI"/>
                <a:cs typeface="Segoe UI"/>
              </a:rPr>
            </a:br>
            <a:r>
              <a:rPr lang="en-US" b="1" dirty="0">
                <a:latin typeface="Segoe UI"/>
                <a:cs typeface="Segoe UI"/>
              </a:rPr>
              <a:t>Implementations</a:t>
            </a:r>
            <a:endParaRPr lang="en-US" dirty="0"/>
          </a:p>
        </p:txBody>
      </p:sp>
      <p:sp>
        <p:nvSpPr>
          <p:cNvPr id="3" name="Content Placeholder 2"/>
          <p:cNvSpPr>
            <a:spLocks noGrp="1"/>
          </p:cNvSpPr>
          <p:nvPr>
            <p:ph idx="1"/>
          </p:nvPr>
        </p:nvSpPr>
        <p:spPr/>
        <p:txBody>
          <a:bodyPr/>
          <a:lstStyle/>
          <a:p>
            <a:pPr marL="0" indent="0">
              <a:buNone/>
            </a:pP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window.addEventListener</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Browser supports "</a:t>
            </a:r>
            <a:r>
              <a:rPr lang="en-US" dirty="0" err="1">
                <a:solidFill>
                  <a:srgbClr val="008000"/>
                </a:solidFill>
                <a:highlight>
                  <a:srgbClr val="FFFFFF"/>
                </a:highlight>
                <a:latin typeface="Consolas" panose="020B0609020204030204" pitchFamily="49" charset="0"/>
              </a:rPr>
              <a:t>addEventListener</a:t>
            </a:r>
            <a:r>
              <a:rPr lang="en-US" dirty="0">
                <a:solidFill>
                  <a:srgbClr val="008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window.addEventListener</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"load"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myFunction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window.attachEvent</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Browser supports "</a:t>
            </a:r>
            <a:r>
              <a:rPr lang="en-US" dirty="0" err="1">
                <a:solidFill>
                  <a:srgbClr val="008000"/>
                </a:solidFill>
                <a:highlight>
                  <a:srgbClr val="FFFFFF"/>
                </a:highlight>
                <a:latin typeface="Consolas" panose="020B0609020204030204" pitchFamily="49" charset="0"/>
              </a:rPr>
              <a:t>attachEvent</a:t>
            </a:r>
            <a:r>
              <a:rPr lang="en-US" dirty="0">
                <a:solidFill>
                  <a:srgbClr val="008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window.attachEvent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onload</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myFunction</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38</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111635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CSS </a:t>
            </a:r>
            <a:r>
              <a:rPr lang="en-US" b="1" dirty="0">
                <a:latin typeface="Courier New"/>
                <a:cs typeface="Courier New"/>
              </a:rPr>
              <a:t>transition</a:t>
            </a:r>
            <a:r>
              <a:rPr lang="en-US" b="1" dirty="0">
                <a:latin typeface="Segoe UI"/>
                <a:cs typeface="Segoe UI"/>
              </a:rPr>
              <a:t> Detection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supportsTransitions</a:t>
            </a:r>
            <a:r>
              <a:rPr lang="en-US" sz="2000"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b = </a:t>
            </a:r>
            <a:r>
              <a:rPr lang="en-US" sz="2000" dirty="0" err="1">
                <a:solidFill>
                  <a:srgbClr val="000000"/>
                </a:solidFill>
                <a:highlight>
                  <a:srgbClr val="FFFFFF"/>
                </a:highlight>
                <a:latin typeface="Consolas" panose="020B0609020204030204" pitchFamily="49" charset="0"/>
              </a:rPr>
              <a:t>document.body</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document.documentElement</a:t>
            </a:r>
            <a:r>
              <a:rPr lang="en-US" sz="2000" dirty="0">
                <a:solidFill>
                  <a:srgbClr val="0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s = </a:t>
            </a:r>
            <a:r>
              <a:rPr lang="en-US" sz="2000" dirty="0" err="1">
                <a:solidFill>
                  <a:srgbClr val="000000"/>
                </a:solidFill>
                <a:highlight>
                  <a:srgbClr val="FFFFFF"/>
                </a:highlight>
                <a:latin typeface="Consolas" panose="020B0609020204030204" pitchFamily="49" charset="0"/>
              </a:rPr>
              <a:t>b.style</a:t>
            </a:r>
            <a:r>
              <a:rPr lang="en-US" sz="2000" dirty="0">
                <a:solidFill>
                  <a:srgbClr val="0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p = </a:t>
            </a:r>
            <a:r>
              <a:rPr lang="en-US" sz="2000" dirty="0">
                <a:solidFill>
                  <a:srgbClr val="A31515"/>
                </a:solidFill>
                <a:highlight>
                  <a:srgbClr val="FFFFFF"/>
                </a:highlight>
                <a:latin typeface="Consolas" panose="020B0609020204030204" pitchFamily="49" charset="0"/>
              </a:rPr>
              <a:t>'transition'</a:t>
            </a:r>
            <a:r>
              <a:rPr lang="en-US" sz="2000" dirty="0">
                <a:solidFill>
                  <a:srgbClr val="0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typeof</a:t>
            </a:r>
            <a:r>
              <a:rPr lang="en-US" sz="2000" dirty="0">
                <a:solidFill>
                  <a:srgbClr val="000000"/>
                </a:solidFill>
                <a:highlight>
                  <a:srgbClr val="FFFFFF"/>
                </a:highlight>
                <a:latin typeface="Consolas" panose="020B0609020204030204" pitchFamily="49" charset="0"/>
              </a:rPr>
              <a:t> s[p] == </a:t>
            </a:r>
            <a:r>
              <a:rPr lang="en-US" sz="2000" dirty="0">
                <a:solidFill>
                  <a:srgbClr val="A31515"/>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 {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true</a:t>
            </a:r>
            <a:r>
              <a:rPr lang="en-US" sz="2000" dirty="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r>
            <a:br>
              <a:rPr lang="en-US" dirty="0">
                <a:solidFill>
                  <a:srgbClr val="000000"/>
                </a:solidFill>
                <a:highlight>
                  <a:srgbClr val="FFFFFF"/>
                </a:highlight>
                <a:latin typeface="Consolas" panose="020B0609020204030204" pitchFamily="49" charset="0"/>
              </a:rPr>
            </a:br>
            <a:endParaRPr lang="en-US"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cs typeface="Consolas"/>
              </a:rPr>
              <a:t>   </a:t>
            </a:r>
            <a:r>
              <a:rPr lang="en-US" sz="2000" dirty="0">
                <a:solidFill>
                  <a:srgbClr val="0000FF"/>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v =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Moz</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webkit</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Webkit</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Khtml</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'O'</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ms</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p = </a:t>
            </a:r>
            <a:r>
              <a:rPr lang="en-US" sz="2000" dirty="0" err="1">
                <a:solidFill>
                  <a:srgbClr val="000000"/>
                </a:solidFill>
                <a:highlight>
                  <a:srgbClr val="FFFFFF"/>
                </a:highlight>
                <a:latin typeface="Consolas" panose="020B0609020204030204" pitchFamily="49" charset="0"/>
              </a:rPr>
              <a:t>p.charAt</a:t>
            </a:r>
            <a:r>
              <a:rPr lang="en-US" sz="2000" dirty="0">
                <a:solidFill>
                  <a:srgbClr val="000000"/>
                </a:solidFill>
                <a:highlight>
                  <a:srgbClr val="FFFFFF"/>
                </a:highlight>
                <a:latin typeface="Consolas" panose="020B0609020204030204" pitchFamily="49" charset="0"/>
              </a:rPr>
              <a:t>(0).</a:t>
            </a:r>
            <a:r>
              <a:rPr lang="en-US" sz="2000" dirty="0" err="1">
                <a:solidFill>
                  <a:srgbClr val="000000"/>
                </a:solidFill>
                <a:highlight>
                  <a:srgbClr val="FFFFFF"/>
                </a:highlight>
                <a:latin typeface="Consolas" panose="020B0609020204030204" pitchFamily="49" charset="0"/>
              </a:rPr>
              <a:t>toUpperCase</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p.substr</a:t>
            </a:r>
            <a:r>
              <a:rPr lang="en-US" sz="2000" dirty="0">
                <a:solidFill>
                  <a:srgbClr val="000000"/>
                </a:solidFill>
                <a:highlight>
                  <a:srgbClr val="FFFFFF"/>
                </a:highlight>
                <a:latin typeface="Consolas" panose="020B0609020204030204" pitchFamily="49" charset="0"/>
              </a:rPr>
              <a:t>(1);</a:t>
            </a:r>
            <a:br>
              <a:rPr lang="en-US" sz="2000" dirty="0">
                <a:solidFill>
                  <a:srgbClr val="000000"/>
                </a:solidFill>
                <a:highlight>
                  <a:srgbClr val="FFFFFF"/>
                </a:highlight>
                <a:latin typeface="Consolas" panose="020B0609020204030204" pitchFamily="49" charset="0"/>
              </a:rPr>
            </a:b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for</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 0; </a:t>
            </a:r>
            <a:r>
              <a:rPr lang="en-US" sz="2000" dirty="0" err="1">
                <a:solidFill>
                  <a:srgbClr val="00000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&lt; </a:t>
            </a:r>
            <a:r>
              <a:rPr lang="en-US" sz="2000" dirty="0" err="1">
                <a:solidFill>
                  <a:srgbClr val="000000"/>
                </a:solidFill>
                <a:highlight>
                  <a:srgbClr val="FFFFFF"/>
                </a:highlight>
                <a:latin typeface="Consolas" panose="020B0609020204030204" pitchFamily="49" charset="0"/>
              </a:rPr>
              <a:t>v.length</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typeof</a:t>
            </a:r>
            <a:r>
              <a:rPr lang="en-US" sz="2000" dirty="0">
                <a:solidFill>
                  <a:srgbClr val="000000"/>
                </a:solidFill>
                <a:highlight>
                  <a:srgbClr val="FFFFFF"/>
                </a:highlight>
                <a:latin typeface="Consolas" panose="020B0609020204030204" pitchFamily="49" charset="0"/>
              </a:rPr>
              <a:t> s[v[</a:t>
            </a:r>
            <a:r>
              <a:rPr lang="en-US" sz="2000" dirty="0" err="1">
                <a:solidFill>
                  <a:srgbClr val="00000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 p] == </a:t>
            </a:r>
            <a:r>
              <a:rPr lang="en-US" sz="2000" dirty="0">
                <a:solidFill>
                  <a:srgbClr val="A31515"/>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 {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true</a:t>
            </a:r>
            <a:r>
              <a:rPr lang="en-US" sz="2000" dirty="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false</a:t>
            </a:r>
            <a:r>
              <a:rPr lang="en-US" sz="2000" dirty="0">
                <a:solidFill>
                  <a:srgbClr val="000000"/>
                </a:solidFill>
                <a:highlight>
                  <a:srgbClr val="FFFFFF"/>
                </a:highlight>
                <a:latin typeface="Consolas" panose="020B0609020204030204" pitchFamily="49" charset="0"/>
              </a:rPr>
              <a:t>;</a:t>
            </a:r>
            <a:br>
              <a:rPr lang="en-US" sz="2000" dirty="0">
                <a:solidFill>
                  <a:srgbClr val="000000"/>
                </a:solidFill>
                <a:highlight>
                  <a:srgbClr val="FFFFFF"/>
                </a:highlight>
                <a:latin typeface="Consolas" panose="020B0609020204030204" pitchFamily="49" charset="0"/>
              </a:rPr>
            </a:br>
            <a:r>
              <a:rPr lang="en-US" sz="2000" dirty="0">
                <a:solidFill>
                  <a:srgbClr val="000000"/>
                </a:solidFill>
                <a:highlight>
                  <a:srgbClr val="FFFFFF"/>
                </a:highlight>
                <a:latin typeface="Consolas" panose="020B0609020204030204" pitchFamily="49" charset="0"/>
              </a:rPr>
              <a:t>}</a:t>
            </a:r>
            <a:endParaRPr lang="en-US" sz="2000" dirty="0"/>
          </a:p>
        </p:txBody>
      </p:sp>
      <p:sp>
        <p:nvSpPr>
          <p:cNvPr id="4" name="Slide Number Placeholder 3"/>
          <p:cNvSpPr>
            <a:spLocks noGrp="1"/>
          </p:cNvSpPr>
          <p:nvPr>
            <p:ph type="sldNum" sz="quarter" idx="12"/>
          </p:nvPr>
        </p:nvSpPr>
        <p:spPr/>
        <p:txBody>
          <a:bodyPr/>
          <a:lstStyle/>
          <a:p>
            <a:fld id="{8C71CAF9-4461-454A-B702-D536C3775752}" type="slidenum">
              <a:rPr lang="en-US" smtClean="0"/>
              <a:t>39</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684703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6802"/>
            <a:ext cx="10515600" cy="1205057"/>
          </a:xfrm>
          <a:prstGeom prst="rect">
            <a:avLst/>
          </a:prstGeom>
          <a:noFill/>
          <a:ln>
            <a:noFill/>
          </a:ln>
        </p:spPr>
        <p:txBody>
          <a:bodyPr/>
          <a:lstStyle/>
          <a:p>
            <a:r>
              <a:rPr lang="en-US" dirty="0" smtClean="0">
                <a:latin typeface="Segoe UI"/>
                <a:cs typeface="Segoe UI"/>
              </a:rPr>
              <a:t>Overview</a:t>
            </a:r>
            <a:endParaRPr lang="en-US" dirty="0">
              <a:latin typeface="Segoe UI"/>
              <a:cs typeface="Segoe UI"/>
            </a:endParaRPr>
          </a:p>
        </p:txBody>
      </p:sp>
      <p:sp>
        <p:nvSpPr>
          <p:cNvPr id="3" name="Content Placeholder 2"/>
          <p:cNvSpPr>
            <a:spLocks noGrp="1"/>
          </p:cNvSpPr>
          <p:nvPr>
            <p:ph idx="1"/>
          </p:nvPr>
        </p:nvSpPr>
        <p:spPr/>
        <p:txBody>
          <a:bodyPr>
            <a:normAutofit/>
          </a:bodyPr>
          <a:lstStyle/>
          <a:p>
            <a:r>
              <a:rPr lang="en-US" dirty="0" smtClean="0">
                <a:latin typeface="Segoe UI"/>
                <a:cs typeface="Segoe UI"/>
              </a:rPr>
              <a:t>World Wide Web Consortium</a:t>
            </a:r>
          </a:p>
          <a:p>
            <a:r>
              <a:rPr lang="en-US" dirty="0" smtClean="0">
                <a:latin typeface="Segoe UI"/>
                <a:cs typeface="Segoe UI"/>
              </a:rPr>
              <a:t>Founded by Tim Berners-Lee (Creator of HTTP) after he left CERN in 1994</a:t>
            </a:r>
          </a:p>
          <a:p>
            <a:r>
              <a:rPr lang="en-US" dirty="0" smtClean="0">
                <a:latin typeface="Segoe UI"/>
                <a:cs typeface="Segoe UI"/>
              </a:rPr>
              <a:t>W3C </a:t>
            </a:r>
            <a:r>
              <a:rPr lang="en-US" dirty="0">
                <a:latin typeface="Segoe UI"/>
                <a:cs typeface="Segoe UI"/>
              </a:rPr>
              <a:t>standards define an </a:t>
            </a:r>
            <a:r>
              <a:rPr lang="en-US" b="1" dirty="0">
                <a:latin typeface="Segoe UI"/>
                <a:cs typeface="Segoe UI"/>
              </a:rPr>
              <a:t>Open Web Platform</a:t>
            </a:r>
            <a:r>
              <a:rPr lang="en-US" dirty="0">
                <a:latin typeface="Segoe UI"/>
                <a:cs typeface="Segoe UI"/>
              </a:rPr>
              <a:t> for application </a:t>
            </a:r>
            <a:r>
              <a:rPr lang="en-US" dirty="0" smtClean="0">
                <a:latin typeface="Segoe UI"/>
                <a:cs typeface="Segoe UI"/>
              </a:rPr>
              <a:t>development</a:t>
            </a:r>
          </a:p>
          <a:p>
            <a:r>
              <a:rPr lang="en-US" dirty="0" smtClean="0">
                <a:latin typeface="Segoe UI"/>
                <a:cs typeface="Segoe UI"/>
              </a:rPr>
              <a:t>Enable </a:t>
            </a:r>
            <a:r>
              <a:rPr lang="en-US" dirty="0">
                <a:latin typeface="Segoe UI"/>
                <a:cs typeface="Segoe UI"/>
              </a:rPr>
              <a:t>developers to build rich interactive </a:t>
            </a:r>
            <a:r>
              <a:rPr lang="en-US" dirty="0" smtClean="0">
                <a:latin typeface="Segoe UI"/>
                <a:cs typeface="Segoe UI"/>
              </a:rPr>
              <a:t>experiences</a:t>
            </a:r>
          </a:p>
          <a:p>
            <a:r>
              <a:rPr lang="en-US" dirty="0" smtClean="0">
                <a:latin typeface="Segoe UI"/>
                <a:cs typeface="Segoe UI"/>
              </a:rPr>
              <a:t>Continually changing</a:t>
            </a:r>
          </a:p>
          <a:p>
            <a:r>
              <a:rPr lang="en-US" dirty="0" smtClean="0">
                <a:latin typeface="Segoe UI"/>
                <a:cs typeface="Segoe UI"/>
              </a:rPr>
              <a:t>Follows processes to create standards based on community support</a:t>
            </a:r>
          </a:p>
          <a:p>
            <a:endParaRPr lang="en-US" dirty="0">
              <a:latin typeface="Calibri" charset="0"/>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4</a:t>
            </a:fld>
            <a:endParaRPr lang="en-US" dirty="0"/>
          </a:p>
        </p:txBody>
      </p:sp>
      <p:sp>
        <p:nvSpPr>
          <p:cNvPr id="6" name="Rectangle 4"/>
          <p:cNvSpPr/>
          <p:nvPr/>
        </p:nvSpPr>
        <p:spPr>
          <a:xfrm>
            <a:off x="8649146" y="844656"/>
            <a:ext cx="2694456" cy="369332"/>
          </a:xfrm>
          <a:prstGeom prst="rect">
            <a:avLst/>
          </a:prstGeom>
        </p:spPr>
        <p:txBody>
          <a:bodyPr wrap="none">
            <a:spAutoFit/>
          </a:bodyPr>
          <a:lstStyle/>
          <a:p>
            <a:r>
              <a:rPr lang="en-US" dirty="0">
                <a:solidFill>
                  <a:srgbClr val="DDDDDD"/>
                </a:solidFill>
                <a:cs typeface="Segoe UI"/>
              </a:rPr>
              <a:t>W3C and Web standards</a:t>
            </a:r>
            <a:endParaRPr lang="en-US" dirty="0">
              <a:solidFill>
                <a:srgbClr val="DDDDDD"/>
              </a:solidFill>
            </a:endParaRPr>
          </a:p>
        </p:txBody>
      </p:sp>
    </p:spTree>
    <p:extLst>
      <p:ext uri="{BB962C8B-B14F-4D97-AF65-F5344CB8AC3E}">
        <p14:creationId xmlns:p14="http://schemas.microsoft.com/office/powerpoint/2010/main" val="5420801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Browser and Feature Detection</a:t>
            </a:r>
            <a:br>
              <a:rPr lang="en-US" sz="2400" b="0" dirty="0">
                <a:solidFill>
                  <a:srgbClr val="454545"/>
                </a:solidFill>
                <a:cs typeface="Segoe UI"/>
              </a:rPr>
            </a:br>
            <a:r>
              <a:rPr lang="en-US" dirty="0">
                <a:solidFill>
                  <a:srgbClr val="454545"/>
                </a:solidFill>
                <a:latin typeface="Segoe UI"/>
                <a:cs typeface="Segoe UI"/>
              </a:rPr>
              <a:t>Using Modernizr for Detection</a:t>
            </a: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t>40</a:t>
            </a:fld>
            <a:endParaRPr lang="en-US" dirty="0"/>
          </a:p>
        </p:txBody>
      </p:sp>
    </p:spTree>
    <p:extLst>
      <p:ext uri="{BB962C8B-B14F-4D97-AF65-F5344CB8AC3E}">
        <p14:creationId xmlns:p14="http://schemas.microsoft.com/office/powerpoint/2010/main" val="19860708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Modernizr</a:t>
            </a:r>
            <a:endParaRPr lang="en-US" dirty="0"/>
          </a:p>
        </p:txBody>
      </p:sp>
      <p:sp>
        <p:nvSpPr>
          <p:cNvPr id="3" name="Content Placeholder 2"/>
          <p:cNvSpPr>
            <a:spLocks noGrp="1"/>
          </p:cNvSpPr>
          <p:nvPr>
            <p:ph idx="1"/>
          </p:nvPr>
        </p:nvSpPr>
        <p:spPr/>
        <p:txBody>
          <a:bodyPr/>
          <a:lstStyle/>
          <a:p>
            <a:r>
              <a:rPr lang="en-US" dirty="0" smtClean="0"/>
              <a:t>A library that has many feature detection tests built in</a:t>
            </a:r>
          </a:p>
          <a:p>
            <a:r>
              <a:rPr lang="en-US" dirty="0" smtClean="0"/>
              <a:t>Much easier than writing custom detection scripts</a:t>
            </a:r>
          </a:p>
          <a:p>
            <a:r>
              <a:rPr lang="en-US" dirty="0" smtClean="0"/>
              <a:t>Can create a bundle of the tests needed</a:t>
            </a:r>
          </a:p>
          <a:p>
            <a:r>
              <a:rPr lang="en-US" dirty="0" smtClean="0"/>
              <a:t>Also has </a:t>
            </a:r>
            <a:r>
              <a:rPr lang="en-US" dirty="0" err="1" smtClean="0"/>
              <a:t>polyfills</a:t>
            </a:r>
            <a:r>
              <a:rPr lang="en-US" dirty="0" smtClean="0"/>
              <a:t> to keep older browsers supported</a:t>
            </a:r>
          </a:p>
          <a:p>
            <a:r>
              <a:rPr lang="en-US" dirty="0">
                <a:hlinkClick r:id="rId3"/>
              </a:rPr>
              <a:t>http://modernizr.com/</a:t>
            </a:r>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41</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15941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Installing Modernizr</a:t>
            </a:r>
            <a:endParaRPr lang="en-US" dirty="0"/>
          </a:p>
        </p:txBody>
      </p:sp>
      <p:sp>
        <p:nvSpPr>
          <p:cNvPr id="3" name="Content Placeholder 2"/>
          <p:cNvSpPr>
            <a:spLocks noGrp="1"/>
          </p:cNvSpPr>
          <p:nvPr>
            <p:ph idx="1"/>
          </p:nvPr>
        </p:nvSpPr>
        <p:spPr/>
        <p:txBody>
          <a:bodyPr/>
          <a:lstStyle/>
          <a:p>
            <a:r>
              <a:rPr lang="en-US" dirty="0"/>
              <a:t>Create a build at </a:t>
            </a:r>
            <a:r>
              <a:rPr lang="en-US" dirty="0">
                <a:hlinkClick r:id="rId3"/>
              </a:rPr>
              <a:t>http://modernizr.com/download/</a:t>
            </a:r>
            <a:endParaRPr lang="en-US" dirty="0"/>
          </a:p>
          <a:p>
            <a:r>
              <a:rPr lang="en-US" dirty="0"/>
              <a:t>Place script in the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head</a:t>
            </a:r>
            <a:r>
              <a:rPr lang="en-US" dirty="0">
                <a:solidFill>
                  <a:srgbClr val="0000FF"/>
                </a:solidFill>
                <a:highlight>
                  <a:srgbClr val="FFFFFF"/>
                </a:highlight>
                <a:latin typeface="Consolas" panose="020B0609020204030204" pitchFamily="49" charset="0"/>
              </a:rPr>
              <a:t>&gt;</a:t>
            </a:r>
            <a:r>
              <a:rPr lang="en-US" dirty="0"/>
              <a:t> of your page</a:t>
            </a:r>
          </a:p>
          <a:p>
            <a:r>
              <a:rPr lang="en-US" dirty="0">
                <a:cs typeface="Segoe UI"/>
              </a:rPr>
              <a:t>Utilize</a:t>
            </a:r>
            <a:r>
              <a:rPr lang="en-US">
                <a:cs typeface="Segoe UI"/>
              </a:rPr>
              <a:t> one of the many Modernizr test scripts</a:t>
            </a:r>
            <a:endParaRPr lang="en-US" dirty="0">
              <a:cs typeface="Segoe UI"/>
            </a:endParaRPr>
          </a:p>
          <a:p>
            <a:r>
              <a:rPr lang="en-US">
                <a:cs typeface="Segoe UI"/>
              </a:rPr>
              <a:t>Create a custom script</a:t>
            </a:r>
            <a:endParaRPr lang="en-US" dirty="0">
              <a:cs typeface="Segoe UI"/>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42</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28436028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Example HTML</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!DOCTYPE</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html</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html</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xmlns</a:t>
            </a:r>
            <a:r>
              <a:rPr lang="en-US" sz="2000" dirty="0">
                <a:solidFill>
                  <a:srgbClr val="0000FF"/>
                </a:solidFill>
                <a:highlight>
                  <a:srgbClr val="FFFFFF"/>
                </a:highlight>
                <a:latin typeface="Consolas" panose="020B0609020204030204" pitchFamily="49" charset="0"/>
              </a:rPr>
              <a:t>="http://www.w3.org/1999/xhtml"&gt;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cs typeface="Consolas"/>
              </a:rPr>
              <a:t>    </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head</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title</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Page Title</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title</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script</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src</a:t>
            </a:r>
            <a:r>
              <a:rPr lang="en-US" sz="2000" dirty="0">
                <a:solidFill>
                  <a:srgbClr val="0000FF"/>
                </a:solidFill>
                <a:highlight>
                  <a:srgbClr val="FFFFFF"/>
                </a:highlight>
                <a:latin typeface="Consolas" panose="020B0609020204030204" pitchFamily="49" charset="0"/>
              </a:rPr>
              <a:t>="js/libs/modernizr.js"&gt;&lt;/</a:t>
            </a:r>
            <a:r>
              <a:rPr lang="en-US" sz="2000" dirty="0">
                <a:solidFill>
                  <a:srgbClr val="800000"/>
                </a:solidFill>
                <a:highlight>
                  <a:srgbClr val="FFFFFF"/>
                </a:highlight>
                <a:latin typeface="Consolas" panose="020B0609020204030204" pitchFamily="49" charset="0"/>
              </a:rPr>
              <a:t>script</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cs typeface="Consolas"/>
              </a:rPr>
              <a:t>    </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head</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cs typeface="Consolas"/>
              </a:rPr>
              <a:t>    </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body</a:t>
            </a:r>
            <a:r>
              <a:rPr lang="en-US" sz="2000" dirty="0">
                <a:solidFill>
                  <a:srgbClr val="0000FF"/>
                </a:solidFill>
                <a:highlight>
                  <a:srgbClr val="FFFFFF"/>
                </a:highlight>
                <a:latin typeface="Consolas" panose="020B0609020204030204" pitchFamily="49" charset="0"/>
              </a:rPr>
              <a:t>&gt;</a:t>
            </a:r>
          </a:p>
          <a:p>
            <a:pPr marL="0" indent="0">
              <a:buNone/>
            </a:pPr>
            <a:r>
              <a:rPr lang="en-US" sz="2000" dirty="0">
                <a:solidFill>
                  <a:srgbClr val="000000"/>
                </a:solidFill>
                <a:highlight>
                  <a:srgbClr val="FFFFFF"/>
                </a:highlight>
                <a:latin typeface="Consolas" panose="020B0609020204030204" pitchFamily="49" charset="0"/>
                <a:cs typeface="Consolas"/>
              </a:rPr>
              <a:t>        ...</a:t>
            </a:r>
          </a:p>
          <a:p>
            <a:pPr marL="0" indent="0">
              <a:buNone/>
            </a:pPr>
            <a:r>
              <a:rPr lang="en-US" sz="2000" dirty="0">
                <a:solidFill>
                  <a:srgbClr val="0000FF"/>
                </a:solidFill>
                <a:highlight>
                  <a:srgbClr val="FFFFFF"/>
                </a:highlight>
                <a:latin typeface="Consolas" panose="020B0609020204030204" pitchFamily="49" charset="0"/>
                <a:cs typeface="Consolas"/>
              </a:rPr>
              <a:t>    </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body</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html</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43</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4213047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Example Feature Test</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Modernizr.csstransitions</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Browser supports CSS Transitions</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p>
        </p:txBody>
      </p:sp>
      <p:sp>
        <p:nvSpPr>
          <p:cNvPr id="4" name="Slide Number Placeholder 3"/>
          <p:cNvSpPr>
            <a:spLocks noGrp="1"/>
          </p:cNvSpPr>
          <p:nvPr>
            <p:ph type="sldNum" sz="quarter" idx="12"/>
          </p:nvPr>
        </p:nvSpPr>
        <p:spPr/>
        <p:txBody>
          <a:bodyPr/>
          <a:lstStyle/>
          <a:p>
            <a:fld id="{8C71CAF9-4461-454A-B702-D536C3775752}" type="slidenum">
              <a:rPr lang="en-US" smtClean="0"/>
              <a:t>44</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703432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Graceful Degradation</a:t>
            </a:r>
          </a:p>
        </p:txBody>
      </p:sp>
      <p:sp>
        <p:nvSpPr>
          <p:cNvPr id="3" name="Content Placeholder 2"/>
          <p:cNvSpPr>
            <a:spLocks noGrp="1"/>
          </p:cNvSpPr>
          <p:nvPr>
            <p:ph idx="1"/>
          </p:nvPr>
        </p:nvSpPr>
        <p:spPr/>
        <p:txBody>
          <a:bodyPr/>
          <a:lstStyle/>
          <a:p>
            <a:r>
              <a:rPr lang="en-US">
                <a:cs typeface="Segoe UI"/>
              </a:rPr>
              <a:t>Build for the modern browser</a:t>
            </a:r>
          </a:p>
          <a:p>
            <a:r>
              <a:rPr lang="en-US">
                <a:cs typeface="Segoe UI"/>
              </a:rPr>
              <a:t>"Degrade" the experience in older browsers</a:t>
            </a:r>
          </a:p>
          <a:p>
            <a:r>
              <a:rPr lang="en-US">
                <a:cs typeface="Segoe UI"/>
              </a:rPr>
              <a:t>Things do not break</a:t>
            </a:r>
          </a:p>
          <a:p>
            <a:r>
              <a:rPr lang="en-US">
                <a:cs typeface="Segoe UI"/>
              </a:rPr>
              <a:t>The site works similar in both browsers</a:t>
            </a:r>
          </a:p>
          <a:p>
            <a:r>
              <a:rPr lang="en-US">
                <a:cs typeface="Segoe UI"/>
              </a:rPr>
              <a:t>Utilize polyfills to add behavior to old browsers</a:t>
            </a:r>
          </a:p>
        </p:txBody>
      </p:sp>
      <p:sp>
        <p:nvSpPr>
          <p:cNvPr id="4" name="Slide Number Placeholder 3"/>
          <p:cNvSpPr>
            <a:spLocks noGrp="1"/>
          </p:cNvSpPr>
          <p:nvPr>
            <p:ph type="sldNum" sz="quarter" idx="12"/>
          </p:nvPr>
        </p:nvSpPr>
        <p:spPr/>
        <p:txBody>
          <a:bodyPr/>
          <a:lstStyle/>
          <a:p>
            <a:fld id="{8C71CAF9-4461-454A-B702-D536C3775752}" type="slidenum">
              <a:rPr lang="en-US" smtClean="0"/>
              <a:t>45</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23739999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Test for </a:t>
            </a:r>
            <a:r>
              <a:rPr lang="en-US" b="1" dirty="0" err="1">
                <a:latin typeface="Courier New"/>
                <a:cs typeface="Courier New"/>
              </a:rPr>
              <a:t>webgl</a:t>
            </a:r>
            <a:r>
              <a:rPr lang="en-US" b="1" dirty="0">
                <a:latin typeface="Courier New"/>
                <a:cs typeface="Courier New"/>
              </a:rPr>
              <a:t> </a:t>
            </a:r>
            <a:r>
              <a:rPr lang="en-US" b="1" dirty="0">
                <a:latin typeface="Segoe UI"/>
                <a:cs typeface="Segoe UI"/>
              </a:rPr>
              <a:t>Support</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Modernizr.webgl</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loadAllWebGLScripts</a:t>
            </a:r>
            <a:r>
              <a:rPr lang="en-US">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msg</a:t>
            </a:r>
            <a:r>
              <a:rPr lang="en-US" dirty="0">
                <a:solidFill>
                  <a:srgbClr val="000000"/>
                </a:solidFill>
                <a:highlight>
                  <a:srgbClr val="FFFFFF"/>
                </a:highlight>
                <a:latin typeface="Consolas" panose="020B0609020204030204" pitchFamily="49" charset="0"/>
              </a:rPr>
              <a:t> </a:t>
            </a:r>
            <a:r>
              <a:rPr lang="en-US">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a:solidFill>
                  <a:srgbClr val="A31515"/>
                </a:solidFill>
                <a:highlight>
                  <a:srgbClr val="FFFFFF"/>
                </a:highlight>
                <a:latin typeface="Consolas" panose="020B0609020204030204" pitchFamily="49" charset="0"/>
              </a:rPr>
              <a:t>This </a:t>
            </a:r>
            <a:r>
              <a:rPr lang="en-US" smtClean="0">
                <a:solidFill>
                  <a:srgbClr val="A31515"/>
                </a:solidFill>
                <a:highlight>
                  <a:srgbClr val="FFFFFF"/>
                </a:highlight>
                <a:latin typeface="Consolas" panose="020B0609020204030204" pitchFamily="49" charset="0"/>
              </a:rPr>
              <a:t>browser </a:t>
            </a:r>
            <a:r>
              <a:rPr lang="en-US" dirty="0">
                <a:solidFill>
                  <a:srgbClr val="A31515"/>
                </a:solidFill>
                <a:highlight>
                  <a:srgbClr val="FFFFFF"/>
                </a:highlight>
                <a:latin typeface="Consolas" panose="020B0609020204030204" pitchFamily="49" charset="0"/>
              </a:rPr>
              <a:t>does</a:t>
            </a:r>
            <a:r>
              <a:rPr lang="en-US">
                <a:solidFill>
                  <a:srgbClr val="A31515"/>
                </a:solidFill>
                <a:highlight>
                  <a:srgbClr val="FFFFFF"/>
                </a:highlight>
                <a:latin typeface="Consolas" panose="020B0609020204030204" pitchFamily="49" charset="0"/>
              </a:rPr>
              <a:t> not support </a:t>
            </a:r>
            <a:r>
              <a:rPr lang="en-US" smtClean="0">
                <a:solidFill>
                  <a:srgbClr val="A31515"/>
                </a:solidFill>
                <a:highlight>
                  <a:srgbClr val="FFFFFF"/>
                </a:highlight>
                <a:latin typeface="Consolas" panose="020B0609020204030204" pitchFamily="49" charset="0"/>
              </a:rPr>
              <a:t>WebGL'</a:t>
            </a:r>
            <a:r>
              <a:rPr lang="en-US"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document.getElementById</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'#notice'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innerHTML</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msg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46</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37485893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Test for </a:t>
            </a:r>
            <a:r>
              <a:rPr lang="en-US" b="1" dirty="0">
                <a:latin typeface="Courier New"/>
                <a:cs typeface="Courier New"/>
              </a:rPr>
              <a:t>canvas</a:t>
            </a:r>
            <a:r>
              <a:rPr lang="en-US" b="1" dirty="0">
                <a:latin typeface="Segoe UI"/>
                <a:cs typeface="Segoe UI"/>
              </a:rPr>
              <a:t> Support</a:t>
            </a:r>
          </a:p>
        </p:txBody>
      </p:sp>
      <p:sp>
        <p:nvSpPr>
          <p:cNvPr id="3" name="Content Placeholder 2"/>
          <p:cNvSpPr>
            <a:spLocks noGrp="1"/>
          </p:cNvSpPr>
          <p:nvPr>
            <p:ph idx="1"/>
          </p:nvPr>
        </p:nvSpPr>
        <p:spPr/>
        <p:txBody>
          <a:bodyPr>
            <a:normAutofit/>
          </a:bodyPr>
          <a:lstStyle/>
          <a:p>
            <a:pPr marL="0" indent="0">
              <a:buNone/>
            </a:pP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Modernizr.canvas</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loadCanvasPolyfill</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47</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36765533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for CSS Properties</a:t>
            </a:r>
          </a:p>
        </p:txBody>
      </p:sp>
      <p:sp>
        <p:nvSpPr>
          <p:cNvPr id="3" name="Content Placeholder 2"/>
          <p:cNvSpPr>
            <a:spLocks noGrp="1"/>
          </p:cNvSpPr>
          <p:nvPr>
            <p:ph idx="1"/>
          </p:nvPr>
        </p:nvSpPr>
        <p:spPr/>
        <p:txBody>
          <a:bodyPr/>
          <a:lstStyle/>
          <a:p>
            <a:r>
              <a:rPr lang="en-US" dirty="0">
                <a:highlight>
                  <a:srgbClr val="FFFFFF"/>
                </a:highlight>
                <a:latin typeface="Segoe UI" charset="0"/>
                <a:cs typeface="Segoe UI" charset="0"/>
              </a:rPr>
              <a:t>Test if a given </a:t>
            </a:r>
            <a:r>
              <a:rPr lang="en-US" dirty="0" err="1">
                <a:highlight>
                  <a:srgbClr val="FFFFFF"/>
                </a:highlight>
                <a:latin typeface="Segoe UI" charset="0"/>
                <a:cs typeface="Segoe UI" charset="0"/>
              </a:rPr>
              <a:t>css</a:t>
            </a:r>
            <a:r>
              <a:rPr lang="en-US" dirty="0">
                <a:highlight>
                  <a:srgbClr val="FFFFFF"/>
                </a:highlight>
                <a:latin typeface="Segoe UI" charset="0"/>
                <a:cs typeface="Segoe UI" charset="0"/>
              </a:rPr>
              <a:t> property works in the current browser:</a:t>
            </a:r>
          </a:p>
          <a:p>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Modernizr.testProp</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pointerEvents</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Modernizr.testAllProps</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boxSizing</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All vendor prefixes</a:t>
            </a:r>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48</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22808147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Media Query</a:t>
            </a:r>
          </a:p>
        </p:txBody>
      </p:sp>
      <p:sp>
        <p:nvSpPr>
          <p:cNvPr id="3" name="Content Placeholder 2"/>
          <p:cNvSpPr>
            <a:spLocks noGrp="1"/>
          </p:cNvSpPr>
          <p:nvPr>
            <p:ph idx="1"/>
          </p:nvPr>
        </p:nvSpPr>
        <p:spPr/>
        <p:txBody>
          <a:bodyPr/>
          <a:lstStyle/>
          <a:p>
            <a:r>
              <a:rPr lang="en-US" dirty="0">
                <a:highlight>
                  <a:srgbClr val="FFFFFF"/>
                </a:highlight>
                <a:latin typeface="Segoe UI" charset="0"/>
                <a:cs typeface="Segoe UI" charset="0"/>
              </a:rPr>
              <a:t>Test a media query at the current page width</a:t>
            </a:r>
          </a:p>
          <a:p>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Modernizr.mq(</a:t>
            </a:r>
            <a:r>
              <a:rPr lang="en-US" dirty="0">
                <a:solidFill>
                  <a:srgbClr val="A31515"/>
                </a:solidFill>
                <a:highlight>
                  <a:srgbClr val="FFFFFF"/>
                </a:highlight>
                <a:latin typeface="Consolas" panose="020B0609020204030204" pitchFamily="49" charset="0"/>
              </a:rPr>
              <a:t>'only screen and (max-width: 768px)'</a:t>
            </a:r>
            <a:r>
              <a:rPr lang="en-US" dirty="0">
                <a:solidFill>
                  <a:srgbClr val="000000"/>
                </a:solidFill>
                <a:highlight>
                  <a:srgbClr val="FFFFFF"/>
                </a:highlight>
                <a:latin typeface="Consolas" panose="020B0609020204030204" pitchFamily="49" charset="0"/>
              </a:rPr>
              <a:t>);</a:t>
            </a:r>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49</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2892849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How to Contribute to W3C</a:t>
            </a:r>
            <a:endParaRPr lang="en-US" dirty="0">
              <a:latin typeface="Segoe UI"/>
              <a:cs typeface="Segoe UI"/>
            </a:endParaRPr>
          </a:p>
        </p:txBody>
      </p:sp>
      <p:sp>
        <p:nvSpPr>
          <p:cNvPr id="3" name="Content Placeholder 2"/>
          <p:cNvSpPr>
            <a:spLocks noGrp="1"/>
          </p:cNvSpPr>
          <p:nvPr>
            <p:ph idx="1"/>
          </p:nvPr>
        </p:nvSpPr>
        <p:spPr/>
        <p:txBody>
          <a:bodyPr/>
          <a:lstStyle/>
          <a:p>
            <a:r>
              <a:rPr lang="en-US" dirty="0" smtClean="0">
                <a:latin typeface="Segoe UI"/>
                <a:cs typeface="Segoe UI"/>
                <a:hlinkClick r:id="rId3"/>
              </a:rPr>
              <a:t>Discussion lists</a:t>
            </a:r>
            <a:r>
              <a:rPr lang="en-US" dirty="0" smtClean="0">
                <a:latin typeface="Segoe UI"/>
                <a:cs typeface="Segoe UI"/>
              </a:rPr>
              <a:t> – Mailing lists, newsletters, </a:t>
            </a:r>
            <a:r>
              <a:rPr lang="en-US" dirty="0" err="1" smtClean="0">
                <a:latin typeface="Segoe UI"/>
                <a:cs typeface="Segoe UI"/>
              </a:rPr>
              <a:t>etc</a:t>
            </a:r>
            <a:endParaRPr lang="en-US" dirty="0" smtClean="0">
              <a:latin typeface="Segoe UI"/>
              <a:cs typeface="Segoe UI"/>
            </a:endParaRPr>
          </a:p>
          <a:p>
            <a:r>
              <a:rPr lang="en-US" dirty="0" smtClean="0">
                <a:latin typeface="Segoe UI"/>
                <a:cs typeface="Segoe UI"/>
                <a:hlinkClick r:id="rId4"/>
              </a:rPr>
              <a:t>Events</a:t>
            </a:r>
            <a:r>
              <a:rPr lang="en-US" dirty="0" smtClean="0">
                <a:latin typeface="Segoe UI"/>
                <a:cs typeface="Segoe UI"/>
              </a:rPr>
              <a:t> – Community events happen periodically</a:t>
            </a:r>
          </a:p>
          <a:p>
            <a:r>
              <a:rPr lang="en-US" dirty="0" smtClean="0">
                <a:latin typeface="Segoe UI"/>
                <a:cs typeface="Segoe UI"/>
                <a:hlinkClick r:id="rId3"/>
              </a:rPr>
              <a:t>Blogs</a:t>
            </a:r>
            <a:r>
              <a:rPr lang="en-US" dirty="0" smtClean="0">
                <a:latin typeface="Segoe UI"/>
                <a:cs typeface="Segoe UI"/>
              </a:rPr>
              <a:t> - </a:t>
            </a:r>
            <a:r>
              <a:rPr lang="en-US" dirty="0"/>
              <a:t>G</a:t>
            </a:r>
            <a:r>
              <a:rPr lang="en-US" dirty="0" smtClean="0"/>
              <a:t>roup </a:t>
            </a:r>
            <a:r>
              <a:rPr lang="en-US" dirty="0"/>
              <a:t>and W3C staff blogs, </a:t>
            </a:r>
            <a:r>
              <a:rPr lang="en-US" dirty="0" smtClean="0"/>
              <a:t>social media updates</a:t>
            </a:r>
            <a:endParaRPr lang="en-US" dirty="0" smtClean="0">
              <a:latin typeface="Segoe UI"/>
              <a:cs typeface="Segoe UI"/>
            </a:endParaRPr>
          </a:p>
          <a:p>
            <a:r>
              <a:rPr lang="en-US" dirty="0" smtClean="0">
                <a:latin typeface="Segoe UI"/>
                <a:cs typeface="Segoe UI"/>
                <a:hlinkClick r:id="rId5"/>
              </a:rPr>
              <a:t>Community and Business groups</a:t>
            </a:r>
            <a:r>
              <a:rPr lang="en-US" dirty="0" smtClean="0">
                <a:latin typeface="Segoe UI"/>
                <a:cs typeface="Segoe UI"/>
              </a:rPr>
              <a:t> – Open to anyone to attend</a:t>
            </a:r>
          </a:p>
          <a:p>
            <a:r>
              <a:rPr lang="en-US" dirty="0" smtClean="0">
                <a:latin typeface="Segoe UI"/>
                <a:cs typeface="Segoe UI"/>
                <a:hlinkClick r:id="rId6"/>
              </a:rPr>
              <a:t>Working Groups</a:t>
            </a:r>
            <a:r>
              <a:rPr lang="en-US" dirty="0" smtClean="0">
                <a:latin typeface="Segoe UI"/>
                <a:cs typeface="Segoe UI"/>
              </a:rPr>
              <a:t> – Based on specific areas</a:t>
            </a:r>
            <a:endParaRPr lang="en-US" dirty="0">
              <a:latin typeface="Segoe UI"/>
              <a:cs typeface="Segoe UI"/>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5</a:t>
            </a:fld>
            <a:endParaRPr lang="en-US" dirty="0"/>
          </a:p>
        </p:txBody>
      </p:sp>
      <p:sp>
        <p:nvSpPr>
          <p:cNvPr id="5" name="Rectangle 5"/>
          <p:cNvSpPr/>
          <p:nvPr/>
        </p:nvSpPr>
        <p:spPr>
          <a:xfrm>
            <a:off x="8649146" y="844656"/>
            <a:ext cx="2694456" cy="369332"/>
          </a:xfrm>
          <a:prstGeom prst="rect">
            <a:avLst/>
          </a:prstGeom>
        </p:spPr>
        <p:txBody>
          <a:bodyPr wrap="none">
            <a:spAutoFit/>
          </a:bodyPr>
          <a:lstStyle/>
          <a:p>
            <a:r>
              <a:rPr lang="en-US" dirty="0">
                <a:solidFill>
                  <a:srgbClr val="DDDDDD"/>
                </a:solidFill>
                <a:cs typeface="Segoe UI"/>
              </a:rPr>
              <a:t>W3C and Web standards</a:t>
            </a:r>
            <a:endParaRPr lang="en-US" dirty="0">
              <a:solidFill>
                <a:srgbClr val="DDDDDD"/>
              </a:solidFill>
            </a:endParaRPr>
          </a:p>
        </p:txBody>
      </p:sp>
    </p:spTree>
    <p:extLst>
      <p:ext uri="{BB962C8B-B14F-4D97-AF65-F5344CB8AC3E}">
        <p14:creationId xmlns:p14="http://schemas.microsoft.com/office/powerpoint/2010/main" val="1366173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a Property</a:t>
            </a:r>
          </a:p>
        </p:txBody>
      </p:sp>
      <p:sp>
        <p:nvSpPr>
          <p:cNvPr id="3" name="Content Placeholder 2"/>
          <p:cNvSpPr>
            <a:spLocks noGrp="1"/>
          </p:cNvSpPr>
          <p:nvPr>
            <p:ph idx="1"/>
          </p:nvPr>
        </p:nvSpPr>
        <p:spPr/>
        <p:txBody>
          <a:bodyPr/>
          <a:lstStyle/>
          <a:p>
            <a:r>
              <a:rPr lang="en-US" dirty="0" smtClean="0">
                <a:solidFill>
                  <a:srgbClr val="000000"/>
                </a:solidFill>
                <a:highlight>
                  <a:srgbClr val="FFFFFF"/>
                </a:highlight>
              </a:rPr>
              <a:t>Returns the property with the correct prefix</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smtClean="0">
                <a:solidFill>
                  <a:srgbClr val="000000"/>
                </a:solidFill>
                <a:highlight>
                  <a:srgbClr val="FFFFFF"/>
                </a:highlight>
                <a:latin typeface="Consolas" panose="020B0609020204030204" pitchFamily="49" charset="0"/>
              </a:rPr>
              <a:t>Modernizr.prefixed</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boxSizing</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pPr marL="0" indent="0">
              <a:buNone/>
            </a:pPr>
            <a:r>
              <a:rPr lang="en-US" dirty="0" err="1" smtClean="0">
                <a:solidFill>
                  <a:srgbClr val="000000"/>
                </a:solidFill>
                <a:highlight>
                  <a:srgbClr val="FFFFFF"/>
                </a:highlight>
                <a:latin typeface="Consolas" panose="020B0609020204030204" pitchFamily="49" charset="0"/>
              </a:rPr>
              <a:t>Modernizr.prefixed</a:t>
            </a:r>
            <a:r>
              <a:rPr lang="en-US" dirty="0" smtClean="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transition'</a:t>
            </a:r>
            <a:r>
              <a:rPr lang="en-US" dirty="0" smtClean="0">
                <a:solidFill>
                  <a:srgbClr val="000000"/>
                </a:solidFill>
                <a:highlight>
                  <a:srgbClr val="FFFFFF"/>
                </a:highlight>
                <a:latin typeface="Consolas" panose="020B0609020204030204" pitchFamily="49" charset="0"/>
              </a:rPr>
              <a:t>); </a:t>
            </a:r>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50</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41079090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Tests</a:t>
            </a:r>
            <a:endParaRPr lang="en-US" dirty="0"/>
          </a:p>
        </p:txBody>
      </p:sp>
      <p:sp>
        <p:nvSpPr>
          <p:cNvPr id="3" name="Content Placeholder 2"/>
          <p:cNvSpPr>
            <a:spLocks noGrp="1"/>
          </p:cNvSpPr>
          <p:nvPr>
            <p:ph idx="1"/>
          </p:nvPr>
        </p:nvSpPr>
        <p:spPr/>
        <p:txBody>
          <a:bodyPr>
            <a:normAutofit/>
          </a:bodyPr>
          <a:lstStyle/>
          <a:p>
            <a:r>
              <a:rPr lang="en-US" sz="2600" dirty="0">
                <a:highlight>
                  <a:srgbClr val="FFFFFF"/>
                </a:highlight>
                <a:latin typeface="Segoe UI" charset="0"/>
                <a:cs typeface="Segoe UI" charset="0"/>
              </a:rPr>
              <a:t>Easy to add custom tests</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2000" dirty="0" err="1">
                <a:solidFill>
                  <a:srgbClr val="000000"/>
                </a:solidFill>
                <a:highlight>
                  <a:srgbClr val="FFFFFF"/>
                </a:highlight>
                <a:latin typeface="Consolas" panose="020B0609020204030204" pitchFamily="49" charset="0"/>
              </a:rPr>
              <a:t>Modernizr.addTest</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'gamepad'</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 {</a:t>
            </a:r>
          </a:p>
          <a:p>
            <a:pPr marL="0" indent="0">
              <a:buNone/>
            </a:pPr>
            <a:r>
              <a:rPr lang="en-US" sz="14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gamepadSupportAvailable</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navigator.webkitGetGamepads</a:t>
            </a:r>
            <a:r>
              <a:rPr lang="en-US" sz="20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navigator.webkitGamepads</a:t>
            </a:r>
            <a:r>
              <a:rPr lang="en-US" sz="20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gamepadSupportAvailable</a:t>
            </a: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a:t>
            </a:r>
            <a:endParaRPr lang="en-US" sz="2000" dirty="0"/>
          </a:p>
        </p:txBody>
      </p:sp>
      <p:sp>
        <p:nvSpPr>
          <p:cNvPr id="4" name="Slide Number Placeholder 3"/>
          <p:cNvSpPr>
            <a:spLocks noGrp="1"/>
          </p:cNvSpPr>
          <p:nvPr>
            <p:ph type="sldNum" sz="quarter" idx="12"/>
          </p:nvPr>
        </p:nvSpPr>
        <p:spPr/>
        <p:txBody>
          <a:bodyPr/>
          <a:lstStyle/>
          <a:p>
            <a:fld id="{8C71CAF9-4461-454A-B702-D536C3775752}" type="slidenum">
              <a:rPr lang="en-US" smtClean="0"/>
              <a:t>51</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36929943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Browser and Feature Detection</a:t>
            </a:r>
            <a:br>
              <a:rPr lang="en-US" sz="2400" b="0" dirty="0">
                <a:solidFill>
                  <a:srgbClr val="454545"/>
                </a:solidFill>
                <a:cs typeface="Segoe UI"/>
              </a:rPr>
            </a:br>
            <a:r>
              <a:rPr lang="en-US" dirty="0">
                <a:solidFill>
                  <a:srgbClr val="454545"/>
                </a:solidFill>
                <a:latin typeface="Segoe UI"/>
                <a:cs typeface="Segoe UI"/>
              </a:rPr>
              <a:t>Progressive Enhancement and Polyfills</a:t>
            </a: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t>52</a:t>
            </a:fld>
            <a:endParaRPr lang="en-US" dirty="0"/>
          </a:p>
        </p:txBody>
      </p:sp>
    </p:spTree>
    <p:extLst>
      <p:ext uri="{BB962C8B-B14F-4D97-AF65-F5344CB8AC3E}">
        <p14:creationId xmlns:p14="http://schemas.microsoft.com/office/powerpoint/2010/main" val="7035256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Progressive Enhancement</a:t>
            </a:r>
          </a:p>
        </p:txBody>
      </p:sp>
      <p:sp>
        <p:nvSpPr>
          <p:cNvPr id="3" name="Content Placeholder 2"/>
          <p:cNvSpPr>
            <a:spLocks noGrp="1"/>
          </p:cNvSpPr>
          <p:nvPr>
            <p:ph idx="1"/>
          </p:nvPr>
        </p:nvSpPr>
        <p:spPr/>
        <p:txBody>
          <a:bodyPr/>
          <a:lstStyle/>
          <a:p>
            <a:r>
              <a:rPr lang="en-US">
                <a:cs typeface="Segoe UI"/>
              </a:rPr>
              <a:t>In essence, the opposite of graceful degradation</a:t>
            </a:r>
          </a:p>
          <a:p>
            <a:r>
              <a:rPr lang="en-US">
                <a:cs typeface="Segoe UI"/>
              </a:rPr>
              <a:t>Establish a base level that will work everywhere</a:t>
            </a:r>
          </a:p>
          <a:p>
            <a:r>
              <a:rPr lang="en-US">
                <a:cs typeface="Segoe UI"/>
              </a:rPr>
              <a:t>Add in features as they're supported</a:t>
            </a:r>
          </a:p>
          <a:p>
            <a:r>
              <a:rPr lang="en-US">
                <a:cs typeface="Segoe UI"/>
              </a:rPr>
              <a:t>Both utilize feature detection to determine how to upgrade or degrade the page</a:t>
            </a:r>
          </a:p>
          <a:p>
            <a:endParaRPr lang="en-US">
              <a:cs typeface="Segoe UI"/>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53</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42420861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Cross Browser Code</a:t>
            </a:r>
          </a:p>
        </p:txBody>
      </p:sp>
      <p:sp>
        <p:nvSpPr>
          <p:cNvPr id="3" name="Content Placeholder 2"/>
          <p:cNvSpPr>
            <a:spLocks noGrp="1"/>
          </p:cNvSpPr>
          <p:nvPr>
            <p:ph idx="1"/>
          </p:nvPr>
        </p:nvSpPr>
        <p:spPr/>
        <p:txBody>
          <a:bodyPr/>
          <a:lstStyle/>
          <a:p>
            <a:r>
              <a:rPr lang="en-US">
                <a:latin typeface="Segoe UI" charset="0"/>
                <a:cs typeface="Segoe UI" charset="0"/>
              </a:rPr>
              <a:t>Write code against modern web standards</a:t>
            </a:r>
            <a:endParaRPr lang="en-US">
              <a:cs typeface="Segoe UI"/>
            </a:endParaRPr>
          </a:p>
          <a:p>
            <a:r>
              <a:rPr lang="en-US">
                <a:latin typeface="Segoe UI" charset="0"/>
                <a:cs typeface="Segoe UI" charset="0"/>
              </a:rPr>
              <a:t>Utilize polyfills and gradeful degredation to support older browsers</a:t>
            </a:r>
            <a:endParaRPr lang="en-US">
              <a:cs typeface="Segoe UI"/>
            </a:endParaRPr>
          </a:p>
          <a:p>
            <a:endParaRPr lang="en-US">
              <a:cs typeface="Segoe UI"/>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54</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32196121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Polyfill</a:t>
            </a:r>
          </a:p>
        </p:txBody>
      </p:sp>
      <p:sp>
        <p:nvSpPr>
          <p:cNvPr id="3" name="Content Placeholder 2"/>
          <p:cNvSpPr>
            <a:spLocks noGrp="1"/>
          </p:cNvSpPr>
          <p:nvPr>
            <p:ph idx="1"/>
          </p:nvPr>
        </p:nvSpPr>
        <p:spPr/>
        <p:txBody>
          <a:bodyPr/>
          <a:lstStyle/>
          <a:p>
            <a:r>
              <a:rPr lang="en-US">
                <a:latin typeface="Segoe UI" charset="0"/>
                <a:cs typeface="Segoe UI" charset="0"/>
              </a:rPr>
              <a:t>The term "polyfill" comes from Remy Sharp</a:t>
            </a:r>
          </a:p>
          <a:p>
            <a:pPr lvl="1"/>
            <a:r>
              <a:rPr lang="en-US">
                <a:latin typeface="Segoe UI" charset="0"/>
                <a:cs typeface="Segoe UI" charset="0"/>
              </a:rPr>
              <a:t>(Named after a wood filler called "Polyfilla")</a:t>
            </a:r>
          </a:p>
          <a:p>
            <a:r>
              <a:rPr lang="en-US">
                <a:latin typeface="Segoe UI" charset="0"/>
                <a:cs typeface="Segoe UI" charset="0"/>
              </a:rPr>
              <a:t>Fills in holes in old browsers that modern JS utilizes fully</a:t>
            </a:r>
          </a:p>
          <a:p>
            <a:r>
              <a:rPr lang="en-US">
                <a:latin typeface="Segoe UI" charset="0"/>
                <a:cs typeface="Segoe UI" charset="0"/>
              </a:rPr>
              <a:t>Modernizr will polyfill HTML5 elements automatically</a:t>
            </a:r>
          </a:p>
          <a:p>
            <a:pPr lvl="1"/>
            <a:r>
              <a:rPr lang="en-US">
                <a:latin typeface="Segoe UI" charset="0"/>
                <a:cs typeface="Segoe UI" charset="0"/>
              </a:rPr>
              <a:t>It can also help load </a:t>
            </a:r>
            <a:r>
              <a:rPr lang="en-US">
                <a:latin typeface="Segoe UI" charset="0"/>
                <a:cs typeface="Segoe UI" charset="0"/>
                <a:hlinkClick r:id="rId3"/>
              </a:rPr>
              <a:t>polyfills</a:t>
            </a:r>
            <a:r>
              <a:rPr lang="en-US">
                <a:latin typeface="Segoe UI" charset="0"/>
                <a:cs typeface="Segoe UI" charset="0"/>
              </a:rPr>
              <a:t> for nearly every feature it detects</a:t>
            </a:r>
          </a:p>
          <a:p>
            <a:pPr lvl="1"/>
            <a:r>
              <a:rPr lang="en-US">
                <a:latin typeface="Segoe UI" charset="0"/>
                <a:cs typeface="Segoe UI" charset="0"/>
              </a:rPr>
              <a:t>Create your own polyfill, or use existing ones </a:t>
            </a:r>
          </a:p>
          <a:p>
            <a:endParaRPr lang="en-US">
              <a:cs typeface="Segoe UI"/>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55</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29996907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Example Manual Polyfill</a:t>
            </a:r>
          </a:p>
        </p:txBody>
      </p:sp>
      <p:sp>
        <p:nvSpPr>
          <p:cNvPr id="3" name="Content Placeholder 2"/>
          <p:cNvSpPr>
            <a:spLocks noGrp="1"/>
          </p:cNvSpPr>
          <p:nvPr>
            <p:ph idx="1"/>
          </p:nvPr>
        </p:nvSpPr>
        <p:spPr/>
        <p:txBody>
          <a:bodyPr/>
          <a:lstStyle/>
          <a:p>
            <a:pPr marL="0" indent="0">
              <a:buNone/>
            </a:pPr>
            <a:r>
              <a:rPr lang="en-US">
                <a:solidFill>
                  <a:srgbClr val="0000FF"/>
                </a:solidFill>
                <a:latin typeface="Segoe UI" charset="0"/>
                <a:cs typeface="Segoe UI" charset="0"/>
              </a:rPr>
              <a:t>if</a:t>
            </a:r>
            <a:r>
              <a:rPr lang="en-US">
                <a:solidFill>
                  <a:srgbClr val="000000"/>
                </a:solidFill>
                <a:latin typeface="Segoe UI" charset="0"/>
                <a:cs typeface="Segoe UI" charset="0"/>
              </a:rPr>
              <a:t> (!window.localStorage) { </a:t>
            </a:r>
          </a:p>
          <a:p>
            <a:pPr marL="0" indent="0">
              <a:buNone/>
            </a:pPr>
            <a:r>
              <a:rPr lang="en-US">
                <a:solidFill>
                  <a:srgbClr val="000000"/>
                </a:solidFill>
                <a:latin typeface="Segoe UI" charset="0"/>
                <a:cs typeface="Segoe UI" charset="0"/>
              </a:rPr>
              <a:t>    window.localStorage = { </a:t>
            </a:r>
          </a:p>
          <a:p>
            <a:pPr marL="0" indent="0">
              <a:buNone/>
            </a:pPr>
            <a:r>
              <a:rPr lang="en-US">
                <a:solidFill>
                  <a:srgbClr val="000000"/>
                </a:solidFill>
                <a:latin typeface="Segoe UI" charset="0"/>
                <a:cs typeface="Segoe UI" charset="0"/>
              </a:rPr>
              <a:t>        getItem: </a:t>
            </a:r>
            <a:r>
              <a:rPr lang="en-US">
                <a:solidFill>
                  <a:srgbClr val="0000FF"/>
                </a:solidFill>
                <a:latin typeface="Segoe UI" charset="0"/>
                <a:cs typeface="Segoe UI" charset="0"/>
              </a:rPr>
              <a:t>function</a:t>
            </a:r>
            <a:r>
              <a:rPr lang="en-US">
                <a:solidFill>
                  <a:srgbClr val="000000"/>
                </a:solidFill>
                <a:latin typeface="Segoe UI" charset="0"/>
                <a:cs typeface="Segoe UI" charset="0"/>
              </a:rPr>
              <a:t> (key) { </a:t>
            </a:r>
            <a:r>
              <a:rPr lang="en-US">
                <a:solidFill>
                  <a:srgbClr val="008000"/>
                </a:solidFill>
                <a:latin typeface="Segoe UI" charset="0"/>
                <a:cs typeface="Segoe UI" charset="0"/>
              </a:rPr>
              <a:t>/* ... */</a:t>
            </a:r>
            <a:r>
              <a:rPr lang="en-US">
                <a:solidFill>
                  <a:srgbClr val="000000"/>
                </a:solidFill>
                <a:latin typeface="Segoe UI" charset="0"/>
                <a:cs typeface="Segoe UI" charset="0"/>
              </a:rPr>
              <a:t> }, </a:t>
            </a:r>
          </a:p>
          <a:p>
            <a:pPr marL="0" indent="0">
              <a:buNone/>
            </a:pPr>
            <a:r>
              <a:rPr lang="en-US">
                <a:solidFill>
                  <a:srgbClr val="000000"/>
                </a:solidFill>
                <a:latin typeface="Segoe UI" charset="0"/>
                <a:cs typeface="Segoe UI" charset="0"/>
              </a:rPr>
              <a:t>        setItem: </a:t>
            </a:r>
            <a:r>
              <a:rPr lang="en-US">
                <a:solidFill>
                  <a:srgbClr val="0000FF"/>
                </a:solidFill>
                <a:latin typeface="Segoe UI" charset="0"/>
                <a:cs typeface="Segoe UI" charset="0"/>
              </a:rPr>
              <a:t>function</a:t>
            </a:r>
            <a:r>
              <a:rPr lang="en-US">
                <a:solidFill>
                  <a:srgbClr val="000000"/>
                </a:solidFill>
                <a:latin typeface="Segoe UI" charset="0"/>
                <a:cs typeface="Segoe UI" charset="0"/>
              </a:rPr>
              <a:t> (key, val) { </a:t>
            </a:r>
            <a:r>
              <a:rPr lang="en-US">
                <a:solidFill>
                  <a:srgbClr val="008000"/>
                </a:solidFill>
                <a:latin typeface="Segoe UI" charset="0"/>
                <a:cs typeface="Segoe UI" charset="0"/>
              </a:rPr>
              <a:t>/* ... */</a:t>
            </a:r>
            <a:r>
              <a:rPr lang="en-US">
                <a:solidFill>
                  <a:srgbClr val="000000"/>
                </a:solidFill>
                <a:latin typeface="Segoe UI" charset="0"/>
                <a:cs typeface="Segoe UI" charset="0"/>
              </a:rPr>
              <a:t> }, </a:t>
            </a:r>
          </a:p>
          <a:p>
            <a:pPr marL="0" indent="0">
              <a:buNone/>
            </a:pPr>
            <a:r>
              <a:rPr lang="en-US">
                <a:solidFill>
                  <a:srgbClr val="000000"/>
                </a:solidFill>
                <a:latin typeface="Segoe UI" charset="0"/>
                <a:cs typeface="Segoe UI" charset="0"/>
              </a:rPr>
              <a:t>        clear: </a:t>
            </a:r>
            <a:r>
              <a:rPr lang="en-US">
                <a:solidFill>
                  <a:srgbClr val="0000FF"/>
                </a:solidFill>
                <a:latin typeface="Segoe UI" charset="0"/>
                <a:cs typeface="Segoe UI" charset="0"/>
              </a:rPr>
              <a:t>function</a:t>
            </a:r>
            <a:r>
              <a:rPr lang="en-US">
                <a:solidFill>
                  <a:srgbClr val="000000"/>
                </a:solidFill>
                <a:latin typeface="Segoe UI" charset="0"/>
                <a:cs typeface="Segoe UI" charset="0"/>
              </a:rPr>
              <a:t> () { </a:t>
            </a:r>
            <a:r>
              <a:rPr lang="en-US">
                <a:solidFill>
                  <a:srgbClr val="008000"/>
                </a:solidFill>
                <a:latin typeface="Segoe UI" charset="0"/>
                <a:cs typeface="Segoe UI" charset="0"/>
              </a:rPr>
              <a:t>/* ... */</a:t>
            </a:r>
            <a:r>
              <a:rPr lang="en-US">
                <a:solidFill>
                  <a:srgbClr val="000000"/>
                </a:solidFill>
                <a:latin typeface="Segoe UI" charset="0"/>
                <a:cs typeface="Segoe UI" charset="0"/>
              </a:rPr>
              <a:t> } </a:t>
            </a:r>
          </a:p>
          <a:p>
            <a:pPr marL="0" indent="0">
              <a:buNone/>
            </a:pPr>
            <a:r>
              <a:rPr lang="en-US">
                <a:solidFill>
                  <a:srgbClr val="000000"/>
                </a:solidFill>
                <a:latin typeface="Segoe UI" charset="0"/>
                <a:cs typeface="Segoe UI" charset="0"/>
              </a:rPr>
              <a:t>        </a:t>
            </a:r>
            <a:r>
              <a:rPr lang="en-US">
                <a:solidFill>
                  <a:srgbClr val="008000"/>
                </a:solidFill>
                <a:latin typeface="Segoe UI" charset="0"/>
                <a:cs typeface="Segoe UI" charset="0"/>
              </a:rPr>
              <a:t>/* ... */</a:t>
            </a:r>
            <a:r>
              <a:rPr lang="en-US">
                <a:solidFill>
                  <a:srgbClr val="000000"/>
                </a:solidFill>
                <a:latin typeface="Segoe UI" charset="0"/>
                <a:cs typeface="Segoe UI" charset="0"/>
              </a:rPr>
              <a:t> </a:t>
            </a:r>
          </a:p>
          <a:p>
            <a:pPr marL="0" indent="0">
              <a:buNone/>
            </a:pPr>
            <a:r>
              <a:rPr lang="en-US">
                <a:solidFill>
                  <a:srgbClr val="000000"/>
                </a:solidFill>
                <a:latin typeface="Segoe UI" charset="0"/>
                <a:cs typeface="Segoe UI" charset="0"/>
              </a:rPr>
              <a:t>    }; </a:t>
            </a:r>
          </a:p>
          <a:p>
            <a:pPr marL="0" indent="0">
              <a:buNone/>
            </a:pPr>
            <a:r>
              <a:rPr lang="en-US">
                <a:solidFill>
                  <a:srgbClr val="000000"/>
                </a:solidFill>
                <a:latin typeface="Segoe UI" charset="0"/>
                <a:cs typeface="Segoe UI" charset="0"/>
              </a:rPr>
              <a:t>}</a:t>
            </a:r>
          </a:p>
        </p:txBody>
      </p:sp>
      <p:sp>
        <p:nvSpPr>
          <p:cNvPr id="4" name="Slide Number Placeholder 3"/>
          <p:cNvSpPr>
            <a:spLocks noGrp="1"/>
          </p:cNvSpPr>
          <p:nvPr>
            <p:ph type="sldNum" sz="quarter" idx="12"/>
          </p:nvPr>
        </p:nvSpPr>
        <p:spPr/>
        <p:txBody>
          <a:bodyPr/>
          <a:lstStyle/>
          <a:p>
            <a:fld id="{8C71CAF9-4461-454A-B702-D536C3775752}" type="slidenum">
              <a:rPr lang="en-US" smtClean="0"/>
              <a:t>56</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24955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Example Polyfill with Modernizr</a:t>
            </a:r>
          </a:p>
        </p:txBody>
      </p:sp>
      <p:sp>
        <p:nvSpPr>
          <p:cNvPr id="3" name="Content Placeholder 2"/>
          <p:cNvSpPr>
            <a:spLocks noGrp="1"/>
          </p:cNvSpPr>
          <p:nvPr>
            <p:ph idx="1"/>
          </p:nvPr>
        </p:nvSpPr>
        <p:spPr/>
        <p:txBody>
          <a:bodyPr/>
          <a:lstStyle/>
          <a:p>
            <a:pPr marL="0" indent="0">
              <a:buNone/>
            </a:pPr>
            <a:r>
              <a:rPr lang="en-US">
                <a:solidFill>
                  <a:srgbClr val="000000"/>
                </a:solidFill>
                <a:latin typeface="Segoe UI" charset="0"/>
                <a:cs typeface="Segoe UI" charset="0"/>
              </a:rPr>
              <a:t>Modernizr.load({ </a:t>
            </a:r>
          </a:p>
          <a:p>
            <a:pPr marL="0" indent="0">
              <a:buNone/>
            </a:pPr>
            <a:r>
              <a:rPr lang="en-US">
                <a:solidFill>
                  <a:srgbClr val="000000"/>
                </a:solidFill>
                <a:latin typeface="Segoe UI" charset="0"/>
                <a:cs typeface="Segoe UI" charset="0"/>
              </a:rPr>
              <a:t>    test: Modernizr.geolocation, </a:t>
            </a:r>
          </a:p>
          <a:p>
            <a:pPr marL="0" indent="0">
              <a:buNone/>
            </a:pPr>
            <a:r>
              <a:rPr lang="en-US">
                <a:solidFill>
                  <a:srgbClr val="000000"/>
                </a:solidFill>
                <a:latin typeface="Segoe UI" charset="0"/>
                <a:cs typeface="Segoe UI" charset="0"/>
              </a:rPr>
              <a:t>    yep: </a:t>
            </a:r>
            <a:r>
              <a:rPr lang="en-US">
                <a:solidFill>
                  <a:srgbClr val="A31515"/>
                </a:solidFill>
                <a:latin typeface="Segoe UI" charset="0"/>
                <a:cs typeface="Segoe UI" charset="0"/>
              </a:rPr>
              <a:t>'geo.js'</a:t>
            </a:r>
            <a:r>
              <a:rPr lang="en-US">
                <a:solidFill>
                  <a:srgbClr val="000000"/>
                </a:solidFill>
                <a:latin typeface="Segoe UI" charset="0"/>
                <a:cs typeface="Segoe UI" charset="0"/>
              </a:rPr>
              <a:t>, </a:t>
            </a:r>
          </a:p>
          <a:p>
            <a:pPr marL="0" indent="0">
              <a:buNone/>
            </a:pPr>
            <a:r>
              <a:rPr lang="en-US">
                <a:solidFill>
                  <a:srgbClr val="000000"/>
                </a:solidFill>
                <a:latin typeface="Segoe UI" charset="0"/>
                <a:cs typeface="Segoe UI" charset="0"/>
              </a:rPr>
              <a:t>    nope: </a:t>
            </a:r>
            <a:r>
              <a:rPr lang="en-US">
                <a:solidFill>
                  <a:srgbClr val="A31515"/>
                </a:solidFill>
                <a:latin typeface="Segoe UI" charset="0"/>
                <a:cs typeface="Segoe UI" charset="0"/>
              </a:rPr>
              <a:t>'geo-polyfill.js'</a:t>
            </a:r>
            <a:r>
              <a:rPr lang="en-US">
                <a:solidFill>
                  <a:srgbClr val="000000"/>
                </a:solidFill>
                <a:latin typeface="Segoe UI" charset="0"/>
                <a:cs typeface="Segoe UI" charset="0"/>
              </a:rPr>
              <a:t> </a:t>
            </a:r>
          </a:p>
          <a:p>
            <a:pPr marL="0" indent="0">
              <a:buNone/>
            </a:pPr>
            <a:r>
              <a:rPr lang="en-US">
                <a:solidFill>
                  <a:srgbClr val="000000"/>
                </a:solidFill>
                <a:latin typeface="Segoe UI" charset="0"/>
                <a:cs typeface="Segoe UI" charset="0"/>
              </a:rPr>
              <a:t>});</a:t>
            </a:r>
          </a:p>
        </p:txBody>
      </p:sp>
      <p:sp>
        <p:nvSpPr>
          <p:cNvPr id="4" name="Slide Number Placeholder 3"/>
          <p:cNvSpPr>
            <a:spLocks noGrp="1"/>
          </p:cNvSpPr>
          <p:nvPr>
            <p:ph type="sldNum" sz="quarter" idx="12"/>
          </p:nvPr>
        </p:nvSpPr>
        <p:spPr/>
        <p:txBody>
          <a:bodyPr/>
          <a:lstStyle/>
          <a:p>
            <a:fld id="{8C71CAF9-4461-454A-B702-D536C3775752}" type="slidenum">
              <a:rPr lang="en-US" smtClean="0"/>
              <a:t>57</a:t>
            </a:fld>
            <a:endParaRPr lang="en-US" dirty="0"/>
          </a:p>
        </p:txBody>
      </p:sp>
      <p:sp>
        <p:nvSpPr>
          <p:cNvPr id="6" name="Rectangle 5"/>
          <p:cNvSpPr/>
          <p:nvPr/>
        </p:nvSpPr>
        <p:spPr>
          <a:xfrm>
            <a:off x="7879136" y="832036"/>
            <a:ext cx="3428246" cy="369332"/>
          </a:xfrm>
          <a:prstGeom prst="rect">
            <a:avLst/>
          </a:prstGeom>
        </p:spPr>
        <p:txBody>
          <a:bodyPr wrap="square">
            <a:spAutoFit/>
          </a:bodyPr>
          <a:lstStyle/>
          <a:p>
            <a:pPr algn="r"/>
            <a:r>
              <a:rPr lang="en-US" dirty="0">
                <a:solidFill>
                  <a:srgbClr val="DDDDDD"/>
                </a:solidFill>
                <a:cs typeface="Segoe UI"/>
              </a:rPr>
              <a:t>Browser and Feature Detection</a:t>
            </a:r>
            <a:endParaRPr lang="en-US" dirty="0">
              <a:solidFill>
                <a:srgbClr val="DDDDDD"/>
              </a:solidFill>
            </a:endParaRPr>
          </a:p>
        </p:txBody>
      </p:sp>
    </p:spTree>
    <p:extLst>
      <p:ext uri="{BB962C8B-B14F-4D97-AF65-F5344CB8AC3E}">
        <p14:creationId xmlns:p14="http://schemas.microsoft.com/office/powerpoint/2010/main" val="12818778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Segoe UI"/>
                <a:cs typeface="Segoe UI"/>
              </a:rPr>
              <a:t>Use CSS and DOM Prefixes Correctly</a:t>
            </a:r>
            <a:endParaRPr lang="en-US">
              <a:latin typeface="Segoe UI"/>
              <a:cs typeface="Segoe UI"/>
            </a:endParaRPr>
          </a:p>
        </p:txBody>
      </p:sp>
      <p:sp>
        <p:nvSpPr>
          <p:cNvPr id="3" name="Content Placeholder 2"/>
          <p:cNvSpPr>
            <a:spLocks noGrp="1"/>
          </p:cNvSpPr>
          <p:nvPr>
            <p:ph type="body" idx="1"/>
          </p:nvPr>
        </p:nvSpPr>
        <p:spPr/>
        <p:txBody>
          <a:bodyPr/>
          <a:lstStyle/>
          <a:p>
            <a:endParaRPr lang="en-US" dirty="0">
              <a:latin typeface="Segoe UI" charset="0"/>
              <a:cs typeface="Segoe UI" charset="0"/>
            </a:endParaRPr>
          </a:p>
          <a:p>
            <a:endParaRPr lang="en-US" dirty="0">
              <a:latin typeface="Segoe UI" charset="0"/>
              <a:cs typeface="Segoe UI" charset="0"/>
            </a:endParaRPr>
          </a:p>
          <a:p>
            <a:r>
              <a:rPr lang="en-US" dirty="0">
                <a:solidFill>
                  <a:schemeClr val="bg2"/>
                </a:solidFill>
                <a:latin typeface="Segoe UI" charset="0"/>
                <a:cs typeface="Segoe UI" charset="0"/>
                <a:hlinkClick r:id="rId3"/>
              </a:rPr>
              <a:t>View companion lessons </a:t>
            </a:r>
          </a:p>
        </p:txBody>
      </p:sp>
      <p:sp>
        <p:nvSpPr>
          <p:cNvPr id="4" name="Slide Number Placeholder 3"/>
          <p:cNvSpPr>
            <a:spLocks noGrp="1"/>
          </p:cNvSpPr>
          <p:nvPr>
            <p:ph type="sldNum" sz="quarter" idx="12"/>
          </p:nvPr>
        </p:nvSpPr>
        <p:spPr/>
        <p:txBody>
          <a:bodyPr/>
          <a:lstStyle/>
          <a:p>
            <a:fld id="{8C71CAF9-4461-454A-B702-D536C3775752}" type="slidenum">
              <a:rPr lang="en-US" smtClean="0"/>
              <a:t>58</a:t>
            </a:fld>
            <a:endParaRPr lang="en-US"/>
          </a:p>
        </p:txBody>
      </p:sp>
    </p:spTree>
    <p:extLst>
      <p:ext uri="{BB962C8B-B14F-4D97-AF65-F5344CB8AC3E}">
        <p14:creationId xmlns:p14="http://schemas.microsoft.com/office/powerpoint/2010/main" val="244147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Use CSS and DOM Prefixes Correctly</a:t>
            </a:r>
            <a:br>
              <a:rPr lang="en-US" sz="2400" b="0" dirty="0">
                <a:solidFill>
                  <a:srgbClr val="454545"/>
                </a:solidFill>
                <a:cs typeface="Segoe UI"/>
              </a:rPr>
            </a:br>
            <a:r>
              <a:rPr lang="en-US" dirty="0">
                <a:solidFill>
                  <a:srgbClr val="454545"/>
                </a:solidFill>
                <a:cs typeface="Segoe UI"/>
              </a:rPr>
              <a:t>CSS Prefixes</a:t>
            </a:r>
            <a:r>
              <a:rPr lang="en-US" sz="2400" b="0" dirty="0">
                <a:solidFill>
                  <a:srgbClr val="454545"/>
                </a:solidFill>
                <a:cs typeface="Segoe UI"/>
              </a:rPr>
              <a:t/>
            </a:r>
            <a:br>
              <a:rPr lang="en-US" sz="2400" b="0" dirty="0">
                <a:solidFill>
                  <a:srgbClr val="454545"/>
                </a:solidFill>
                <a:cs typeface="Segoe UI"/>
              </a:rPr>
            </a:br>
            <a:endParaRPr lang="en-US" dirty="0">
              <a:solidFill>
                <a:srgbClr val="454545"/>
              </a:solidFill>
              <a:latin typeface="Segoe UI"/>
              <a:cs typeface="Segoe UI"/>
            </a:endParaRP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t>59</a:t>
            </a:fld>
            <a:endParaRPr lang="en-US" dirty="0"/>
          </a:p>
        </p:txBody>
      </p:sp>
    </p:spTree>
    <p:extLst>
      <p:ext uri="{BB962C8B-B14F-4D97-AF65-F5344CB8AC3E}">
        <p14:creationId xmlns:p14="http://schemas.microsoft.com/office/powerpoint/2010/main" val="217499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W3C and Web Standards</a:t>
            </a:r>
            <a:r>
              <a:rPr lang="en-US" dirty="0">
                <a:solidFill>
                  <a:srgbClr val="454545"/>
                </a:solidFill>
                <a:cs typeface="Segoe UI"/>
              </a:rPr>
              <a:t/>
            </a:r>
            <a:br>
              <a:rPr lang="en-US" dirty="0">
                <a:solidFill>
                  <a:srgbClr val="454545"/>
                </a:solidFill>
                <a:cs typeface="Segoe UI"/>
              </a:rPr>
            </a:br>
            <a:r>
              <a:rPr lang="en-US" dirty="0">
                <a:solidFill>
                  <a:srgbClr val="454545"/>
                </a:solidFill>
                <a:latin typeface="Segoe UI"/>
                <a:cs typeface="Segoe UI"/>
              </a:rPr>
              <a:t>The Process</a:t>
            </a: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t>6</a:t>
            </a:fld>
            <a:endParaRPr lang="en-US" dirty="0"/>
          </a:p>
        </p:txBody>
      </p:sp>
    </p:spTree>
    <p:extLst>
      <p:ext uri="{BB962C8B-B14F-4D97-AF65-F5344CB8AC3E}">
        <p14:creationId xmlns:p14="http://schemas.microsoft.com/office/powerpoint/2010/main" val="3735435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a:rPr>
              <a:t>CSS Prefixes</a:t>
            </a:r>
          </a:p>
        </p:txBody>
      </p:sp>
      <p:sp>
        <p:nvSpPr>
          <p:cNvPr id="6" name="Content Placeholder 5"/>
          <p:cNvSpPr>
            <a:spLocks noGrp="1"/>
          </p:cNvSpPr>
          <p:nvPr>
            <p:ph idx="1"/>
          </p:nvPr>
        </p:nvSpPr>
        <p:spPr/>
        <p:txBody>
          <a:bodyPr/>
          <a:lstStyle/>
          <a:p>
            <a:r>
              <a:rPr lang="en-US" dirty="0">
                <a:cs typeface="Segoe UI"/>
              </a:rPr>
              <a:t>Used by browser vendors to add support for experimental properties</a:t>
            </a:r>
          </a:p>
          <a:p>
            <a:r>
              <a:rPr lang="en-US" dirty="0">
                <a:cs typeface="Segoe UI"/>
              </a:rPr>
              <a:t>Not part of CSS specifications</a:t>
            </a:r>
          </a:p>
          <a:p>
            <a:r>
              <a:rPr lang="en-US" dirty="0">
                <a:cs typeface="Segoe UI"/>
              </a:rPr>
              <a:t>Mimic proposed behavior of existing or future </a:t>
            </a:r>
            <a:r>
              <a:rPr lang="en-US" dirty="0" smtClean="0">
                <a:cs typeface="Segoe UI"/>
              </a:rPr>
              <a:t>properties</a:t>
            </a:r>
          </a:p>
        </p:txBody>
      </p:sp>
      <p:sp>
        <p:nvSpPr>
          <p:cNvPr id="4" name="Slide Number Placeholder 3"/>
          <p:cNvSpPr>
            <a:spLocks noGrp="1"/>
          </p:cNvSpPr>
          <p:nvPr>
            <p:ph type="sldNum" sz="quarter" idx="12"/>
          </p:nvPr>
        </p:nvSpPr>
        <p:spPr/>
        <p:txBody>
          <a:bodyPr/>
          <a:lstStyle/>
          <a:p>
            <a:fld id="{8C71CAF9-4461-454A-B702-D536C3775752}" type="slidenum">
              <a:rPr lang="en-US" smtClean="0"/>
              <a:t>60</a:t>
            </a:fld>
            <a:endParaRPr lang="en-US"/>
          </a:p>
        </p:txBody>
      </p:sp>
      <p:sp>
        <p:nvSpPr>
          <p:cNvPr id="7" name="Rectangle 6"/>
          <p:cNvSpPr/>
          <p:nvPr/>
        </p:nvSpPr>
        <p:spPr>
          <a:xfrm>
            <a:off x="7085516" y="844550"/>
            <a:ext cx="4350834" cy="369888"/>
          </a:xfrm>
          <a:prstGeom prst="rect">
            <a:avLst/>
          </a:prstGeom>
        </p:spPr>
        <p:txBody>
          <a:bodyPr wrap="square">
            <a:spAutoFit/>
          </a:bodyPr>
          <a:lstStyle/>
          <a:p>
            <a:pPr algn="r"/>
            <a:r>
              <a:rPr lang="en-US" dirty="0">
                <a:solidFill>
                  <a:srgbClr val="DDDDDD"/>
                </a:solidFill>
                <a:cs typeface="Segoe UI"/>
              </a:rPr>
              <a:t>Use CSS and DOM Prefixes Correctly</a:t>
            </a:r>
          </a:p>
        </p:txBody>
      </p:sp>
      <p:sp>
        <p:nvSpPr>
          <p:cNvPr id="2" name="TextBox 1"/>
          <p:cNvSpPr txBox="1"/>
          <p:nvPr/>
        </p:nvSpPr>
        <p:spPr>
          <a:xfrm>
            <a:off x="838201" y="4003123"/>
            <a:ext cx="1580146" cy="1938992"/>
          </a:xfrm>
          <a:prstGeom prst="rect">
            <a:avLst/>
          </a:prstGeom>
          <a:noFill/>
        </p:spPr>
        <p:txBody>
          <a:bodyPr wrap="square" rtlCol="0">
            <a:spAutoFit/>
          </a:bodyPr>
          <a:lstStyle/>
          <a:p>
            <a:pPr algn="r"/>
            <a:r>
              <a:rPr lang="en-US" sz="2400" dirty="0">
                <a:latin typeface="Consolas" charset="0"/>
                <a:cs typeface="Consolas" charset="0"/>
              </a:rPr>
              <a:t>-</a:t>
            </a:r>
            <a:r>
              <a:rPr lang="en-US" sz="2400" dirty="0" err="1">
                <a:latin typeface="Consolas" charset="0"/>
                <a:cs typeface="Consolas" charset="0"/>
              </a:rPr>
              <a:t>ms</a:t>
            </a:r>
            <a:r>
              <a:rPr lang="en-US" sz="2400" dirty="0">
                <a:latin typeface="Consolas" charset="0"/>
                <a:cs typeface="Consolas" charset="0"/>
              </a:rPr>
              <a:t>-</a:t>
            </a:r>
          </a:p>
          <a:p>
            <a:pPr algn="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moz</a:t>
            </a:r>
            <a:r>
              <a:rPr lang="en-US" sz="2400" dirty="0">
                <a:latin typeface="Consolas" panose="020B0609020204030204" pitchFamily="49" charset="0"/>
                <a:cs typeface="Consolas" panose="020B0609020204030204" pitchFamily="49" charset="0"/>
              </a:rPr>
              <a:t>-</a:t>
            </a:r>
          </a:p>
          <a:p>
            <a:pPr algn="r"/>
            <a:r>
              <a:rPr lang="en-US" sz="2400" dirty="0">
                <a:latin typeface="Consolas" panose="020B0609020204030204" pitchFamily="49" charset="0"/>
                <a:cs typeface="Consolas" panose="020B0609020204030204" pitchFamily="49" charset="0"/>
              </a:rPr>
              <a:t>-o-</a:t>
            </a:r>
          </a:p>
          <a:p>
            <a:pPr algn="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webkit</a:t>
            </a:r>
            <a:r>
              <a:rPr lang="en-US" sz="2400" dirty="0">
                <a:latin typeface="Consolas" panose="020B0609020204030204" pitchFamily="49" charset="0"/>
                <a:cs typeface="Consolas" panose="020B0609020204030204" pitchFamily="49" charset="0"/>
              </a:rPr>
              <a:t>-</a:t>
            </a:r>
          </a:p>
          <a:p>
            <a:pPr algn="r"/>
            <a:endParaRPr lang="en-US" sz="2400" dirty="0">
              <a:latin typeface="Consolas" panose="020B0609020204030204" pitchFamily="49" charset="0"/>
              <a:cs typeface="Consolas" panose="020B0609020204030204" pitchFamily="49" charset="0"/>
            </a:endParaRPr>
          </a:p>
        </p:txBody>
      </p:sp>
      <p:sp>
        <p:nvSpPr>
          <p:cNvPr id="8" name="TextBox 7"/>
          <p:cNvSpPr txBox="1"/>
          <p:nvPr/>
        </p:nvSpPr>
        <p:spPr>
          <a:xfrm>
            <a:off x="2691067" y="4003124"/>
            <a:ext cx="6380747" cy="1203962"/>
          </a:xfrm>
          <a:prstGeom prst="rect">
            <a:avLst/>
          </a:prstGeom>
          <a:noFill/>
        </p:spPr>
        <p:txBody>
          <a:bodyPr wrap="square" rtlCol="0">
            <a:spAutoFit/>
          </a:bodyPr>
          <a:lstStyle/>
          <a:p>
            <a:r>
              <a:rPr lang="en-US" sz="2400" dirty="0" smtClean="0">
                <a:solidFill>
                  <a:srgbClr val="454545"/>
                </a:solidFill>
                <a:cs typeface="Segoe UI"/>
              </a:rPr>
              <a:t>Microsoft</a:t>
            </a:r>
            <a:endParaRPr lang="en-US" sz="2400" dirty="0">
              <a:solidFill>
                <a:srgbClr val="454545"/>
              </a:solidFill>
              <a:cs typeface="Segoe UI"/>
            </a:endParaRPr>
          </a:p>
          <a:p>
            <a:r>
              <a:rPr lang="en-US" sz="2400" dirty="0" smtClean="0">
                <a:solidFill>
                  <a:srgbClr val="454545"/>
                </a:solidFill>
                <a:cs typeface="Segoe UI"/>
              </a:rPr>
              <a:t>Mozilla</a:t>
            </a:r>
            <a:endParaRPr lang="en-US" sz="2400" dirty="0">
              <a:solidFill>
                <a:srgbClr val="454545"/>
              </a:solidFill>
              <a:cs typeface="Segoe UI"/>
            </a:endParaRPr>
          </a:p>
          <a:p>
            <a:r>
              <a:rPr lang="en-US" sz="2400" dirty="0" smtClean="0">
                <a:solidFill>
                  <a:srgbClr val="454545"/>
                </a:solidFill>
                <a:cs typeface="Segoe UI"/>
              </a:rPr>
              <a:t>Opera</a:t>
            </a:r>
            <a:endParaRPr lang="en-US" sz="2400" dirty="0">
              <a:solidFill>
                <a:srgbClr val="454545"/>
              </a:solidFill>
              <a:cs typeface="Segoe UI"/>
            </a:endParaRPr>
          </a:p>
          <a:p>
            <a:r>
              <a:rPr lang="en-US" sz="2400" dirty="0" smtClean="0">
                <a:solidFill>
                  <a:srgbClr val="454545"/>
                </a:solidFill>
                <a:cs typeface="Segoe UI"/>
              </a:rPr>
              <a:t>Safari and other </a:t>
            </a:r>
            <a:r>
              <a:rPr lang="en-US" sz="2400" dirty="0" err="1" smtClean="0">
                <a:solidFill>
                  <a:srgbClr val="454545"/>
                </a:solidFill>
                <a:cs typeface="Segoe UI"/>
              </a:rPr>
              <a:t>WebKit</a:t>
            </a:r>
            <a:r>
              <a:rPr lang="en-US" sz="2400" dirty="0" smtClean="0">
                <a:solidFill>
                  <a:srgbClr val="454545"/>
                </a:solidFill>
                <a:cs typeface="Segoe UI"/>
              </a:rPr>
              <a:t>-based browsers</a:t>
            </a:r>
            <a:endParaRPr lang="en-US" sz="2400" dirty="0">
              <a:solidFill>
                <a:srgbClr val="454545"/>
              </a:solidFill>
              <a:cs typeface="Segoe UI"/>
            </a:endParaRPr>
          </a:p>
          <a:p>
            <a:endParaRPr lang="en-US" sz="2400" dirty="0">
              <a:solidFill>
                <a:srgbClr val="454545"/>
              </a:solidFill>
            </a:endParaRPr>
          </a:p>
        </p:txBody>
      </p:sp>
    </p:spTree>
    <p:extLst>
      <p:ext uri="{BB962C8B-B14F-4D97-AF65-F5344CB8AC3E}">
        <p14:creationId xmlns:p14="http://schemas.microsoft.com/office/powerpoint/2010/main" val="7863433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Using CSS Prefixes</a:t>
            </a:r>
          </a:p>
        </p:txBody>
      </p:sp>
      <p:sp>
        <p:nvSpPr>
          <p:cNvPr id="6" name="Content Placeholder 5"/>
          <p:cNvSpPr>
            <a:spLocks noGrp="1"/>
          </p:cNvSpPr>
          <p:nvPr>
            <p:ph idx="1"/>
          </p:nvPr>
        </p:nvSpPr>
        <p:spPr/>
        <p:txBody>
          <a:bodyPr/>
          <a:lstStyle/>
          <a:p>
            <a:r>
              <a:rPr lang="en-US" dirty="0">
                <a:cs typeface="Segoe UI"/>
              </a:rPr>
              <a:t>The W3C property always comes last in the order</a:t>
            </a:r>
          </a:p>
          <a:p>
            <a:endParaRPr lang="en-US" dirty="0">
              <a:cs typeface="Segoe UI"/>
            </a:endParaRPr>
          </a:p>
          <a:p>
            <a:pPr marL="0" indent="0">
              <a:buNone/>
            </a:pPr>
            <a:r>
              <a:rPr lang="en-US" dirty="0">
                <a:solidFill>
                  <a:srgbClr val="FF0000"/>
                </a:solidFill>
                <a:highlight>
                  <a:srgbClr val="FFFFFF"/>
                </a:highlight>
                <a:latin typeface="Consolas" panose="020B0609020204030204" pitchFamily="49" charset="0"/>
              </a:rPr>
              <a:t>-</a:t>
            </a:r>
            <a:r>
              <a:rPr lang="en-US" dirty="0" err="1">
                <a:solidFill>
                  <a:srgbClr val="FF0000"/>
                </a:solidFill>
                <a:highlight>
                  <a:srgbClr val="FFFFFF"/>
                </a:highlight>
                <a:latin typeface="Consolas" panose="020B0609020204030204" pitchFamily="49" charset="0"/>
              </a:rPr>
              <a:t>ms</a:t>
            </a:r>
            <a:r>
              <a:rPr lang="en-US" dirty="0">
                <a:solidFill>
                  <a:srgbClr val="FF0000"/>
                </a:solidFill>
                <a:highlight>
                  <a:srgbClr val="FFFFFF"/>
                </a:highlight>
                <a:latin typeface="Consolas" panose="020B0609020204030204" pitchFamily="49" charset="0"/>
              </a:rPr>
              <a:t>-transform</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rotate(45deg)</a:t>
            </a:r>
            <a:r>
              <a:rPr lang="en-US" dirty="0">
                <a:solidFill>
                  <a:srgbClr val="000000"/>
                </a:solidFill>
                <a:highlight>
                  <a:srgbClr val="FFFFFF"/>
                </a:highlight>
                <a:latin typeface="Consolas" panose="020B0609020204030204" pitchFamily="49" charset="0"/>
              </a:rPr>
              <a:t>; </a:t>
            </a:r>
            <a:r>
              <a:rPr lang="en-US" dirty="0">
                <a:solidFill>
                  <a:srgbClr val="0064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6400"/>
                </a:solidFill>
                <a:highlight>
                  <a:srgbClr val="FFFFFF"/>
                </a:highlight>
                <a:latin typeface="Consolas" panose="020B0609020204030204" pitchFamily="49" charset="0"/>
              </a:rPr>
              <a:t>IE9</a:t>
            </a:r>
            <a:r>
              <a:rPr lang="en-US" dirty="0">
                <a:solidFill>
                  <a:srgbClr val="000000"/>
                </a:solidFill>
                <a:highlight>
                  <a:srgbClr val="FFFFFF"/>
                </a:highlight>
                <a:latin typeface="Consolas" panose="020B0609020204030204" pitchFamily="49" charset="0"/>
              </a:rPr>
              <a:t> </a:t>
            </a:r>
            <a:r>
              <a:rPr lang="en-US" dirty="0">
                <a:solidFill>
                  <a:srgbClr val="0064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FF0000"/>
                </a:solidFill>
                <a:highlight>
                  <a:srgbClr val="FFFFFF"/>
                </a:highlight>
                <a:latin typeface="Consolas" panose="020B0609020204030204" pitchFamily="49" charset="0"/>
              </a:rPr>
              <a:t>-</a:t>
            </a:r>
            <a:r>
              <a:rPr lang="en-US" dirty="0" err="1">
                <a:solidFill>
                  <a:srgbClr val="FF0000"/>
                </a:solidFill>
                <a:highlight>
                  <a:srgbClr val="FFFFFF"/>
                </a:highlight>
                <a:latin typeface="Consolas" panose="020B0609020204030204" pitchFamily="49" charset="0"/>
              </a:rPr>
              <a:t>moz</a:t>
            </a:r>
            <a:r>
              <a:rPr lang="en-US" dirty="0">
                <a:solidFill>
                  <a:srgbClr val="FF0000"/>
                </a:solidFill>
                <a:highlight>
                  <a:srgbClr val="FFFFFF"/>
                </a:highlight>
                <a:latin typeface="Consolas" panose="020B0609020204030204" pitchFamily="49" charset="0"/>
              </a:rPr>
              <a:t>-transform</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rotate(45deg)</a:t>
            </a:r>
            <a:r>
              <a:rPr lang="en-US" dirty="0">
                <a:solidFill>
                  <a:srgbClr val="000000"/>
                </a:solidFill>
                <a:highlight>
                  <a:srgbClr val="FFFFFF"/>
                </a:highlight>
                <a:latin typeface="Consolas" panose="020B0609020204030204" pitchFamily="49" charset="0"/>
              </a:rPr>
              <a:t>; </a:t>
            </a:r>
            <a:r>
              <a:rPr lang="en-US" dirty="0">
                <a:solidFill>
                  <a:srgbClr val="0064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6400"/>
                </a:solidFill>
                <a:highlight>
                  <a:srgbClr val="FFFFFF"/>
                </a:highlight>
                <a:latin typeface="Consolas" panose="020B0609020204030204" pitchFamily="49" charset="0"/>
              </a:rPr>
              <a:t>Older versions of Firefox</a:t>
            </a:r>
            <a:r>
              <a:rPr lang="en-US" dirty="0">
                <a:solidFill>
                  <a:srgbClr val="000000"/>
                </a:solidFill>
                <a:highlight>
                  <a:srgbClr val="FFFFFF"/>
                </a:highlight>
                <a:latin typeface="Consolas" panose="020B0609020204030204" pitchFamily="49" charset="0"/>
              </a:rPr>
              <a:t> </a:t>
            </a:r>
            <a:r>
              <a:rPr lang="en-US" dirty="0">
                <a:solidFill>
                  <a:srgbClr val="0064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FF0000"/>
                </a:solidFill>
                <a:highlight>
                  <a:srgbClr val="FFFFFF"/>
                </a:highlight>
                <a:latin typeface="Consolas" panose="020B0609020204030204" pitchFamily="49" charset="0"/>
              </a:rPr>
              <a:t>-o-transform</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rotate(45deg)</a:t>
            </a:r>
            <a:r>
              <a:rPr lang="en-US" dirty="0">
                <a:solidFill>
                  <a:srgbClr val="000000"/>
                </a:solidFill>
                <a:highlight>
                  <a:srgbClr val="FFFFFF"/>
                </a:highlight>
                <a:latin typeface="Consolas" panose="020B0609020204030204" pitchFamily="49" charset="0"/>
              </a:rPr>
              <a:t>; </a:t>
            </a:r>
            <a:r>
              <a:rPr lang="en-US" dirty="0">
                <a:solidFill>
                  <a:srgbClr val="0064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6400"/>
                </a:solidFill>
                <a:highlight>
                  <a:srgbClr val="FFFFFF"/>
                </a:highlight>
                <a:latin typeface="Consolas" panose="020B0609020204030204" pitchFamily="49" charset="0"/>
              </a:rPr>
              <a:t>Older versions of Opera</a:t>
            </a:r>
            <a:r>
              <a:rPr lang="en-US" dirty="0">
                <a:solidFill>
                  <a:srgbClr val="000000"/>
                </a:solidFill>
                <a:highlight>
                  <a:srgbClr val="FFFFFF"/>
                </a:highlight>
                <a:latin typeface="Consolas" panose="020B0609020204030204" pitchFamily="49" charset="0"/>
              </a:rPr>
              <a:t> </a:t>
            </a:r>
            <a:r>
              <a:rPr lang="en-US" dirty="0">
                <a:solidFill>
                  <a:srgbClr val="0064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FF0000"/>
                </a:solidFill>
                <a:highlight>
                  <a:srgbClr val="FFFFFF"/>
                </a:highlight>
                <a:latin typeface="Consolas" panose="020B0609020204030204" pitchFamily="49" charset="0"/>
              </a:rPr>
              <a:t>-</a:t>
            </a:r>
            <a:r>
              <a:rPr lang="en-US" dirty="0" err="1">
                <a:solidFill>
                  <a:srgbClr val="FF0000"/>
                </a:solidFill>
                <a:highlight>
                  <a:srgbClr val="FFFFFF"/>
                </a:highlight>
                <a:latin typeface="Consolas" panose="020B0609020204030204" pitchFamily="49" charset="0"/>
              </a:rPr>
              <a:t>webkit</a:t>
            </a:r>
            <a:r>
              <a:rPr lang="en-US" dirty="0">
                <a:solidFill>
                  <a:srgbClr val="FF0000"/>
                </a:solidFill>
                <a:highlight>
                  <a:srgbClr val="FFFFFF"/>
                </a:highlight>
                <a:latin typeface="Consolas" panose="020B0609020204030204" pitchFamily="49" charset="0"/>
              </a:rPr>
              <a:t>-transform</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rotate(45deg)</a:t>
            </a:r>
            <a:r>
              <a:rPr lang="en-US" dirty="0">
                <a:solidFill>
                  <a:srgbClr val="000000"/>
                </a:solidFill>
                <a:highlight>
                  <a:srgbClr val="FFFFFF"/>
                </a:highlight>
                <a:latin typeface="Consolas" panose="020B0609020204030204" pitchFamily="49" charset="0"/>
              </a:rPr>
              <a:t>; </a:t>
            </a:r>
            <a:r>
              <a:rPr lang="en-US" dirty="0">
                <a:solidFill>
                  <a:srgbClr val="0064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6400"/>
                </a:solidFill>
                <a:highlight>
                  <a:srgbClr val="FFFFFF"/>
                </a:highlight>
                <a:latin typeface="Consolas" panose="020B0609020204030204" pitchFamily="49" charset="0"/>
              </a:rPr>
              <a:t>Safari</a:t>
            </a:r>
            <a:r>
              <a:rPr lang="en-US" dirty="0">
                <a:solidFill>
                  <a:srgbClr val="000000"/>
                </a:solidFill>
                <a:highlight>
                  <a:srgbClr val="FFFFFF"/>
                </a:highlight>
                <a:latin typeface="Consolas" panose="020B0609020204030204" pitchFamily="49" charset="0"/>
              </a:rPr>
              <a:t> </a:t>
            </a:r>
            <a:r>
              <a:rPr lang="en-US" dirty="0">
                <a:solidFill>
                  <a:srgbClr val="0064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FF0000"/>
                </a:solidFill>
                <a:highlight>
                  <a:srgbClr val="FFFFFF"/>
                </a:highlight>
                <a:latin typeface="Consolas" panose="020B0609020204030204" pitchFamily="49" charset="0"/>
              </a:rPr>
              <a:t>transform</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rotate(45deg)</a:t>
            </a:r>
            <a:r>
              <a:rPr lang="en-US" dirty="0">
                <a:solidFill>
                  <a:srgbClr val="000000"/>
                </a:solidFill>
                <a:highlight>
                  <a:srgbClr val="FFFFFF"/>
                </a:highlight>
                <a:latin typeface="Consolas" panose="020B0609020204030204" pitchFamily="49" charset="0"/>
              </a:rPr>
              <a:t>; </a:t>
            </a:r>
            <a:r>
              <a:rPr lang="en-US" dirty="0">
                <a:solidFill>
                  <a:srgbClr val="0064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6400"/>
                </a:solidFill>
                <a:highlight>
                  <a:srgbClr val="FFFFFF"/>
                </a:highlight>
                <a:latin typeface="Consolas" panose="020B0609020204030204" pitchFamily="49" charset="0"/>
              </a:rPr>
              <a:t>Modern browsers</a:t>
            </a:r>
            <a:r>
              <a:rPr lang="en-US" dirty="0">
                <a:solidFill>
                  <a:srgbClr val="000000"/>
                </a:solidFill>
                <a:highlight>
                  <a:srgbClr val="FFFFFF"/>
                </a:highlight>
                <a:latin typeface="Consolas" panose="020B0609020204030204" pitchFamily="49" charset="0"/>
              </a:rPr>
              <a:t> </a:t>
            </a:r>
            <a:r>
              <a:rPr lang="en-US" dirty="0">
                <a:solidFill>
                  <a:srgbClr val="006400"/>
                </a:solidFill>
                <a:highlight>
                  <a:srgbClr val="FFFFFF"/>
                </a:highlight>
                <a:latin typeface="Consolas" panose="020B0609020204030204" pitchFamily="49" charset="0"/>
              </a:rPr>
              <a:t>*/</a:t>
            </a:r>
            <a:endParaRPr lang="en-US" dirty="0">
              <a:solidFill>
                <a:schemeClr val="tx1"/>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61</a:t>
            </a:fld>
            <a:endParaRPr lang="en-US"/>
          </a:p>
        </p:txBody>
      </p:sp>
      <p:sp>
        <p:nvSpPr>
          <p:cNvPr id="9" name="Rectangle 8"/>
          <p:cNvSpPr/>
          <p:nvPr/>
        </p:nvSpPr>
        <p:spPr>
          <a:xfrm>
            <a:off x="7261411" y="1021136"/>
            <a:ext cx="4350834" cy="369888"/>
          </a:xfrm>
          <a:prstGeom prst="rect">
            <a:avLst/>
          </a:prstGeom>
        </p:spPr>
        <p:txBody>
          <a:bodyPr wrap="square">
            <a:spAutoFit/>
          </a:bodyPr>
          <a:lstStyle/>
          <a:p>
            <a:pPr algn="r"/>
            <a:r>
              <a:rPr lang="en-US" dirty="0">
                <a:solidFill>
                  <a:srgbClr val="DDDDDD"/>
                </a:solidFill>
                <a:cs typeface="Segoe UI"/>
              </a:rPr>
              <a:t>Use CSS and DOM Prefixes Correctly</a:t>
            </a:r>
          </a:p>
        </p:txBody>
      </p:sp>
    </p:spTree>
    <p:extLst>
      <p:ext uri="{BB962C8B-B14F-4D97-AF65-F5344CB8AC3E}">
        <p14:creationId xmlns:p14="http://schemas.microsoft.com/office/powerpoint/2010/main" val="2244963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When to Use CSS Prefixes</a:t>
            </a:r>
          </a:p>
        </p:txBody>
      </p:sp>
      <p:sp>
        <p:nvSpPr>
          <p:cNvPr id="6" name="Content Placeholder 5"/>
          <p:cNvSpPr>
            <a:spLocks noGrp="1"/>
          </p:cNvSpPr>
          <p:nvPr>
            <p:ph idx="1"/>
          </p:nvPr>
        </p:nvSpPr>
        <p:spPr/>
        <p:txBody>
          <a:bodyPr/>
          <a:lstStyle/>
          <a:p>
            <a:r>
              <a:rPr lang="en-US" dirty="0" smtClean="0">
                <a:cs typeface="Segoe UI"/>
              </a:rPr>
              <a:t>Not all properties need to be prefixed</a:t>
            </a:r>
          </a:p>
          <a:p>
            <a:r>
              <a:rPr lang="en-US" dirty="0" smtClean="0">
                <a:cs typeface="Segoe UI"/>
              </a:rPr>
              <a:t>Depends on how far back you need to support</a:t>
            </a:r>
          </a:p>
          <a:p>
            <a:r>
              <a:rPr lang="en-US" dirty="0" smtClean="0">
                <a:cs typeface="Segoe UI"/>
              </a:rPr>
              <a:t>Utilize tools to do the research on property support for you</a:t>
            </a:r>
          </a:p>
          <a:p>
            <a:pPr lvl="1"/>
            <a:r>
              <a:rPr lang="en-US" dirty="0" smtClean="0">
                <a:cs typeface="Segoe UI"/>
                <a:hlinkClick r:id="rId3"/>
              </a:rPr>
              <a:t>caniuse.com</a:t>
            </a:r>
            <a:endParaRPr lang="en-US" dirty="0">
              <a:cs typeface="Segoe UI"/>
            </a:endParaRPr>
          </a:p>
          <a:p>
            <a:pPr lvl="1"/>
            <a:r>
              <a:rPr lang="en-US" dirty="0" err="1" smtClean="0">
                <a:cs typeface="Segoe UI"/>
                <a:hlinkClick r:id="rId4"/>
              </a:rPr>
              <a:t>Autoprefixer</a:t>
            </a:r>
            <a:r>
              <a:rPr lang="en-US" dirty="0" smtClean="0">
                <a:cs typeface="Segoe UI"/>
              </a:rPr>
              <a:t> (best used with a task runner like </a:t>
            </a:r>
            <a:r>
              <a:rPr lang="en-US" dirty="0" smtClean="0">
                <a:cs typeface="Segoe UI"/>
                <a:hlinkClick r:id="rId5"/>
              </a:rPr>
              <a:t>Grunt </a:t>
            </a:r>
            <a:r>
              <a:rPr lang="en-US" dirty="0" smtClean="0">
                <a:cs typeface="Segoe UI"/>
              </a:rPr>
              <a:t>or </a:t>
            </a:r>
            <a:r>
              <a:rPr lang="en-US" dirty="0" smtClean="0">
                <a:cs typeface="Segoe UI"/>
                <a:hlinkClick r:id="rId6"/>
              </a:rPr>
              <a:t>Gulp</a:t>
            </a:r>
            <a:r>
              <a:rPr lang="en-US" dirty="0" smtClean="0">
                <a:cs typeface="Segoe UI"/>
              </a:rPr>
              <a:t>)</a:t>
            </a:r>
          </a:p>
          <a:p>
            <a:pPr lvl="1"/>
            <a:r>
              <a:rPr lang="en-US" dirty="0" smtClean="0">
                <a:cs typeface="Segoe UI"/>
              </a:rPr>
              <a:t>Pre-processor </a:t>
            </a:r>
            <a:r>
              <a:rPr lang="en-US" dirty="0" err="1" smtClean="0">
                <a:cs typeface="Segoe UI"/>
              </a:rPr>
              <a:t>mixins</a:t>
            </a:r>
            <a:r>
              <a:rPr lang="en-US" dirty="0" smtClean="0">
                <a:cs typeface="Segoe UI"/>
              </a:rPr>
              <a:t> (</a:t>
            </a:r>
            <a:r>
              <a:rPr lang="en-US" dirty="0" smtClean="0">
                <a:cs typeface="Segoe UI"/>
                <a:hlinkClick r:id="rId7"/>
              </a:rPr>
              <a:t>Compass</a:t>
            </a:r>
            <a:r>
              <a:rPr lang="en-US" dirty="0" smtClean="0">
                <a:cs typeface="Segoe UI"/>
              </a:rPr>
              <a:t>)</a:t>
            </a:r>
          </a:p>
        </p:txBody>
      </p:sp>
      <p:sp>
        <p:nvSpPr>
          <p:cNvPr id="4" name="Slide Number Placeholder 3"/>
          <p:cNvSpPr>
            <a:spLocks noGrp="1"/>
          </p:cNvSpPr>
          <p:nvPr>
            <p:ph type="sldNum" sz="quarter" idx="12"/>
          </p:nvPr>
        </p:nvSpPr>
        <p:spPr/>
        <p:txBody>
          <a:bodyPr/>
          <a:lstStyle/>
          <a:p>
            <a:fld id="{8C71CAF9-4461-454A-B702-D536C3775752}" type="slidenum">
              <a:rPr lang="en-US" smtClean="0"/>
              <a:t>62</a:t>
            </a:fld>
            <a:endParaRPr lang="en-US"/>
          </a:p>
        </p:txBody>
      </p:sp>
      <p:sp>
        <p:nvSpPr>
          <p:cNvPr id="8" name="Rectangle 7"/>
          <p:cNvSpPr/>
          <p:nvPr/>
        </p:nvSpPr>
        <p:spPr>
          <a:xfrm>
            <a:off x="7072312" y="832036"/>
            <a:ext cx="4350834" cy="369888"/>
          </a:xfrm>
          <a:prstGeom prst="rect">
            <a:avLst/>
          </a:prstGeom>
        </p:spPr>
        <p:txBody>
          <a:bodyPr wrap="square">
            <a:spAutoFit/>
          </a:bodyPr>
          <a:lstStyle/>
          <a:p>
            <a:pPr algn="r"/>
            <a:r>
              <a:rPr lang="en-US" dirty="0">
                <a:solidFill>
                  <a:srgbClr val="DDDDDD"/>
                </a:solidFill>
                <a:cs typeface="Segoe UI"/>
              </a:rPr>
              <a:t>Use CSS and DOM Prefixes Correctly</a:t>
            </a:r>
          </a:p>
        </p:txBody>
      </p:sp>
    </p:spTree>
    <p:extLst>
      <p:ext uri="{BB962C8B-B14F-4D97-AF65-F5344CB8AC3E}">
        <p14:creationId xmlns:p14="http://schemas.microsoft.com/office/powerpoint/2010/main" val="19662071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When to Use CSS Prefixes</a:t>
            </a:r>
          </a:p>
        </p:txBody>
      </p:sp>
      <p:sp>
        <p:nvSpPr>
          <p:cNvPr id="6" name="Content Placeholder 5"/>
          <p:cNvSpPr>
            <a:spLocks noGrp="1"/>
          </p:cNvSpPr>
          <p:nvPr>
            <p:ph idx="1"/>
          </p:nvPr>
        </p:nvSpPr>
        <p:spPr/>
        <p:txBody>
          <a:bodyPr/>
          <a:lstStyle/>
          <a:p>
            <a:pPr marL="457200" lvl="1" indent="0">
              <a:buNone/>
            </a:pPr>
            <a:r>
              <a:rPr lang="en-US" b="1" dirty="0">
                <a:cs typeface="Segoe UI"/>
              </a:rPr>
              <a:t>Common properties &amp; values that need prefixed:</a:t>
            </a:r>
          </a:p>
          <a:p>
            <a:pPr marL="457200" lvl="1" indent="0">
              <a:buNone/>
            </a:pPr>
            <a:endParaRPr lang="en-US" dirty="0">
              <a:cs typeface="Segoe UI"/>
            </a:endParaRPr>
          </a:p>
          <a:p>
            <a:pPr marL="457200" lvl="1" indent="0">
              <a:buNone/>
            </a:pPr>
            <a:r>
              <a:rPr lang="en-US" dirty="0">
                <a:latin typeface="Consolas"/>
                <a:cs typeface="Consolas"/>
              </a:rPr>
              <a:t>animation</a:t>
            </a:r>
          </a:p>
          <a:p>
            <a:pPr marL="457200" lvl="1" indent="0">
              <a:buNone/>
            </a:pPr>
            <a:r>
              <a:rPr lang="en-US" dirty="0">
                <a:latin typeface="Consolas"/>
                <a:cs typeface="Consolas"/>
              </a:rPr>
              <a:t>box-sizing</a:t>
            </a:r>
          </a:p>
          <a:p>
            <a:pPr marL="457200" lvl="1" indent="0">
              <a:buNone/>
            </a:pPr>
            <a:r>
              <a:rPr lang="en-US" dirty="0">
                <a:latin typeface="Segoe UI"/>
                <a:cs typeface="Segoe UI"/>
              </a:rPr>
              <a:t>Flexbox layout module properties </a:t>
            </a:r>
          </a:p>
          <a:p>
            <a:pPr marL="457200" lvl="1" indent="0">
              <a:buNone/>
            </a:pPr>
            <a:r>
              <a:rPr lang="en-US" dirty="0">
                <a:latin typeface="Segoe UI"/>
                <a:cs typeface="Segoe UI"/>
              </a:rPr>
              <a:t>CSS regions</a:t>
            </a:r>
          </a:p>
          <a:p>
            <a:pPr marL="457200" lvl="1" indent="0">
              <a:buNone/>
            </a:pPr>
            <a:r>
              <a:rPr lang="en-US" dirty="0">
                <a:latin typeface="Consolas"/>
                <a:cs typeface="Consolas"/>
              </a:rPr>
              <a:t>transition</a:t>
            </a:r>
          </a:p>
          <a:p>
            <a:pPr marL="457200" lvl="1" indent="0">
              <a:buNone/>
            </a:pPr>
            <a:r>
              <a:rPr lang="en-US" dirty="0">
                <a:latin typeface="Consolas"/>
                <a:cs typeface="Consolas"/>
              </a:rPr>
              <a:t>transform</a:t>
            </a:r>
          </a:p>
          <a:p>
            <a:pPr marL="457200" lvl="1" indent="0">
              <a:buNone/>
            </a:pPr>
            <a:r>
              <a:rPr lang="en-US" dirty="0">
                <a:latin typeface="Segoe UI"/>
                <a:cs typeface="Segoe UI"/>
              </a:rPr>
              <a:t>CSS grid layout</a:t>
            </a:r>
          </a:p>
          <a:p>
            <a:pPr marL="457200" lvl="1" indent="0">
              <a:buNone/>
            </a:pPr>
            <a:r>
              <a:rPr lang="en-US" dirty="0">
                <a:latin typeface="Consolas"/>
                <a:cs typeface="Consolas"/>
              </a:rPr>
              <a:t>filter</a:t>
            </a:r>
          </a:p>
          <a:p>
            <a:pPr marL="457200" lvl="1" indent="0">
              <a:buNone/>
            </a:pPr>
            <a:r>
              <a:rPr lang="en-US" dirty="0">
                <a:latin typeface="Consolas"/>
                <a:cs typeface="Consolas"/>
              </a:rPr>
              <a:t>calc()</a:t>
            </a:r>
            <a:r>
              <a:rPr lang="en-US" dirty="0">
                <a:latin typeface="Segoe UI"/>
                <a:cs typeface="Segoe UI"/>
              </a:rPr>
              <a:t> unit value</a:t>
            </a:r>
          </a:p>
        </p:txBody>
      </p:sp>
      <p:sp>
        <p:nvSpPr>
          <p:cNvPr id="4" name="Slide Number Placeholder 3"/>
          <p:cNvSpPr>
            <a:spLocks noGrp="1"/>
          </p:cNvSpPr>
          <p:nvPr>
            <p:ph type="sldNum" sz="quarter" idx="12"/>
          </p:nvPr>
        </p:nvSpPr>
        <p:spPr/>
        <p:txBody>
          <a:bodyPr/>
          <a:lstStyle/>
          <a:p>
            <a:fld id="{8C71CAF9-4461-454A-B702-D536C3775752}" type="slidenum">
              <a:rPr lang="en-US" smtClean="0"/>
              <a:t>63</a:t>
            </a:fld>
            <a:endParaRPr lang="en-US"/>
          </a:p>
        </p:txBody>
      </p:sp>
      <p:sp>
        <p:nvSpPr>
          <p:cNvPr id="8" name="Rectangle 7"/>
          <p:cNvSpPr/>
          <p:nvPr/>
        </p:nvSpPr>
        <p:spPr>
          <a:xfrm>
            <a:off x="7072312" y="832036"/>
            <a:ext cx="4350834" cy="369888"/>
          </a:xfrm>
          <a:prstGeom prst="rect">
            <a:avLst/>
          </a:prstGeom>
        </p:spPr>
        <p:txBody>
          <a:bodyPr wrap="square">
            <a:spAutoFit/>
          </a:bodyPr>
          <a:lstStyle/>
          <a:p>
            <a:pPr algn="r"/>
            <a:r>
              <a:rPr lang="en-US" dirty="0">
                <a:solidFill>
                  <a:srgbClr val="DDDDDD"/>
                </a:solidFill>
                <a:cs typeface="Segoe UI"/>
              </a:rPr>
              <a:t>Use CSS and DOM Prefixes Correctly</a:t>
            </a:r>
          </a:p>
        </p:txBody>
      </p:sp>
    </p:spTree>
    <p:extLst>
      <p:ext uri="{BB962C8B-B14F-4D97-AF65-F5344CB8AC3E}">
        <p14:creationId xmlns:p14="http://schemas.microsoft.com/office/powerpoint/2010/main" val="12563629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When to NOT Use Prefixes</a:t>
            </a:r>
          </a:p>
        </p:txBody>
      </p:sp>
      <p:sp>
        <p:nvSpPr>
          <p:cNvPr id="6" name="Content Placeholder 5"/>
          <p:cNvSpPr>
            <a:spLocks noGrp="1"/>
          </p:cNvSpPr>
          <p:nvPr>
            <p:ph idx="1"/>
          </p:nvPr>
        </p:nvSpPr>
        <p:spPr/>
        <p:txBody>
          <a:bodyPr>
            <a:normAutofit/>
          </a:bodyPr>
          <a:lstStyle/>
          <a:p>
            <a:pPr marL="457200" lvl="1" indent="0">
              <a:buNone/>
            </a:pPr>
            <a:r>
              <a:rPr lang="en-US" b="1" dirty="0">
                <a:cs typeface="Segoe UI"/>
              </a:rPr>
              <a:t>Common properties that don't need prefixed:</a:t>
            </a:r>
          </a:p>
          <a:p>
            <a:pPr marL="457200" lvl="1" indent="0">
              <a:buNone/>
            </a:pPr>
            <a:endParaRPr lang="en-US" dirty="0">
              <a:cs typeface="Segoe UI"/>
            </a:endParaRPr>
          </a:p>
          <a:p>
            <a:pPr marL="457200" lvl="1" indent="0">
              <a:buNone/>
            </a:pPr>
            <a:r>
              <a:rPr lang="en-US" dirty="0">
                <a:latin typeface="Consolas"/>
                <a:cs typeface="Consolas"/>
              </a:rPr>
              <a:t>border-radius</a:t>
            </a:r>
          </a:p>
          <a:p>
            <a:pPr marL="457200" lvl="1" indent="0">
              <a:buNone/>
            </a:pPr>
            <a:r>
              <a:rPr lang="en-US" dirty="0">
                <a:latin typeface="Consolas"/>
                <a:cs typeface="Consolas"/>
              </a:rPr>
              <a:t>box-shadow</a:t>
            </a:r>
          </a:p>
          <a:p>
            <a:pPr marL="457200" lvl="1" indent="0">
              <a:buNone/>
            </a:pPr>
            <a:r>
              <a:rPr lang="en-US" dirty="0">
                <a:latin typeface="Consolas"/>
                <a:cs typeface="Consolas"/>
              </a:rPr>
              <a:t>font-face</a:t>
            </a:r>
          </a:p>
          <a:p>
            <a:pPr marL="457200" lvl="1" indent="0">
              <a:buNone/>
            </a:pPr>
            <a:r>
              <a:rPr lang="en-US" dirty="0">
                <a:latin typeface="Consolas"/>
                <a:cs typeface="Consolas"/>
              </a:rPr>
              <a:t>opacity</a:t>
            </a:r>
          </a:p>
          <a:p>
            <a:pPr marL="457200" lvl="1" indent="0">
              <a:buNone/>
            </a:pPr>
            <a:r>
              <a:rPr lang="en-US" dirty="0">
                <a:latin typeface="Consolas"/>
                <a:cs typeface="Consolas"/>
              </a:rPr>
              <a:t>text-shadow</a:t>
            </a:r>
          </a:p>
          <a:p>
            <a:pPr marL="457200" lvl="1" indent="0">
              <a:buNone/>
            </a:pPr>
            <a:r>
              <a:rPr lang="en-US" dirty="0">
                <a:latin typeface="Consolas"/>
                <a:cs typeface="Consolas"/>
              </a:rPr>
              <a:t>pointer-events</a:t>
            </a:r>
          </a:p>
          <a:p>
            <a:pPr marL="457200" lvl="1" indent="0">
              <a:buNone/>
            </a:pPr>
            <a:r>
              <a:rPr lang="en-US" dirty="0">
                <a:latin typeface="Consolas"/>
                <a:cs typeface="Consolas"/>
              </a:rPr>
              <a:t>max-height</a:t>
            </a:r>
          </a:p>
          <a:p>
            <a:pPr marL="457200" lvl="1" indent="0">
              <a:buNone/>
            </a:pPr>
            <a:r>
              <a:rPr lang="en-US" dirty="0">
                <a:latin typeface="Consolas"/>
                <a:cs typeface="Consolas"/>
              </a:rPr>
              <a:t>min-height</a:t>
            </a:r>
          </a:p>
        </p:txBody>
      </p:sp>
      <p:sp>
        <p:nvSpPr>
          <p:cNvPr id="4" name="Slide Number Placeholder 3"/>
          <p:cNvSpPr>
            <a:spLocks noGrp="1"/>
          </p:cNvSpPr>
          <p:nvPr>
            <p:ph type="sldNum" sz="quarter" idx="12"/>
          </p:nvPr>
        </p:nvSpPr>
        <p:spPr/>
        <p:txBody>
          <a:bodyPr/>
          <a:lstStyle/>
          <a:p>
            <a:fld id="{8C71CAF9-4461-454A-B702-D536C3775752}" type="slidenum">
              <a:rPr lang="en-US" smtClean="0"/>
              <a:t>64</a:t>
            </a:fld>
            <a:endParaRPr lang="en-US"/>
          </a:p>
        </p:txBody>
      </p:sp>
      <p:sp>
        <p:nvSpPr>
          <p:cNvPr id="8" name="Rectangle 7"/>
          <p:cNvSpPr/>
          <p:nvPr/>
        </p:nvSpPr>
        <p:spPr>
          <a:xfrm>
            <a:off x="7072312" y="832036"/>
            <a:ext cx="4350834" cy="369888"/>
          </a:xfrm>
          <a:prstGeom prst="rect">
            <a:avLst/>
          </a:prstGeom>
        </p:spPr>
        <p:txBody>
          <a:bodyPr wrap="square">
            <a:spAutoFit/>
          </a:bodyPr>
          <a:lstStyle/>
          <a:p>
            <a:pPr algn="r"/>
            <a:r>
              <a:rPr lang="en-US" dirty="0">
                <a:solidFill>
                  <a:srgbClr val="DDDDDD"/>
                </a:solidFill>
                <a:cs typeface="Segoe UI"/>
              </a:rPr>
              <a:t>Use CSS and DOM Prefixes Correctly</a:t>
            </a:r>
          </a:p>
        </p:txBody>
      </p:sp>
    </p:spTree>
    <p:extLst>
      <p:ext uri="{BB962C8B-B14F-4D97-AF65-F5344CB8AC3E}">
        <p14:creationId xmlns:p14="http://schemas.microsoft.com/office/powerpoint/2010/main" val="29155215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Use CSS and DOM Prefixes Correctly</a:t>
            </a:r>
            <a:br>
              <a:rPr lang="en-US" sz="2400" b="0" dirty="0">
                <a:solidFill>
                  <a:srgbClr val="454545"/>
                </a:solidFill>
                <a:cs typeface="Segoe UI"/>
              </a:rPr>
            </a:br>
            <a:r>
              <a:rPr lang="en-US" dirty="0">
                <a:solidFill>
                  <a:srgbClr val="454545"/>
                </a:solidFill>
                <a:latin typeface="Segoe UI"/>
                <a:cs typeface="Segoe UI"/>
              </a:rPr>
              <a:t>Automating </a:t>
            </a:r>
            <a:r>
              <a:rPr lang="en-US" dirty="0">
                <a:solidFill>
                  <a:srgbClr val="454545"/>
                </a:solidFill>
                <a:cs typeface="Segoe UI"/>
              </a:rPr>
              <a:t>CSS Prefixes</a:t>
            </a:r>
            <a:endParaRPr lang="en-US" dirty="0">
              <a:solidFill>
                <a:srgbClr val="454545"/>
              </a:solidFill>
              <a:latin typeface="Segoe UI"/>
              <a:cs typeface="Segoe UI"/>
            </a:endParaRP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t>65</a:t>
            </a:fld>
            <a:endParaRPr lang="en-US" dirty="0"/>
          </a:p>
        </p:txBody>
      </p:sp>
    </p:spTree>
    <p:extLst>
      <p:ext uri="{BB962C8B-B14F-4D97-AF65-F5344CB8AC3E}">
        <p14:creationId xmlns:p14="http://schemas.microsoft.com/office/powerpoint/2010/main" val="26402432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Autoprefixer</a:t>
            </a:r>
          </a:p>
        </p:txBody>
      </p:sp>
      <p:sp>
        <p:nvSpPr>
          <p:cNvPr id="6" name="Content Placeholder 5"/>
          <p:cNvSpPr>
            <a:spLocks noGrp="1"/>
          </p:cNvSpPr>
          <p:nvPr>
            <p:ph idx="1"/>
          </p:nvPr>
        </p:nvSpPr>
        <p:spPr/>
        <p:txBody>
          <a:bodyPr>
            <a:normAutofit/>
          </a:bodyPr>
          <a:lstStyle/>
          <a:p>
            <a:r>
              <a:rPr lang="en-US" dirty="0">
                <a:latin typeface="Segoe UI"/>
                <a:cs typeface="Segoe UI"/>
              </a:rPr>
              <a:t>Parses CSS files and adds appropriate vendor prefixes</a:t>
            </a:r>
          </a:p>
          <a:p>
            <a:r>
              <a:rPr lang="en-US" dirty="0">
                <a:latin typeface="Segoe UI"/>
                <a:cs typeface="Segoe UI"/>
              </a:rPr>
              <a:t>Allows you to write CSS without worrying about what prefixes you should use</a:t>
            </a:r>
          </a:p>
          <a:p>
            <a:r>
              <a:rPr lang="en-US" dirty="0">
                <a:latin typeface="Segoe UI" charset="0"/>
                <a:cs typeface="Segoe UI" charset="0"/>
              </a:rPr>
              <a:t>Vendor prefixes are pulled from </a:t>
            </a:r>
            <a:r>
              <a:rPr lang="en-US" dirty="0">
                <a:latin typeface="Segoe UI" charset="0"/>
                <a:cs typeface="Segoe UI" charset="0"/>
                <a:hlinkClick r:id="rId3"/>
              </a:rPr>
              <a:t>caniuse.com</a:t>
            </a:r>
          </a:p>
          <a:p>
            <a:r>
              <a:rPr lang="en-US" dirty="0">
                <a:latin typeface="Segoe UI"/>
                <a:cs typeface="Segoe UI"/>
              </a:rPr>
              <a:t>Have to use Autoprefixer with a task runner </a:t>
            </a:r>
            <a:r>
              <a:rPr lang="en-US" dirty="0">
                <a:latin typeface="Segoe UI" charset="0"/>
                <a:cs typeface="Segoe UI" charset="0"/>
              </a:rPr>
              <a:t>like </a:t>
            </a:r>
            <a:r>
              <a:rPr lang="en-US" dirty="0">
                <a:latin typeface="Segoe UI" charset="0"/>
                <a:cs typeface="Segoe UI" charset="0"/>
                <a:hlinkClick r:id="rId4"/>
              </a:rPr>
              <a:t>Grunt </a:t>
            </a:r>
            <a:r>
              <a:rPr lang="en-US" dirty="0">
                <a:latin typeface="Segoe UI" charset="0"/>
                <a:cs typeface="Segoe UI" charset="0"/>
              </a:rPr>
              <a:t>or </a:t>
            </a:r>
            <a:r>
              <a:rPr lang="en-US" dirty="0">
                <a:latin typeface="Segoe UI" charset="0"/>
                <a:cs typeface="Segoe UI" charset="0"/>
                <a:hlinkClick r:id="rId5"/>
              </a:rPr>
              <a:t>Gulp</a:t>
            </a:r>
          </a:p>
          <a:p>
            <a:r>
              <a:rPr lang="en-US" dirty="0">
                <a:latin typeface="Segoe UI" charset="0"/>
                <a:cs typeface="Segoe UI" charset="0"/>
              </a:rPr>
              <a:t>Autoprefixer is a "post-processor", meaning it runs after your Sass, Stylus or Less has been compiled</a:t>
            </a:r>
          </a:p>
        </p:txBody>
      </p:sp>
      <p:sp>
        <p:nvSpPr>
          <p:cNvPr id="4" name="Slide Number Placeholder 3"/>
          <p:cNvSpPr>
            <a:spLocks noGrp="1"/>
          </p:cNvSpPr>
          <p:nvPr>
            <p:ph type="sldNum" sz="quarter" idx="12"/>
          </p:nvPr>
        </p:nvSpPr>
        <p:spPr/>
        <p:txBody>
          <a:bodyPr/>
          <a:lstStyle/>
          <a:p>
            <a:fld id="{8C71CAF9-4461-454A-B702-D536C3775752}" type="slidenum">
              <a:rPr lang="en-US" smtClean="0"/>
              <a:t>66</a:t>
            </a:fld>
            <a:endParaRPr lang="en-US"/>
          </a:p>
        </p:txBody>
      </p:sp>
      <p:sp>
        <p:nvSpPr>
          <p:cNvPr id="8" name="Rectangle 7"/>
          <p:cNvSpPr/>
          <p:nvPr/>
        </p:nvSpPr>
        <p:spPr>
          <a:xfrm>
            <a:off x="7072312" y="832036"/>
            <a:ext cx="4350834" cy="369888"/>
          </a:xfrm>
          <a:prstGeom prst="rect">
            <a:avLst/>
          </a:prstGeom>
        </p:spPr>
        <p:txBody>
          <a:bodyPr wrap="square">
            <a:spAutoFit/>
          </a:bodyPr>
          <a:lstStyle/>
          <a:p>
            <a:pPr algn="r"/>
            <a:r>
              <a:rPr lang="en-US" dirty="0">
                <a:solidFill>
                  <a:srgbClr val="DDDDDD"/>
                </a:solidFill>
                <a:cs typeface="Segoe UI"/>
              </a:rPr>
              <a:t>Use CSS and DOM Prefixes Correctly</a:t>
            </a:r>
          </a:p>
        </p:txBody>
      </p:sp>
    </p:spTree>
    <p:extLst>
      <p:ext uri="{BB962C8B-B14F-4D97-AF65-F5344CB8AC3E}">
        <p14:creationId xmlns:p14="http://schemas.microsoft.com/office/powerpoint/2010/main" val="4315911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Using Autoprefixer with Grunt</a:t>
            </a:r>
          </a:p>
        </p:txBody>
      </p:sp>
      <p:sp>
        <p:nvSpPr>
          <p:cNvPr id="6" name="Content Placeholder 5"/>
          <p:cNvSpPr>
            <a:spLocks noGrp="1"/>
          </p:cNvSpPr>
          <p:nvPr>
            <p:ph idx="1"/>
          </p:nvPr>
        </p:nvSpPr>
        <p:spPr/>
        <p:txBody>
          <a:bodyPr>
            <a:normAutofit/>
          </a:bodyPr>
          <a:lstStyle/>
          <a:p>
            <a:pPr marL="0" indent="0">
              <a:buNone/>
            </a:pPr>
            <a:r>
              <a:rPr lang="en-US" dirty="0">
                <a:latin typeface="Segoe UI" charset="0"/>
                <a:cs typeface="Segoe UI" charset="0"/>
                <a:hlinkClick r:id="rId3"/>
              </a:rPr>
              <a:t>Grunt</a:t>
            </a:r>
            <a:r>
              <a:rPr lang="en-US" dirty="0">
                <a:latin typeface="Segoe UI" charset="0"/>
                <a:cs typeface="Segoe UI" charset="0"/>
              </a:rPr>
              <a:t> is a node task runner that allows you to perform tasks on JavaScript code. Learn more about Grunt </a:t>
            </a:r>
            <a:r>
              <a:rPr lang="en-US" dirty="0">
                <a:latin typeface="Segoe UI" charset="0"/>
                <a:cs typeface="Segoe UI" charset="0"/>
                <a:hlinkClick r:id="rId4"/>
              </a:rPr>
              <a:t>here</a:t>
            </a:r>
            <a:r>
              <a:rPr lang="en-US" dirty="0">
                <a:latin typeface="Segoe UI" charset="0"/>
                <a:cs typeface="Segoe UI" charset="0"/>
              </a:rPr>
              <a:t>.</a:t>
            </a:r>
          </a:p>
          <a:p>
            <a:pPr marL="0" indent="0">
              <a:buNone/>
            </a:pPr>
            <a:endParaRPr lang="en-US" b="1" dirty="0">
              <a:latin typeface="Segoe UI" charset="0"/>
              <a:cs typeface="Segoe UI" charset="0"/>
            </a:endParaRPr>
          </a:p>
          <a:p>
            <a:pPr marL="0" indent="0">
              <a:buNone/>
            </a:pPr>
            <a:r>
              <a:rPr lang="en-US" b="1" dirty="0">
                <a:latin typeface="Segoe UI" charset="0"/>
                <a:cs typeface="Segoe UI" charset="0"/>
              </a:rPr>
              <a:t>Install </a:t>
            </a:r>
            <a:r>
              <a:rPr lang="en-US" b="1" dirty="0">
                <a:latin typeface="Segoe UI"/>
                <a:cs typeface="Segoe UI"/>
              </a:rPr>
              <a:t>Node module:</a:t>
            </a:r>
            <a:br>
              <a:rPr lang="en-US" b="1" dirty="0">
                <a:latin typeface="Segoe UI"/>
                <a:cs typeface="Segoe UI"/>
              </a:rPr>
            </a:br>
            <a:endParaRPr lang="en-US" b="1" dirty="0">
              <a:latin typeface="Segoe UI"/>
              <a:cs typeface="Segoe UI"/>
            </a:endParaRPr>
          </a:p>
          <a:p>
            <a:pPr marL="0" indent="0">
              <a:buNone/>
            </a:pPr>
            <a:r>
              <a:rPr lang="en-US" dirty="0">
                <a:latin typeface="Consolas" charset="0"/>
                <a:cs typeface="Consolas" charset="0"/>
              </a:rPr>
              <a:t>npm install grunt-autoprefixer --save-dev</a:t>
            </a:r>
          </a:p>
          <a:p>
            <a:pPr marL="0" indent="0">
              <a:buNone/>
            </a:pPr>
            <a:endParaRPr lang="en-US" dirty="0">
              <a:latin typeface="Consolas" charset="0"/>
              <a:cs typeface="Consolas" charset="0"/>
            </a:endParaRPr>
          </a:p>
          <a:p>
            <a:pPr marL="0" indent="0">
              <a:buNone/>
            </a:pPr>
            <a:r>
              <a:rPr lang="en-US" b="1" dirty="0">
                <a:latin typeface="Segoe UI"/>
                <a:cs typeface="Segoe UI"/>
              </a:rPr>
              <a:t>Then modify your Gruntfile.js</a:t>
            </a:r>
          </a:p>
        </p:txBody>
      </p:sp>
      <p:sp>
        <p:nvSpPr>
          <p:cNvPr id="4" name="Slide Number Placeholder 3"/>
          <p:cNvSpPr>
            <a:spLocks noGrp="1"/>
          </p:cNvSpPr>
          <p:nvPr>
            <p:ph type="sldNum" sz="quarter" idx="12"/>
          </p:nvPr>
        </p:nvSpPr>
        <p:spPr/>
        <p:txBody>
          <a:bodyPr/>
          <a:lstStyle/>
          <a:p>
            <a:fld id="{8C71CAF9-4461-454A-B702-D536C3775752}" type="slidenum">
              <a:rPr lang="en-US" smtClean="0"/>
              <a:t>67</a:t>
            </a:fld>
            <a:endParaRPr lang="en-US"/>
          </a:p>
        </p:txBody>
      </p:sp>
      <p:sp>
        <p:nvSpPr>
          <p:cNvPr id="8" name="Rectangle 7"/>
          <p:cNvSpPr/>
          <p:nvPr/>
        </p:nvSpPr>
        <p:spPr>
          <a:xfrm>
            <a:off x="7072312" y="832036"/>
            <a:ext cx="4350834" cy="369888"/>
          </a:xfrm>
          <a:prstGeom prst="rect">
            <a:avLst/>
          </a:prstGeom>
        </p:spPr>
        <p:txBody>
          <a:bodyPr wrap="square">
            <a:spAutoFit/>
          </a:bodyPr>
          <a:lstStyle/>
          <a:p>
            <a:pPr algn="r"/>
            <a:r>
              <a:rPr lang="en-US" dirty="0">
                <a:solidFill>
                  <a:srgbClr val="DDDDDD"/>
                </a:solidFill>
                <a:cs typeface="Segoe UI"/>
              </a:rPr>
              <a:t>Use CSS and DOM Prefixes Correctly</a:t>
            </a:r>
          </a:p>
        </p:txBody>
      </p:sp>
    </p:spTree>
    <p:extLst>
      <p:ext uri="{BB962C8B-B14F-4D97-AF65-F5344CB8AC3E}">
        <p14:creationId xmlns:p14="http://schemas.microsoft.com/office/powerpoint/2010/main" val="36618954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Using Autoprefixer with Grunt</a:t>
            </a:r>
          </a:p>
        </p:txBody>
      </p:sp>
      <p:sp>
        <p:nvSpPr>
          <p:cNvPr id="6" name="Content Placeholder 5"/>
          <p:cNvSpPr>
            <a:spLocks noGrp="1"/>
          </p:cNvSpPr>
          <p:nvPr>
            <p:ph idx="1"/>
          </p:nvPr>
        </p:nvSpPr>
        <p:spPr/>
        <p:txBody>
          <a:bodyPr>
            <a:normAutofit fontScale="70000" lnSpcReduction="20000"/>
          </a:bodyPr>
          <a:lstStyle/>
          <a:p>
            <a:pPr marL="0" indent="0">
              <a:buNone/>
            </a:pPr>
            <a:r>
              <a:rPr lang="en-US" dirty="0">
                <a:solidFill>
                  <a:srgbClr val="333333"/>
                </a:solidFill>
                <a:latin typeface="Consolas" charset="0"/>
                <a:cs typeface="Consolas" charset="0"/>
              </a:rPr>
              <a:t>module.exports = </a:t>
            </a:r>
            <a:r>
              <a:rPr lang="en-US" b="1" dirty="0">
                <a:solidFill>
                  <a:srgbClr val="008800"/>
                </a:solidFill>
                <a:latin typeface="Consolas" charset="0"/>
                <a:cs typeface="Consolas" charset="0"/>
              </a:rPr>
              <a:t>function</a:t>
            </a:r>
            <a:r>
              <a:rPr lang="en-US" dirty="0">
                <a:solidFill>
                  <a:srgbClr val="333333"/>
                </a:solidFill>
                <a:latin typeface="Consolas" charset="0"/>
                <a:cs typeface="Consolas" charset="0"/>
              </a:rPr>
              <a:t> (grunt) {</a:t>
            </a:r>
          </a:p>
          <a:p>
            <a:pPr marL="0" indent="0">
              <a:buNone/>
            </a:pPr>
            <a:r>
              <a:rPr lang="en-US" dirty="0">
                <a:solidFill>
                  <a:srgbClr val="333333"/>
                </a:solidFill>
                <a:latin typeface="Consolas" charset="0"/>
                <a:cs typeface="Consolas" charset="0"/>
              </a:rPr>
              <a:t>    grunt.initConfig({</a:t>
            </a:r>
          </a:p>
          <a:p>
            <a:pPr marL="0" indent="0">
              <a:buNone/>
            </a:pPr>
            <a:r>
              <a:rPr lang="en-US" dirty="0">
                <a:solidFill>
                  <a:srgbClr val="333333"/>
                </a:solidFill>
                <a:latin typeface="Consolas" charset="0"/>
                <a:cs typeface="Consolas" charset="0"/>
              </a:rPr>
              <a:t>        </a:t>
            </a:r>
            <a:r>
              <a:rPr lang="en-US" b="1" dirty="0">
                <a:solidFill>
                  <a:srgbClr val="333333"/>
                </a:solidFill>
                <a:latin typeface="Consolas" charset="0"/>
                <a:cs typeface="Consolas" charset="0"/>
              </a:rPr>
              <a:t>autoprefixer: {</a:t>
            </a:r>
          </a:p>
          <a:p>
            <a:pPr marL="0" indent="0">
              <a:buNone/>
            </a:pPr>
            <a:r>
              <a:rPr lang="en-US" dirty="0">
                <a:solidFill>
                  <a:srgbClr val="333333"/>
                </a:solidFill>
                <a:latin typeface="Consolas" charset="0"/>
                <a:cs typeface="Consolas" charset="0"/>
              </a:rPr>
              <a:t>            </a:t>
            </a:r>
            <a:r>
              <a:rPr lang="en-US" b="1" dirty="0">
                <a:solidFill>
                  <a:srgbClr val="333333"/>
                </a:solidFill>
                <a:latin typeface="Consolas" charset="0"/>
                <a:cs typeface="Consolas" charset="0"/>
              </a:rPr>
              <a:t>options: { browsers: ['last 2 version', 'ie 8', 'ie 9'] },</a:t>
            </a:r>
          </a:p>
          <a:p>
            <a:pPr marL="0" indent="0">
              <a:buNone/>
            </a:pPr>
            <a:r>
              <a:rPr lang="en-US" dirty="0">
                <a:solidFill>
                  <a:srgbClr val="333333"/>
                </a:solidFill>
                <a:latin typeface="Consolas" charset="0"/>
                <a:cs typeface="Consolas" charset="0"/>
              </a:rPr>
              <a:t>            </a:t>
            </a:r>
            <a:r>
              <a:rPr lang="en-US" b="1" dirty="0">
                <a:solidFill>
                  <a:srgbClr val="333333"/>
                </a:solidFill>
                <a:latin typeface="Consolas" charset="0"/>
                <a:cs typeface="Consolas" charset="0"/>
              </a:rPr>
              <a:t>multiple_files: {</a:t>
            </a:r>
          </a:p>
          <a:p>
            <a:pPr marL="0" indent="0">
              <a:buNone/>
            </a:pPr>
            <a:r>
              <a:rPr lang="en-US" dirty="0">
                <a:solidFill>
                  <a:srgbClr val="333333"/>
                </a:solidFill>
                <a:latin typeface="Consolas" charset="0"/>
                <a:cs typeface="Consolas" charset="0"/>
              </a:rPr>
              <a:t>                </a:t>
            </a:r>
            <a:r>
              <a:rPr lang="en-US" b="1" dirty="0">
                <a:solidFill>
                  <a:srgbClr val="333333"/>
                </a:solidFill>
                <a:latin typeface="Consolas" charset="0"/>
                <a:cs typeface="Consolas" charset="0"/>
              </a:rPr>
              <a:t>expand: </a:t>
            </a:r>
            <a:r>
              <a:rPr lang="en-US" b="1" dirty="0">
                <a:solidFill>
                  <a:srgbClr val="008800"/>
                </a:solidFill>
                <a:latin typeface="Consolas" charset="0"/>
                <a:cs typeface="Consolas" charset="0"/>
              </a:rPr>
              <a:t>true</a:t>
            </a:r>
            <a:r>
              <a:rPr lang="en-US" b="1" dirty="0">
                <a:solidFill>
                  <a:srgbClr val="333333"/>
                </a:solidFill>
                <a:latin typeface="Consolas" charset="0"/>
                <a:cs typeface="Consolas" charset="0"/>
              </a:rPr>
              <a:t>,</a:t>
            </a:r>
          </a:p>
          <a:p>
            <a:pPr marL="0" indent="0">
              <a:buNone/>
            </a:pPr>
            <a:r>
              <a:rPr lang="en-US" dirty="0">
                <a:solidFill>
                  <a:srgbClr val="333333"/>
                </a:solidFill>
                <a:latin typeface="Consolas" charset="0"/>
                <a:cs typeface="Consolas" charset="0"/>
              </a:rPr>
              <a:t>                </a:t>
            </a:r>
            <a:r>
              <a:rPr lang="en-US" b="1" dirty="0">
                <a:solidFill>
                  <a:srgbClr val="333333"/>
                </a:solidFill>
                <a:latin typeface="Consolas" charset="0"/>
                <a:cs typeface="Consolas" charset="0"/>
              </a:rPr>
              <a:t>flatten: </a:t>
            </a:r>
            <a:r>
              <a:rPr lang="en-US" b="1" dirty="0">
                <a:solidFill>
                  <a:srgbClr val="008800"/>
                </a:solidFill>
                <a:latin typeface="Consolas" charset="0"/>
                <a:cs typeface="Consolas" charset="0"/>
              </a:rPr>
              <a:t>true</a:t>
            </a:r>
            <a:r>
              <a:rPr lang="en-US" b="1" dirty="0">
                <a:solidFill>
                  <a:srgbClr val="333333"/>
                </a:solidFill>
                <a:latin typeface="Consolas" charset="0"/>
                <a:cs typeface="Consolas" charset="0"/>
              </a:rPr>
              <a:t>,</a:t>
            </a:r>
          </a:p>
          <a:p>
            <a:pPr marL="0" indent="0">
              <a:buNone/>
            </a:pPr>
            <a:r>
              <a:rPr lang="en-US" dirty="0">
                <a:solidFill>
                  <a:srgbClr val="333333"/>
                </a:solidFill>
                <a:latin typeface="Consolas" charset="0"/>
                <a:cs typeface="Consolas" charset="0"/>
              </a:rPr>
              <a:t>                </a:t>
            </a:r>
            <a:r>
              <a:rPr lang="en-US" b="1" dirty="0">
                <a:solidFill>
                  <a:srgbClr val="333333"/>
                </a:solidFill>
                <a:latin typeface="Consolas" charset="0"/>
                <a:cs typeface="Consolas" charset="0"/>
              </a:rPr>
              <a:t>src: 'css/*.css',</a:t>
            </a:r>
          </a:p>
          <a:p>
            <a:pPr marL="0" indent="0">
              <a:buNone/>
            </a:pPr>
            <a:r>
              <a:rPr lang="en-US" dirty="0">
                <a:solidFill>
                  <a:srgbClr val="333333"/>
                </a:solidFill>
                <a:latin typeface="Consolas" charset="0"/>
                <a:cs typeface="Consolas" charset="0"/>
              </a:rPr>
              <a:t>                </a:t>
            </a:r>
            <a:r>
              <a:rPr lang="en-US" b="1" dirty="0">
                <a:solidFill>
                  <a:srgbClr val="333333"/>
                </a:solidFill>
                <a:latin typeface="Consolas" charset="0"/>
                <a:cs typeface="Consolas" charset="0"/>
              </a:rPr>
              <a:t>dest: 'css/'</a:t>
            </a:r>
          </a:p>
          <a:p>
            <a:pPr marL="0" indent="0">
              <a:buNone/>
            </a:pPr>
            <a:r>
              <a:rPr lang="en-US" dirty="0">
                <a:solidFill>
                  <a:srgbClr val="333333"/>
                </a:solidFill>
                <a:latin typeface="Consolas" charset="0"/>
                <a:cs typeface="Consolas" charset="0"/>
              </a:rPr>
              <a:t>            </a:t>
            </a:r>
            <a:r>
              <a:rPr lang="en-US" b="1" dirty="0">
                <a:solidFill>
                  <a:srgbClr val="333333"/>
                </a:solidFill>
                <a:latin typeface="Consolas" charset="0"/>
                <a:cs typeface="Consolas" charset="0"/>
              </a:rPr>
              <a:t>}</a:t>
            </a:r>
          </a:p>
          <a:p>
            <a:pPr marL="0" indent="0">
              <a:buNone/>
            </a:pPr>
            <a:r>
              <a:rPr lang="en-US" dirty="0">
                <a:solidFill>
                  <a:srgbClr val="333333"/>
                </a:solidFill>
                <a:latin typeface="Consolas" charset="0"/>
                <a:cs typeface="Consolas" charset="0"/>
              </a:rPr>
              <a:t>        </a:t>
            </a:r>
            <a:r>
              <a:rPr lang="en-US" b="1" dirty="0">
                <a:solidFill>
                  <a:srgbClr val="333333"/>
                </a:solidFill>
                <a:latin typeface="Consolas" charset="0"/>
                <a:cs typeface="Consolas" charset="0"/>
              </a:rPr>
              <a:t>}</a:t>
            </a:r>
            <a:endParaRPr lang="en-US" b="1" dirty="0">
              <a:solidFill>
                <a:srgbClr val="FF0000"/>
              </a:solidFill>
              <a:latin typeface="Consolas" charset="0"/>
              <a:cs typeface="Consolas" charset="0"/>
            </a:endParaRPr>
          </a:p>
          <a:p>
            <a:pPr marL="0" indent="0">
              <a:buNone/>
            </a:pPr>
            <a:r>
              <a:rPr lang="en-US" dirty="0">
                <a:solidFill>
                  <a:srgbClr val="333333"/>
                </a:solidFill>
                <a:latin typeface="Consolas" charset="0"/>
                <a:cs typeface="Consolas" charset="0"/>
              </a:rPr>
              <a:t>    });</a:t>
            </a:r>
          </a:p>
          <a:p>
            <a:pPr marL="0" indent="0">
              <a:buNone/>
            </a:pPr>
            <a:r>
              <a:rPr lang="en-US" dirty="0">
                <a:solidFill>
                  <a:srgbClr val="333333"/>
                </a:solidFill>
                <a:latin typeface="Consolas" charset="0"/>
                <a:cs typeface="Consolas" charset="0"/>
              </a:rPr>
              <a:t>    </a:t>
            </a:r>
            <a:r>
              <a:rPr lang="en-US" b="1" dirty="0">
                <a:solidFill>
                  <a:srgbClr val="333333"/>
                </a:solidFill>
                <a:latin typeface="Consolas" charset="0"/>
                <a:cs typeface="Consolas" charset="0"/>
              </a:rPr>
              <a:t>grunt.loadNpmTasks('grunt-autoprefixer');</a:t>
            </a:r>
          </a:p>
          <a:p>
            <a:pPr marL="0" indent="0">
              <a:buNone/>
            </a:pPr>
            <a:r>
              <a:rPr lang="en-US" dirty="0">
                <a:solidFill>
                  <a:srgbClr val="333333"/>
                </a:solidFill>
                <a:latin typeface="Consolas" charset="0"/>
                <a:cs typeface="Consolas" charset="0"/>
              </a:rPr>
              <a:t>};</a:t>
            </a:r>
          </a:p>
          <a:p>
            <a:endParaRPr lang="en-US" dirty="0">
              <a:latin typeface="Segoe UI" charset="0"/>
              <a:cs typeface="Segoe UI" charset="0"/>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68</a:t>
            </a:fld>
            <a:endParaRPr lang="en-US"/>
          </a:p>
        </p:txBody>
      </p:sp>
      <p:sp>
        <p:nvSpPr>
          <p:cNvPr id="8" name="Rectangle 7"/>
          <p:cNvSpPr/>
          <p:nvPr/>
        </p:nvSpPr>
        <p:spPr>
          <a:xfrm>
            <a:off x="7072312" y="832036"/>
            <a:ext cx="4350834" cy="369888"/>
          </a:xfrm>
          <a:prstGeom prst="rect">
            <a:avLst/>
          </a:prstGeom>
        </p:spPr>
        <p:txBody>
          <a:bodyPr wrap="square">
            <a:spAutoFit/>
          </a:bodyPr>
          <a:lstStyle/>
          <a:p>
            <a:pPr algn="r"/>
            <a:r>
              <a:rPr lang="en-US" dirty="0">
                <a:solidFill>
                  <a:srgbClr val="DDDDDD"/>
                </a:solidFill>
                <a:cs typeface="Segoe UI"/>
              </a:rPr>
              <a:t>Use CSS and DOM Prefixes Correctly</a:t>
            </a:r>
          </a:p>
        </p:txBody>
      </p:sp>
    </p:spTree>
    <p:extLst>
      <p:ext uri="{BB962C8B-B14F-4D97-AF65-F5344CB8AC3E}">
        <p14:creationId xmlns:p14="http://schemas.microsoft.com/office/powerpoint/2010/main" val="39929028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Use CSS and DOM Prefixes Correctly</a:t>
            </a:r>
            <a:br>
              <a:rPr lang="en-US" sz="2400" b="0" dirty="0">
                <a:solidFill>
                  <a:srgbClr val="454545"/>
                </a:solidFill>
                <a:cs typeface="Segoe UI"/>
              </a:rPr>
            </a:br>
            <a:r>
              <a:rPr lang="en-US" dirty="0">
                <a:solidFill>
                  <a:srgbClr val="454545"/>
                </a:solidFill>
                <a:latin typeface="Segoe UI"/>
                <a:cs typeface="Segoe UI"/>
              </a:rPr>
              <a:t>JavaScript Method Prefixes</a:t>
            </a: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t>69</a:t>
            </a:fld>
            <a:endParaRPr lang="en-US" dirty="0"/>
          </a:p>
        </p:txBody>
      </p:sp>
    </p:spTree>
    <p:extLst>
      <p:ext uri="{BB962C8B-B14F-4D97-AF65-F5344CB8AC3E}">
        <p14:creationId xmlns:p14="http://schemas.microsoft.com/office/powerpoint/2010/main" val="492704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Standards Process</a:t>
            </a:r>
            <a:endParaRPr lang="en-US" dirty="0">
              <a:latin typeface="Segoe UI"/>
              <a:cs typeface="Segoe UI"/>
            </a:endParaRPr>
          </a:p>
        </p:txBody>
      </p:sp>
      <p:sp>
        <p:nvSpPr>
          <p:cNvPr id="3" name="Content Placeholder 2"/>
          <p:cNvSpPr>
            <a:spLocks noGrp="1"/>
          </p:cNvSpPr>
          <p:nvPr>
            <p:ph idx="1"/>
          </p:nvPr>
        </p:nvSpPr>
        <p:spPr/>
        <p:txBody>
          <a:bodyPr>
            <a:normAutofit/>
          </a:bodyPr>
          <a:lstStyle/>
          <a:p>
            <a:r>
              <a:rPr lang="en-US" dirty="0">
                <a:latin typeface="Segoe UI"/>
                <a:cs typeface="Segoe UI"/>
              </a:rPr>
              <a:t>A document which defines how to create a new standard </a:t>
            </a:r>
            <a:r>
              <a:rPr lang="en-US" dirty="0">
                <a:latin typeface="Segoe UI"/>
                <a:cs typeface="Segoe UI"/>
                <a:hlinkClick r:id="rId3"/>
              </a:rPr>
              <a:t>http://www.w3.org/2014/Process-20140801/</a:t>
            </a:r>
            <a:endParaRPr lang="en-US" dirty="0">
              <a:latin typeface="Segoe UI"/>
              <a:cs typeface="Segoe UI"/>
            </a:endParaRPr>
          </a:p>
          <a:p>
            <a:r>
              <a:rPr lang="en-US" dirty="0">
                <a:latin typeface="Segoe UI"/>
                <a:cs typeface="Segoe UI"/>
              </a:rPr>
              <a:t>There are 4 maturity levels a new standard goes through</a:t>
            </a:r>
          </a:p>
          <a:p>
            <a:pPr lvl="1"/>
            <a:r>
              <a:rPr lang="en-US" dirty="0">
                <a:latin typeface="Segoe UI"/>
                <a:cs typeface="Segoe UI"/>
              </a:rPr>
              <a:t>Designed to maximize consensus</a:t>
            </a:r>
          </a:p>
          <a:p>
            <a:pPr lvl="1"/>
            <a:r>
              <a:rPr lang="en-US" dirty="0">
                <a:latin typeface="Segoe UI"/>
                <a:cs typeface="Segoe UI"/>
              </a:rPr>
              <a:t>Ensures high quality technical and editorial quality</a:t>
            </a:r>
            <a:br>
              <a:rPr lang="en-US" dirty="0">
                <a:latin typeface="Segoe UI"/>
                <a:cs typeface="Segoe UI"/>
              </a:rPr>
            </a:br>
            <a:endParaRPr lang="en-US" dirty="0">
              <a:latin typeface="Segoe UI"/>
              <a:cs typeface="Segoe UI"/>
            </a:endParaRPr>
          </a:p>
          <a:p>
            <a:pPr marL="457200" indent="-457200">
              <a:buFont typeface="+mj-lt"/>
              <a:buAutoNum type="arabicPeriod"/>
            </a:pPr>
            <a:r>
              <a:rPr lang="en-US" dirty="0"/>
              <a:t>Working Draft</a:t>
            </a:r>
          </a:p>
          <a:p>
            <a:pPr marL="457200" indent="-457200">
              <a:buFont typeface="+mj-lt"/>
              <a:buAutoNum type="arabicPeriod"/>
            </a:pPr>
            <a:r>
              <a:rPr lang="en-US" dirty="0"/>
              <a:t>Candidate Recommendation</a:t>
            </a:r>
          </a:p>
          <a:p>
            <a:pPr marL="457200" indent="-457200">
              <a:buFont typeface="+mj-lt"/>
              <a:buAutoNum type="arabicPeriod"/>
            </a:pPr>
            <a:r>
              <a:rPr lang="en-US" dirty="0"/>
              <a:t>Proposed Recommendation</a:t>
            </a:r>
          </a:p>
          <a:p>
            <a:pPr marL="457200" indent="-457200">
              <a:buFont typeface="+mj-lt"/>
              <a:buAutoNum type="arabicPeriod"/>
            </a:pPr>
            <a:r>
              <a:rPr lang="en-US" dirty="0"/>
              <a:t>W3C Recommendation</a:t>
            </a:r>
          </a:p>
        </p:txBody>
      </p:sp>
      <p:sp>
        <p:nvSpPr>
          <p:cNvPr id="4" name="Slide Number Placeholder 3"/>
          <p:cNvSpPr>
            <a:spLocks noGrp="1"/>
          </p:cNvSpPr>
          <p:nvPr>
            <p:ph type="sldNum" sz="quarter" idx="12"/>
          </p:nvPr>
        </p:nvSpPr>
        <p:spPr/>
        <p:txBody>
          <a:bodyPr/>
          <a:lstStyle/>
          <a:p>
            <a:fld id="{8C71CAF9-4461-454A-B702-D536C3775752}" type="slidenum">
              <a:rPr lang="en-US" smtClean="0"/>
              <a:t>7</a:t>
            </a:fld>
            <a:endParaRPr lang="en-US" dirty="0"/>
          </a:p>
        </p:txBody>
      </p:sp>
      <p:sp>
        <p:nvSpPr>
          <p:cNvPr id="6" name="Rectangle 4"/>
          <p:cNvSpPr/>
          <p:nvPr/>
        </p:nvSpPr>
        <p:spPr>
          <a:xfrm>
            <a:off x="8649146" y="844656"/>
            <a:ext cx="2694456" cy="369332"/>
          </a:xfrm>
          <a:prstGeom prst="rect">
            <a:avLst/>
          </a:prstGeom>
        </p:spPr>
        <p:txBody>
          <a:bodyPr wrap="none">
            <a:spAutoFit/>
          </a:bodyPr>
          <a:lstStyle/>
          <a:p>
            <a:r>
              <a:rPr lang="en-US" dirty="0">
                <a:solidFill>
                  <a:srgbClr val="DDDDDD"/>
                </a:solidFill>
                <a:cs typeface="Segoe UI"/>
              </a:rPr>
              <a:t>W3C and Web standards</a:t>
            </a:r>
            <a:endParaRPr lang="en-US" dirty="0">
              <a:solidFill>
                <a:srgbClr val="DDDDDD"/>
              </a:solidFill>
            </a:endParaRPr>
          </a:p>
        </p:txBody>
      </p:sp>
    </p:spTree>
    <p:extLst>
      <p:ext uri="{BB962C8B-B14F-4D97-AF65-F5344CB8AC3E}">
        <p14:creationId xmlns:p14="http://schemas.microsoft.com/office/powerpoint/2010/main" val="33507001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a:rPr>
              <a:t>JavaScript Prefixes</a:t>
            </a:r>
          </a:p>
        </p:txBody>
      </p:sp>
      <p:sp>
        <p:nvSpPr>
          <p:cNvPr id="6" name="Content Placeholder 5"/>
          <p:cNvSpPr>
            <a:spLocks noGrp="1"/>
          </p:cNvSpPr>
          <p:nvPr>
            <p:ph idx="1"/>
          </p:nvPr>
        </p:nvSpPr>
        <p:spPr/>
        <p:txBody>
          <a:bodyPr/>
          <a:lstStyle/>
          <a:p>
            <a:r>
              <a:rPr lang="en-US" dirty="0">
                <a:cs typeface="Segoe UI"/>
              </a:rPr>
              <a:t>Similar to CSS prefixes</a:t>
            </a:r>
            <a:br>
              <a:rPr lang="en-US" dirty="0">
                <a:cs typeface="Segoe UI"/>
              </a:rPr>
            </a:br>
            <a:endParaRPr lang="en-US" dirty="0">
              <a:cs typeface="Segoe UI"/>
            </a:endParaRPr>
          </a:p>
          <a:p>
            <a:r>
              <a:rPr lang="en-US" dirty="0">
                <a:cs typeface="Segoe UI"/>
              </a:rPr>
              <a:t>Used by browser vendors to add support for experimental JavaScript functionality</a:t>
            </a:r>
          </a:p>
          <a:p>
            <a:r>
              <a:rPr lang="en-US" dirty="0">
                <a:cs typeface="Segoe UI"/>
              </a:rPr>
              <a:t>Typically features that do not yet have an accepted W3C specification</a:t>
            </a:r>
          </a:p>
          <a:p>
            <a:r>
              <a:rPr lang="en-US" dirty="0">
                <a:cs typeface="Segoe UI"/>
              </a:rPr>
              <a:t>Common features that may need a prefix:</a:t>
            </a:r>
          </a:p>
          <a:p>
            <a:pPr lvl="1"/>
            <a:r>
              <a:rPr lang="en-US" dirty="0">
                <a:cs typeface="Segoe UI"/>
              </a:rPr>
              <a:t>User media, requestAnimationFrame, Notifications, Web Audio</a:t>
            </a:r>
          </a:p>
        </p:txBody>
      </p:sp>
      <p:sp>
        <p:nvSpPr>
          <p:cNvPr id="4" name="Slide Number Placeholder 3"/>
          <p:cNvSpPr>
            <a:spLocks noGrp="1"/>
          </p:cNvSpPr>
          <p:nvPr>
            <p:ph type="sldNum" sz="quarter" idx="12"/>
          </p:nvPr>
        </p:nvSpPr>
        <p:spPr/>
        <p:txBody>
          <a:bodyPr/>
          <a:lstStyle/>
          <a:p>
            <a:fld id="{8C71CAF9-4461-454A-B702-D536C3775752}" type="slidenum">
              <a:rPr lang="en-US" smtClean="0"/>
              <a:t>70</a:t>
            </a:fld>
            <a:endParaRPr lang="en-US"/>
          </a:p>
        </p:txBody>
      </p:sp>
      <p:sp>
        <p:nvSpPr>
          <p:cNvPr id="8" name="Rectangle 7"/>
          <p:cNvSpPr/>
          <p:nvPr/>
        </p:nvSpPr>
        <p:spPr>
          <a:xfrm>
            <a:off x="7072312" y="832036"/>
            <a:ext cx="4350834" cy="369888"/>
          </a:xfrm>
          <a:prstGeom prst="rect">
            <a:avLst/>
          </a:prstGeom>
        </p:spPr>
        <p:txBody>
          <a:bodyPr wrap="square">
            <a:spAutoFit/>
          </a:bodyPr>
          <a:lstStyle/>
          <a:p>
            <a:pPr algn="r"/>
            <a:r>
              <a:rPr lang="en-US" dirty="0">
                <a:solidFill>
                  <a:srgbClr val="DDDDDD"/>
                </a:solidFill>
                <a:cs typeface="Segoe UI"/>
              </a:rPr>
              <a:t>Use CSS and DOM Prefixes Correctly</a:t>
            </a:r>
          </a:p>
        </p:txBody>
      </p:sp>
    </p:spTree>
    <p:extLst>
      <p:ext uri="{BB962C8B-B14F-4D97-AF65-F5344CB8AC3E}">
        <p14:creationId xmlns:p14="http://schemas.microsoft.com/office/powerpoint/2010/main" val="9500805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a:rPr>
              <a:t>JavaScript Prefixes</a:t>
            </a:r>
          </a:p>
        </p:txBody>
      </p:sp>
      <p:sp>
        <p:nvSpPr>
          <p:cNvPr id="6" name="Content Placeholder 5"/>
          <p:cNvSpPr>
            <a:spLocks noGrp="1"/>
          </p:cNvSpPr>
          <p:nvPr>
            <p:ph idx="1"/>
          </p:nvPr>
        </p:nvSpPr>
        <p:spPr/>
        <p:txBody>
          <a:bodyPr/>
          <a:lstStyle/>
          <a:p>
            <a:r>
              <a:rPr lang="en-US" dirty="0">
                <a:cs typeface="Segoe UI"/>
              </a:rPr>
              <a:t>As with CSS vendor prefixes, whether or not to use the prefixes depends a lot on browser version support</a:t>
            </a:r>
            <a:br>
              <a:rPr lang="en-US" dirty="0">
                <a:cs typeface="Segoe UI"/>
              </a:rPr>
            </a:br>
            <a:endParaRPr lang="en-US" dirty="0">
              <a:cs typeface="Segoe UI"/>
            </a:endParaRPr>
          </a:p>
          <a:p>
            <a:r>
              <a:rPr lang="en-US" dirty="0">
                <a:cs typeface="Segoe UI"/>
              </a:rPr>
              <a:t>For example, requestAnimationFrame() only requires a prefix in older versions of Chrome, Firefox, and Safari</a:t>
            </a:r>
          </a:p>
          <a:p>
            <a:pPr lvl="1"/>
            <a:r>
              <a:rPr lang="en-US" dirty="0">
                <a:cs typeface="Segoe UI"/>
              </a:rPr>
              <a:t>When this feature was added to IE 10, no prefix was required</a:t>
            </a:r>
          </a:p>
          <a:p>
            <a:endParaRPr lang="en-US" dirty="0">
              <a:cs typeface="Segoe UI"/>
            </a:endParaRPr>
          </a:p>
          <a:p>
            <a:r>
              <a:rPr lang="en-US" dirty="0">
                <a:cs typeface="Segoe UI"/>
              </a:rPr>
              <a:t>On the other hand, getUserMedia still requires a prefix in all browsers (and is not supported at all in IE yet)</a:t>
            </a:r>
          </a:p>
        </p:txBody>
      </p:sp>
      <p:sp>
        <p:nvSpPr>
          <p:cNvPr id="4" name="Slide Number Placeholder 3"/>
          <p:cNvSpPr>
            <a:spLocks noGrp="1"/>
          </p:cNvSpPr>
          <p:nvPr>
            <p:ph type="sldNum" sz="quarter" idx="12"/>
          </p:nvPr>
        </p:nvSpPr>
        <p:spPr/>
        <p:txBody>
          <a:bodyPr/>
          <a:lstStyle/>
          <a:p>
            <a:fld id="{8C71CAF9-4461-454A-B702-D536C3775752}" type="slidenum">
              <a:rPr lang="en-US" smtClean="0"/>
              <a:t>71</a:t>
            </a:fld>
            <a:endParaRPr lang="en-US"/>
          </a:p>
        </p:txBody>
      </p:sp>
      <p:sp>
        <p:nvSpPr>
          <p:cNvPr id="8" name="Rectangle 7"/>
          <p:cNvSpPr/>
          <p:nvPr/>
        </p:nvSpPr>
        <p:spPr>
          <a:xfrm>
            <a:off x="7072312" y="832036"/>
            <a:ext cx="4350834" cy="369888"/>
          </a:xfrm>
          <a:prstGeom prst="rect">
            <a:avLst/>
          </a:prstGeom>
        </p:spPr>
        <p:txBody>
          <a:bodyPr wrap="square">
            <a:spAutoFit/>
          </a:bodyPr>
          <a:lstStyle/>
          <a:p>
            <a:pPr algn="r"/>
            <a:r>
              <a:rPr lang="en-US" dirty="0">
                <a:solidFill>
                  <a:srgbClr val="DDDDDD"/>
                </a:solidFill>
                <a:cs typeface="Segoe UI"/>
              </a:rPr>
              <a:t>Use CSS and DOM Prefixes Correctly</a:t>
            </a:r>
          </a:p>
        </p:txBody>
      </p:sp>
    </p:spTree>
    <p:extLst>
      <p:ext uri="{BB962C8B-B14F-4D97-AF65-F5344CB8AC3E}">
        <p14:creationId xmlns:p14="http://schemas.microsoft.com/office/powerpoint/2010/main" val="38532426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atin typeface="Courier New"/>
                <a:cs typeface="Courier New"/>
              </a:rPr>
              <a:t>requestAnimationFrame</a:t>
            </a:r>
          </a:p>
        </p:txBody>
      </p:sp>
      <p:sp>
        <p:nvSpPr>
          <p:cNvPr id="6" name="Content Placeholder 5"/>
          <p:cNvSpPr>
            <a:spLocks noGrp="1"/>
          </p:cNvSpPr>
          <p:nvPr>
            <p:ph idx="1"/>
          </p:nvPr>
        </p:nvSpPr>
        <p:spPr/>
        <p:txBody>
          <a:bodyPr>
            <a:normAutofit/>
          </a:bodyPr>
          <a:lstStyle/>
          <a:p>
            <a:r>
              <a:rPr lang="en-US" dirty="0">
                <a:cs typeface="Segoe UI"/>
              </a:rPr>
              <a:t>A mechanism for specifying actions to take during an animation</a:t>
            </a:r>
          </a:p>
          <a:p>
            <a:r>
              <a:rPr lang="en-US" dirty="0">
                <a:cs typeface="Segoe UI"/>
              </a:rPr>
              <a:t>Allows the browser to optimize repaints and reflows</a:t>
            </a:r>
          </a:p>
          <a:p>
            <a:r>
              <a:rPr lang="en-US" dirty="0">
                <a:cs typeface="Segoe UI"/>
              </a:rPr>
              <a:t>Supported in IE 10+</a:t>
            </a:r>
          </a:p>
          <a:p>
            <a:endParaRPr lang="en-US" dirty="0">
              <a:cs typeface="Segoe UI"/>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animate()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window.msRequestAnimationFrame</a:t>
            </a:r>
            <a:r>
              <a:rPr lang="en-US" dirty="0">
                <a:solidFill>
                  <a:srgbClr val="000000"/>
                </a:solidFill>
                <a:highlight>
                  <a:srgbClr val="FFFFFF"/>
                </a:highlight>
                <a:latin typeface="Consolas" panose="020B0609020204030204" pitchFamily="49" charset="0"/>
              </a:rPr>
              <a:t>(animate); </a:t>
            </a:r>
            <a:r>
              <a:rPr lang="en-US" dirty="0">
                <a:solidFill>
                  <a:srgbClr val="008000"/>
                </a:solidFill>
                <a:highlight>
                  <a:srgbClr val="FFFFFF"/>
                </a:highlight>
                <a:latin typeface="Consolas" panose="020B0609020204030204" pitchFamily="49" charset="0"/>
              </a:rPr>
              <a:t>// causes a loop</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drawStuff</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animate();</a:t>
            </a:r>
            <a:endParaRPr lang="en-US" dirty="0">
              <a:cs typeface="Segoe UI"/>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72</a:t>
            </a:fld>
            <a:endParaRPr lang="en-US"/>
          </a:p>
        </p:txBody>
      </p:sp>
      <p:sp>
        <p:nvSpPr>
          <p:cNvPr id="8" name="Rectangle 7"/>
          <p:cNvSpPr/>
          <p:nvPr/>
        </p:nvSpPr>
        <p:spPr>
          <a:xfrm>
            <a:off x="7072312" y="832036"/>
            <a:ext cx="4350834" cy="369888"/>
          </a:xfrm>
          <a:prstGeom prst="rect">
            <a:avLst/>
          </a:prstGeom>
        </p:spPr>
        <p:txBody>
          <a:bodyPr wrap="square">
            <a:spAutoFit/>
          </a:bodyPr>
          <a:lstStyle/>
          <a:p>
            <a:pPr algn="r"/>
            <a:r>
              <a:rPr lang="en-US" dirty="0">
                <a:solidFill>
                  <a:srgbClr val="DDDDDD"/>
                </a:solidFill>
                <a:cs typeface="Segoe UI"/>
              </a:rPr>
              <a:t>Use CSS and DOM Prefixes Correctly</a:t>
            </a:r>
          </a:p>
        </p:txBody>
      </p:sp>
    </p:spTree>
    <p:extLst>
      <p:ext uri="{BB962C8B-B14F-4D97-AF65-F5344CB8AC3E}">
        <p14:creationId xmlns:p14="http://schemas.microsoft.com/office/powerpoint/2010/main" val="32909374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atin typeface="Courier New"/>
                <a:cs typeface="Courier New"/>
              </a:rPr>
              <a:t>requestAnimationFrame</a:t>
            </a:r>
          </a:p>
        </p:txBody>
      </p:sp>
      <p:sp>
        <p:nvSpPr>
          <p:cNvPr id="6" name="Content Placeholder 5"/>
          <p:cNvSpPr>
            <a:spLocks noGrp="1"/>
          </p:cNvSpPr>
          <p:nvPr>
            <p:ph idx="1"/>
          </p:nvPr>
        </p:nvSpPr>
        <p:spPr/>
        <p:txBody>
          <a:bodyPr>
            <a:normAutofit/>
          </a:bodyPr>
          <a:lstStyle/>
          <a:p>
            <a:r>
              <a:rPr lang="en-US" dirty="0">
                <a:cs typeface="Segoe UI"/>
              </a:rPr>
              <a:t>In most current browser versions (including IE 10+) we don't need a vendor prefix:</a:t>
            </a:r>
          </a:p>
          <a:p>
            <a:endParaRPr lang="en-US" dirty="0">
              <a:cs typeface="Segoe UI"/>
            </a:endParaRPr>
          </a:p>
          <a:p>
            <a:pPr marL="0" indent="0">
              <a:buNone/>
            </a:pP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animate()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window.requestAnimationFrame</a:t>
            </a:r>
            <a:r>
              <a:rPr lang="en-US" dirty="0">
                <a:solidFill>
                  <a:srgbClr val="000000"/>
                </a:solidFill>
                <a:highlight>
                  <a:srgbClr val="FFFFFF"/>
                </a:highlight>
                <a:latin typeface="Consolas" panose="020B0609020204030204" pitchFamily="49" charset="0"/>
              </a:rPr>
              <a:t>(animate); </a:t>
            </a:r>
            <a:r>
              <a:rPr lang="en-US" dirty="0">
                <a:solidFill>
                  <a:srgbClr val="008000"/>
                </a:solidFill>
                <a:highlight>
                  <a:srgbClr val="FFFFFF"/>
                </a:highlight>
                <a:latin typeface="Consolas" panose="020B0609020204030204" pitchFamily="49" charset="0"/>
              </a:rPr>
              <a:t>// causes a loop</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drawStuff</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animate();</a:t>
            </a:r>
            <a:endParaRPr lang="en-US" dirty="0">
              <a:cs typeface="Segoe UI"/>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73</a:t>
            </a:fld>
            <a:endParaRPr lang="en-US"/>
          </a:p>
        </p:txBody>
      </p:sp>
      <p:sp>
        <p:nvSpPr>
          <p:cNvPr id="8" name="Rectangle 7"/>
          <p:cNvSpPr/>
          <p:nvPr/>
        </p:nvSpPr>
        <p:spPr>
          <a:xfrm>
            <a:off x="7072312" y="832036"/>
            <a:ext cx="4350834" cy="369888"/>
          </a:xfrm>
          <a:prstGeom prst="rect">
            <a:avLst/>
          </a:prstGeom>
        </p:spPr>
        <p:txBody>
          <a:bodyPr wrap="square">
            <a:spAutoFit/>
          </a:bodyPr>
          <a:lstStyle/>
          <a:p>
            <a:pPr algn="r"/>
            <a:r>
              <a:rPr lang="en-US" dirty="0">
                <a:solidFill>
                  <a:srgbClr val="DDDDDD"/>
                </a:solidFill>
                <a:cs typeface="Segoe UI"/>
              </a:rPr>
              <a:t>Use CSS and DOM Prefixes Correctly</a:t>
            </a:r>
          </a:p>
        </p:txBody>
      </p:sp>
    </p:spTree>
    <p:extLst>
      <p:ext uri="{BB962C8B-B14F-4D97-AF65-F5344CB8AC3E}">
        <p14:creationId xmlns:p14="http://schemas.microsoft.com/office/powerpoint/2010/main" val="32212468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atin typeface="Courier New"/>
                <a:cs typeface="Courier New"/>
              </a:rPr>
              <a:t>requestAnimationFrame</a:t>
            </a:r>
          </a:p>
        </p:txBody>
      </p:sp>
      <p:sp>
        <p:nvSpPr>
          <p:cNvPr id="6" name="Content Placeholder 5"/>
          <p:cNvSpPr>
            <a:spLocks noGrp="1"/>
          </p:cNvSpPr>
          <p:nvPr>
            <p:ph idx="1"/>
          </p:nvPr>
        </p:nvSpPr>
        <p:spPr/>
        <p:txBody>
          <a:bodyPr>
            <a:normAutofit fontScale="92500" lnSpcReduction="20000"/>
          </a:bodyPr>
          <a:lstStyle/>
          <a:p>
            <a:r>
              <a:rPr lang="en-US" dirty="0">
                <a:cs typeface="Segoe UI"/>
              </a:rPr>
              <a:t>We can create a simple wrapper to account for browser prefixes:</a:t>
            </a:r>
          </a:p>
          <a:p>
            <a:endParaRPr lang="en-US" dirty="0">
              <a:cs typeface="Segoe UI"/>
            </a:endParaRPr>
          </a:p>
          <a:p>
            <a:pPr marL="0" indent="0">
              <a:buNone/>
            </a:pPr>
            <a:r>
              <a:rPr lang="en-US" dirty="0" err="1">
                <a:solidFill>
                  <a:srgbClr val="000000"/>
                </a:solidFill>
                <a:highlight>
                  <a:srgbClr val="FFFFFF"/>
                </a:highlight>
                <a:latin typeface="Consolas" panose="020B0609020204030204" pitchFamily="49" charset="0"/>
              </a:rPr>
              <a:t>window.requestAnimationFrame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window.requestAnimationFrame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window.webkitRequestAnimationFrame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window.mozRequestAnimationFrame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window.oRequestAnimationFrame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(callback, element)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This is a no-op fallback</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window.setTimeout</a:t>
            </a:r>
            <a:r>
              <a:rPr lang="en-US" dirty="0">
                <a:solidFill>
                  <a:srgbClr val="000000"/>
                </a:solidFill>
                <a:highlight>
                  <a:srgbClr val="FFFFFF"/>
                </a:highlight>
                <a:latin typeface="Consolas" panose="020B0609020204030204" pitchFamily="49" charset="0"/>
              </a:rPr>
              <a:t>(callback, 1000 / 60);</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endParaRPr lang="en-US" dirty="0">
              <a:latin typeface="Segoe UI" charset="0"/>
              <a:cs typeface="Segoe UI" charset="0"/>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74</a:t>
            </a:fld>
            <a:endParaRPr lang="en-US"/>
          </a:p>
        </p:txBody>
      </p:sp>
      <p:sp>
        <p:nvSpPr>
          <p:cNvPr id="8" name="Rectangle 7"/>
          <p:cNvSpPr/>
          <p:nvPr/>
        </p:nvSpPr>
        <p:spPr>
          <a:xfrm>
            <a:off x="7072312" y="832036"/>
            <a:ext cx="4350834" cy="369888"/>
          </a:xfrm>
          <a:prstGeom prst="rect">
            <a:avLst/>
          </a:prstGeom>
        </p:spPr>
        <p:txBody>
          <a:bodyPr wrap="square">
            <a:spAutoFit/>
          </a:bodyPr>
          <a:lstStyle/>
          <a:p>
            <a:pPr algn="r"/>
            <a:r>
              <a:rPr lang="en-US" dirty="0">
                <a:solidFill>
                  <a:srgbClr val="DDDDDD"/>
                </a:solidFill>
                <a:cs typeface="Segoe UI"/>
              </a:rPr>
              <a:t>Use CSS and DOM Prefixes Correctly</a:t>
            </a:r>
          </a:p>
        </p:txBody>
      </p:sp>
    </p:spTree>
    <p:extLst>
      <p:ext uri="{BB962C8B-B14F-4D97-AF65-F5344CB8AC3E}">
        <p14:creationId xmlns:p14="http://schemas.microsoft.com/office/powerpoint/2010/main" val="20422984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a:rPr>
              <a:t>User Media</a:t>
            </a:r>
          </a:p>
        </p:txBody>
      </p:sp>
      <p:sp>
        <p:nvSpPr>
          <p:cNvPr id="6" name="Content Placeholder 5"/>
          <p:cNvSpPr>
            <a:spLocks noGrp="1"/>
          </p:cNvSpPr>
          <p:nvPr>
            <p:ph idx="1"/>
          </p:nvPr>
        </p:nvSpPr>
        <p:spPr/>
        <p:txBody>
          <a:bodyPr>
            <a:normAutofit fontScale="92500" lnSpcReduction="20000"/>
          </a:bodyPr>
          <a:lstStyle/>
          <a:p>
            <a:r>
              <a:rPr lang="en-US" dirty="0">
                <a:cs typeface="Segoe UI"/>
              </a:rPr>
              <a:t>User media refers to the user's camera and microphone</a:t>
            </a:r>
          </a:p>
          <a:p>
            <a:r>
              <a:rPr lang="en-US" dirty="0">
                <a:cs typeface="Segoe UI"/>
              </a:rPr>
              <a:t>We can access these through a JavaScript API, but only when prefixed with the browser vendor:</a:t>
            </a:r>
          </a:p>
          <a:p>
            <a:endParaRPr lang="en-US" dirty="0">
              <a:cs typeface="Segoe UI"/>
            </a:endParaRPr>
          </a:p>
          <a:p>
            <a:pPr marL="0" indent="0">
              <a:buNone/>
            </a:pPr>
            <a:r>
              <a:rPr lang="en-US" dirty="0" err="1">
                <a:solidFill>
                  <a:srgbClr val="000000"/>
                </a:solidFill>
                <a:highlight>
                  <a:srgbClr val="FFFFFF"/>
                </a:highlight>
                <a:latin typeface="Consolas" panose="020B0609020204030204" pitchFamily="49" charset="0"/>
              </a:rPr>
              <a:t>navigator.webkitGetUserMedia</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 video: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audio: </a:t>
            </a:r>
            <a:r>
              <a:rPr lang="en-US" dirty="0">
                <a:solidFill>
                  <a:srgbClr val="0000FF"/>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(stream)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document.getElementById</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"some-video"</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src</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window.URL.createObjectURL</a:t>
            </a:r>
            <a:r>
              <a:rPr lang="en-US" dirty="0">
                <a:solidFill>
                  <a:srgbClr val="000000"/>
                </a:solidFill>
                <a:highlight>
                  <a:srgbClr val="FFFFFF"/>
                </a:highlight>
                <a:latin typeface="Consolas" panose="020B0609020204030204" pitchFamily="49" charset="0"/>
              </a:rPr>
              <a:t>(stream);</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(e) { </a:t>
            </a:r>
            <a:r>
              <a:rPr lang="en-US" dirty="0">
                <a:solidFill>
                  <a:srgbClr val="008000"/>
                </a:solidFill>
                <a:highlight>
                  <a:srgbClr val="FFFFFF"/>
                </a:highlight>
                <a:latin typeface="Consolas" panose="020B0609020204030204" pitchFamily="49" charset="0"/>
              </a:rPr>
              <a:t>/* error handler */</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endParaRPr lang="en-US" dirty="0">
              <a:latin typeface="Segoe UI" charset="0"/>
              <a:cs typeface="Segoe UI" charset="0"/>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75</a:t>
            </a:fld>
            <a:endParaRPr lang="en-US"/>
          </a:p>
        </p:txBody>
      </p:sp>
      <p:sp>
        <p:nvSpPr>
          <p:cNvPr id="8" name="Rectangle 7"/>
          <p:cNvSpPr/>
          <p:nvPr/>
        </p:nvSpPr>
        <p:spPr>
          <a:xfrm>
            <a:off x="7072312" y="832036"/>
            <a:ext cx="4350834" cy="369888"/>
          </a:xfrm>
          <a:prstGeom prst="rect">
            <a:avLst/>
          </a:prstGeom>
        </p:spPr>
        <p:txBody>
          <a:bodyPr wrap="square">
            <a:spAutoFit/>
          </a:bodyPr>
          <a:lstStyle/>
          <a:p>
            <a:pPr algn="r"/>
            <a:r>
              <a:rPr lang="en-US" dirty="0">
                <a:solidFill>
                  <a:srgbClr val="DDDDDD"/>
                </a:solidFill>
                <a:cs typeface="Segoe UI"/>
              </a:rPr>
              <a:t>Use CSS and DOM Prefixes Correctly</a:t>
            </a:r>
          </a:p>
        </p:txBody>
      </p:sp>
    </p:spTree>
    <p:extLst>
      <p:ext uri="{BB962C8B-B14F-4D97-AF65-F5344CB8AC3E}">
        <p14:creationId xmlns:p14="http://schemas.microsoft.com/office/powerpoint/2010/main" val="2626425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Segoe UI"/>
                <a:cs typeface="Segoe UI"/>
              </a:rPr>
              <a:t>Working with Touch</a:t>
            </a:r>
            <a:endParaRPr lang="en-US">
              <a:latin typeface="Segoe UI"/>
              <a:cs typeface="Segoe UI"/>
            </a:endParaRPr>
          </a:p>
        </p:txBody>
      </p:sp>
      <p:sp>
        <p:nvSpPr>
          <p:cNvPr id="3" name="Content Placeholder 2"/>
          <p:cNvSpPr>
            <a:spLocks noGrp="1"/>
          </p:cNvSpPr>
          <p:nvPr>
            <p:ph type="body" idx="1"/>
          </p:nvPr>
        </p:nvSpPr>
        <p:spPr/>
        <p:txBody>
          <a:bodyPr/>
          <a:lstStyle/>
          <a:p>
            <a:endParaRPr lang="en-US" dirty="0">
              <a:latin typeface="Segoe UI" charset="0"/>
              <a:cs typeface="Segoe UI" charset="0"/>
            </a:endParaRPr>
          </a:p>
          <a:p>
            <a:endParaRPr lang="en-US" dirty="0">
              <a:latin typeface="Segoe UI" charset="0"/>
              <a:cs typeface="Segoe UI" charset="0"/>
            </a:endParaRPr>
          </a:p>
          <a:p>
            <a:r>
              <a:rPr lang="en-US" dirty="0">
                <a:solidFill>
                  <a:schemeClr val="bg2"/>
                </a:solidFill>
                <a:latin typeface="Segoe UI" charset="0"/>
                <a:cs typeface="Segoe UI" charset="0"/>
                <a:hlinkClick r:id="rId3"/>
              </a:rPr>
              <a:t>View companion lessons </a:t>
            </a:r>
          </a:p>
        </p:txBody>
      </p:sp>
      <p:sp>
        <p:nvSpPr>
          <p:cNvPr id="4" name="Slide Number Placeholder 3"/>
          <p:cNvSpPr>
            <a:spLocks noGrp="1"/>
          </p:cNvSpPr>
          <p:nvPr>
            <p:ph type="sldNum" sz="quarter" idx="12"/>
          </p:nvPr>
        </p:nvSpPr>
        <p:spPr/>
        <p:txBody>
          <a:bodyPr/>
          <a:lstStyle/>
          <a:p>
            <a:fld id="{8C71CAF9-4461-454A-B702-D536C3775752}" type="slidenum">
              <a:rPr lang="en-US" smtClean="0"/>
              <a:t>76</a:t>
            </a:fld>
            <a:endParaRPr lang="en-US"/>
          </a:p>
        </p:txBody>
      </p:sp>
    </p:spTree>
    <p:extLst>
      <p:ext uri="{BB962C8B-B14F-4D97-AF65-F5344CB8AC3E}">
        <p14:creationId xmlns:p14="http://schemas.microsoft.com/office/powerpoint/2010/main" val="32188982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Working with Touch</a:t>
            </a:r>
            <a:r>
              <a:rPr lang="en-US" dirty="0">
                <a:solidFill>
                  <a:srgbClr val="454545"/>
                </a:solidFill>
                <a:cs typeface="Segoe UI"/>
              </a:rPr>
              <a:t/>
            </a:r>
            <a:br>
              <a:rPr lang="en-US" dirty="0">
                <a:solidFill>
                  <a:srgbClr val="454545"/>
                </a:solidFill>
                <a:cs typeface="Segoe UI"/>
              </a:rPr>
            </a:br>
            <a:r>
              <a:rPr lang="en-US" dirty="0">
                <a:solidFill>
                  <a:srgbClr val="454545"/>
                </a:solidFill>
                <a:cs typeface="Segoe UI"/>
              </a:rPr>
              <a:t>Different Input Types</a:t>
            </a:r>
            <a:endParaRPr lang="en-US" dirty="0">
              <a:solidFill>
                <a:srgbClr val="454545"/>
              </a:solidFill>
              <a:latin typeface="Segoe UI"/>
              <a:cs typeface="Segoe UI"/>
            </a:endParaRP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t>77</a:t>
            </a:fld>
            <a:endParaRPr lang="en-US" dirty="0"/>
          </a:p>
        </p:txBody>
      </p:sp>
    </p:spTree>
    <p:extLst>
      <p:ext uri="{BB962C8B-B14F-4D97-AF65-F5344CB8AC3E}">
        <p14:creationId xmlns:p14="http://schemas.microsoft.com/office/powerpoint/2010/main" val="130242340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Multi-input Devices</a:t>
            </a:r>
            <a:endParaRPr lang="en-US" dirty="0"/>
          </a:p>
        </p:txBody>
      </p:sp>
      <p:sp>
        <p:nvSpPr>
          <p:cNvPr id="6" name="Content Placeholder 5"/>
          <p:cNvSpPr>
            <a:spLocks noGrp="1"/>
          </p:cNvSpPr>
          <p:nvPr>
            <p:ph idx="1"/>
          </p:nvPr>
        </p:nvSpPr>
        <p:spPr/>
        <p:txBody>
          <a:bodyPr/>
          <a:lstStyle/>
          <a:p>
            <a:r>
              <a:rPr lang="en-US" dirty="0">
                <a:cs typeface="Segoe UI"/>
              </a:rPr>
              <a:t>We use to be able to rely on a single pointing device: the mouse</a:t>
            </a:r>
            <a:br>
              <a:rPr lang="en-US" dirty="0">
                <a:cs typeface="Segoe UI"/>
              </a:rPr>
            </a:br>
            <a:endParaRPr lang="en-US" dirty="0">
              <a:cs typeface="Segoe UI"/>
            </a:endParaRPr>
          </a:p>
          <a:p>
            <a:r>
              <a:rPr lang="en-US" dirty="0">
                <a:cs typeface="Segoe UI"/>
              </a:rPr>
              <a:t>But now users have multiple input devices!</a:t>
            </a:r>
          </a:p>
          <a:p>
            <a:pPr lvl="1"/>
            <a:r>
              <a:rPr lang="en-US" dirty="0">
                <a:cs typeface="Segoe UI"/>
              </a:rPr>
              <a:t>Surface Pro: touch screen, but also possibly a mouse </a:t>
            </a:r>
            <a:r>
              <a:rPr lang="en-US" b="1" dirty="0">
                <a:cs typeface="Segoe UI"/>
              </a:rPr>
              <a:t>and</a:t>
            </a:r>
            <a:r>
              <a:rPr lang="en-US" dirty="0">
                <a:cs typeface="Segoe UI"/>
              </a:rPr>
              <a:t> stylus!</a:t>
            </a:r>
            <a:br>
              <a:rPr lang="en-US" dirty="0">
                <a:cs typeface="Segoe UI"/>
              </a:rPr>
            </a:br>
            <a:endParaRPr lang="en-US" dirty="0">
              <a:cs typeface="Segoe UI"/>
            </a:endParaRPr>
          </a:p>
          <a:p>
            <a:r>
              <a:rPr lang="en-US" dirty="0">
                <a:latin typeface="Segoe UI"/>
                <a:cs typeface="Segoe UI"/>
              </a:rPr>
              <a:t>This is the impetus for "pointer" events</a:t>
            </a:r>
          </a:p>
          <a:p>
            <a:pPr lvl="1"/>
            <a:r>
              <a:rPr lang="en-US" dirty="0">
                <a:latin typeface="Segoe UI"/>
                <a:cs typeface="Segoe UI"/>
              </a:rPr>
              <a:t>allows handling of any input type with proper data using a single API</a:t>
            </a:r>
          </a:p>
        </p:txBody>
      </p:sp>
      <p:sp>
        <p:nvSpPr>
          <p:cNvPr id="4" name="Slide Number Placeholder 3"/>
          <p:cNvSpPr>
            <a:spLocks noGrp="1"/>
          </p:cNvSpPr>
          <p:nvPr>
            <p:ph type="sldNum" sz="quarter" idx="12"/>
          </p:nvPr>
        </p:nvSpPr>
        <p:spPr/>
        <p:txBody>
          <a:bodyPr/>
          <a:lstStyle/>
          <a:p>
            <a:fld id="{8C71CAF9-4461-454A-B702-D536C3775752}" type="slidenum">
              <a:rPr lang="en-US" smtClean="0"/>
              <a:t>78</a:t>
            </a:fld>
            <a:endParaRPr lang="en-US"/>
          </a:p>
        </p:txBody>
      </p:sp>
      <p:sp>
        <p:nvSpPr>
          <p:cNvPr id="7" name="Rectangle 6"/>
          <p:cNvSpPr/>
          <p:nvPr/>
        </p:nvSpPr>
        <p:spPr>
          <a:xfrm>
            <a:off x="9091118" y="844550"/>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25764473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Mouse vs Touch vs Pointer</a:t>
            </a:r>
            <a:endParaRPr lang="en-US" dirty="0"/>
          </a:p>
        </p:txBody>
      </p:sp>
      <p:sp>
        <p:nvSpPr>
          <p:cNvPr id="6" name="Content Placeholder 5"/>
          <p:cNvSpPr>
            <a:spLocks noGrp="1"/>
          </p:cNvSpPr>
          <p:nvPr>
            <p:ph idx="1"/>
          </p:nvPr>
        </p:nvSpPr>
        <p:spPr/>
        <p:txBody>
          <a:bodyPr/>
          <a:lstStyle/>
          <a:p>
            <a:r>
              <a:rPr lang="en-US" dirty="0">
                <a:cs typeface="Segoe UI"/>
              </a:rPr>
              <a:t>In the past, we attach to mouse events like "click" and "mouseover"</a:t>
            </a:r>
            <a:br>
              <a:rPr lang="en-US" dirty="0">
                <a:cs typeface="Segoe UI"/>
              </a:rPr>
            </a:br>
            <a:endParaRPr lang="en-US" dirty="0">
              <a:cs typeface="Segoe UI"/>
            </a:endParaRPr>
          </a:p>
          <a:p>
            <a:r>
              <a:rPr lang="en-US" dirty="0">
                <a:cs typeface="Segoe UI"/>
              </a:rPr>
              <a:t>Then browsers added "touch" events for capacitive screens</a:t>
            </a:r>
          </a:p>
          <a:p>
            <a:pPr lvl="1"/>
            <a:r>
              <a:rPr lang="en-US" dirty="0">
                <a:cs typeface="Segoe UI"/>
              </a:rPr>
              <a:t>These included things like "touchstart" and "touchmove"</a:t>
            </a:r>
          </a:p>
          <a:p>
            <a:pPr lvl="1"/>
            <a:r>
              <a:rPr lang="en-US" dirty="0">
                <a:cs typeface="Segoe UI"/>
              </a:rPr>
              <a:t>Could be combined to simulate things like "tap" and "swipe" events</a:t>
            </a:r>
            <a:br>
              <a:rPr lang="en-US" dirty="0">
                <a:cs typeface="Segoe UI"/>
              </a:rPr>
            </a:br>
            <a:endParaRPr lang="en-US" dirty="0">
              <a:cs typeface="Segoe UI"/>
            </a:endParaRPr>
          </a:p>
          <a:p>
            <a:r>
              <a:rPr lang="en-US" dirty="0">
                <a:cs typeface="Segoe UI"/>
              </a:rPr>
              <a:t>Now we have "pointer" events to unify the two</a:t>
            </a:r>
          </a:p>
          <a:p>
            <a:pPr lvl="1"/>
            <a:r>
              <a:rPr lang="en-US" dirty="0">
                <a:cs typeface="Segoe UI"/>
              </a:rPr>
              <a:t>Uses abstract terms to cover mouse, finger, stylus, etc.</a:t>
            </a:r>
            <a:endParaRPr lang="en-US" dirty="0">
              <a:latin typeface="Segoe UI"/>
              <a:cs typeface="Segoe UI"/>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79</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141383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1. Working Draft</a:t>
            </a:r>
            <a:endParaRPr lang="en-US" dirty="0">
              <a:latin typeface="Segoe UI"/>
              <a:cs typeface="Segoe UI"/>
            </a:endParaRPr>
          </a:p>
        </p:txBody>
      </p:sp>
      <p:sp>
        <p:nvSpPr>
          <p:cNvPr id="3" name="Content Placeholder 2"/>
          <p:cNvSpPr>
            <a:spLocks noGrp="1"/>
          </p:cNvSpPr>
          <p:nvPr>
            <p:ph idx="1"/>
          </p:nvPr>
        </p:nvSpPr>
        <p:spPr/>
        <p:txBody>
          <a:bodyPr/>
          <a:lstStyle/>
          <a:p>
            <a:r>
              <a:rPr lang="en-US" dirty="0" smtClean="0">
                <a:latin typeface="Segoe UI"/>
                <a:cs typeface="Segoe UI"/>
              </a:rPr>
              <a:t>Document for community review defining a new spec by a Working </a:t>
            </a:r>
            <a:r>
              <a:rPr lang="en-US" dirty="0">
                <a:latin typeface="Segoe UI"/>
                <a:cs typeface="Segoe UI"/>
              </a:rPr>
              <a:t>G</a:t>
            </a:r>
            <a:r>
              <a:rPr lang="en-US" dirty="0" smtClean="0">
                <a:latin typeface="Segoe UI"/>
                <a:cs typeface="Segoe UI"/>
              </a:rPr>
              <a:t>roup</a:t>
            </a:r>
          </a:p>
          <a:p>
            <a:r>
              <a:rPr lang="en-US" dirty="0" smtClean="0">
                <a:latin typeface="Segoe UI"/>
                <a:cs typeface="Segoe UI"/>
              </a:rPr>
              <a:t>Nearly anyone can have input</a:t>
            </a:r>
          </a:p>
          <a:p>
            <a:r>
              <a:rPr lang="en-US" dirty="0" smtClean="0">
                <a:latin typeface="Segoe UI"/>
                <a:cs typeface="Segoe UI"/>
              </a:rPr>
              <a:t>May or may not affect outcome</a:t>
            </a:r>
          </a:p>
          <a:p>
            <a:r>
              <a:rPr lang="en-US" dirty="0" smtClean="0">
                <a:latin typeface="Segoe UI"/>
                <a:cs typeface="Segoe UI"/>
              </a:rPr>
              <a:t>Not all working drafts make it to the next step</a:t>
            </a:r>
          </a:p>
          <a:p>
            <a:r>
              <a:rPr lang="en-US" dirty="0" smtClean="0">
                <a:latin typeface="Segoe UI"/>
                <a:cs typeface="Segoe UI"/>
              </a:rPr>
              <a:t>Likely to change by the final revision</a:t>
            </a:r>
          </a:p>
          <a:p>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8</a:t>
            </a:fld>
            <a:endParaRPr lang="en-US" dirty="0"/>
          </a:p>
        </p:txBody>
      </p:sp>
      <p:sp>
        <p:nvSpPr>
          <p:cNvPr id="5" name="Rectangle 5"/>
          <p:cNvSpPr/>
          <p:nvPr/>
        </p:nvSpPr>
        <p:spPr>
          <a:xfrm>
            <a:off x="8649146" y="844656"/>
            <a:ext cx="2694456" cy="369332"/>
          </a:xfrm>
          <a:prstGeom prst="rect">
            <a:avLst/>
          </a:prstGeom>
        </p:spPr>
        <p:txBody>
          <a:bodyPr wrap="none">
            <a:spAutoFit/>
          </a:bodyPr>
          <a:lstStyle/>
          <a:p>
            <a:r>
              <a:rPr lang="en-US" dirty="0">
                <a:solidFill>
                  <a:srgbClr val="DDDDDD"/>
                </a:solidFill>
                <a:cs typeface="Segoe UI"/>
              </a:rPr>
              <a:t>W3C and Web standards</a:t>
            </a:r>
            <a:endParaRPr lang="en-US" dirty="0">
              <a:solidFill>
                <a:srgbClr val="DDDDDD"/>
              </a:solidFill>
            </a:endParaRPr>
          </a:p>
        </p:txBody>
      </p:sp>
    </p:spTree>
    <p:extLst>
      <p:ext uri="{BB962C8B-B14F-4D97-AF65-F5344CB8AC3E}">
        <p14:creationId xmlns:p14="http://schemas.microsoft.com/office/powerpoint/2010/main" val="18654260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Working with Touch</a:t>
            </a:r>
            <a:r>
              <a:rPr lang="en-US" dirty="0">
                <a:solidFill>
                  <a:srgbClr val="454545"/>
                </a:solidFill>
                <a:cs typeface="Segoe UI"/>
              </a:rPr>
              <a:t/>
            </a:r>
            <a:br>
              <a:rPr lang="en-US" dirty="0">
                <a:solidFill>
                  <a:srgbClr val="454545"/>
                </a:solidFill>
                <a:cs typeface="Segoe UI"/>
              </a:rPr>
            </a:br>
            <a:r>
              <a:rPr lang="en-US" dirty="0">
                <a:solidFill>
                  <a:srgbClr val="454545"/>
                </a:solidFill>
                <a:latin typeface="Segoe UI"/>
                <a:cs typeface="Segoe UI"/>
              </a:rPr>
              <a:t>Mouse versus Touch</a:t>
            </a: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t>80</a:t>
            </a:fld>
            <a:endParaRPr lang="en-US" dirty="0"/>
          </a:p>
        </p:txBody>
      </p:sp>
    </p:spTree>
    <p:extLst>
      <p:ext uri="{BB962C8B-B14F-4D97-AF65-F5344CB8AC3E}">
        <p14:creationId xmlns:p14="http://schemas.microsoft.com/office/powerpoint/2010/main" val="326843804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Mouse vs Touch</a:t>
            </a:r>
            <a:endParaRPr lang="en-US" dirty="0"/>
          </a:p>
        </p:txBody>
      </p:sp>
      <p:sp>
        <p:nvSpPr>
          <p:cNvPr id="6" name="Content Placeholder 5"/>
          <p:cNvSpPr>
            <a:spLocks noGrp="1"/>
          </p:cNvSpPr>
          <p:nvPr>
            <p:ph idx="1"/>
          </p:nvPr>
        </p:nvSpPr>
        <p:spPr/>
        <p:txBody>
          <a:bodyPr/>
          <a:lstStyle/>
          <a:p>
            <a:r>
              <a:rPr lang="en-US" dirty="0">
                <a:latin typeface="Segoe UI"/>
                <a:cs typeface="Segoe UI"/>
              </a:rPr>
              <a:t>For mouse events, we mostly use "click" for a user selection</a:t>
            </a:r>
          </a:p>
          <a:p>
            <a:pPr lvl="1"/>
            <a:r>
              <a:rPr lang="en-US" dirty="0">
                <a:latin typeface="Segoe UI"/>
                <a:cs typeface="Segoe UI"/>
              </a:rPr>
              <a:t>But "click" is not the only event that fires!</a:t>
            </a:r>
            <a:br>
              <a:rPr lang="en-US" dirty="0">
                <a:latin typeface="Segoe UI"/>
                <a:cs typeface="Segoe UI"/>
              </a:rPr>
            </a:br>
            <a:endParaRPr lang="en-US" dirty="0">
              <a:latin typeface="Segoe UI"/>
              <a:cs typeface="Segoe UI"/>
            </a:endParaRPr>
          </a:p>
          <a:p>
            <a:r>
              <a:rPr lang="en-US" dirty="0">
                <a:latin typeface="Segoe UI"/>
                <a:cs typeface="Segoe UI"/>
              </a:rPr>
              <a:t>With "touch" events there is no native "tap"</a:t>
            </a:r>
          </a:p>
          <a:p>
            <a:pPr lvl="1"/>
            <a:r>
              <a:rPr lang="en-US" dirty="0">
                <a:latin typeface="Segoe UI"/>
                <a:cs typeface="Segoe UI"/>
              </a:rPr>
              <a:t>we use "touchstart" combined with "touchend" at the same coordinates</a:t>
            </a:r>
            <a:br>
              <a:rPr lang="en-US" dirty="0">
                <a:latin typeface="Segoe UI"/>
                <a:cs typeface="Segoe UI"/>
              </a:rPr>
            </a:br>
            <a:endParaRPr lang="en-US" dirty="0">
              <a:latin typeface="Segoe UI"/>
              <a:cs typeface="Segoe UI"/>
            </a:endParaRPr>
          </a:p>
          <a:p>
            <a:r>
              <a:rPr lang="en-US" dirty="0">
                <a:latin typeface="Segoe UI" charset="0"/>
                <a:cs typeface="Segoe UI" charset="0"/>
              </a:rPr>
              <a:t>"swipe" is just "touchmove" with a vector associated</a:t>
            </a:r>
          </a:p>
          <a:p>
            <a:pPr lvl="1"/>
            <a:r>
              <a:rPr lang="en-US" dirty="0">
                <a:latin typeface="Segoe UI" charset="0"/>
                <a:cs typeface="Segoe UI" charset="0"/>
              </a:rPr>
              <a:t>Note that there is no "hovering" in touch</a:t>
            </a:r>
          </a:p>
          <a:p>
            <a:pPr lvl="1"/>
            <a:r>
              <a:rPr lang="en-US" dirty="0">
                <a:latin typeface="Segoe UI" charset="0"/>
                <a:cs typeface="Segoe UI" charset="0"/>
              </a:rPr>
              <a:t>for mouse events this is "mouseenter" and "mouseleave" </a:t>
            </a:r>
          </a:p>
        </p:txBody>
      </p:sp>
      <p:sp>
        <p:nvSpPr>
          <p:cNvPr id="4" name="Slide Number Placeholder 3"/>
          <p:cNvSpPr>
            <a:spLocks noGrp="1"/>
          </p:cNvSpPr>
          <p:nvPr>
            <p:ph type="sldNum" sz="quarter" idx="12"/>
          </p:nvPr>
        </p:nvSpPr>
        <p:spPr/>
        <p:txBody>
          <a:bodyPr/>
          <a:lstStyle/>
          <a:p>
            <a:fld id="{8C71CAF9-4461-454A-B702-D536C3775752}" type="slidenum">
              <a:rPr lang="en-US" smtClean="0"/>
              <a:t>81</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16858476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Mouse vs Touch</a:t>
            </a:r>
            <a:endParaRPr lang="en-US" dirty="0"/>
          </a:p>
        </p:txBody>
      </p:sp>
      <p:sp>
        <p:nvSpPr>
          <p:cNvPr id="6" name="Content Placeholder 5"/>
          <p:cNvSpPr>
            <a:spLocks noGrp="1"/>
          </p:cNvSpPr>
          <p:nvPr>
            <p:ph idx="1"/>
          </p:nvPr>
        </p:nvSpPr>
        <p:spPr/>
        <p:txBody>
          <a:bodyPr>
            <a:normAutofit/>
          </a:bodyPr>
          <a:lstStyle/>
          <a:p>
            <a:r>
              <a:rPr lang="en-US" dirty="0">
                <a:latin typeface="Segoe UI"/>
                <a:cs typeface="Segoe UI"/>
              </a:rPr>
              <a:t>When a user clicks with a mouse, many events fire:</a:t>
            </a:r>
          </a:p>
          <a:p>
            <a:endParaRPr lang="en-US" dirty="0">
              <a:latin typeface="Segoe UI"/>
              <a:cs typeface="Segoe UI"/>
            </a:endParaRPr>
          </a:p>
          <a:p>
            <a:pPr marL="457200" indent="-457200">
              <a:buFont typeface="+mj-lt"/>
              <a:buAutoNum type="arabicPeriod"/>
            </a:pPr>
            <a:r>
              <a:rPr lang="en-US" dirty="0">
                <a:latin typeface="Segoe UI" charset="0"/>
                <a:cs typeface="Segoe UI" charset="0"/>
              </a:rPr>
              <a:t>mouseover</a:t>
            </a:r>
          </a:p>
          <a:p>
            <a:pPr marL="457200" indent="-457200">
              <a:buFont typeface="+mj-lt"/>
              <a:buAutoNum type="arabicPeriod"/>
            </a:pPr>
            <a:r>
              <a:rPr lang="en-US" dirty="0">
                <a:latin typeface="Segoe UI" charset="0"/>
                <a:cs typeface="Segoe UI" charset="0"/>
              </a:rPr>
              <a:t>mousemove</a:t>
            </a:r>
          </a:p>
          <a:p>
            <a:pPr marL="457200" indent="-457200">
              <a:buFont typeface="+mj-lt"/>
              <a:buAutoNum type="arabicPeriod"/>
            </a:pPr>
            <a:r>
              <a:rPr lang="en-US" dirty="0">
                <a:latin typeface="Segoe UI" charset="0"/>
                <a:cs typeface="Segoe UI" charset="0"/>
              </a:rPr>
              <a:t>mousedown</a:t>
            </a:r>
          </a:p>
          <a:p>
            <a:pPr marL="457200" indent="-457200">
              <a:buFont typeface="+mj-lt"/>
              <a:buAutoNum type="arabicPeriod"/>
            </a:pPr>
            <a:r>
              <a:rPr lang="en-US" dirty="0">
                <a:latin typeface="Segoe UI" charset="0"/>
                <a:cs typeface="Segoe UI" charset="0"/>
              </a:rPr>
              <a:t>mouseup</a:t>
            </a:r>
          </a:p>
          <a:p>
            <a:pPr marL="457200" indent="-457200">
              <a:buFont typeface="+mj-lt"/>
              <a:buAutoNum type="arabicPeriod"/>
            </a:pPr>
            <a:r>
              <a:rPr lang="en-US" dirty="0">
                <a:latin typeface="Segoe UI" charset="0"/>
                <a:cs typeface="Segoe UI" charset="0"/>
              </a:rPr>
              <a:t>click</a:t>
            </a:r>
          </a:p>
        </p:txBody>
      </p:sp>
      <p:sp>
        <p:nvSpPr>
          <p:cNvPr id="4" name="Slide Number Placeholder 3"/>
          <p:cNvSpPr>
            <a:spLocks noGrp="1"/>
          </p:cNvSpPr>
          <p:nvPr>
            <p:ph type="sldNum" sz="quarter" idx="12"/>
          </p:nvPr>
        </p:nvSpPr>
        <p:spPr/>
        <p:txBody>
          <a:bodyPr/>
          <a:lstStyle/>
          <a:p>
            <a:fld id="{8C71CAF9-4461-454A-B702-D536C3775752}" type="slidenum">
              <a:rPr lang="en-US" smtClean="0"/>
              <a:t>82</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2240546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Mouse vs Touch</a:t>
            </a:r>
            <a:endParaRPr lang="en-US" dirty="0"/>
          </a:p>
        </p:txBody>
      </p:sp>
      <p:sp>
        <p:nvSpPr>
          <p:cNvPr id="6" name="Content Placeholder 5"/>
          <p:cNvSpPr>
            <a:spLocks noGrp="1"/>
          </p:cNvSpPr>
          <p:nvPr>
            <p:ph idx="1"/>
          </p:nvPr>
        </p:nvSpPr>
        <p:spPr/>
        <p:txBody>
          <a:bodyPr>
            <a:normAutofit lnSpcReduction="10000"/>
          </a:bodyPr>
          <a:lstStyle/>
          <a:p>
            <a:r>
              <a:rPr lang="en-US" dirty="0">
                <a:latin typeface="Segoe UI"/>
                <a:cs typeface="Segoe UI"/>
              </a:rPr>
              <a:t>When a user has a touch enabled device, we add three more events!</a:t>
            </a:r>
          </a:p>
          <a:p>
            <a:endParaRPr lang="en-US" dirty="0">
              <a:latin typeface="Segoe UI"/>
              <a:cs typeface="Segoe UI"/>
            </a:endParaRPr>
          </a:p>
          <a:p>
            <a:pPr marL="457200" indent="-457200">
              <a:buFont typeface="+mj-lt"/>
              <a:buAutoNum type="arabicPeriod"/>
            </a:pPr>
            <a:r>
              <a:rPr lang="en-US" b="1" dirty="0">
                <a:latin typeface="Segoe UI" charset="0"/>
                <a:cs typeface="Segoe UI" charset="0"/>
              </a:rPr>
              <a:t>touchstart</a:t>
            </a:r>
            <a:endParaRPr lang="en-US" dirty="0">
              <a:latin typeface="Segoe UI" charset="0"/>
              <a:cs typeface="Segoe UI" charset="0"/>
            </a:endParaRPr>
          </a:p>
          <a:p>
            <a:pPr marL="457200" indent="-457200">
              <a:buFont typeface="+mj-lt"/>
              <a:buAutoNum type="arabicPeriod"/>
            </a:pPr>
            <a:r>
              <a:rPr lang="en-US" b="1" dirty="0">
                <a:latin typeface="Segoe UI" charset="0"/>
                <a:cs typeface="Segoe UI" charset="0"/>
              </a:rPr>
              <a:t>touchmove</a:t>
            </a:r>
            <a:endParaRPr lang="en-US" dirty="0">
              <a:latin typeface="Segoe UI" charset="0"/>
              <a:cs typeface="Segoe UI" charset="0"/>
            </a:endParaRPr>
          </a:p>
          <a:p>
            <a:pPr marL="457200" indent="-457200">
              <a:buFont typeface="+mj-lt"/>
              <a:buAutoNum type="arabicPeriod"/>
            </a:pPr>
            <a:r>
              <a:rPr lang="en-US" b="1" dirty="0">
                <a:latin typeface="Segoe UI" charset="0"/>
                <a:cs typeface="Segoe UI" charset="0"/>
              </a:rPr>
              <a:t>touchend</a:t>
            </a:r>
            <a:endParaRPr lang="en-US" dirty="0">
              <a:latin typeface="Segoe UI" charset="0"/>
              <a:cs typeface="Segoe UI" charset="0"/>
            </a:endParaRPr>
          </a:p>
          <a:p>
            <a:pPr marL="457200" indent="-457200">
              <a:buFont typeface="+mj-lt"/>
              <a:buAutoNum type="arabicPeriod"/>
            </a:pPr>
            <a:r>
              <a:rPr lang="en-US" dirty="0">
                <a:latin typeface="Segoe UI" charset="0"/>
                <a:cs typeface="Segoe UI" charset="0"/>
              </a:rPr>
              <a:t>mouseover</a:t>
            </a:r>
          </a:p>
          <a:p>
            <a:pPr marL="457200" indent="-457200">
              <a:buFont typeface="+mj-lt"/>
              <a:buAutoNum type="arabicPeriod"/>
            </a:pPr>
            <a:r>
              <a:rPr lang="en-US" dirty="0">
                <a:latin typeface="Segoe UI" charset="0"/>
                <a:cs typeface="Segoe UI" charset="0"/>
              </a:rPr>
              <a:t>mousemove</a:t>
            </a:r>
          </a:p>
          <a:p>
            <a:pPr marL="457200" indent="-457200">
              <a:buFont typeface="+mj-lt"/>
              <a:buAutoNum type="arabicPeriod"/>
            </a:pPr>
            <a:r>
              <a:rPr lang="en-US" dirty="0">
                <a:latin typeface="Segoe UI" charset="0"/>
                <a:cs typeface="Segoe UI" charset="0"/>
              </a:rPr>
              <a:t>mousedown</a:t>
            </a:r>
          </a:p>
          <a:p>
            <a:pPr marL="457200" indent="-457200">
              <a:buFont typeface="+mj-lt"/>
              <a:buAutoNum type="arabicPeriod"/>
            </a:pPr>
            <a:r>
              <a:rPr lang="en-US" dirty="0">
                <a:latin typeface="Segoe UI" charset="0"/>
                <a:cs typeface="Segoe UI" charset="0"/>
              </a:rPr>
              <a:t>mouseup</a:t>
            </a:r>
          </a:p>
          <a:p>
            <a:pPr marL="457200" indent="-457200">
              <a:buFont typeface="+mj-lt"/>
              <a:buAutoNum type="arabicPeriod"/>
            </a:pPr>
            <a:r>
              <a:rPr lang="en-US" dirty="0">
                <a:latin typeface="Segoe UI" charset="0"/>
                <a:cs typeface="Segoe UI" charset="0"/>
              </a:rPr>
              <a:t>click</a:t>
            </a:r>
          </a:p>
        </p:txBody>
      </p:sp>
      <p:sp>
        <p:nvSpPr>
          <p:cNvPr id="4" name="Slide Number Placeholder 3"/>
          <p:cNvSpPr>
            <a:spLocks noGrp="1"/>
          </p:cNvSpPr>
          <p:nvPr>
            <p:ph type="sldNum" sz="quarter" idx="12"/>
          </p:nvPr>
        </p:nvSpPr>
        <p:spPr/>
        <p:txBody>
          <a:bodyPr/>
          <a:lstStyle/>
          <a:p>
            <a:fld id="{8C71CAF9-4461-454A-B702-D536C3775752}" type="slidenum">
              <a:rPr lang="en-US" smtClean="0"/>
              <a:t>83</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11791038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Only Handling Touch Events</a:t>
            </a:r>
            <a:endParaRPr lang="en-US" dirty="0"/>
          </a:p>
        </p:txBody>
      </p:sp>
      <p:sp>
        <p:nvSpPr>
          <p:cNvPr id="6" name="Content Placeholder 5"/>
          <p:cNvSpPr>
            <a:spLocks noGrp="1"/>
          </p:cNvSpPr>
          <p:nvPr>
            <p:ph idx="1"/>
          </p:nvPr>
        </p:nvSpPr>
        <p:spPr/>
        <p:txBody>
          <a:bodyPr>
            <a:normAutofit/>
          </a:bodyPr>
          <a:lstStyle/>
          <a:p>
            <a:r>
              <a:rPr lang="en-US" dirty="0">
                <a:latin typeface="Segoe UI"/>
                <a:cs typeface="Segoe UI"/>
              </a:rPr>
              <a:t>In order to prevent mouse event handling we must call preventDefault!</a:t>
            </a:r>
          </a:p>
          <a:p>
            <a:endParaRPr lang="en-US" dirty="0">
              <a:latin typeface="Segoe UI"/>
              <a:cs typeface="Segoe UI"/>
            </a:endParaRPr>
          </a:p>
          <a:p>
            <a:pPr marL="0" indent="0">
              <a:buNone/>
            </a:pPr>
            <a:r>
              <a:rPr lang="en-US" dirty="0">
                <a:latin typeface="Segoe UI"/>
                <a:cs typeface="Segoe UI"/>
              </a:rPr>
              <a:t>document.addEventListener("touchstart", function(evt) {</a:t>
            </a:r>
          </a:p>
          <a:p>
            <a:pPr marL="0" indent="0">
              <a:buNone/>
            </a:pPr>
            <a:r>
              <a:rPr lang="en-US" dirty="0">
                <a:latin typeface="Segoe UI"/>
                <a:cs typeface="Segoe UI"/>
              </a:rPr>
              <a:t>    evt.preventDefault();  // Mouse events will not fire</a:t>
            </a:r>
            <a:br>
              <a:rPr lang="en-US" dirty="0">
                <a:latin typeface="Segoe UI"/>
                <a:cs typeface="Segoe UI"/>
              </a:rPr>
            </a:br>
            <a:r>
              <a:rPr lang="en-US" dirty="0">
                <a:latin typeface="Segoe UI"/>
                <a:cs typeface="Segoe UI"/>
              </a:rPr>
              <a:t/>
            </a:r>
            <a:br>
              <a:rPr lang="en-US" dirty="0">
                <a:latin typeface="Segoe UI"/>
                <a:cs typeface="Segoe UI"/>
              </a:rPr>
            </a:br>
            <a:r>
              <a:rPr lang="en-US" dirty="0">
                <a:latin typeface="Segoe UI"/>
                <a:cs typeface="Segoe UI"/>
              </a:rPr>
              <a:t>    // Now we can handle the touch event exclusively</a:t>
            </a:r>
          </a:p>
          <a:p>
            <a:pPr marL="0" indent="0">
              <a:buNone/>
            </a:pPr>
            <a:r>
              <a:rPr lang="en-US" dirty="0">
                <a:latin typeface="Segoe UI"/>
                <a:cs typeface="Segoe UI"/>
              </a:rPr>
              <a:t>});  </a:t>
            </a:r>
          </a:p>
        </p:txBody>
      </p:sp>
      <p:sp>
        <p:nvSpPr>
          <p:cNvPr id="4" name="Slide Number Placeholder 3"/>
          <p:cNvSpPr>
            <a:spLocks noGrp="1"/>
          </p:cNvSpPr>
          <p:nvPr>
            <p:ph type="sldNum" sz="quarter" idx="12"/>
          </p:nvPr>
        </p:nvSpPr>
        <p:spPr/>
        <p:txBody>
          <a:bodyPr/>
          <a:lstStyle/>
          <a:p>
            <a:fld id="{8C71CAF9-4461-454A-B702-D536C3775752}" type="slidenum">
              <a:rPr lang="en-US" smtClean="0"/>
              <a:t>84</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6732209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Mouse vs Touch</a:t>
            </a:r>
            <a:endParaRPr lang="en-US" dirty="0"/>
          </a:p>
        </p:txBody>
      </p:sp>
      <p:sp>
        <p:nvSpPr>
          <p:cNvPr id="6" name="Content Placeholder 5"/>
          <p:cNvSpPr>
            <a:spLocks noGrp="1"/>
          </p:cNvSpPr>
          <p:nvPr>
            <p:ph idx="1"/>
          </p:nvPr>
        </p:nvSpPr>
        <p:spPr/>
        <p:txBody>
          <a:bodyPr>
            <a:normAutofit/>
          </a:bodyPr>
          <a:lstStyle/>
          <a:p>
            <a:r>
              <a:rPr lang="en-US" dirty="0">
                <a:latin typeface="Segoe UI"/>
                <a:cs typeface="Segoe UI"/>
              </a:rPr>
              <a:t>While some events may seem similar in mouse actions vs touch,</a:t>
            </a:r>
            <a:br>
              <a:rPr lang="en-US" dirty="0">
                <a:latin typeface="Segoe UI"/>
                <a:cs typeface="Segoe UI"/>
              </a:rPr>
            </a:br>
            <a:r>
              <a:rPr lang="en-US" dirty="0">
                <a:latin typeface="Segoe UI"/>
                <a:cs typeface="Segoe UI"/>
              </a:rPr>
              <a:t>they are not always implemented the same!</a:t>
            </a:r>
            <a:br>
              <a:rPr lang="en-US" dirty="0">
                <a:latin typeface="Segoe UI"/>
                <a:cs typeface="Segoe UI"/>
              </a:rPr>
            </a:br>
            <a:endParaRPr lang="en-US" dirty="0">
              <a:latin typeface="Segoe UI"/>
              <a:cs typeface="Segoe UI"/>
            </a:endParaRPr>
          </a:p>
          <a:p>
            <a:r>
              <a:rPr lang="en-US" dirty="0">
                <a:latin typeface="Segoe UI"/>
                <a:cs typeface="Segoe UI"/>
              </a:rPr>
              <a:t>For example, "touchmove" always targets the element where that touch started</a:t>
            </a:r>
          </a:p>
          <a:p>
            <a:pPr lvl="1"/>
            <a:r>
              <a:rPr lang="en-US" dirty="0">
                <a:latin typeface="Segoe UI"/>
                <a:cs typeface="Segoe UI"/>
              </a:rPr>
              <a:t>On the other hand, "mousemove" always targets the element currently under the mouse cursor!</a:t>
            </a:r>
          </a:p>
        </p:txBody>
      </p:sp>
      <p:sp>
        <p:nvSpPr>
          <p:cNvPr id="4" name="Slide Number Placeholder 3"/>
          <p:cNvSpPr>
            <a:spLocks noGrp="1"/>
          </p:cNvSpPr>
          <p:nvPr>
            <p:ph type="sldNum" sz="quarter" idx="12"/>
          </p:nvPr>
        </p:nvSpPr>
        <p:spPr/>
        <p:txBody>
          <a:bodyPr/>
          <a:lstStyle/>
          <a:p>
            <a:fld id="{8C71CAF9-4461-454A-B702-D536C3775752}" type="slidenum">
              <a:rPr lang="en-US" smtClean="0"/>
              <a:t>85</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1244460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Touch and Hover</a:t>
            </a:r>
            <a:endParaRPr lang="en-US" dirty="0"/>
          </a:p>
        </p:txBody>
      </p:sp>
      <p:sp>
        <p:nvSpPr>
          <p:cNvPr id="6" name="Content Placeholder 5"/>
          <p:cNvSpPr>
            <a:spLocks noGrp="1"/>
          </p:cNvSpPr>
          <p:nvPr>
            <p:ph idx="1"/>
          </p:nvPr>
        </p:nvSpPr>
        <p:spPr/>
        <p:txBody>
          <a:bodyPr>
            <a:normAutofit/>
          </a:bodyPr>
          <a:lstStyle/>
          <a:p>
            <a:r>
              <a:rPr lang="en-US" dirty="0">
                <a:latin typeface="Segoe UI"/>
                <a:cs typeface="Segoe UI"/>
              </a:rPr>
              <a:t>Without a mouse cursor, hovering doesn't really exist</a:t>
            </a:r>
          </a:p>
          <a:p>
            <a:r>
              <a:rPr lang="en-US" dirty="0">
                <a:latin typeface="Segoe UI" charset="0"/>
                <a:cs typeface="Segoe UI" charset="0"/>
              </a:rPr>
              <a:t>However, most browsers will add the :hover and :active CSS pseudoclasses to elements that receive a "touchstart" event</a:t>
            </a:r>
          </a:p>
          <a:p>
            <a:r>
              <a:rPr lang="en-US" dirty="0">
                <a:latin typeface="Segoe UI" charset="0"/>
                <a:cs typeface="Segoe UI" charset="0"/>
              </a:rPr>
              <a:t>In IE this only lasts while the finger is down</a:t>
            </a:r>
          </a:p>
          <a:p>
            <a:pPr lvl="1"/>
            <a:r>
              <a:rPr lang="en-US" dirty="0">
                <a:latin typeface="Segoe UI" charset="0"/>
                <a:cs typeface="Segoe UI" charset="0"/>
              </a:rPr>
              <a:t>(some other browsers hold the pseudoclass until the next tap)</a:t>
            </a:r>
          </a:p>
        </p:txBody>
      </p:sp>
      <p:sp>
        <p:nvSpPr>
          <p:cNvPr id="4" name="Slide Number Placeholder 3"/>
          <p:cNvSpPr>
            <a:spLocks noGrp="1"/>
          </p:cNvSpPr>
          <p:nvPr>
            <p:ph type="sldNum" sz="quarter" idx="12"/>
          </p:nvPr>
        </p:nvSpPr>
        <p:spPr/>
        <p:txBody>
          <a:bodyPr/>
          <a:lstStyle/>
          <a:p>
            <a:fld id="{8C71CAF9-4461-454A-B702-D536C3775752}" type="slidenum">
              <a:rPr lang="en-US" smtClean="0"/>
              <a:t>86</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7318334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Touch and Hover</a:t>
            </a:r>
            <a:endParaRPr lang="en-US" dirty="0"/>
          </a:p>
        </p:txBody>
      </p:sp>
      <p:sp>
        <p:nvSpPr>
          <p:cNvPr id="6" name="Content Placeholder 5"/>
          <p:cNvSpPr>
            <a:spLocks noGrp="1"/>
          </p:cNvSpPr>
          <p:nvPr>
            <p:ph idx="1"/>
          </p:nvPr>
        </p:nvSpPr>
        <p:spPr/>
        <p:txBody>
          <a:bodyPr>
            <a:normAutofit fontScale="70000" lnSpcReduction="20000"/>
          </a:bodyPr>
          <a:lstStyle/>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style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800000"/>
                </a:solidFill>
                <a:highlight>
                  <a:srgbClr val="FFFFFF"/>
                </a:highlight>
                <a:latin typeface="Consolas" panose="020B0609020204030204" pitchFamily="49" charset="0"/>
              </a:rPr>
              <a:t>img</a:t>
            </a:r>
            <a:r>
              <a:rPr lang="en-US" dirty="0">
                <a:solidFill>
                  <a:srgbClr val="000000"/>
                </a:solidFill>
                <a:highlight>
                  <a:srgbClr val="FFFFFF"/>
                </a:highlight>
                <a:latin typeface="Consolas" panose="020B0609020204030204" pitchFamily="49" charset="0"/>
              </a:rPr>
              <a:t> </a:t>
            </a:r>
            <a:r>
              <a:rPr lang="en-US" dirty="0">
                <a:solidFill>
                  <a:srgbClr val="8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800000"/>
                </a:solidFill>
                <a:highlight>
                  <a:srgbClr val="FFFFFF"/>
                </a:highlight>
                <a:latin typeface="Consolas" panose="020B0609020204030204" pitchFamily="49" charset="0"/>
              </a:rPr>
              <a:t>.caption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display</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none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800000"/>
                </a:solidFill>
                <a:highlight>
                  <a:srgbClr val="FFFFFF"/>
                </a:highlight>
                <a:latin typeface="Consolas" panose="020B0609020204030204" pitchFamily="49" charset="0"/>
              </a:rPr>
              <a:t>img:hover</a:t>
            </a:r>
            <a:r>
              <a:rPr lang="en-US" dirty="0">
                <a:solidFill>
                  <a:srgbClr val="000000"/>
                </a:solidFill>
                <a:highlight>
                  <a:srgbClr val="FFFFFF"/>
                </a:highlight>
                <a:latin typeface="Consolas" panose="020B0609020204030204" pitchFamily="49" charset="0"/>
              </a:rPr>
              <a:t> </a:t>
            </a:r>
            <a:r>
              <a:rPr lang="en-US" dirty="0">
                <a:solidFill>
                  <a:srgbClr val="8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800000"/>
                </a:solidFill>
                <a:highlight>
                  <a:srgbClr val="FFFFFF"/>
                </a:highlight>
                <a:latin typeface="Consolas" panose="020B0609020204030204" pitchFamily="49" charset="0"/>
              </a:rPr>
              <a:t>.caption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display</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block</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64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6400"/>
                </a:solidFill>
                <a:highlight>
                  <a:srgbClr val="FFFFFF"/>
                </a:highlight>
                <a:latin typeface="Consolas" panose="020B0609020204030204" pitchFamily="49" charset="0"/>
              </a:rPr>
              <a:t>END</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style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img</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src</a:t>
            </a:r>
            <a:r>
              <a:rPr lang="en-US" dirty="0">
                <a:solidFill>
                  <a:srgbClr val="0000FF"/>
                </a:solidFill>
                <a:highlight>
                  <a:srgbClr val="FFFFFF"/>
                </a:highlight>
                <a:latin typeface="Consolas" panose="020B0609020204030204" pitchFamily="49" charset="0"/>
              </a:rPr>
              <a:t>="chart.png"&gt;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="caption"&gt;</a:t>
            </a:r>
            <a:r>
              <a:rPr lang="en-US" dirty="0">
                <a:solidFill>
                  <a:srgbClr val="000000"/>
                </a:solidFill>
                <a:highlight>
                  <a:srgbClr val="FFFFFF"/>
                </a:highlight>
                <a:latin typeface="Consolas" panose="020B0609020204030204" pitchFamily="49" charset="0"/>
              </a:rPr>
              <a:t>This chart has many lines...</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p</a:t>
            </a:r>
            <a:r>
              <a:rPr lang="en-US" dirty="0" smtClean="0">
                <a:solidFill>
                  <a:srgbClr val="0000FF"/>
                </a:solidFill>
                <a:highlight>
                  <a:srgbClr val="FFFFFF"/>
                </a:highlight>
                <a:latin typeface="Consolas" panose="020B0609020204030204" pitchFamily="49" charset="0"/>
              </a:rPr>
              <a:t>&gt;</a:t>
            </a:r>
          </a:p>
          <a:p>
            <a:pPr marL="0" indent="0">
              <a:buNone/>
            </a:pPr>
            <a:endParaRPr lang="en-US" dirty="0" smtClean="0">
              <a:latin typeface="Segoe UI" charset="0"/>
              <a:cs typeface="Segoe UI" charset="0"/>
            </a:endParaRPr>
          </a:p>
          <a:p>
            <a:r>
              <a:rPr lang="en-US" dirty="0" smtClean="0">
                <a:latin typeface="Segoe UI"/>
                <a:cs typeface="Segoe UI"/>
              </a:rPr>
              <a:t>The </a:t>
            </a:r>
            <a:r>
              <a:rPr lang="en-US" dirty="0">
                <a:latin typeface="Segoe UI"/>
                <a:cs typeface="Segoe UI"/>
              </a:rPr>
              <a:t>caption text above will display when the user taps on the image</a:t>
            </a:r>
          </a:p>
        </p:txBody>
      </p:sp>
      <p:sp>
        <p:nvSpPr>
          <p:cNvPr id="4" name="Slide Number Placeholder 3"/>
          <p:cNvSpPr>
            <a:spLocks noGrp="1"/>
          </p:cNvSpPr>
          <p:nvPr>
            <p:ph type="sldNum" sz="quarter" idx="12"/>
          </p:nvPr>
        </p:nvSpPr>
        <p:spPr/>
        <p:txBody>
          <a:bodyPr/>
          <a:lstStyle/>
          <a:p>
            <a:fld id="{8C71CAF9-4461-454A-B702-D536C3775752}" type="slidenum">
              <a:rPr lang="en-US" smtClean="0"/>
              <a:t>87</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38968814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Touch and Scrolling</a:t>
            </a:r>
            <a:endParaRPr lang="en-US" dirty="0"/>
          </a:p>
        </p:txBody>
      </p:sp>
      <p:sp>
        <p:nvSpPr>
          <p:cNvPr id="6" name="Content Placeholder 5"/>
          <p:cNvSpPr>
            <a:spLocks noGrp="1"/>
          </p:cNvSpPr>
          <p:nvPr>
            <p:ph idx="1"/>
          </p:nvPr>
        </p:nvSpPr>
        <p:spPr/>
        <p:txBody>
          <a:bodyPr>
            <a:normAutofit/>
          </a:bodyPr>
          <a:lstStyle/>
          <a:p>
            <a:r>
              <a:rPr lang="en-US" dirty="0">
                <a:latin typeface="Segoe UI"/>
                <a:cs typeface="Segoe UI"/>
              </a:rPr>
              <a:t>The default action for a user swiping on a touch device is generally to scroll the content</a:t>
            </a:r>
            <a:br>
              <a:rPr lang="en-US" dirty="0">
                <a:latin typeface="Segoe UI"/>
                <a:cs typeface="Segoe UI"/>
              </a:rPr>
            </a:br>
            <a:endParaRPr lang="en-US" dirty="0">
              <a:latin typeface="Segoe UI"/>
              <a:cs typeface="Segoe UI"/>
            </a:endParaRPr>
          </a:p>
          <a:p>
            <a:r>
              <a:rPr lang="en-US" dirty="0">
                <a:latin typeface="Segoe UI"/>
                <a:cs typeface="Segoe UI"/>
              </a:rPr>
              <a:t>To avoid hijacking the user's ability to scroll (and save on performance) only add touch handlers on elements without scrolled content</a:t>
            </a:r>
            <a:br>
              <a:rPr lang="en-US" dirty="0">
                <a:latin typeface="Segoe UI"/>
                <a:cs typeface="Segoe UI"/>
              </a:rPr>
            </a:br>
            <a:endParaRPr lang="en-US" dirty="0">
              <a:latin typeface="Segoe UI"/>
              <a:cs typeface="Segoe UI"/>
            </a:endParaRPr>
          </a:p>
          <a:p>
            <a:r>
              <a:rPr lang="en-US" dirty="0">
                <a:latin typeface="Segoe UI"/>
                <a:cs typeface="Segoe UI"/>
              </a:rPr>
              <a:t>Additionally, and this is true for </a:t>
            </a:r>
            <a:r>
              <a:rPr lang="en-US" b="1" dirty="0">
                <a:latin typeface="Segoe UI"/>
                <a:cs typeface="Segoe UI"/>
              </a:rPr>
              <a:t>all</a:t>
            </a:r>
            <a:r>
              <a:rPr lang="en-US" dirty="0">
                <a:latin typeface="Segoe UI"/>
                <a:cs typeface="Segoe UI"/>
              </a:rPr>
              <a:t> events, try to add events to the most specific element possible in the DOM</a:t>
            </a:r>
          </a:p>
        </p:txBody>
      </p:sp>
      <p:sp>
        <p:nvSpPr>
          <p:cNvPr id="4" name="Slide Number Placeholder 3"/>
          <p:cNvSpPr>
            <a:spLocks noGrp="1"/>
          </p:cNvSpPr>
          <p:nvPr>
            <p:ph type="sldNum" sz="quarter" idx="12"/>
          </p:nvPr>
        </p:nvSpPr>
        <p:spPr/>
        <p:txBody>
          <a:bodyPr/>
          <a:lstStyle/>
          <a:p>
            <a:fld id="{8C71CAF9-4461-454A-B702-D536C3775752}" type="slidenum">
              <a:rPr lang="en-US" smtClean="0"/>
              <a:t>88</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27282631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Working with Touch</a:t>
            </a:r>
            <a:r>
              <a:rPr lang="en-US" dirty="0">
                <a:solidFill>
                  <a:srgbClr val="454545"/>
                </a:solidFill>
                <a:cs typeface="Segoe UI"/>
              </a:rPr>
              <a:t/>
            </a:r>
            <a:br>
              <a:rPr lang="en-US" dirty="0">
                <a:solidFill>
                  <a:srgbClr val="454545"/>
                </a:solidFill>
                <a:cs typeface="Segoe UI"/>
              </a:rPr>
            </a:br>
            <a:r>
              <a:rPr lang="en-US" dirty="0">
                <a:solidFill>
                  <a:srgbClr val="454545"/>
                </a:solidFill>
                <a:latin typeface="Segoe UI"/>
                <a:cs typeface="Segoe UI"/>
              </a:rPr>
              <a:t>Pointer Events</a:t>
            </a: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t>89</a:t>
            </a:fld>
            <a:endParaRPr lang="en-US" dirty="0"/>
          </a:p>
        </p:txBody>
      </p:sp>
    </p:spTree>
    <p:extLst>
      <p:ext uri="{BB962C8B-B14F-4D97-AF65-F5344CB8AC3E}">
        <p14:creationId xmlns:p14="http://schemas.microsoft.com/office/powerpoint/2010/main" val="1373072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a:cs typeface="Segoe UI"/>
              </a:rPr>
              <a:t>2. Candidate Recommendation</a:t>
            </a:r>
            <a:endParaRPr lang="en-US" dirty="0">
              <a:latin typeface="Segoe UI"/>
              <a:cs typeface="Segoe UI"/>
            </a:endParaRPr>
          </a:p>
        </p:txBody>
      </p:sp>
      <p:sp>
        <p:nvSpPr>
          <p:cNvPr id="3" name="Content Placeholder 2"/>
          <p:cNvSpPr>
            <a:spLocks noGrp="1"/>
          </p:cNvSpPr>
          <p:nvPr>
            <p:ph idx="1"/>
          </p:nvPr>
        </p:nvSpPr>
        <p:spPr/>
        <p:txBody>
          <a:bodyPr/>
          <a:lstStyle/>
          <a:p>
            <a:r>
              <a:rPr lang="en-US" dirty="0" smtClean="0">
                <a:latin typeface="Segoe UI"/>
                <a:cs typeface="Segoe UI"/>
              </a:rPr>
              <a:t>After </a:t>
            </a:r>
            <a:r>
              <a:rPr lang="en-US" dirty="0">
                <a:latin typeface="Segoe UI"/>
                <a:cs typeface="Segoe UI"/>
              </a:rPr>
              <a:t>the working draft is thoroughly reviewed, moves to </a:t>
            </a:r>
            <a:r>
              <a:rPr lang="en-US" dirty="0" smtClean="0">
                <a:latin typeface="Segoe UI"/>
                <a:cs typeface="Segoe UI"/>
              </a:rPr>
              <a:t>CR </a:t>
            </a:r>
          </a:p>
          <a:p>
            <a:r>
              <a:rPr lang="en-US" dirty="0">
                <a:latin typeface="Segoe UI"/>
                <a:cs typeface="Segoe UI"/>
              </a:rPr>
              <a:t>T</a:t>
            </a:r>
            <a:r>
              <a:rPr lang="en-US" dirty="0" smtClean="0">
                <a:latin typeface="Segoe UI"/>
                <a:cs typeface="Segoe UI"/>
              </a:rPr>
              <a:t>he </a:t>
            </a:r>
            <a:r>
              <a:rPr lang="en-US" dirty="0">
                <a:latin typeface="Segoe UI"/>
                <a:cs typeface="Segoe UI"/>
              </a:rPr>
              <a:t>entire W3C has a </a:t>
            </a:r>
            <a:r>
              <a:rPr lang="en-US" dirty="0" smtClean="0">
                <a:latin typeface="Segoe UI"/>
                <a:cs typeface="Segoe UI"/>
              </a:rPr>
              <a:t>look</a:t>
            </a:r>
          </a:p>
          <a:p>
            <a:r>
              <a:rPr lang="en-US" dirty="0" smtClean="0">
                <a:latin typeface="Segoe UI"/>
                <a:cs typeface="Segoe UI"/>
              </a:rPr>
              <a:t>The </a:t>
            </a:r>
            <a:r>
              <a:rPr lang="en-US" dirty="0">
                <a:latin typeface="Segoe UI"/>
                <a:cs typeface="Segoe UI"/>
              </a:rPr>
              <a:t>Working Group works on proving implementation</a:t>
            </a:r>
            <a:r>
              <a:rPr lang="en-US" dirty="0" smtClean="0">
                <a:latin typeface="Segoe UI"/>
                <a:cs typeface="Segoe UI"/>
              </a:rPr>
              <a:t>.</a:t>
            </a:r>
          </a:p>
          <a:p>
            <a:r>
              <a:rPr lang="en-US" dirty="0" smtClean="0">
                <a:latin typeface="Segoe UI"/>
                <a:cs typeface="Segoe UI"/>
              </a:rPr>
              <a:t>Most of the features are locked in at this point</a:t>
            </a:r>
            <a:endParaRPr lang="en-US" dirty="0">
              <a:latin typeface="Segoe UI"/>
              <a:cs typeface="Segoe UI"/>
            </a:endParaRPr>
          </a:p>
          <a:p>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9</a:t>
            </a:fld>
            <a:endParaRPr lang="en-US" dirty="0"/>
          </a:p>
        </p:txBody>
      </p:sp>
      <p:sp>
        <p:nvSpPr>
          <p:cNvPr id="5" name="Rectangle 5"/>
          <p:cNvSpPr/>
          <p:nvPr/>
        </p:nvSpPr>
        <p:spPr>
          <a:xfrm>
            <a:off x="8649146" y="844656"/>
            <a:ext cx="2694456" cy="369332"/>
          </a:xfrm>
          <a:prstGeom prst="rect">
            <a:avLst/>
          </a:prstGeom>
        </p:spPr>
        <p:txBody>
          <a:bodyPr wrap="none">
            <a:spAutoFit/>
          </a:bodyPr>
          <a:lstStyle/>
          <a:p>
            <a:r>
              <a:rPr lang="en-US" dirty="0">
                <a:solidFill>
                  <a:srgbClr val="DDDDDD"/>
                </a:solidFill>
                <a:cs typeface="Segoe UI"/>
              </a:rPr>
              <a:t>W3C and Web standards</a:t>
            </a:r>
            <a:endParaRPr lang="en-US" dirty="0">
              <a:solidFill>
                <a:srgbClr val="DDDDDD"/>
              </a:solidFill>
            </a:endParaRPr>
          </a:p>
        </p:txBody>
      </p:sp>
    </p:spTree>
    <p:extLst>
      <p:ext uri="{BB962C8B-B14F-4D97-AF65-F5344CB8AC3E}">
        <p14:creationId xmlns:p14="http://schemas.microsoft.com/office/powerpoint/2010/main" val="37174524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Pointer Events</a:t>
            </a:r>
            <a:endParaRPr lang="en-US" dirty="0"/>
          </a:p>
        </p:txBody>
      </p:sp>
      <p:sp>
        <p:nvSpPr>
          <p:cNvPr id="6" name="Content Placeholder 5"/>
          <p:cNvSpPr>
            <a:spLocks noGrp="1"/>
          </p:cNvSpPr>
          <p:nvPr>
            <p:ph idx="1"/>
          </p:nvPr>
        </p:nvSpPr>
        <p:spPr/>
        <p:txBody>
          <a:bodyPr/>
          <a:lstStyle/>
          <a:p>
            <a:r>
              <a:rPr lang="en-US" dirty="0">
                <a:latin typeface="Segoe UI"/>
                <a:cs typeface="Segoe UI"/>
              </a:rPr>
              <a:t>Intended to abstract any input to a single set of events</a:t>
            </a:r>
          </a:p>
          <a:p>
            <a:r>
              <a:rPr lang="en-US" dirty="0">
                <a:latin typeface="Segoe UI"/>
                <a:cs typeface="Segoe UI"/>
              </a:rPr>
              <a:t>Default browser action and data can vary depending on input type</a:t>
            </a:r>
          </a:p>
          <a:p>
            <a:endParaRPr lang="en-US" dirty="0">
              <a:latin typeface="Segoe UI"/>
              <a:cs typeface="Segoe UI"/>
            </a:endParaRPr>
          </a:p>
          <a:p>
            <a:r>
              <a:rPr lang="en-US" dirty="0">
                <a:latin typeface="Segoe UI"/>
                <a:cs typeface="Segoe UI"/>
              </a:rPr>
              <a:t>Currently only supported fully in IE 10+</a:t>
            </a:r>
          </a:p>
          <a:p>
            <a:pPr lvl="1"/>
            <a:r>
              <a:rPr lang="en-US" dirty="0">
                <a:latin typeface="Segoe UI"/>
                <a:cs typeface="Segoe UI"/>
              </a:rPr>
              <a:t>IE 10 requires the "ms" vendor prefix to use</a:t>
            </a:r>
          </a:p>
          <a:p>
            <a:pPr lvl="1"/>
            <a:r>
              <a:rPr lang="en-US" dirty="0">
                <a:latin typeface="Segoe UI"/>
                <a:cs typeface="Segoe UI"/>
              </a:rPr>
              <a:t>w3c candidate recommendation</a:t>
            </a:r>
          </a:p>
        </p:txBody>
      </p:sp>
      <p:sp>
        <p:nvSpPr>
          <p:cNvPr id="4" name="Slide Number Placeholder 3"/>
          <p:cNvSpPr>
            <a:spLocks noGrp="1"/>
          </p:cNvSpPr>
          <p:nvPr>
            <p:ph type="sldNum" sz="quarter" idx="12"/>
          </p:nvPr>
        </p:nvSpPr>
        <p:spPr/>
        <p:txBody>
          <a:bodyPr/>
          <a:lstStyle/>
          <a:p>
            <a:fld id="{8C71CAF9-4461-454A-B702-D536C3775752}" type="slidenum">
              <a:rPr lang="en-US" smtClean="0"/>
              <a:t>90</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5512902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Pointer Events</a:t>
            </a:r>
            <a:endParaRPr lang="en-US" dirty="0"/>
          </a:p>
        </p:txBody>
      </p:sp>
      <p:sp>
        <p:nvSpPr>
          <p:cNvPr id="6" name="Content Placeholder 5"/>
          <p:cNvSpPr>
            <a:spLocks noGrp="1"/>
          </p:cNvSpPr>
          <p:nvPr>
            <p:ph idx="1"/>
          </p:nvPr>
        </p:nvSpPr>
        <p:spPr/>
        <p:txBody>
          <a:bodyPr/>
          <a:lstStyle/>
          <a:p>
            <a:r>
              <a:rPr lang="en-US" dirty="0">
                <a:latin typeface="Segoe UI"/>
                <a:cs typeface="Segoe UI"/>
              </a:rPr>
              <a:t>Pointer events generally mimic existing mouse events, but fire from any pointing input device (stylus or finger):</a:t>
            </a:r>
          </a:p>
          <a:p>
            <a:pPr marL="0" indent="0">
              <a:buNone/>
            </a:pPr>
            <a:r>
              <a:rPr lang="en-US" dirty="0">
                <a:latin typeface="Segoe UI"/>
                <a:cs typeface="Segoe UI"/>
              </a:rPr>
              <a:t/>
            </a:r>
            <a:br>
              <a:rPr lang="en-US" dirty="0">
                <a:latin typeface="Segoe UI"/>
                <a:cs typeface="Segoe UI"/>
              </a:rPr>
            </a:br>
            <a:r>
              <a:rPr lang="en-US" dirty="0">
                <a:latin typeface="Segoe UI"/>
                <a:cs typeface="Segoe UI"/>
              </a:rPr>
              <a:t/>
            </a:r>
            <a:br>
              <a:rPr lang="en-US" dirty="0">
                <a:latin typeface="Segoe UI"/>
                <a:cs typeface="Segoe UI"/>
              </a:rPr>
            </a:br>
            <a:endParaRPr lang="en-US" dirty="0">
              <a:latin typeface="Segoe UI"/>
              <a:cs typeface="Segoe UI"/>
            </a:endParaRPr>
          </a:p>
          <a:p>
            <a:pPr marL="0" indent="0">
              <a:buNone/>
            </a:pPr>
            <a:r>
              <a:rPr lang="en-US" dirty="0">
                <a:latin typeface="Segoe UI"/>
                <a:cs typeface="Segoe UI"/>
              </a:rPr>
              <a:t/>
            </a:r>
            <a:br>
              <a:rPr lang="en-US" dirty="0">
                <a:latin typeface="Segoe UI"/>
                <a:cs typeface="Segoe UI"/>
              </a:rPr>
            </a:br>
            <a:endParaRPr lang="en-US" dirty="0">
              <a:latin typeface="Segoe UI"/>
              <a:cs typeface="Segoe UI"/>
            </a:endParaRPr>
          </a:p>
          <a:p>
            <a:pPr marL="0" indent="0" algn="ctr">
              <a:buNone/>
            </a:pPr>
            <a:r>
              <a:rPr lang="en-US" dirty="0">
                <a:latin typeface="Segoe UI"/>
                <a:cs typeface="Segoe UI"/>
              </a:rPr>
              <a:t>...</a:t>
            </a:r>
          </a:p>
          <a:p>
            <a:pPr marL="0" indent="0">
              <a:buNone/>
            </a:pPr>
            <a:endParaRPr lang="en-US" dirty="0">
              <a:latin typeface="Segoe UI"/>
              <a:cs typeface="Segoe UI"/>
            </a:endParaRPr>
          </a:p>
          <a:p>
            <a:r>
              <a:rPr lang="en-US" dirty="0">
                <a:latin typeface="Segoe UI"/>
                <a:cs typeface="Segoe UI"/>
              </a:rPr>
              <a:t>We also get the "pointercancel" event (same as "touchcancel")</a:t>
            </a:r>
          </a:p>
        </p:txBody>
      </p:sp>
      <p:sp>
        <p:nvSpPr>
          <p:cNvPr id="4" name="Slide Number Placeholder 3"/>
          <p:cNvSpPr>
            <a:spLocks noGrp="1"/>
          </p:cNvSpPr>
          <p:nvPr>
            <p:ph type="sldNum" sz="quarter" idx="12"/>
          </p:nvPr>
        </p:nvSpPr>
        <p:spPr/>
        <p:txBody>
          <a:bodyPr/>
          <a:lstStyle/>
          <a:p>
            <a:fld id="{8C71CAF9-4461-454A-B702-D536C3775752}" type="slidenum">
              <a:rPr lang="en-US" smtClean="0"/>
              <a:t>91</a:t>
            </a:fld>
            <a:endParaRPr lang="en-US"/>
          </a:p>
        </p:txBody>
      </p:sp>
      <p:sp>
        <p:nvSpPr>
          <p:cNvPr id="2" name="TextBox 1"/>
          <p:cNvSpPr txBox="1"/>
          <p:nvPr/>
        </p:nvSpPr>
        <p:spPr>
          <a:xfrm>
            <a:off x="1380241" y="2961750"/>
            <a:ext cx="4383673" cy="1569660"/>
          </a:xfrm>
          <a:prstGeom prst="rect">
            <a:avLst/>
          </a:prstGeom>
        </p:spPr>
        <p:txBody>
          <a:bodyPr rtlCol="0">
            <a:spAutoFit/>
          </a:bodyPr>
          <a:lstStyle/>
          <a:p>
            <a:pPr algn="r"/>
            <a:r>
              <a:rPr lang="en-US" sz="2400">
                <a:solidFill>
                  <a:srgbClr val="454545"/>
                </a:solidFill>
                <a:latin typeface="Segoe UI" charset="0"/>
                <a:cs typeface="Segoe UI" charset="0"/>
              </a:rPr>
              <a:t>mousedown</a:t>
            </a:r>
          </a:p>
          <a:p>
            <a:pPr algn="r"/>
            <a:r>
              <a:rPr lang="en-US" sz="2400">
                <a:solidFill>
                  <a:srgbClr val="454545"/>
                </a:solidFill>
                <a:latin typeface="Segoe UI" charset="0"/>
                <a:cs typeface="Segoe UI" charset="0"/>
              </a:rPr>
              <a:t>mouseenter</a:t>
            </a:r>
          </a:p>
          <a:p>
            <a:pPr algn="r"/>
            <a:r>
              <a:rPr lang="en-US" sz="2400">
                <a:solidFill>
                  <a:srgbClr val="454545"/>
                </a:solidFill>
                <a:latin typeface="Segoe UI" charset="0"/>
                <a:cs typeface="Segoe UI" charset="0"/>
              </a:rPr>
              <a:t>mousemove</a:t>
            </a:r>
          </a:p>
          <a:p>
            <a:pPr algn="r"/>
            <a:r>
              <a:rPr lang="en-US" sz="2400">
                <a:solidFill>
                  <a:srgbClr val="454545"/>
                </a:solidFill>
                <a:latin typeface="Segoe UI" charset="0"/>
                <a:cs typeface="Segoe UI" charset="0"/>
              </a:rPr>
              <a:t>mouseup</a:t>
            </a:r>
          </a:p>
        </p:txBody>
      </p:sp>
      <p:sp>
        <p:nvSpPr>
          <p:cNvPr id="8" name="TextBox 7"/>
          <p:cNvSpPr txBox="1"/>
          <p:nvPr/>
        </p:nvSpPr>
        <p:spPr>
          <a:xfrm>
            <a:off x="5880354" y="2947373"/>
            <a:ext cx="5034390" cy="1569660"/>
          </a:xfrm>
          <a:prstGeom prst="rect">
            <a:avLst/>
          </a:prstGeom>
        </p:spPr>
        <p:txBody>
          <a:bodyPr rtlCol="0">
            <a:spAutoFit/>
          </a:bodyPr>
          <a:lstStyle/>
          <a:p>
            <a:r>
              <a:rPr lang="en-US" sz="2400">
                <a:solidFill>
                  <a:srgbClr val="454545"/>
                </a:solidFill>
                <a:latin typeface="Segoe UI" charset="0"/>
                <a:cs typeface="Segoe UI" charset="0"/>
              </a:rPr>
              <a:t>=&gt;   pointerdown</a:t>
            </a:r>
          </a:p>
          <a:p>
            <a:r>
              <a:rPr lang="en-US" sz="2400">
                <a:solidFill>
                  <a:srgbClr val="454545"/>
                </a:solidFill>
                <a:latin typeface="Segoe UI" charset="0"/>
                <a:cs typeface="Segoe UI" charset="0"/>
              </a:rPr>
              <a:t>=&gt;   pointerenter</a:t>
            </a:r>
          </a:p>
          <a:p>
            <a:r>
              <a:rPr lang="en-US" sz="2400">
                <a:solidFill>
                  <a:srgbClr val="454545"/>
                </a:solidFill>
                <a:latin typeface="Segoe UI" charset="0"/>
                <a:cs typeface="Segoe UI" charset="0"/>
              </a:rPr>
              <a:t>=&gt;   pointermove</a:t>
            </a:r>
          </a:p>
          <a:p>
            <a:r>
              <a:rPr lang="en-US" sz="2400">
                <a:solidFill>
                  <a:srgbClr val="454545"/>
                </a:solidFill>
                <a:latin typeface="Segoe UI" charset="0"/>
                <a:cs typeface="Segoe UI" charset="0"/>
              </a:rPr>
              <a:t>=&gt;   pointerup</a:t>
            </a:r>
          </a:p>
        </p:txBody>
      </p:sp>
      <p:sp>
        <p:nvSpPr>
          <p:cNvPr id="9" name="Rectangle 8"/>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13823349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Pointer Events</a:t>
            </a:r>
            <a:endParaRPr lang="en-US" dirty="0"/>
          </a:p>
        </p:txBody>
      </p:sp>
      <p:sp>
        <p:nvSpPr>
          <p:cNvPr id="6" name="Content Placeholder 5"/>
          <p:cNvSpPr>
            <a:spLocks noGrp="1"/>
          </p:cNvSpPr>
          <p:nvPr>
            <p:ph idx="1"/>
          </p:nvPr>
        </p:nvSpPr>
        <p:spPr/>
        <p:txBody>
          <a:bodyPr/>
          <a:lstStyle/>
          <a:p>
            <a:r>
              <a:rPr lang="en-US" dirty="0">
                <a:latin typeface="Segoe UI"/>
                <a:cs typeface="Segoe UI"/>
              </a:rPr>
              <a:t>In addition to standard mouse event data, pointer events get info that might be helpful for other input types:</a:t>
            </a:r>
            <a:br>
              <a:rPr lang="en-US" dirty="0">
                <a:latin typeface="Segoe UI"/>
                <a:cs typeface="Segoe UI"/>
              </a:rPr>
            </a:br>
            <a:endParaRPr lang="en-US" dirty="0">
              <a:latin typeface="Segoe UI"/>
              <a:cs typeface="Segoe UI"/>
            </a:endParaRPr>
          </a:p>
          <a:p>
            <a:pPr lvl="1"/>
            <a:r>
              <a:rPr lang="en-US" dirty="0" smtClean="0">
                <a:latin typeface="Consolas" panose="020B0609020204030204" pitchFamily="49" charset="0"/>
                <a:cs typeface="Consolas" panose="020B0609020204030204" pitchFamily="49" charset="0"/>
              </a:rPr>
              <a:t>height</a:t>
            </a:r>
            <a:r>
              <a:rPr lang="en-US" dirty="0" smtClean="0">
                <a:latin typeface="Segoe UI"/>
                <a:cs typeface="Segoe UI"/>
              </a:rPr>
              <a:t> </a:t>
            </a:r>
            <a:r>
              <a:rPr lang="en-US" dirty="0">
                <a:latin typeface="Segoe UI"/>
                <a:cs typeface="Segoe UI"/>
              </a:rPr>
              <a:t>and </a:t>
            </a:r>
            <a:r>
              <a:rPr lang="en-US" dirty="0" smtClean="0">
                <a:latin typeface="Consolas" panose="020B0609020204030204" pitchFamily="49" charset="0"/>
                <a:cs typeface="Consolas" panose="020B0609020204030204" pitchFamily="49" charset="0"/>
              </a:rPr>
              <a:t>width</a:t>
            </a:r>
            <a:r>
              <a:rPr lang="en-US" dirty="0" smtClean="0">
                <a:latin typeface="Segoe UI"/>
                <a:cs typeface="Segoe UI"/>
              </a:rPr>
              <a:t> </a:t>
            </a:r>
            <a:r>
              <a:rPr lang="en-US" dirty="0">
                <a:latin typeface="Segoe UI"/>
                <a:cs typeface="Segoe UI"/>
              </a:rPr>
              <a:t>of the pointer impact</a:t>
            </a:r>
          </a:p>
          <a:p>
            <a:pPr lvl="1"/>
            <a:r>
              <a:rPr lang="en-US" dirty="0" err="1" smtClean="0">
                <a:latin typeface="Consolas" panose="020B0609020204030204" pitchFamily="49" charset="0"/>
                <a:cs typeface="Consolas" panose="020B0609020204030204" pitchFamily="49" charset="0"/>
              </a:rPr>
              <a:t>pointerType</a:t>
            </a:r>
            <a:r>
              <a:rPr lang="en-US" dirty="0" smtClean="0">
                <a:latin typeface="Segoe UI"/>
                <a:cs typeface="Segoe UI"/>
              </a:rPr>
              <a:t> </a:t>
            </a:r>
            <a:r>
              <a:rPr lang="en-US" dirty="0">
                <a:latin typeface="Segoe UI"/>
                <a:cs typeface="Segoe UI"/>
              </a:rPr>
              <a:t>(only if known by the device)</a:t>
            </a:r>
          </a:p>
          <a:p>
            <a:pPr lvl="1"/>
            <a:r>
              <a:rPr lang="en-US" dirty="0" smtClean="0">
                <a:latin typeface="Consolas" panose="020B0609020204030204" pitchFamily="49" charset="0"/>
                <a:cs typeface="Consolas" panose="020B0609020204030204" pitchFamily="49" charset="0"/>
              </a:rPr>
              <a:t>pressure</a:t>
            </a:r>
            <a:r>
              <a:rPr lang="en-US" dirty="0" smtClean="0">
                <a:latin typeface="Segoe UI"/>
                <a:cs typeface="Segoe UI"/>
              </a:rPr>
              <a:t> </a:t>
            </a:r>
            <a:r>
              <a:rPr lang="en-US" dirty="0">
                <a:latin typeface="Segoe UI"/>
                <a:cs typeface="Segoe UI"/>
              </a:rPr>
              <a:t>(again, only if known by the device)</a:t>
            </a:r>
          </a:p>
          <a:p>
            <a:pPr lvl="1"/>
            <a:r>
              <a:rPr lang="en-US" dirty="0" err="1" smtClean="0">
                <a:latin typeface="Consolas" panose="020B0609020204030204" pitchFamily="49" charset="0"/>
                <a:cs typeface="Consolas" panose="020B0609020204030204" pitchFamily="49" charset="0"/>
              </a:rPr>
              <a:t>tiltX</a:t>
            </a:r>
            <a:r>
              <a:rPr lang="en-US" dirty="0" smtClean="0">
                <a:latin typeface="Segoe UI"/>
                <a:cs typeface="Segoe UI"/>
              </a:rPr>
              <a:t> </a:t>
            </a:r>
            <a:r>
              <a:rPr lang="en-US" dirty="0">
                <a:latin typeface="Segoe UI"/>
                <a:cs typeface="Segoe UI"/>
              </a:rPr>
              <a:t>and </a:t>
            </a:r>
            <a:r>
              <a:rPr lang="en-US" dirty="0" err="1" smtClean="0">
                <a:latin typeface="Consolas" panose="020B0609020204030204" pitchFamily="49" charset="0"/>
                <a:cs typeface="Consolas" panose="020B0609020204030204" pitchFamily="49" charset="0"/>
              </a:rPr>
              <a:t>tiltY</a:t>
            </a:r>
            <a:r>
              <a:rPr lang="en-US" dirty="0" smtClean="0">
                <a:latin typeface="Segoe UI"/>
                <a:cs typeface="Segoe UI"/>
              </a:rPr>
              <a:t> </a:t>
            </a:r>
            <a:r>
              <a:rPr lang="en-US" dirty="0">
                <a:latin typeface="Segoe UI"/>
                <a:cs typeface="Segoe UI"/>
              </a:rPr>
              <a:t>for stylus inputs</a:t>
            </a:r>
          </a:p>
        </p:txBody>
      </p:sp>
      <p:sp>
        <p:nvSpPr>
          <p:cNvPr id="4" name="Slide Number Placeholder 3"/>
          <p:cNvSpPr>
            <a:spLocks noGrp="1"/>
          </p:cNvSpPr>
          <p:nvPr>
            <p:ph type="sldNum" sz="quarter" idx="12"/>
          </p:nvPr>
        </p:nvSpPr>
        <p:spPr/>
        <p:txBody>
          <a:bodyPr/>
          <a:lstStyle/>
          <a:p>
            <a:fld id="{8C71CAF9-4461-454A-B702-D536C3775752}" type="slidenum">
              <a:rPr lang="en-US" smtClean="0"/>
              <a:t>92</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24510388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Handling Pointer Events</a:t>
            </a:r>
            <a:endParaRPr lang="en-US" dirty="0"/>
          </a:p>
        </p:txBody>
      </p:sp>
      <p:sp>
        <p:nvSpPr>
          <p:cNvPr id="6" name="Content Placeholder 5"/>
          <p:cNvSpPr>
            <a:spLocks noGrp="1"/>
          </p:cNvSpPr>
          <p:nvPr>
            <p:ph idx="1"/>
          </p:nvPr>
        </p:nvSpPr>
        <p:spPr/>
        <p:txBody>
          <a:bodyPr/>
          <a:lstStyle/>
          <a:p>
            <a:r>
              <a:rPr lang="en-US" dirty="0">
                <a:latin typeface="Segoe UI"/>
                <a:cs typeface="Segoe UI"/>
              </a:rPr>
              <a:t>Pointer events are handled just like any other:</a:t>
            </a:r>
          </a:p>
          <a:p>
            <a:endParaRPr lang="en-US" dirty="0">
              <a:latin typeface="Segoe UI"/>
              <a:cs typeface="Segoe UI"/>
            </a:endParaRPr>
          </a:p>
          <a:p>
            <a:pPr marL="0" indent="0">
              <a:buNone/>
            </a:pPr>
            <a:r>
              <a:rPr lang="en-US">
                <a:solidFill>
                  <a:srgbClr val="000000"/>
                </a:solidFill>
                <a:highlight>
                  <a:srgbClr val="FFFFFF"/>
                </a:highlight>
                <a:latin typeface="Consolas" panose="020B0609020204030204" pitchFamily="49" charset="0"/>
              </a:rPr>
              <a:t>someElement.addEventListener(</a:t>
            </a:r>
            <a:r>
              <a:rPr lang="en-US">
                <a:solidFill>
                  <a:srgbClr val="A31515"/>
                </a:solidFill>
                <a:highlight>
                  <a:srgbClr val="FFFFFF"/>
                </a:highlight>
                <a:latin typeface="Consolas" panose="020B0609020204030204" pitchFamily="49" charset="0"/>
              </a:rPr>
              <a:t>"pointerdown"</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function</a:t>
            </a:r>
            <a:r>
              <a:rPr lang="en-US">
                <a:solidFill>
                  <a:srgbClr val="000000"/>
                </a:solidFill>
                <a:highlight>
                  <a:srgbClr val="FFFFFF"/>
                </a:highlight>
                <a:latin typeface="Consolas" panose="020B0609020204030204" pitchFamily="49" charset="0"/>
              </a:rPr>
              <a:t> (evt) {</a:t>
            </a:r>
          </a:p>
          <a:p>
            <a:pPr marL="0" indent="0">
              <a:buNone/>
            </a:pPr>
            <a:r>
              <a:rPr lang="en-US">
                <a:solidFill>
                  <a:srgbClr val="000000"/>
                </a:solidFill>
                <a:highlight>
                  <a:srgbClr val="FFFFFF"/>
                </a:highlight>
                <a:latin typeface="Consolas" panose="020B0609020204030204" pitchFamily="49" charset="0"/>
              </a:rPr>
              <a:t>    </a:t>
            </a:r>
            <a:r>
              <a:rPr lang="en-US">
                <a:solidFill>
                  <a:srgbClr val="008000"/>
                </a:solidFill>
                <a:highlight>
                  <a:srgbClr val="FFFFFF"/>
                </a:highlight>
                <a:latin typeface="Consolas" panose="020B0609020204030204" pitchFamily="49" charset="0"/>
              </a:rPr>
              <a:t>// handle just like you might a "mousedown" event,</a:t>
            </a:r>
            <a:endParaRPr lang="en-US">
              <a:solidFill>
                <a:srgbClr val="000000"/>
              </a:solidFill>
              <a:highlight>
                <a:srgbClr val="FFFFFF"/>
              </a:highlight>
              <a:latin typeface="Consolas" panose="020B0609020204030204" pitchFamily="49" charset="0"/>
            </a:endParaRPr>
          </a:p>
          <a:p>
            <a:pPr marL="0" indent="0">
              <a:buNone/>
            </a:pPr>
            <a:r>
              <a:rPr lang="en-US">
                <a:solidFill>
                  <a:srgbClr val="000000"/>
                </a:solidFill>
                <a:highlight>
                  <a:srgbClr val="FFFFFF"/>
                </a:highlight>
                <a:latin typeface="Consolas" panose="020B0609020204030204" pitchFamily="49" charset="0"/>
              </a:rPr>
              <a:t>    </a:t>
            </a:r>
            <a:r>
              <a:rPr lang="en-US">
                <a:solidFill>
                  <a:srgbClr val="008000"/>
                </a:solidFill>
                <a:highlight>
                  <a:srgbClr val="FFFFFF"/>
                </a:highlight>
                <a:latin typeface="Consolas" panose="020B0609020204030204" pitchFamily="49" charset="0"/>
              </a:rPr>
              <a:t>// but you can inspect evt.pointerType to tailor actions to input type</a:t>
            </a:r>
            <a:endParaRPr lang="en-US">
              <a:solidFill>
                <a:srgbClr val="000000"/>
              </a:solidFill>
              <a:highlight>
                <a:srgbClr val="FFFFFF"/>
              </a:highlight>
              <a:latin typeface="Consolas" panose="020B0609020204030204" pitchFamily="49" charset="0"/>
            </a:endParaRPr>
          </a:p>
          <a:p>
            <a:pPr marL="0" indent="0">
              <a:buNone/>
            </a:pPr>
            <a:r>
              <a:rPr lang="en-US">
                <a:solidFill>
                  <a:srgbClr val="000000"/>
                </a:solidFill>
                <a:highlight>
                  <a:srgbClr val="FFFFFF"/>
                </a:highlight>
                <a:latin typeface="Consolas" panose="020B0609020204030204" pitchFamily="49" charset="0"/>
              </a:rPr>
              <a:t>});</a:t>
            </a:r>
            <a:endParaRPr lang="en-US" dirty="0">
              <a:latin typeface="Segoe UI"/>
              <a:cs typeface="Segoe UI"/>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93</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34526537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Pointer Capture</a:t>
            </a:r>
            <a:endParaRPr lang="en-US" dirty="0"/>
          </a:p>
        </p:txBody>
      </p:sp>
      <p:sp>
        <p:nvSpPr>
          <p:cNvPr id="6" name="Content Placeholder 5"/>
          <p:cNvSpPr>
            <a:spLocks noGrp="1"/>
          </p:cNvSpPr>
          <p:nvPr>
            <p:ph idx="1"/>
          </p:nvPr>
        </p:nvSpPr>
        <p:spPr/>
        <p:txBody>
          <a:bodyPr/>
          <a:lstStyle/>
          <a:p>
            <a:r>
              <a:rPr lang="en-US" dirty="0">
                <a:latin typeface="Segoe UI"/>
                <a:cs typeface="Segoe UI"/>
              </a:rPr>
              <a:t>"Capturing" a pointer event allows the developer to retarget these events to another element</a:t>
            </a:r>
          </a:p>
          <a:p>
            <a:pPr lvl="1"/>
            <a:r>
              <a:rPr lang="en-US" dirty="0">
                <a:latin typeface="Segoe UI"/>
                <a:cs typeface="Segoe UI"/>
              </a:rPr>
              <a:t>This allows events to be handled on a specific element, even if the touch event moves off of that element</a:t>
            </a:r>
            <a:br>
              <a:rPr lang="en-US" dirty="0">
                <a:latin typeface="Segoe UI"/>
                <a:cs typeface="Segoe UI"/>
              </a:rPr>
            </a:br>
            <a:endParaRPr lang="en-US" dirty="0">
              <a:latin typeface="Segoe UI"/>
              <a:cs typeface="Segoe UI"/>
            </a:endParaRPr>
          </a:p>
          <a:p>
            <a:r>
              <a:rPr lang="en-US" dirty="0">
                <a:latin typeface="Segoe UI"/>
                <a:cs typeface="Segoe UI"/>
              </a:rPr>
              <a:t>All events for that touch action will go to the new capture target</a:t>
            </a:r>
          </a:p>
          <a:p>
            <a:pPr lvl="1"/>
            <a:r>
              <a:rPr lang="en-US" dirty="0">
                <a:latin typeface="Segoe UI"/>
                <a:cs typeface="Segoe UI"/>
              </a:rPr>
              <a:t>The "capturing" is released when a "pointerup" event occurs</a:t>
            </a:r>
            <a:br>
              <a:rPr lang="en-US" dirty="0">
                <a:latin typeface="Segoe UI"/>
                <a:cs typeface="Segoe UI"/>
              </a:rPr>
            </a:br>
            <a:r>
              <a:rPr lang="en-US" dirty="0">
                <a:latin typeface="Segoe UI"/>
                <a:cs typeface="Segoe UI"/>
              </a:rPr>
              <a:t>(or it can be manually released)</a:t>
            </a:r>
          </a:p>
        </p:txBody>
      </p:sp>
      <p:sp>
        <p:nvSpPr>
          <p:cNvPr id="4" name="Slide Number Placeholder 3"/>
          <p:cNvSpPr>
            <a:spLocks noGrp="1"/>
          </p:cNvSpPr>
          <p:nvPr>
            <p:ph type="sldNum" sz="quarter" idx="12"/>
          </p:nvPr>
        </p:nvSpPr>
        <p:spPr/>
        <p:txBody>
          <a:bodyPr/>
          <a:lstStyle/>
          <a:p>
            <a:fld id="{8C71CAF9-4461-454A-B702-D536C3775752}" type="slidenum">
              <a:rPr lang="en-US" smtClean="0"/>
              <a:t>94</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5783358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Pointer Capture</a:t>
            </a:r>
            <a:endParaRPr lang="en-US" dirty="0"/>
          </a:p>
        </p:txBody>
      </p:sp>
      <p:sp>
        <p:nvSpPr>
          <p:cNvPr id="6" name="Content Placeholder 5"/>
          <p:cNvSpPr>
            <a:spLocks noGrp="1"/>
          </p:cNvSpPr>
          <p:nvPr>
            <p:ph idx="1"/>
          </p:nvPr>
        </p:nvSpPr>
        <p:spPr/>
        <p:txBody>
          <a:bodyPr/>
          <a:lstStyle/>
          <a:p>
            <a:r>
              <a:rPr lang="en-US" dirty="0">
                <a:latin typeface="Segoe UI"/>
                <a:cs typeface="Segoe UI"/>
              </a:rPr>
              <a:t>To capture pointer events on a specific target, first handle the initial event, then assign capture to another element:</a:t>
            </a:r>
          </a:p>
          <a:p>
            <a:endParaRPr lang="en-US" dirty="0">
              <a:latin typeface="Segoe UI"/>
              <a:cs typeface="Segoe UI"/>
            </a:endParaRPr>
          </a:p>
          <a:p>
            <a:pPr marL="0" indent="0">
              <a:buNone/>
            </a:pPr>
            <a:r>
              <a:rPr lang="en-US" dirty="0" err="1">
                <a:solidFill>
                  <a:srgbClr val="000000"/>
                </a:solidFill>
                <a:highlight>
                  <a:srgbClr val="FFFFFF"/>
                </a:highlight>
                <a:latin typeface="Consolas" panose="020B0609020204030204" pitchFamily="49" charset="0"/>
              </a:rPr>
              <a:t>someElement.addEventListener</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pointerdown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evt</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someOtherElement.setPointerCapture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evt.pointerId</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dirty="0" smtClean="0">
              <a:latin typeface="Segoe UI" charset="0"/>
              <a:cs typeface="Segoe UI" charset="0"/>
            </a:endParaRPr>
          </a:p>
          <a:p>
            <a:r>
              <a:rPr lang="en-US" dirty="0" smtClean="0">
                <a:latin typeface="Segoe UI" charset="0"/>
                <a:cs typeface="Segoe UI" charset="0"/>
              </a:rPr>
              <a:t>Until </a:t>
            </a:r>
            <a:r>
              <a:rPr lang="en-US" dirty="0">
                <a:latin typeface="Segoe UI" charset="0"/>
                <a:cs typeface="Segoe UI" charset="0"/>
              </a:rPr>
              <a:t>a "pointerup" event is fired, all events for that </a:t>
            </a:r>
            <a:r>
              <a:rPr lang="en-US" dirty="0" err="1" smtClean="0">
                <a:latin typeface="Consolas" panose="020B0609020204030204" pitchFamily="49" charset="0"/>
                <a:cs typeface="Consolas" panose="020B0609020204030204" pitchFamily="49" charset="0"/>
              </a:rPr>
              <a:t>pointerId</a:t>
            </a:r>
            <a:r>
              <a:rPr lang="en-US" dirty="0" smtClean="0">
                <a:latin typeface="Segoe UI" charset="0"/>
                <a:cs typeface="Segoe UI" charset="0"/>
              </a:rPr>
              <a:t> </a:t>
            </a:r>
            <a:r>
              <a:rPr lang="en-US" dirty="0">
                <a:latin typeface="Segoe UI" charset="0"/>
                <a:cs typeface="Segoe UI" charset="0"/>
              </a:rPr>
              <a:t>will be targeted to </a:t>
            </a:r>
            <a:r>
              <a:rPr lang="en-US" dirty="0" err="1" smtClean="0">
                <a:latin typeface="Consolas" panose="020B0609020204030204" pitchFamily="49" charset="0"/>
                <a:cs typeface="Consolas" panose="020B0609020204030204" pitchFamily="49" charset="0"/>
              </a:rPr>
              <a:t>someOtherElement</a:t>
            </a:r>
            <a:endParaRPr lang="en-US"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95</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41023097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Working with Touch</a:t>
            </a:r>
            <a:r>
              <a:rPr lang="en-US" dirty="0">
                <a:solidFill>
                  <a:srgbClr val="454545"/>
                </a:solidFill>
                <a:cs typeface="Segoe UI"/>
              </a:rPr>
              <a:t/>
            </a:r>
            <a:br>
              <a:rPr lang="en-US" dirty="0">
                <a:solidFill>
                  <a:srgbClr val="454545"/>
                </a:solidFill>
                <a:cs typeface="Segoe UI"/>
              </a:rPr>
            </a:br>
            <a:r>
              <a:rPr lang="en-US" dirty="0">
                <a:solidFill>
                  <a:srgbClr val="454545"/>
                </a:solidFill>
                <a:latin typeface="Segoe UI"/>
                <a:cs typeface="Segoe UI"/>
              </a:rPr>
              <a:t>Multi-touch</a:t>
            </a: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
        <p:nvSpPr>
          <p:cNvPr id="5" name="Slide Number Placeholder 4"/>
          <p:cNvSpPr>
            <a:spLocks noGrp="1"/>
          </p:cNvSpPr>
          <p:nvPr>
            <p:ph type="sldNum" sz="quarter" idx="12"/>
          </p:nvPr>
        </p:nvSpPr>
        <p:spPr/>
        <p:txBody>
          <a:bodyPr/>
          <a:lstStyle/>
          <a:p>
            <a:fld id="{8C71CAF9-4461-454A-B702-D536C3775752}" type="slidenum">
              <a:rPr lang="en-US" smtClean="0"/>
              <a:t>96</a:t>
            </a:fld>
            <a:endParaRPr lang="en-US" dirty="0"/>
          </a:p>
        </p:txBody>
      </p:sp>
    </p:spTree>
    <p:extLst>
      <p:ext uri="{BB962C8B-B14F-4D97-AF65-F5344CB8AC3E}">
        <p14:creationId xmlns:p14="http://schemas.microsoft.com/office/powerpoint/2010/main" val="13385038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Multi-touch</a:t>
            </a:r>
            <a:endParaRPr lang="en-US" dirty="0"/>
          </a:p>
        </p:txBody>
      </p:sp>
      <p:sp>
        <p:nvSpPr>
          <p:cNvPr id="6" name="Content Placeholder 5"/>
          <p:cNvSpPr>
            <a:spLocks noGrp="1"/>
          </p:cNvSpPr>
          <p:nvPr>
            <p:ph idx="1"/>
          </p:nvPr>
        </p:nvSpPr>
        <p:spPr/>
        <p:txBody>
          <a:bodyPr>
            <a:normAutofit/>
          </a:bodyPr>
          <a:lstStyle/>
          <a:p>
            <a:r>
              <a:rPr lang="en-US" dirty="0">
                <a:latin typeface="Segoe UI"/>
                <a:cs typeface="Segoe UI"/>
              </a:rPr>
              <a:t>The Touch Events recommendation by the w3c outlines multi-touch through a list of child touch events on the touch event object</a:t>
            </a:r>
            <a:br>
              <a:rPr lang="en-US" dirty="0">
                <a:latin typeface="Segoe UI"/>
                <a:cs typeface="Segoe UI"/>
              </a:rPr>
            </a:br>
            <a:endParaRPr lang="en-US" dirty="0">
              <a:latin typeface="Segoe UI"/>
              <a:cs typeface="Segoe UI"/>
            </a:endParaRPr>
          </a:p>
          <a:p>
            <a:r>
              <a:rPr lang="en-US" dirty="0">
                <a:latin typeface="Segoe UI"/>
                <a:cs typeface="Segoe UI"/>
              </a:rPr>
              <a:t>In the event handler, the event object should have a "touches" member:</a:t>
            </a:r>
          </a:p>
          <a:p>
            <a:pPr lvl="1"/>
            <a:r>
              <a:rPr lang="en-US" dirty="0">
                <a:latin typeface="Segoe UI"/>
                <a:cs typeface="Segoe UI"/>
              </a:rPr>
              <a:t>This is a </a:t>
            </a:r>
            <a:r>
              <a:rPr lang="en-US" dirty="0" err="1" smtClean="0">
                <a:latin typeface="Consolas" panose="020B0609020204030204" pitchFamily="49" charset="0"/>
                <a:cs typeface="Consolas" panose="020B0609020204030204" pitchFamily="49" charset="0"/>
              </a:rPr>
              <a:t>TouchList</a:t>
            </a:r>
            <a:r>
              <a:rPr lang="en-US" dirty="0" smtClean="0">
                <a:latin typeface="Segoe UI"/>
                <a:cs typeface="Segoe UI"/>
              </a:rPr>
              <a:t> </a:t>
            </a:r>
            <a:r>
              <a:rPr lang="en-US" dirty="0">
                <a:latin typeface="Segoe UI"/>
                <a:cs typeface="Segoe UI"/>
              </a:rPr>
              <a:t>object and if the </a:t>
            </a:r>
            <a:r>
              <a:rPr lang="en-US" dirty="0" smtClean="0">
                <a:latin typeface="Consolas" panose="020B0609020204030204" pitchFamily="49" charset="0"/>
                <a:cs typeface="Consolas" panose="020B0609020204030204" pitchFamily="49" charset="0"/>
              </a:rPr>
              <a:t>length</a:t>
            </a:r>
            <a:r>
              <a:rPr lang="en-US" dirty="0" smtClean="0">
                <a:latin typeface="Segoe UI"/>
                <a:cs typeface="Segoe UI"/>
              </a:rPr>
              <a:t> </a:t>
            </a:r>
            <a:r>
              <a:rPr lang="en-US" dirty="0">
                <a:latin typeface="Segoe UI"/>
                <a:cs typeface="Segoe UI"/>
              </a:rPr>
              <a:t>is greater than 1 the browser has detected a multi-touch action</a:t>
            </a:r>
          </a:p>
        </p:txBody>
      </p:sp>
      <p:sp>
        <p:nvSpPr>
          <p:cNvPr id="4" name="Slide Number Placeholder 3"/>
          <p:cNvSpPr>
            <a:spLocks noGrp="1"/>
          </p:cNvSpPr>
          <p:nvPr>
            <p:ph type="sldNum" sz="quarter" idx="12"/>
          </p:nvPr>
        </p:nvSpPr>
        <p:spPr/>
        <p:txBody>
          <a:bodyPr/>
          <a:lstStyle/>
          <a:p>
            <a:fld id="{8C71CAF9-4461-454A-B702-D536C3775752}" type="slidenum">
              <a:rPr lang="en-US" smtClean="0"/>
              <a:t>97</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18832725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Multi-touch with Pointer Events</a:t>
            </a:r>
            <a:endParaRPr lang="en-US" dirty="0"/>
          </a:p>
        </p:txBody>
      </p:sp>
      <p:sp>
        <p:nvSpPr>
          <p:cNvPr id="6" name="Content Placeholder 5"/>
          <p:cNvSpPr>
            <a:spLocks noGrp="1"/>
          </p:cNvSpPr>
          <p:nvPr>
            <p:ph idx="1"/>
          </p:nvPr>
        </p:nvSpPr>
        <p:spPr/>
        <p:txBody>
          <a:bodyPr/>
          <a:lstStyle/>
          <a:p>
            <a:r>
              <a:rPr lang="en-US" dirty="0">
                <a:latin typeface="Segoe UI"/>
                <a:cs typeface="Segoe UI"/>
              </a:rPr>
              <a:t>Unlike "touch" events, when multiple pointer events occur there is no </a:t>
            </a:r>
            <a:r>
              <a:rPr lang="en-US" dirty="0" err="1" smtClean="0">
                <a:latin typeface="Consolas" panose="020B0609020204030204" pitchFamily="49" charset="0"/>
                <a:cs typeface="Consolas" panose="020B0609020204030204" pitchFamily="49" charset="0"/>
              </a:rPr>
              <a:t>TouchList</a:t>
            </a:r>
            <a:r>
              <a:rPr lang="en-US" dirty="0" smtClean="0">
                <a:latin typeface="Segoe UI"/>
                <a:cs typeface="Segoe UI"/>
              </a:rPr>
              <a:t> </a:t>
            </a:r>
            <a:r>
              <a:rPr lang="en-US" dirty="0">
                <a:latin typeface="Segoe UI"/>
                <a:cs typeface="Segoe UI"/>
              </a:rPr>
              <a:t>on the event object.</a:t>
            </a:r>
          </a:p>
          <a:p>
            <a:r>
              <a:rPr lang="en-US" dirty="0">
                <a:latin typeface="Segoe UI"/>
                <a:cs typeface="Segoe UI"/>
              </a:rPr>
              <a:t>Instead, each event object contains a </a:t>
            </a:r>
            <a:r>
              <a:rPr lang="en-US" dirty="0" err="1" smtClean="0">
                <a:latin typeface="Consolas" panose="020B0609020204030204" pitchFamily="49" charset="0"/>
                <a:cs typeface="Consolas" panose="020B0609020204030204" pitchFamily="49" charset="0"/>
              </a:rPr>
              <a:t>pointerId</a:t>
            </a:r>
            <a:r>
              <a:rPr lang="en-US" dirty="0" smtClean="0">
                <a:latin typeface="Segoe UI"/>
                <a:cs typeface="Segoe UI"/>
              </a:rPr>
              <a:t> </a:t>
            </a:r>
            <a:r>
              <a:rPr lang="en-US" dirty="0">
                <a:latin typeface="Segoe UI"/>
                <a:cs typeface="Segoe UI"/>
              </a:rPr>
              <a:t>and an </a:t>
            </a:r>
            <a:r>
              <a:rPr lang="en-US" dirty="0" err="1" smtClean="0">
                <a:latin typeface="Consolas" panose="020B0609020204030204" pitchFamily="49" charset="0"/>
                <a:cs typeface="Consolas" panose="020B0609020204030204" pitchFamily="49" charset="0"/>
              </a:rPr>
              <a:t>isPrimary</a:t>
            </a:r>
            <a:r>
              <a:rPr lang="en-US" dirty="0" smtClean="0">
                <a:latin typeface="Segoe UI"/>
                <a:cs typeface="Segoe UI"/>
              </a:rPr>
              <a:t> </a:t>
            </a:r>
            <a:r>
              <a:rPr lang="en-US" dirty="0">
                <a:latin typeface="Segoe UI"/>
                <a:cs typeface="Segoe UI"/>
              </a:rPr>
              <a:t>switch</a:t>
            </a:r>
            <a:br>
              <a:rPr lang="en-US" dirty="0">
                <a:latin typeface="Segoe UI"/>
                <a:cs typeface="Segoe UI"/>
              </a:rPr>
            </a:br>
            <a:endParaRPr lang="en-US" dirty="0">
              <a:latin typeface="Segoe UI"/>
              <a:cs typeface="Segoe UI"/>
            </a:endParaRPr>
          </a:p>
          <a:p>
            <a:r>
              <a:rPr lang="en-US" dirty="0">
                <a:latin typeface="Segoe UI"/>
                <a:cs typeface="Segoe UI"/>
              </a:rPr>
              <a:t>If the </a:t>
            </a:r>
            <a:r>
              <a:rPr lang="en-US" dirty="0" err="1" smtClean="0">
                <a:latin typeface="Consolas" panose="020B0609020204030204" pitchFamily="49" charset="0"/>
                <a:cs typeface="Consolas" panose="020B0609020204030204" pitchFamily="49" charset="0"/>
              </a:rPr>
              <a:t>pointerId</a:t>
            </a:r>
            <a:r>
              <a:rPr lang="en-US" dirty="0" smtClean="0">
                <a:latin typeface="Segoe UI"/>
                <a:cs typeface="Segoe UI"/>
              </a:rPr>
              <a:t> </a:t>
            </a:r>
            <a:r>
              <a:rPr lang="en-US" dirty="0">
                <a:latin typeface="Segoe UI"/>
                <a:cs typeface="Segoe UI"/>
              </a:rPr>
              <a:t>properties match and the </a:t>
            </a:r>
            <a:r>
              <a:rPr lang="en-US" dirty="0" err="1" smtClean="0">
                <a:latin typeface="Consolas" panose="020B0609020204030204" pitchFamily="49" charset="0"/>
                <a:cs typeface="Consolas" panose="020B0609020204030204" pitchFamily="49" charset="0"/>
              </a:rPr>
              <a:t>isPrimary</a:t>
            </a:r>
            <a:r>
              <a:rPr lang="en-US" dirty="0" smtClean="0">
                <a:latin typeface="Segoe UI"/>
                <a:cs typeface="Segoe UI"/>
              </a:rPr>
              <a:t> </a:t>
            </a:r>
            <a:r>
              <a:rPr lang="en-US" dirty="0">
                <a:latin typeface="Segoe UI"/>
                <a:cs typeface="Segoe UI"/>
              </a:rPr>
              <a:t>switch is </a:t>
            </a:r>
            <a:r>
              <a:rPr lang="en-US" dirty="0" smtClean="0">
                <a:latin typeface="Consolas" panose="020B0609020204030204" pitchFamily="49" charset="0"/>
                <a:cs typeface="Consolas" panose="020B0609020204030204" pitchFamily="49" charset="0"/>
              </a:rPr>
              <a:t>false</a:t>
            </a:r>
            <a:r>
              <a:rPr lang="en-US" dirty="0" smtClean="0">
                <a:latin typeface="Segoe UI"/>
                <a:cs typeface="Segoe UI"/>
              </a:rPr>
              <a:t> </a:t>
            </a:r>
            <a:r>
              <a:rPr lang="en-US" dirty="0">
                <a:latin typeface="Segoe UI"/>
                <a:cs typeface="Segoe UI"/>
              </a:rPr>
              <a:t>then that event indicates a multi-touch scenario</a:t>
            </a:r>
          </a:p>
          <a:p>
            <a:pPr lvl="1"/>
            <a:r>
              <a:rPr lang="en-US" dirty="0">
                <a:latin typeface="Segoe UI"/>
                <a:cs typeface="Segoe UI"/>
              </a:rPr>
              <a:t>It is the developers duty to record the </a:t>
            </a:r>
            <a:r>
              <a:rPr lang="en-US" dirty="0">
                <a:latin typeface="Consolas" panose="020B0609020204030204" pitchFamily="49" charset="0"/>
                <a:cs typeface="Consolas" panose="020B0609020204030204" pitchFamily="49" charset="0"/>
              </a:rPr>
              <a:t>pointerId</a:t>
            </a:r>
            <a:r>
              <a:rPr lang="en-US" dirty="0">
                <a:latin typeface="Segoe UI"/>
                <a:cs typeface="Segoe UI"/>
              </a:rPr>
              <a:t>, match up the multiple pointer events, and do any logic to determine actions</a:t>
            </a:r>
          </a:p>
        </p:txBody>
      </p:sp>
      <p:sp>
        <p:nvSpPr>
          <p:cNvPr id="4" name="Slide Number Placeholder 3"/>
          <p:cNvSpPr>
            <a:spLocks noGrp="1"/>
          </p:cNvSpPr>
          <p:nvPr>
            <p:ph type="sldNum" sz="quarter" idx="12"/>
          </p:nvPr>
        </p:nvSpPr>
        <p:spPr/>
        <p:txBody>
          <a:bodyPr/>
          <a:lstStyle/>
          <a:p>
            <a:fld id="{8C71CAF9-4461-454A-B702-D536C3775752}" type="slidenum">
              <a:rPr lang="en-US" smtClean="0"/>
              <a:t>98</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170670321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Multi-touch with Pointer Events</a:t>
            </a:r>
            <a:endParaRPr lang="en-US" dirty="0"/>
          </a:p>
        </p:txBody>
      </p:sp>
      <p:sp>
        <p:nvSpPr>
          <p:cNvPr id="6" name="Content Placeholder 5"/>
          <p:cNvSpPr>
            <a:spLocks noGrp="1"/>
          </p:cNvSpPr>
          <p:nvPr>
            <p:ph idx="1"/>
          </p:nvPr>
        </p:nvSpPr>
        <p:spPr/>
        <p:txBody>
          <a:bodyPr>
            <a:normAutofit lnSpcReduction="10000"/>
          </a:bodyPr>
          <a:lstStyle/>
          <a:p>
            <a:r>
              <a:rPr lang="en-US" dirty="0">
                <a:latin typeface="Segoe UI"/>
                <a:cs typeface="Segoe UI"/>
              </a:rPr>
              <a:t>A simplistic example of detecting a multi-touch pointer event:</a:t>
            </a:r>
          </a:p>
          <a:p>
            <a:endParaRPr lang="en-US" dirty="0">
              <a:latin typeface="Segoe UI"/>
              <a:cs typeface="Segoe UI"/>
            </a:endParaRPr>
          </a:p>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currentId</a:t>
            </a: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00"/>
                </a:solidFill>
                <a:highlight>
                  <a:srgbClr val="FFFFFF"/>
                </a:highlight>
                <a:latin typeface="Consolas" panose="020B0609020204030204" pitchFamily="49" charset="0"/>
              </a:rPr>
              <a:t>someElement.addEventListener</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pointerdown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evt</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evt.isPrimary</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currentId</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evt.pointerId</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evt.pointerId</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currentId</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this is a secondary touch point!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endParaRPr lang="en-US" dirty="0">
              <a:latin typeface="Segoe UI" charset="0"/>
              <a:cs typeface="Segoe UI" charset="0"/>
            </a:endParaRPr>
          </a:p>
        </p:txBody>
      </p:sp>
      <p:sp>
        <p:nvSpPr>
          <p:cNvPr id="4" name="Slide Number Placeholder 3"/>
          <p:cNvSpPr>
            <a:spLocks noGrp="1"/>
          </p:cNvSpPr>
          <p:nvPr>
            <p:ph type="sldNum" sz="quarter" idx="12"/>
          </p:nvPr>
        </p:nvSpPr>
        <p:spPr/>
        <p:txBody>
          <a:bodyPr/>
          <a:lstStyle/>
          <a:p>
            <a:fld id="{8C71CAF9-4461-454A-B702-D536C3775752}" type="slidenum">
              <a:rPr lang="en-US" smtClean="0"/>
              <a:t>99</a:t>
            </a:fld>
            <a:endParaRPr lang="en-US"/>
          </a:p>
        </p:txBody>
      </p:sp>
      <p:sp>
        <p:nvSpPr>
          <p:cNvPr id="8" name="Rectangle 7"/>
          <p:cNvSpPr/>
          <p:nvPr/>
        </p:nvSpPr>
        <p:spPr>
          <a:xfrm>
            <a:off x="9089371" y="832036"/>
            <a:ext cx="2335707" cy="369332"/>
          </a:xfrm>
          <a:prstGeom prst="rect">
            <a:avLst/>
          </a:prstGeom>
        </p:spPr>
        <p:txBody>
          <a:bodyPr wrap="square">
            <a:spAutoFit/>
          </a:bodyPr>
          <a:lstStyle/>
          <a:p>
            <a:pPr algn="r"/>
            <a:r>
              <a:rPr lang="en-US" dirty="0">
                <a:solidFill>
                  <a:srgbClr val="DDDDDD"/>
                </a:solidFill>
                <a:cs typeface="Segoe UI"/>
              </a:rPr>
              <a:t>Working with Touch</a:t>
            </a:r>
          </a:p>
        </p:txBody>
      </p:sp>
    </p:spTree>
    <p:extLst>
      <p:ext uri="{BB962C8B-B14F-4D97-AF65-F5344CB8AC3E}">
        <p14:creationId xmlns:p14="http://schemas.microsoft.com/office/powerpoint/2010/main" val="746896050"/>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10587</TotalTime>
  <Words>5554</Words>
  <Application>Microsoft Office PowerPoint</Application>
  <PresentationFormat>Widescreen</PresentationFormat>
  <Paragraphs>1174</Paragraphs>
  <Slides>131</Slides>
  <Notes>130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131</vt:i4>
      </vt:variant>
    </vt:vector>
  </HeadingPairs>
  <TitlesOfParts>
    <vt:vector size="137" baseType="lpstr">
      <vt:lpstr>Arial</vt:lpstr>
      <vt:lpstr>Calibri</vt:lpstr>
      <vt:lpstr>Consolas</vt:lpstr>
      <vt:lpstr>Courier New</vt:lpstr>
      <vt:lpstr>Segoe UI</vt:lpstr>
      <vt:lpstr>1_Office Theme</vt:lpstr>
      <vt:lpstr>Web Standards Training</vt:lpstr>
      <vt:lpstr>W3C and Web Standards</vt:lpstr>
      <vt:lpstr>W3C and Web Standards Overview and Contributing</vt:lpstr>
      <vt:lpstr>Overview</vt:lpstr>
      <vt:lpstr>How to Contribute to W3C</vt:lpstr>
      <vt:lpstr>W3C and Web Standards The Process</vt:lpstr>
      <vt:lpstr>Standards Process</vt:lpstr>
      <vt:lpstr>1. Working Draft</vt:lpstr>
      <vt:lpstr>2. Candidate Recommendation</vt:lpstr>
      <vt:lpstr>3. Proposed Recommendation</vt:lpstr>
      <vt:lpstr>4. W3C Recommendation</vt:lpstr>
      <vt:lpstr>W3C and Web Standards Current Standards and Vendor Prefixes</vt:lpstr>
      <vt:lpstr>Vendor Prefixes</vt:lpstr>
      <vt:lpstr>Current Standards</vt:lpstr>
      <vt:lpstr>Example Standards</vt:lpstr>
      <vt:lpstr>W3C and Web Standards WHATWG and Contention</vt:lpstr>
      <vt:lpstr>Contention</vt:lpstr>
      <vt:lpstr>WHATWG</vt:lpstr>
      <vt:lpstr>WHATWG</vt:lpstr>
      <vt:lpstr>Setting Up a Web Development Environment</vt:lpstr>
      <vt:lpstr>Installing Browsers</vt:lpstr>
      <vt:lpstr>Right Tool For the Job</vt:lpstr>
      <vt:lpstr>Source Control</vt:lpstr>
      <vt:lpstr>Mobile Browsers</vt:lpstr>
      <vt:lpstr>Browser and Feature Detection</vt:lpstr>
      <vt:lpstr>Browser and Feature Detection Browser Detection and the User Agent</vt:lpstr>
      <vt:lpstr>Browser Detection</vt:lpstr>
      <vt:lpstr>User Agent Sniffing</vt:lpstr>
      <vt:lpstr>Brief UA History</vt:lpstr>
      <vt:lpstr>Brief UA History</vt:lpstr>
      <vt:lpstr>Brief UA History</vt:lpstr>
      <vt:lpstr>Mobile IE User Agent</vt:lpstr>
      <vt:lpstr>UA Sniffing Example</vt:lpstr>
      <vt:lpstr>Browser Detection</vt:lpstr>
      <vt:lpstr>Browser and Feature Detection Feature Detection</vt:lpstr>
      <vt:lpstr>Feature Detection</vt:lpstr>
      <vt:lpstr>Basic Example</vt:lpstr>
      <vt:lpstr>Checking Specific Implementations</vt:lpstr>
      <vt:lpstr>CSS transition Detection</vt:lpstr>
      <vt:lpstr>Browser and Feature Detection Using Modernizr for Detection</vt:lpstr>
      <vt:lpstr>Modernizr</vt:lpstr>
      <vt:lpstr>Installing Modernizr</vt:lpstr>
      <vt:lpstr>Example HTML</vt:lpstr>
      <vt:lpstr>Example Feature Test</vt:lpstr>
      <vt:lpstr>Graceful Degradation</vt:lpstr>
      <vt:lpstr>Test for webgl Support</vt:lpstr>
      <vt:lpstr>Test for canvas Support</vt:lpstr>
      <vt:lpstr>Test for CSS Properties</vt:lpstr>
      <vt:lpstr>Test Media Query</vt:lpstr>
      <vt:lpstr>Prefix a Property</vt:lpstr>
      <vt:lpstr>Custom Tests</vt:lpstr>
      <vt:lpstr>Browser and Feature Detection Progressive Enhancement and Polyfills</vt:lpstr>
      <vt:lpstr>Progressive Enhancement</vt:lpstr>
      <vt:lpstr>Cross Browser Code</vt:lpstr>
      <vt:lpstr>Polyfill</vt:lpstr>
      <vt:lpstr>Example Manual Polyfill</vt:lpstr>
      <vt:lpstr>Example Polyfill with Modernizr</vt:lpstr>
      <vt:lpstr>Use CSS and DOM Prefixes Correctly</vt:lpstr>
      <vt:lpstr>Use CSS and DOM Prefixes Correctly CSS Prefixes </vt:lpstr>
      <vt:lpstr>CSS Prefixes</vt:lpstr>
      <vt:lpstr>Using CSS Prefixes</vt:lpstr>
      <vt:lpstr>When to Use CSS Prefixes</vt:lpstr>
      <vt:lpstr>When to Use CSS Prefixes</vt:lpstr>
      <vt:lpstr>When to NOT Use Prefixes</vt:lpstr>
      <vt:lpstr>Use CSS and DOM Prefixes Correctly Automating CSS Prefixes</vt:lpstr>
      <vt:lpstr>Autoprefixer</vt:lpstr>
      <vt:lpstr>Using Autoprefixer with Grunt</vt:lpstr>
      <vt:lpstr>Using Autoprefixer with Grunt</vt:lpstr>
      <vt:lpstr>Use CSS and DOM Prefixes Correctly JavaScript Method Prefixes</vt:lpstr>
      <vt:lpstr>JavaScript Prefixes</vt:lpstr>
      <vt:lpstr>JavaScript Prefixes</vt:lpstr>
      <vt:lpstr>requestAnimationFrame</vt:lpstr>
      <vt:lpstr>requestAnimationFrame</vt:lpstr>
      <vt:lpstr>requestAnimationFrame</vt:lpstr>
      <vt:lpstr>User Media</vt:lpstr>
      <vt:lpstr>Working with Touch</vt:lpstr>
      <vt:lpstr>Working with Touch Different Input Types</vt:lpstr>
      <vt:lpstr>Multi-input Devices</vt:lpstr>
      <vt:lpstr>Mouse vs Touch vs Pointer</vt:lpstr>
      <vt:lpstr>Working with Touch Mouse versus Touch</vt:lpstr>
      <vt:lpstr>Mouse vs Touch</vt:lpstr>
      <vt:lpstr>Mouse vs Touch</vt:lpstr>
      <vt:lpstr>Mouse vs Touch</vt:lpstr>
      <vt:lpstr>Only Handling Touch Events</vt:lpstr>
      <vt:lpstr>Mouse vs Touch</vt:lpstr>
      <vt:lpstr>Touch and Hover</vt:lpstr>
      <vt:lpstr>Touch and Hover</vt:lpstr>
      <vt:lpstr>Touch and Scrolling</vt:lpstr>
      <vt:lpstr>Working with Touch Pointer Events</vt:lpstr>
      <vt:lpstr>Pointer Events</vt:lpstr>
      <vt:lpstr>Pointer Events</vt:lpstr>
      <vt:lpstr>Pointer Events</vt:lpstr>
      <vt:lpstr>Handling Pointer Events</vt:lpstr>
      <vt:lpstr>Pointer Capture</vt:lpstr>
      <vt:lpstr>Pointer Capture</vt:lpstr>
      <vt:lpstr>Working with Touch Multi-touch</vt:lpstr>
      <vt:lpstr>Multi-touch</vt:lpstr>
      <vt:lpstr>Multi-touch with Pointer Events</vt:lpstr>
      <vt:lpstr>Multi-touch with Pointer Events</vt:lpstr>
      <vt:lpstr>Multi-touch with Pointer Events</vt:lpstr>
      <vt:lpstr>Default Touch Handling</vt:lpstr>
      <vt:lpstr>Working with Touch Using Hand.js</vt:lpstr>
      <vt:lpstr>Using Hand.js</vt:lpstr>
      <vt:lpstr>Using Hand.js</vt:lpstr>
      <vt:lpstr>Using Hand.js</vt:lpstr>
      <vt:lpstr>Test on All Browsers</vt:lpstr>
      <vt:lpstr>Test on All Browsers Different Browsers  Think Differently</vt:lpstr>
      <vt:lpstr>Browsers think differently!</vt:lpstr>
      <vt:lpstr>Modern.IE</vt:lpstr>
      <vt:lpstr>BrowserStack</vt:lpstr>
      <vt:lpstr>Mobile Browsers</vt:lpstr>
      <vt:lpstr>Mobile Browsers</vt:lpstr>
      <vt:lpstr>Using Vorlon.js</vt:lpstr>
      <vt:lpstr>Test on All Browsers Providing Fallbacks</vt:lpstr>
      <vt:lpstr>Provide Fallbacks</vt:lpstr>
      <vt:lpstr>Common Fallbacks</vt:lpstr>
      <vt:lpstr>SVG Fallback</vt:lpstr>
      <vt:lpstr>SVG Fallback Example</vt:lpstr>
      <vt:lpstr>@2x Image Technique</vt:lpstr>
      <vt:lpstr>@2x Image Technique Example</vt:lpstr>
      <vt:lpstr>Media Query Fallback</vt:lpstr>
      <vt:lpstr>CSS3 Fallbacks</vt:lpstr>
      <vt:lpstr>CSS3 Fallbacks Example</vt:lpstr>
      <vt:lpstr>HTML5 Fallbacks</vt:lpstr>
      <vt:lpstr>References</vt:lpstr>
      <vt:lpstr>References</vt:lpstr>
      <vt:lpstr>References</vt:lpstr>
      <vt:lpstr>References</vt:lpstr>
      <vt:lpstr>References (continued)</vt:lpstr>
      <vt:lpstr>References (continued)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Microsoft Stuff</dc:title>
  <dc:creator>David Catuhe</dc:creator>
  <cp:lastModifiedBy>David Catuhe</cp:lastModifiedBy>
  <cp:revision>69</cp:revision>
  <dcterms:created xsi:type="dcterms:W3CDTF">2012-07-27T01:16:44Z</dcterms:created>
  <dcterms:modified xsi:type="dcterms:W3CDTF">2015-06-18T16:13:55Z</dcterms:modified>
</cp:coreProperties>
</file>