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7"/>
  </p:notesMasterIdLst>
  <p:handoutMasterIdLst>
    <p:handoutMasterId r:id="rId38"/>
  </p:handoutMasterIdLst>
  <p:sldIdLst>
    <p:sldId id="1236" r:id="rId5"/>
    <p:sldId id="1123" r:id="rId6"/>
    <p:sldId id="1269" r:id="rId7"/>
    <p:sldId id="1274" r:id="rId8"/>
    <p:sldId id="1294" r:id="rId9"/>
    <p:sldId id="1289" r:id="rId10"/>
    <p:sldId id="1295" r:id="rId11"/>
    <p:sldId id="1281" r:id="rId12"/>
    <p:sldId id="1283" r:id="rId13"/>
    <p:sldId id="1296" r:id="rId14"/>
    <p:sldId id="1284" r:id="rId15"/>
    <p:sldId id="1291" r:id="rId16"/>
    <p:sldId id="1285" r:id="rId17"/>
    <p:sldId id="1303" r:id="rId18"/>
    <p:sldId id="1286" r:id="rId19"/>
    <p:sldId id="1290" r:id="rId20"/>
    <p:sldId id="1287" r:id="rId21"/>
    <p:sldId id="1278" r:id="rId22"/>
    <p:sldId id="1288" r:id="rId23"/>
    <p:sldId id="1292" r:id="rId24"/>
    <p:sldId id="1293" r:id="rId25"/>
    <p:sldId id="1282" r:id="rId26"/>
    <p:sldId id="1297" r:id="rId27"/>
    <p:sldId id="1299" r:id="rId28"/>
    <p:sldId id="1298" r:id="rId29"/>
    <p:sldId id="1300" r:id="rId30"/>
    <p:sldId id="1301" r:id="rId31"/>
    <p:sldId id="1302" r:id="rId32"/>
    <p:sldId id="1242" r:id="rId33"/>
    <p:sldId id="1275" r:id="rId34"/>
    <p:sldId id="1277" r:id="rId35"/>
    <p:sldId id="1132"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505050"/>
    <a:srgbClr val="4D9ED7"/>
    <a:srgbClr val="002050"/>
    <a:srgbClr val="008272"/>
    <a:srgbClr val="000000"/>
    <a:srgbClr val="D2D2D2"/>
    <a:srgbClr val="BAD80A"/>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9735" autoAdjust="0"/>
  </p:normalViewPr>
  <p:slideViewPr>
    <p:cSldViewPr snapToObjects="1">
      <p:cViewPr varScale="1">
        <p:scale>
          <a:sx n="77" d="100"/>
          <a:sy n="77" d="100"/>
        </p:scale>
        <p:origin x="1212" y="84"/>
      </p:cViewPr>
      <p:guideLst/>
    </p:cSldViewPr>
  </p:slideViewPr>
  <p:outlineViewPr>
    <p:cViewPr>
      <p:scale>
        <a:sx n="33" d="100"/>
        <a:sy n="33" d="100"/>
      </p:scale>
      <p:origin x="0" y="-24636"/>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9" d="100"/>
          <a:sy n="69" d="100"/>
        </p:scale>
        <p:origin x="309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7/25/2014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19</a:t>
            </a:r>
          </a:p>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7/25/2014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ytechready.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54988308-DA46-4504-956E-21F7DECBE5F6}"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656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6198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latin typeface="Segoe UI Light" pitchFamily="34" charset="0"/>
                <a:ea typeface="+mn-ea"/>
                <a:cs typeface="+mn-cs"/>
              </a:rPr>
              <a:t>lengthSquared</a:t>
            </a:r>
            <a:r>
              <a:rPr lang="en-US" sz="900" kern="1200" dirty="0" smtClean="0">
                <a:solidFill>
                  <a:schemeClr val="tx1"/>
                </a:solidFill>
                <a:latin typeface="Segoe UI Light" pitchFamily="34" charset="0"/>
                <a:ea typeface="+mn-ea"/>
                <a:cs typeface="+mn-cs"/>
              </a:rPr>
              <a:t> </a:t>
            </a:r>
            <a:r>
              <a:rPr lang="en-US" sz="900" kern="1200" dirty="0" err="1" smtClean="0">
                <a:solidFill>
                  <a:schemeClr val="tx1"/>
                </a:solidFill>
                <a:latin typeface="Segoe UI Light" pitchFamily="34" charset="0"/>
                <a:ea typeface="+mn-ea"/>
                <a:cs typeface="+mn-cs"/>
              </a:rPr>
              <a:t>dans</a:t>
            </a:r>
            <a:r>
              <a:rPr lang="en-US" sz="900" kern="1200" dirty="0" smtClean="0">
                <a:solidFill>
                  <a:schemeClr val="tx1"/>
                </a:solidFill>
                <a:latin typeface="Segoe UI Light" pitchFamily="34" charset="0"/>
                <a:ea typeface="+mn-ea"/>
                <a:cs typeface="+mn-cs"/>
              </a:rPr>
              <a:t> Collider et</a:t>
            </a:r>
            <a:r>
              <a:rPr lang="en-US" sz="900" kern="1200" baseline="0" dirty="0" smtClean="0">
                <a:solidFill>
                  <a:schemeClr val="tx1"/>
                </a:solidFill>
                <a:latin typeface="Segoe UI Light" pitchFamily="34" charset="0"/>
                <a:ea typeface="+mn-ea"/>
                <a:cs typeface="+mn-cs"/>
              </a:rPr>
              <a:t> demo </a:t>
            </a:r>
            <a:r>
              <a:rPr lang="en-US" sz="900" kern="1200" baseline="0" dirty="0" err="1" smtClean="0">
                <a:solidFill>
                  <a:schemeClr val="tx1"/>
                </a:solidFill>
                <a:latin typeface="Segoe UI Light" pitchFamily="34" charset="0"/>
                <a:ea typeface="+mn-ea"/>
                <a:cs typeface="+mn-cs"/>
              </a:rPr>
              <a:t>dans</a:t>
            </a:r>
            <a:r>
              <a:rPr lang="en-US" sz="900" kern="1200" baseline="0" dirty="0" smtClean="0">
                <a:solidFill>
                  <a:schemeClr val="tx1"/>
                </a:solidFill>
                <a:latin typeface="Segoe UI Light" pitchFamily="34" charset="0"/>
                <a:ea typeface="+mn-ea"/>
                <a:cs typeface="+mn-cs"/>
              </a:rPr>
              <a:t> vs avec la version TS</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07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2467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http://www.typescriptlang.org/</a:t>
            </a:r>
          </a:p>
          <a:p>
            <a:r>
              <a:rPr lang="en-US" dirty="0" smtClean="0"/>
              <a:t>http://www.typescriptlang.org/Playground/#tut=ex1</a:t>
            </a:r>
          </a:p>
          <a:p>
            <a:endParaRPr lang="en-US" dirty="0"/>
          </a:p>
        </p:txBody>
      </p:sp>
      <p:sp>
        <p:nvSpPr>
          <p:cNvPr id="6" name="Date Placeholder 5"/>
          <p:cNvSpPr>
            <a:spLocks noGrp="1"/>
          </p:cNvSpPr>
          <p:nvPr>
            <p:ph type="dt" idx="12"/>
          </p:nvPr>
        </p:nvSpPr>
        <p:spPr/>
        <p:txBody>
          <a:bodyPr/>
          <a:lstStyle/>
          <a:p>
            <a:fld id="{59A47E80-8152-4C93-B5EB-FB5EA07D8999}"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44934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702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Combo</a:t>
            </a:r>
          </a:p>
          <a:p>
            <a:pPr marL="171450" indent="-171450">
              <a:buFontTx/>
              <a:buChar char="-"/>
            </a:pPr>
            <a:r>
              <a:rPr lang="en-US" dirty="0" smtClean="0"/>
              <a:t>F12</a:t>
            </a:r>
            <a:r>
              <a:rPr lang="en-US" baseline="0" dirty="0" smtClean="0"/>
              <a:t> </a:t>
            </a:r>
            <a:r>
              <a:rPr lang="en-US" baseline="0" dirty="0" err="1" smtClean="0"/>
              <a:t>sur</a:t>
            </a:r>
            <a:r>
              <a:rPr lang="en-US" baseline="0" dirty="0" smtClean="0"/>
              <a:t> </a:t>
            </a:r>
            <a:r>
              <a:rPr lang="en-US" baseline="0" dirty="0" err="1" smtClean="0"/>
              <a:t>une</a:t>
            </a:r>
            <a:r>
              <a:rPr lang="en-US" baseline="0" dirty="0" smtClean="0"/>
              <a:t> function</a:t>
            </a:r>
          </a:p>
          <a:p>
            <a:pPr marL="171450" indent="-171450">
              <a:buFontTx/>
              <a:buChar char="-"/>
            </a:pPr>
            <a:r>
              <a:rPr lang="en-US" baseline="0" dirty="0" err="1" smtClean="0"/>
              <a:t>Intellisense</a:t>
            </a:r>
            <a:endParaRPr lang="en-US" baseline="0" dirty="0" smtClean="0"/>
          </a:p>
          <a:p>
            <a:pPr marL="171450" indent="-171450">
              <a:buFontTx/>
              <a:buChar char="-"/>
            </a:pPr>
            <a:r>
              <a:rPr lang="en-US" baseline="0" dirty="0" smtClean="0"/>
              <a:t>Debugger</a:t>
            </a:r>
          </a:p>
          <a:p>
            <a:pPr marL="171450" indent="-171450">
              <a:buFontTx/>
              <a:buChar char="-"/>
            </a:pPr>
            <a:r>
              <a:rPr lang="en-US" baseline="0" dirty="0" smtClean="0"/>
              <a:t>Code map </a:t>
            </a:r>
            <a:r>
              <a:rPr lang="en-US" baseline="0" dirty="0" err="1" smtClean="0"/>
              <a:t>dans</a:t>
            </a:r>
            <a:r>
              <a:rPr lang="en-US" baseline="0" dirty="0" smtClean="0"/>
              <a:t> IE pour debugger</a:t>
            </a:r>
          </a:p>
          <a:p>
            <a:pPr marL="171450" indent="-171450">
              <a:buFontTx/>
              <a:buChar char="-"/>
            </a:pPr>
            <a:r>
              <a:rPr lang="en-US" baseline="0" dirty="0" smtClean="0"/>
              <a:t>Properties windows </a:t>
            </a:r>
            <a:r>
              <a:rPr lang="en-US" baseline="0" dirty="0" err="1" smtClean="0"/>
              <a:t>sur</a:t>
            </a:r>
            <a:r>
              <a:rPr lang="en-US" baseline="0" dirty="0" smtClean="0"/>
              <a:t> le </a:t>
            </a:r>
            <a:r>
              <a:rPr lang="en-US" baseline="0" dirty="0" err="1" smtClean="0"/>
              <a:t>projet</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084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55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inheritance avec </a:t>
            </a:r>
            <a:r>
              <a:rPr lang="en-US" dirty="0" err="1" smtClean="0"/>
              <a:t>baseDispose</a:t>
            </a:r>
            <a:r>
              <a:rPr lang="en-US" dirty="0" smtClean="0"/>
              <a:t> </a:t>
            </a:r>
            <a:r>
              <a:rPr lang="en-US" dirty="0" err="1" smtClean="0"/>
              <a:t>sur</a:t>
            </a:r>
            <a:r>
              <a:rPr lang="en-US" dirty="0" smtClean="0"/>
              <a:t> stdMaterial.js</a:t>
            </a:r>
          </a:p>
          <a:p>
            <a:r>
              <a:rPr lang="en-US" dirty="0" smtClean="0"/>
              <a:t>Gestion</a:t>
            </a:r>
            <a:r>
              <a:rPr lang="en-US" baseline="0" dirty="0" smtClean="0"/>
              <a:t> du this </a:t>
            </a:r>
            <a:r>
              <a:rPr lang="en-US" baseline="0" dirty="0" err="1" smtClean="0"/>
              <a:t>dans</a:t>
            </a:r>
            <a:r>
              <a:rPr lang="en-US" baseline="0" dirty="0" smtClean="0"/>
              <a:t> les callbacks (</a:t>
            </a:r>
            <a:r>
              <a:rPr lang="en-US" baseline="0" dirty="0" err="1" smtClean="0"/>
              <a:t>onPointerMove</a:t>
            </a:r>
            <a:r>
              <a:rPr lang="en-US" baseline="0" dirty="0" smtClean="0"/>
              <a:t> </a:t>
            </a:r>
            <a:r>
              <a:rPr lang="en-US" baseline="0" dirty="0" err="1" smtClean="0"/>
              <a:t>sur</a:t>
            </a:r>
            <a:r>
              <a:rPr lang="en-US" baseline="0" dirty="0" smtClean="0"/>
              <a:t> </a:t>
            </a:r>
            <a:r>
              <a:rPr lang="en-US" baseline="0" dirty="0" err="1" smtClean="0"/>
              <a:t>arcRotateCamera</a:t>
            </a:r>
            <a:r>
              <a:rPr lang="en-US" baseline="0" dirty="0" smtClean="0"/>
              <a:t>)</a:t>
            </a:r>
          </a:p>
          <a:p>
            <a:r>
              <a:rPr lang="en-US" baseline="0" dirty="0" smtClean="0"/>
              <a:t>Properties in </a:t>
            </a:r>
            <a:r>
              <a:rPr lang="en-US" baseline="0" dirty="0" err="1" smtClean="0"/>
              <a:t>instancedMesh</a:t>
            </a:r>
            <a:r>
              <a:rPr lang="en-US" baseline="0" dirty="0" smtClean="0"/>
              <a:t> (visibility)</a:t>
            </a:r>
          </a:p>
          <a:p>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61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5119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7/25/2014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54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http://typescript.codeplex.com/wikipage?title=Roadmap&amp;referringTitle=Home</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7/25/2014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69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DCDBB94D-5393-4E09-8E54-5B7E6E362488}"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12040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563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Start porting Math.js</a:t>
            </a:r>
          </a:p>
          <a:p>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2310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742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1560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7726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68306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2518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as a final slide to recap the objectives of the session to remind attendees what you said would be covered and to highlight that you did indeed cover those points. </a:t>
            </a:r>
            <a:r>
              <a:rPr lang="en-US" sz="900" b="0" kern="1200" baseline="0" dirty="0" smtClean="0">
                <a:solidFill>
                  <a:schemeClr val="tx1"/>
                </a:solidFill>
                <a:latin typeface="Segoe UI" pitchFamily="34" charset="0"/>
                <a:ea typeface="+mn-ea"/>
                <a:cs typeface="+mn-cs"/>
              </a:rPr>
              <a:t>The objectives listed on this slide should match the objectives covered on the required Objective slide at the beginning of your presentation. </a:t>
            </a:r>
            <a:endParaRPr lang="en-US" sz="900" b="1" kern="1200" baseline="0" dirty="0" smtClean="0">
              <a:solidFill>
                <a:schemeClr val="tx1"/>
              </a:solidFill>
              <a:latin typeface="Segoe UI" pitchFamily="34" charset="0"/>
              <a:ea typeface="+mn-ea"/>
              <a:cs typeface="+mn-cs"/>
            </a:endParaRPr>
          </a:p>
          <a:p>
            <a:endParaRPr lang="en-US" sz="900" b="1" kern="1200" baseline="0" dirty="0" smtClean="0">
              <a:solidFill>
                <a:schemeClr val="tx1"/>
              </a:solidFill>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UI" pitchFamily="34" charset="0"/>
                <a:ea typeface="+mn-ea"/>
                <a:cs typeface="+mn-cs"/>
              </a:rPr>
              <a:t>If you have questions, please contact your Track PM. See slide 5 in this template for a complete</a:t>
            </a:r>
            <a:r>
              <a:rPr lang="en-US" sz="900" kern="1200" baseline="0" dirty="0" smtClean="0">
                <a:solidFill>
                  <a:schemeClr val="tx1"/>
                </a:solidFill>
                <a:latin typeface="Segoe UI" pitchFamily="34" charset="0"/>
                <a:ea typeface="+mn-ea"/>
                <a:cs typeface="+mn-cs"/>
              </a:rPr>
              <a:t> list of Tracks and TPMs.</a:t>
            </a:r>
            <a:endParaRPr lang="en-US" sz="900" kern="1200" dirty="0" smtClean="0">
              <a:solidFill>
                <a:schemeClr val="tx1"/>
              </a:solidFill>
              <a:latin typeface="Segoe UI" pitchFamily="34" charset="0"/>
              <a:ea typeface="+mn-ea"/>
              <a:cs typeface="+mn-cs"/>
            </a:endParaRPr>
          </a:p>
          <a:p>
            <a:endParaRPr lang="en-US" sz="900" kern="1200" dirty="0" smtClean="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fld id="{2EC64DE5-4A80-4049-BDC7-E36CCA811281}" type="datetime1">
              <a:rPr lang="en-US" smtClean="0"/>
              <a:pPr/>
              <a:t>7/25/2014</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30</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7199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kern="1200" dirty="0" smtClean="0">
                <a:solidFill>
                  <a:schemeClr val="tx1"/>
                </a:solidFill>
                <a:latin typeface="Segoe UI" pitchFamily="34" charset="0"/>
                <a:ea typeface="+mn-ea"/>
                <a:cs typeface="+mn-cs"/>
              </a:rPr>
              <a:t>This slide is required. </a:t>
            </a:r>
            <a:r>
              <a:rPr lang="en-US" sz="900" b="1" u="sng" kern="1200" dirty="0" smtClean="0">
                <a:solidFill>
                  <a:schemeClr val="tx1"/>
                </a:solidFill>
                <a:latin typeface="Segoe UI" pitchFamily="34" charset="0"/>
                <a:ea typeface="+mn-ea"/>
                <a:cs typeface="+mn-cs"/>
              </a:rPr>
              <a:t>Do NOT delete</a:t>
            </a:r>
            <a:r>
              <a:rPr lang="en-US" sz="900" b="1" kern="1200" dirty="0" smtClean="0">
                <a:solidFill>
                  <a:schemeClr val="tx1"/>
                </a:solidFill>
                <a:latin typeface="Segoe UI" pitchFamily="34" charset="0"/>
                <a:ea typeface="+mn-ea"/>
                <a:cs typeface="+mn-cs"/>
              </a:rPr>
              <a:t>. This should be the first slide after your Title Slide. </a:t>
            </a:r>
            <a:r>
              <a:rPr lang="en-US" sz="900" kern="1200" dirty="0" smtClean="0">
                <a:solidFill>
                  <a:schemeClr val="tx1"/>
                </a:solidFill>
                <a:latin typeface="Segoe UI" pitchFamily="34" charset="0"/>
                <a:ea typeface="+mn-ea"/>
                <a:cs typeface="+mn-cs"/>
              </a:rPr>
              <a:t>This is an important year and we need to arm our attendees with the information they can use to Grow Share! Please ensure that your objectives are SMART (defined below) and that they will enable them to go in and win against the competition to grow share.</a:t>
            </a:r>
            <a:r>
              <a:rPr lang="en-US" sz="900" b="1" kern="1200" dirty="0" smtClean="0">
                <a:solidFill>
                  <a:schemeClr val="tx1"/>
                </a:solidFill>
                <a:latin typeface="Segoe UI" pitchFamily="34" charset="0"/>
                <a:ea typeface="+mn-ea"/>
                <a:cs typeface="+mn-cs"/>
              </a:rPr>
              <a:t> If you have questions, please contact your Track PM for guidance. We have also posted guidance on writing good objectives, out on the Speaker Portal (</a:t>
            </a:r>
            <a:r>
              <a:rPr lang="en-US" sz="900" b="1" u="sng" kern="1200" dirty="0" smtClean="0">
                <a:solidFill>
                  <a:schemeClr val="tx1"/>
                </a:solidFill>
                <a:latin typeface="Segoe UI" pitchFamily="34" charset="0"/>
                <a:ea typeface="+mn-ea"/>
                <a:cs typeface="+mn-cs"/>
                <a:hlinkClick r:id="rId3"/>
              </a:rPr>
              <a:t>https://www.mytechready.com</a:t>
            </a:r>
            <a:r>
              <a:rPr lang="en-US" sz="900" b="1" kern="1200" dirty="0" smtClean="0">
                <a:solidFill>
                  <a:schemeClr val="tx1"/>
                </a:solidFill>
                <a:latin typeface="Segoe UI" pitchFamily="34" charset="0"/>
                <a:ea typeface="+mn-ea"/>
                <a:cs typeface="+mn-cs"/>
              </a:rPr>
              <a:t>). </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p>
          <a:p>
            <a:pPr lvl="1">
              <a:buFont typeface="Arial" pitchFamily="34" charset="0"/>
              <a:buChar char="•"/>
            </a:pPr>
            <a:r>
              <a:rPr lang="en-US" sz="900" kern="1200" dirty="0" smtClean="0">
                <a:solidFill>
                  <a:schemeClr val="tx1"/>
                </a:solidFill>
                <a:latin typeface="Segoe UI" pitchFamily="34" charset="0"/>
                <a:ea typeface="+mn-ea"/>
                <a:cs typeface="+mn-cs"/>
              </a:rPr>
              <a:t>This slide should introduce the session by identifying how this information helps the attendee, partners and customers be more successful. Why is this content important?</a:t>
            </a:r>
          </a:p>
          <a:p>
            <a:pPr lvl="1">
              <a:buFont typeface="Arial" pitchFamily="34" charset="0"/>
              <a:buChar char="•"/>
            </a:pPr>
            <a:r>
              <a:rPr lang="en-US" sz="900" kern="1200" dirty="0" smtClean="0">
                <a:solidFill>
                  <a:schemeClr val="tx1"/>
                </a:solidFill>
                <a:latin typeface="Segoe UI" pitchFamily="34" charset="0"/>
                <a:ea typeface="+mn-ea"/>
                <a:cs typeface="+mn-cs"/>
              </a:rPr>
              <a:t>This slide should call out what’s important about the session (sort of the why should we care, why is this important and how will it help our customers/partners be successful) as well as the key takeaways/objectives associated with the session. Call out what attendees will be able to execute on using the information gained in this session. What will they be able to walk away from this session and execute on with their customers.</a:t>
            </a:r>
          </a:p>
          <a:p>
            <a:pPr lvl="1">
              <a:buFont typeface="Arial" pitchFamily="34" charset="0"/>
              <a:buChar char="•"/>
            </a:pPr>
            <a:r>
              <a:rPr lang="en-US" sz="900" kern="1200" dirty="0" smtClean="0">
                <a:solidFill>
                  <a:schemeClr val="tx1"/>
                </a:solidFill>
                <a:latin typeface="Segoe UI" pitchFamily="34" charset="0"/>
                <a:ea typeface="+mn-ea"/>
                <a:cs typeface="+mn-cs"/>
              </a:rPr>
              <a:t>Good Objectives should be </a:t>
            </a:r>
            <a:r>
              <a:rPr lang="en-US" sz="900" b="1" kern="1200" dirty="0" smtClean="0">
                <a:solidFill>
                  <a:schemeClr val="tx1"/>
                </a:solidFill>
                <a:latin typeface="Segoe UI" pitchFamily="34" charset="0"/>
                <a:ea typeface="+mn-ea"/>
                <a:cs typeface="+mn-cs"/>
              </a:rPr>
              <a:t>SMART</a:t>
            </a:r>
            <a:r>
              <a:rPr lang="en-US" sz="900" kern="1200" dirty="0" smtClean="0">
                <a:solidFill>
                  <a:schemeClr val="tx1"/>
                </a:solidFill>
                <a:latin typeface="Segoe UI" pitchFamily="34" charset="0"/>
                <a:ea typeface="+mn-ea"/>
                <a:cs typeface="+mn-cs"/>
              </a:rPr>
              <a:t> (specific, measurable, achievable, realistic, time-bound). Focus on the key takeaways and why this information is important to the attendee, our partners and our customers.</a:t>
            </a:r>
          </a:p>
          <a:p>
            <a:pPr lvl="1">
              <a:buFont typeface="Arial" pitchFamily="34" charset="0"/>
              <a:buChar char="•"/>
            </a:pPr>
            <a:r>
              <a:rPr lang="en-US" sz="900" kern="1200" dirty="0" smtClean="0">
                <a:solidFill>
                  <a:schemeClr val="tx1"/>
                </a:solidFill>
                <a:latin typeface="Segoe UI" pitchFamily="34" charset="0"/>
                <a:ea typeface="+mn-ea"/>
                <a:cs typeface="+mn-cs"/>
              </a:rPr>
              <a:t>Each session has objectives defined and published on </a:t>
            </a:r>
            <a:r>
              <a:rPr lang="en-US" sz="900" u="sng" kern="1200" dirty="0" smtClean="0">
                <a:solidFill>
                  <a:schemeClr val="tx1"/>
                </a:solidFill>
                <a:latin typeface="Segoe UI" pitchFamily="34" charset="0"/>
                <a:ea typeface="+mn-ea"/>
                <a:cs typeface="+mn-cs"/>
                <a:hlinkClick r:id="rId3"/>
              </a:rPr>
              <a:t>www.mytechready.com</a:t>
            </a:r>
            <a:r>
              <a:rPr lang="en-US" sz="900" kern="1200" dirty="0" smtClean="0">
                <a:solidFill>
                  <a:schemeClr val="tx1"/>
                </a:solidFill>
                <a:latin typeface="Segoe UI" pitchFamily="34" charset="0"/>
                <a:ea typeface="+mn-ea"/>
                <a:cs typeface="+mn-cs"/>
              </a:rPr>
              <a:t>, please work with your Track PM to call these out here in the slide deck.</a:t>
            </a:r>
          </a:p>
          <a:p>
            <a:endParaRPr lang="en-US" sz="900" kern="1200" dirty="0" smtClean="0">
              <a:solidFill>
                <a:schemeClr val="tx1"/>
              </a:solidFill>
              <a:latin typeface="Segoe UI" pitchFamily="34" charset="0"/>
              <a:ea typeface="+mn-ea"/>
              <a:cs typeface="+mn-cs"/>
            </a:endParaRPr>
          </a:p>
          <a:p>
            <a:pPr lvl="0"/>
            <a:r>
              <a:rPr lang="en-US" sz="900" kern="1200" dirty="0" smtClean="0">
                <a:solidFill>
                  <a:schemeClr val="tx1"/>
                </a:solidFill>
                <a:latin typeface="Segoe UI" pitchFamily="34" charset="0"/>
                <a:ea typeface="+mn-ea"/>
                <a:cs typeface="+mn-cs"/>
              </a:rPr>
              <a:t>If you have questions, please contact your Track PM. See slide 5 in this template for a complete</a:t>
            </a:r>
            <a:r>
              <a:rPr lang="en-US" sz="900" kern="1200" baseline="0" dirty="0" smtClean="0">
                <a:solidFill>
                  <a:schemeClr val="tx1"/>
                </a:solidFill>
                <a:latin typeface="Segoe UI" pitchFamily="34" charset="0"/>
                <a:ea typeface="+mn-ea"/>
                <a:cs typeface="+mn-cs"/>
              </a:rPr>
              <a:t> list of Tracks and TPMs.</a:t>
            </a:r>
          </a:p>
          <a:p>
            <a:pPr lvl="0"/>
            <a:endParaRPr lang="en-US" sz="900" kern="1200" dirty="0" smtClean="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7/25/2014</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4</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089705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latin typeface="Segoe"/>
              </a:rPr>
              <a:t>Speakers: </a:t>
            </a:r>
            <a:r>
              <a:rPr lang="en-US" dirty="0" smtClean="0">
                <a:latin typeface="Segoe"/>
              </a:rPr>
              <a:t>The</a:t>
            </a:r>
            <a:r>
              <a:rPr lang="en-US" baseline="0" dirty="0" smtClean="0">
                <a:latin typeface="Segoe"/>
              </a:rPr>
              <a:t> Launch Video button is not activated at this time. </a:t>
            </a:r>
            <a:r>
              <a:rPr lang="en-US" dirty="0" smtClean="0">
                <a:latin typeface="Segoe"/>
              </a:rPr>
              <a:t>Please note this slide will be exchanged for the actual evaluation slide onsite when it will be linked to videos designed to encourage attendees to complete their </a:t>
            </a:r>
            <a:r>
              <a:rPr lang="en-US" dirty="0" err="1" smtClean="0">
                <a:latin typeface="Segoe"/>
              </a:rPr>
              <a:t>evals</a:t>
            </a:r>
            <a:r>
              <a:rPr lang="en-US" dirty="0" smtClean="0">
                <a:latin typeface="Segoe"/>
              </a:rPr>
              <a:t>. During your session, the evaluation video needs to be activated by </a:t>
            </a:r>
            <a:r>
              <a:rPr lang="en-US" b="1" dirty="0" smtClean="0">
                <a:latin typeface="Segoe"/>
              </a:rPr>
              <a:t>you</a:t>
            </a:r>
            <a:r>
              <a:rPr lang="en-US" dirty="0" smtClean="0">
                <a:latin typeface="Segoe"/>
              </a:rPr>
              <a:t> clicking on the launch</a:t>
            </a:r>
            <a:r>
              <a:rPr lang="en-US" baseline="0" dirty="0" smtClean="0">
                <a:latin typeface="Segoe"/>
              </a:rPr>
              <a:t> video button </a:t>
            </a:r>
            <a:r>
              <a:rPr lang="en-US" dirty="0" smtClean="0">
                <a:latin typeface="Segoe"/>
              </a:rPr>
              <a:t>on this slide.</a:t>
            </a:r>
          </a:p>
          <a:p>
            <a:endParaRPr lang="en-US" dirty="0"/>
          </a:p>
        </p:txBody>
      </p:sp>
      <p:sp>
        <p:nvSpPr>
          <p:cNvPr id="8" name="Date Placeholder 7"/>
          <p:cNvSpPr>
            <a:spLocks noGrp="1"/>
          </p:cNvSpPr>
          <p:nvPr>
            <p:ph type="dt" idx="10"/>
          </p:nvPr>
        </p:nvSpPr>
        <p:spPr/>
        <p:txBody>
          <a:bodyPr/>
          <a:lstStyle/>
          <a:p>
            <a:fld id="{FAE93440-8CE8-4345-AA9F-8886942F5E27}" type="datetime1">
              <a:rPr lang="en-US" smtClean="0"/>
              <a:pPr/>
              <a:t>7/25/2014</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42264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7/25/2014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DCDBB94D-5393-4E09-8E54-5B7E6E362488}"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026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E418D330-00C2-4D68-9C01-E80678326DBC}"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1514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a:t>
            </a:r>
            <a:r>
              <a:rPr lang="en-US" baseline="0" dirty="0" smtClean="0"/>
              <a:t> visual studio / </a:t>
            </a:r>
            <a:r>
              <a:rPr lang="en-US" baseline="0" dirty="0" err="1" smtClean="0"/>
              <a:t>Github</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6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DCDBB94D-5393-4E09-8E54-5B7E6E362488}"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880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878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Avant / </a:t>
            </a:r>
            <a:r>
              <a:rPr lang="en-US" dirty="0" err="1" smtClean="0"/>
              <a:t>apres</a:t>
            </a:r>
            <a:r>
              <a:rPr lang="en-US" dirty="0" smtClean="0"/>
              <a:t> </a:t>
            </a:r>
            <a:r>
              <a:rPr lang="en-US" dirty="0" err="1" smtClean="0"/>
              <a:t>sur</a:t>
            </a:r>
            <a:r>
              <a:rPr lang="en-US" dirty="0" smtClean="0"/>
              <a:t> BABYLON.Color3</a:t>
            </a:r>
          </a:p>
          <a:p>
            <a:endParaRPr lang="en-US" dirty="0"/>
          </a:p>
        </p:txBody>
      </p:sp>
      <p:sp>
        <p:nvSpPr>
          <p:cNvPr id="6" name="Date Placeholder 5"/>
          <p:cNvSpPr>
            <a:spLocks noGrp="1"/>
          </p:cNvSpPr>
          <p:nvPr>
            <p:ph type="dt" idx="12"/>
          </p:nvPr>
        </p:nvSpPr>
        <p:spPr/>
        <p:txBody>
          <a:bodyPr/>
          <a:lstStyle/>
          <a:p>
            <a:fld id="{0097E157-E0D5-46B4-9986-DBFE9E7E9A3F}" type="datetime1">
              <a:rPr lang="en-US" smtClean="0"/>
              <a:t>7/25/2014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2161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emf"/><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607309" y="6182440"/>
            <a:ext cx="1552931" cy="332660"/>
          </a:xfrm>
          <a:prstGeom prst="rect">
            <a:avLst/>
          </a:prstGeom>
        </p:spPr>
      </p:pic>
      <p:pic>
        <p:nvPicPr>
          <p:cNvPr id="3" name="Picture 2"/>
          <p:cNvPicPr>
            <a:picLocks noChangeAspect="1"/>
          </p:cNvPicPr>
          <p:nvPr userDrawn="1"/>
        </p:nvPicPr>
        <p:blipFill>
          <a:blip r:embed="rId5">
            <a:lum bright="100000"/>
          </a:blip>
          <a:stretch>
            <a:fillRect/>
          </a:stretch>
        </p:blipFill>
        <p:spPr>
          <a:xfrm>
            <a:off x="457200" y="423276"/>
            <a:ext cx="7148251" cy="1350756"/>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529240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134159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391835053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757448" y="304193"/>
            <a:ext cx="4409440" cy="6400800"/>
          </a:xfrm>
          <a:prstGeom prst="rect">
            <a:avLst/>
          </a:prstGeom>
        </p:spPr>
      </p:pic>
      <p:sp>
        <p:nvSpPr>
          <p:cNvPr id="7"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931818" y="2952527"/>
            <a:ext cx="8504657" cy="4041998"/>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67" r:id="rId2"/>
    <p:sldLayoutId id="2147484215" r:id="rId3"/>
    <p:sldLayoutId id="2147484216" r:id="rId4"/>
    <p:sldLayoutId id="2147484105" r:id="rId5"/>
    <p:sldLayoutId id="2147484182" r:id="rId6"/>
    <p:sldLayoutId id="2147484130" r:id="rId7"/>
    <p:sldLayoutId id="2147484101" r:id="rId8"/>
    <p:sldLayoutId id="2147484102" r:id="rId9"/>
    <p:sldLayoutId id="2147484098" r:id="rId10"/>
    <p:sldLayoutId id="2147484212" r:id="rId11"/>
    <p:sldLayoutId id="2147484086" r:id="rId12"/>
    <p:sldLayoutId id="2147484211" r:id="rId13"/>
    <p:sldLayoutId id="2147484100" r:id="rId14"/>
    <p:sldLayoutId id="2147484213" r:id="rId15"/>
    <p:sldLayoutId id="2147484089" r:id="rId16"/>
    <p:sldLayoutId id="2147484214" r:id="rId17"/>
    <p:sldLayoutId id="2147484092" r:id="rId18"/>
    <p:sldLayoutId id="2147484190" r:id="rId19"/>
    <p:sldLayoutId id="2147484195" r:id="rId20"/>
    <p:sldLayoutId id="2147484209" r:id="rId21"/>
    <p:sldLayoutId id="2147484196" r:id="rId22"/>
    <p:sldLayoutId id="2147484208" r:id="rId23"/>
    <p:sldLayoutId id="2147484192" r:id="rId24"/>
    <p:sldLayoutId id="2147484189" r:id="rId25"/>
    <p:sldLayoutId id="2147484194" r:id="rId26"/>
    <p:sldLayoutId id="2147484127" r:id="rId27"/>
    <p:sldLayoutId id="2147484093" r:id="rId28"/>
    <p:sldLayoutId id="2147484129" r:id="rId29"/>
    <p:sldLayoutId id="2147484207" r:id="rId30"/>
    <p:sldLayoutId id="2147484203"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typescriptlang.org/"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hyperlink" Target="http://typescript.codeplex.com/documentation" TargetMode="External"/><Relationship Id="rId5" Type="http://schemas.openxmlformats.org/officeDocument/2006/relationships/hyperlink" Target="http://typescript.codeplex.com/" TargetMode="External"/><Relationship Id="rId4" Type="http://schemas.openxmlformats.org/officeDocument/2006/relationships/hyperlink" Target="http://www.typescriptlang.org/Playgrou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www.mytechready.com/"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17587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2"/>
          </p:nvPr>
        </p:nvSpPr>
        <p:spPr/>
        <p:txBody>
          <a:bodyPr/>
          <a:lstStyle/>
          <a:p>
            <a:r>
              <a:rPr lang="en-US" dirty="0" smtClean="0"/>
              <a:t>What does TypeScript generate?</a:t>
            </a:r>
            <a:endParaRPr lang="en-US" dirty="0"/>
          </a:p>
        </p:txBody>
      </p:sp>
    </p:spTree>
    <p:extLst>
      <p:ext uri="{BB962C8B-B14F-4D97-AF65-F5344CB8AC3E}">
        <p14:creationId xmlns:p14="http://schemas.microsoft.com/office/powerpoint/2010/main" val="278341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Babylon.js is an </a:t>
            </a:r>
            <a:r>
              <a:rPr lang="en-US" b="1" dirty="0" smtClean="0">
                <a:latin typeface="+mn-lt"/>
              </a:rPr>
              <a:t>open source </a:t>
            </a:r>
            <a:r>
              <a:rPr lang="en-US" dirty="0" smtClean="0"/>
              <a:t>framework</a:t>
            </a:r>
            <a:endParaRPr lang="en-US" dirty="0"/>
          </a:p>
        </p:txBody>
      </p:sp>
    </p:spTree>
    <p:extLst>
      <p:ext uri="{BB962C8B-B14F-4D97-AF65-F5344CB8AC3E}">
        <p14:creationId xmlns:p14="http://schemas.microsoft.com/office/powerpoint/2010/main" val="15713450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Finding awful bugs</a:t>
            </a:r>
            <a:endParaRPr lang="en-US" dirty="0"/>
          </a:p>
        </p:txBody>
      </p:sp>
    </p:spTree>
    <p:extLst>
      <p:ext uri="{BB962C8B-B14F-4D97-AF65-F5344CB8AC3E}">
        <p14:creationId xmlns:p14="http://schemas.microsoft.com/office/powerpoint/2010/main" val="406395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TypeScript is </a:t>
            </a:r>
            <a:r>
              <a:rPr lang="en-US" b="1" dirty="0" smtClean="0">
                <a:latin typeface="+mn-lt"/>
              </a:rPr>
              <a:t>open source</a:t>
            </a:r>
            <a:endParaRPr lang="en-US" dirty="0"/>
          </a:p>
        </p:txBody>
      </p:sp>
    </p:spTree>
    <p:extLst>
      <p:ext uri="{BB962C8B-B14F-4D97-AF65-F5344CB8AC3E}">
        <p14:creationId xmlns:p14="http://schemas.microsoft.com/office/powerpoint/2010/main" val="40788175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801314"/>
          </a:xfrm>
        </p:spPr>
        <p:txBody>
          <a:bodyPr/>
          <a:lstStyle/>
          <a:p>
            <a:r>
              <a:rPr lang="en-US" dirty="0" smtClean="0"/>
              <a:t>Node.js</a:t>
            </a:r>
          </a:p>
          <a:p>
            <a:r>
              <a:rPr lang="en-US" dirty="0" smtClean="0"/>
              <a:t>Eclipse</a:t>
            </a:r>
          </a:p>
          <a:p>
            <a:r>
              <a:rPr lang="en-US" dirty="0" smtClean="0"/>
              <a:t>Sublime Text</a:t>
            </a:r>
          </a:p>
          <a:p>
            <a:r>
              <a:rPr lang="en-US" dirty="0" err="1" smtClean="0"/>
              <a:t>WebStorm</a:t>
            </a:r>
            <a:endParaRPr lang="en-US" dirty="0" smtClean="0"/>
          </a:p>
          <a:p>
            <a:r>
              <a:rPr lang="en-US" dirty="0" err="1" smtClean="0"/>
              <a:t>Emacs</a:t>
            </a:r>
            <a:endParaRPr lang="en-US" dirty="0" smtClean="0"/>
          </a:p>
          <a:p>
            <a:r>
              <a:rPr lang="en-US" dirty="0" smtClean="0"/>
              <a:t>VI</a:t>
            </a:r>
          </a:p>
          <a:p>
            <a:r>
              <a:rPr lang="en-US" dirty="0" smtClean="0"/>
              <a:t>Visual Studio 2012 / 2013</a:t>
            </a:r>
            <a:endParaRPr lang="en-US" dirty="0"/>
          </a:p>
        </p:txBody>
      </p:sp>
      <p:sp>
        <p:nvSpPr>
          <p:cNvPr id="17" name="Title 16"/>
          <p:cNvSpPr>
            <a:spLocks noGrp="1"/>
          </p:cNvSpPr>
          <p:nvPr>
            <p:ph type="title"/>
          </p:nvPr>
        </p:nvSpPr>
        <p:spPr/>
        <p:txBody>
          <a:bodyPr/>
          <a:lstStyle/>
          <a:p>
            <a:r>
              <a:rPr lang="en-US" dirty="0" smtClean="0"/>
              <a:t>Develop with TypeScript</a:t>
            </a:r>
            <a:endParaRPr lang="en-US" dirty="0"/>
          </a:p>
        </p:txBody>
      </p:sp>
    </p:spTree>
    <p:extLst>
      <p:ext uri="{BB962C8B-B14F-4D97-AF65-F5344CB8AC3E}">
        <p14:creationId xmlns:p14="http://schemas.microsoft.com/office/powerpoint/2010/main" val="203801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TypeScript is </a:t>
            </a:r>
            <a:r>
              <a:rPr lang="en-US" b="1" dirty="0" smtClean="0">
                <a:latin typeface="+mn-lt"/>
              </a:rPr>
              <a:t>incredibly </a:t>
            </a:r>
            <a:r>
              <a:rPr lang="en-US" dirty="0" smtClean="0"/>
              <a:t>efficient with Visual Studio</a:t>
            </a:r>
            <a:endParaRPr lang="en-US" dirty="0"/>
          </a:p>
        </p:txBody>
      </p:sp>
    </p:spTree>
    <p:extLst>
      <p:ext uri="{BB962C8B-B14F-4D97-AF65-F5344CB8AC3E}">
        <p14:creationId xmlns:p14="http://schemas.microsoft.com/office/powerpoint/2010/main" val="26135758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Using Visual Studio 2013 Update 2 with TypeScript</a:t>
            </a:r>
            <a:endParaRPr lang="en-US" dirty="0"/>
          </a:p>
        </p:txBody>
      </p:sp>
    </p:spTree>
    <p:extLst>
      <p:ext uri="{BB962C8B-B14F-4D97-AF65-F5344CB8AC3E}">
        <p14:creationId xmlns:p14="http://schemas.microsoft.com/office/powerpoint/2010/main" val="25351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TypeScript clearly </a:t>
            </a:r>
            <a:r>
              <a:rPr lang="en-US" b="1" dirty="0" smtClean="0">
                <a:latin typeface="+mn-lt"/>
              </a:rPr>
              <a:t>simplifies</a:t>
            </a:r>
            <a:r>
              <a:rPr lang="en-US" dirty="0" smtClean="0"/>
              <a:t> your code</a:t>
            </a:r>
            <a:endParaRPr lang="en-US" dirty="0"/>
          </a:p>
        </p:txBody>
      </p:sp>
    </p:spTree>
    <p:extLst>
      <p:ext uri="{BB962C8B-B14F-4D97-AF65-F5344CB8AC3E}">
        <p14:creationId xmlns:p14="http://schemas.microsoft.com/office/powerpoint/2010/main" val="1790914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Handling inheritance</a:t>
            </a:r>
            <a:br>
              <a:rPr lang="en-US" dirty="0" smtClean="0"/>
            </a:br>
            <a:r>
              <a:rPr lang="en-US" dirty="0" smtClean="0"/>
              <a:t>This is not that</a:t>
            </a:r>
          </a:p>
          <a:p>
            <a:r>
              <a:rPr lang="en-US" dirty="0" smtClean="0"/>
              <a:t>Adding properties</a:t>
            </a:r>
            <a:endParaRPr lang="en-US" dirty="0"/>
          </a:p>
        </p:txBody>
      </p:sp>
    </p:spTree>
    <p:extLst>
      <p:ext uri="{BB962C8B-B14F-4D97-AF65-F5344CB8AC3E}">
        <p14:creationId xmlns:p14="http://schemas.microsoft.com/office/powerpoint/2010/main" val="379596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a:t>
            </a:r>
            <a:r>
              <a:rPr lang="en-US" b="1" dirty="0" smtClean="0">
                <a:latin typeface="+mn-lt"/>
              </a:rPr>
              <a:t>future</a:t>
            </a:r>
            <a:r>
              <a:rPr lang="en-US" dirty="0" smtClean="0"/>
              <a:t>…</a:t>
            </a:r>
            <a:endParaRPr lang="en-US" dirty="0"/>
          </a:p>
        </p:txBody>
      </p:sp>
    </p:spTree>
    <p:extLst>
      <p:ext uri="{BB962C8B-B14F-4D97-AF65-F5344CB8AC3E}">
        <p14:creationId xmlns:p14="http://schemas.microsoft.com/office/powerpoint/2010/main" val="2848698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David Catuhe</a:t>
            </a:r>
          </a:p>
          <a:p>
            <a:r>
              <a:rPr lang="en-US" dirty="0" smtClean="0"/>
              <a:t>Senior Program Manager</a:t>
            </a:r>
          </a:p>
          <a:p>
            <a:r>
              <a:rPr lang="en-US" dirty="0" smtClean="0"/>
              <a:t>DX</a:t>
            </a:r>
            <a:endParaRPr lang="en-US" dirty="0"/>
          </a:p>
        </p:txBody>
      </p:sp>
      <p:sp>
        <p:nvSpPr>
          <p:cNvPr id="4" name="Title 3"/>
          <p:cNvSpPr>
            <a:spLocks noGrp="1"/>
          </p:cNvSpPr>
          <p:nvPr>
            <p:ph type="title"/>
          </p:nvPr>
        </p:nvSpPr>
        <p:spPr/>
        <p:txBody>
          <a:bodyPr/>
          <a:lstStyle/>
          <a:p>
            <a:r>
              <a:rPr lang="en-US" dirty="0" smtClean="0"/>
              <a:t>Using TypeScript in a big open source project</a:t>
            </a:r>
            <a:endParaRPr lang="en-US" dirty="0"/>
          </a:p>
        </p:txBody>
      </p:sp>
      <p:sp>
        <p:nvSpPr>
          <p:cNvPr id="2" name="Text Placeholder 1"/>
          <p:cNvSpPr>
            <a:spLocks noGrp="1"/>
          </p:cNvSpPr>
          <p:nvPr>
            <p:ph type="body" sz="quarter" idx="13"/>
          </p:nvPr>
        </p:nvSpPr>
        <p:spPr/>
        <p:txBody>
          <a:bodyPr/>
          <a:lstStyle/>
          <a:p>
            <a:r>
              <a:rPr lang="en-US" dirty="0" smtClean="0"/>
              <a:t>DEV221</a:t>
            </a:r>
            <a:endParaRPr lang="en-US" dirty="0"/>
          </a:p>
        </p:txBody>
      </p:sp>
    </p:spTree>
    <p:extLst>
      <p:ext uri="{BB962C8B-B14F-4D97-AF65-F5344CB8AC3E}">
        <p14:creationId xmlns:p14="http://schemas.microsoft.com/office/powerpoint/2010/main" val="278580363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promise / callbacks hell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855" y="1363662"/>
            <a:ext cx="6554764" cy="5509124"/>
          </a:xfrm>
          <a:prstGeom prst="rect">
            <a:avLst/>
          </a:prstGeom>
        </p:spPr>
      </p:pic>
    </p:spTree>
    <p:extLst>
      <p:ext uri="{BB962C8B-B14F-4D97-AF65-F5344CB8AC3E}">
        <p14:creationId xmlns:p14="http://schemas.microsoft.com/office/powerpoint/2010/main" val="224650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Can become just gorgeous…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328" y="2201862"/>
            <a:ext cx="6245818" cy="3076575"/>
          </a:xfrm>
          <a:prstGeom prst="rect">
            <a:avLst/>
          </a:prstGeom>
        </p:spPr>
      </p:pic>
    </p:spTree>
    <p:extLst>
      <p:ext uri="{BB962C8B-B14F-4D97-AF65-F5344CB8AC3E}">
        <p14:creationId xmlns:p14="http://schemas.microsoft.com/office/powerpoint/2010/main" val="255570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port from </a:t>
            </a:r>
            <a:r>
              <a:rPr lang="en-US" b="1" dirty="0" smtClean="0">
                <a:latin typeface="+mn-lt"/>
              </a:rPr>
              <a:t>JavaScript</a:t>
            </a:r>
            <a:r>
              <a:rPr lang="en-US" dirty="0" smtClean="0"/>
              <a:t> to </a:t>
            </a:r>
            <a:r>
              <a:rPr lang="en-US" b="1" dirty="0" smtClean="0">
                <a:latin typeface="+mn-lt"/>
              </a:rPr>
              <a:t>TypeScript</a:t>
            </a:r>
            <a:r>
              <a:rPr lang="en-US" dirty="0" smtClean="0"/>
              <a:t> ?</a:t>
            </a:r>
            <a:endParaRPr lang="en-US" dirty="0"/>
          </a:p>
        </p:txBody>
      </p:sp>
      <p:sp>
        <p:nvSpPr>
          <p:cNvPr id="31" name="Picture Placeholder 30"/>
          <p:cNvSpPr>
            <a:spLocks noGrp="1"/>
          </p:cNvSpPr>
          <p:nvPr>
            <p:ph type="pic" sz="quarter" idx="10"/>
          </p:nvPr>
        </p:nvSpPr>
        <p:spPr/>
      </p:sp>
    </p:spTree>
    <p:extLst>
      <p:ext uri="{BB962C8B-B14F-4D97-AF65-F5344CB8AC3E}">
        <p14:creationId xmlns:p14="http://schemas.microsoft.com/office/powerpoint/2010/main" val="111101333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t>
            </a:r>
            <a:r>
              <a:rPr lang="en-US" b="1" dirty="0" smtClean="0">
                <a:latin typeface="+mn-lt"/>
              </a:rPr>
              <a:t>ground up</a:t>
            </a:r>
            <a:r>
              <a:rPr lang="en-US" dirty="0" smtClean="0"/>
              <a:t>…</a:t>
            </a:r>
            <a:endParaRPr lang="en-US" dirty="0"/>
          </a:p>
        </p:txBody>
      </p:sp>
    </p:spTree>
    <p:extLst>
      <p:ext uri="{BB962C8B-B14F-4D97-AF65-F5344CB8AC3E}">
        <p14:creationId xmlns:p14="http://schemas.microsoft.com/office/powerpoint/2010/main" val="22050378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Porting Babylon.math.js</a:t>
            </a:r>
            <a:endParaRPr lang="en-US" dirty="0"/>
          </a:p>
        </p:txBody>
      </p:sp>
    </p:spTree>
    <p:extLst>
      <p:ext uri="{BB962C8B-B14F-4D97-AF65-F5344CB8AC3E}">
        <p14:creationId xmlns:p14="http://schemas.microsoft.com/office/powerpoint/2010/main" val="147061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 afraid to </a:t>
            </a:r>
            <a:r>
              <a:rPr lang="en-US" b="1" dirty="0" smtClean="0">
                <a:latin typeface="+mn-lt"/>
              </a:rPr>
              <a:t>mix</a:t>
            </a:r>
            <a:r>
              <a:rPr lang="en-US" dirty="0" smtClean="0"/>
              <a:t> things up</a:t>
            </a:r>
            <a:endParaRPr lang="en-US" dirty="0"/>
          </a:p>
        </p:txBody>
      </p:sp>
    </p:spTree>
    <p:extLst>
      <p:ext uri="{BB962C8B-B14F-4D97-AF65-F5344CB8AC3E}">
        <p14:creationId xmlns:p14="http://schemas.microsoft.com/office/powerpoint/2010/main" val="22295785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Current status of Babylon.js</a:t>
            </a:r>
            <a:endParaRPr lang="en-US" dirty="0"/>
          </a:p>
        </p:txBody>
      </p:sp>
    </p:spTree>
    <p:extLst>
      <p:ext uri="{BB962C8B-B14F-4D97-AF65-F5344CB8AC3E}">
        <p14:creationId xmlns:p14="http://schemas.microsoft.com/office/powerpoint/2010/main" val="14300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dirty="0" smtClean="0">
                <a:latin typeface="+mn-lt"/>
              </a:rPr>
              <a:t>interfaces</a:t>
            </a:r>
            <a:r>
              <a:rPr lang="en-US" dirty="0" smtClean="0"/>
              <a:t> and </a:t>
            </a:r>
            <a:r>
              <a:rPr lang="en-US" b="1" dirty="0" err="1" smtClean="0">
                <a:latin typeface="+mn-lt"/>
              </a:rPr>
              <a:t>mixins</a:t>
            </a:r>
            <a:endParaRPr lang="en-US" b="1" dirty="0">
              <a:latin typeface="+mn-lt"/>
            </a:endParaRPr>
          </a:p>
        </p:txBody>
      </p:sp>
    </p:spTree>
    <p:extLst>
      <p:ext uri="{BB962C8B-B14F-4D97-AF65-F5344CB8AC3E}">
        <p14:creationId xmlns:p14="http://schemas.microsoft.com/office/powerpoint/2010/main" val="47063525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err="1" smtClean="0"/>
              <a:t>Babylon.mixins.ts</a:t>
            </a:r>
            <a:endParaRPr lang="en-US" dirty="0"/>
          </a:p>
        </p:txBody>
      </p:sp>
    </p:spTree>
    <p:extLst>
      <p:ext uri="{BB962C8B-B14F-4D97-AF65-F5344CB8AC3E}">
        <p14:creationId xmlns:p14="http://schemas.microsoft.com/office/powerpoint/2010/main" val="111869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Call to actions</a:t>
            </a:r>
            <a:endParaRPr lang="en-US" dirty="0"/>
          </a:p>
        </p:txBody>
      </p:sp>
      <p:sp>
        <p:nvSpPr>
          <p:cNvPr id="6" name="Text Placeholder 5"/>
          <p:cNvSpPr>
            <a:spLocks noGrp="1"/>
          </p:cNvSpPr>
          <p:nvPr>
            <p:ph type="body" sz="quarter" idx="11"/>
          </p:nvPr>
        </p:nvSpPr>
        <p:spPr>
          <a:xfrm>
            <a:off x="274639" y="1212849"/>
            <a:ext cx="11889564" cy="6155531"/>
          </a:xfrm>
        </p:spPr>
        <p:txBody>
          <a:bodyPr/>
          <a:lstStyle/>
          <a:p>
            <a:r>
              <a:rPr lang="en-US" dirty="0" smtClean="0"/>
              <a:t>Official site: </a:t>
            </a:r>
          </a:p>
          <a:p>
            <a:r>
              <a:rPr lang="en-US" dirty="0" smtClean="0">
                <a:hlinkClick r:id="rId3"/>
              </a:rPr>
              <a:t>http</a:t>
            </a:r>
            <a:r>
              <a:rPr lang="en-US" dirty="0">
                <a:hlinkClick r:id="rId3"/>
              </a:rPr>
              <a:t>://www.TypeScriptlang.org/</a:t>
            </a:r>
            <a:r>
              <a:rPr lang="en-US" dirty="0"/>
              <a:t> </a:t>
            </a:r>
          </a:p>
          <a:p>
            <a:r>
              <a:rPr lang="en-US" dirty="0" smtClean="0"/>
              <a:t>Online playground:</a:t>
            </a:r>
          </a:p>
          <a:p>
            <a:pPr marL="0" lvl="1"/>
            <a:r>
              <a:rPr lang="en-US" sz="4000" dirty="0">
                <a:latin typeface="+mj-lt"/>
                <a:hlinkClick r:id="rId4"/>
              </a:rPr>
              <a:t>http://</a:t>
            </a:r>
            <a:r>
              <a:rPr lang="en-US" sz="4000" dirty="0" smtClean="0">
                <a:latin typeface="+mj-lt"/>
                <a:hlinkClick r:id="rId4"/>
              </a:rPr>
              <a:t>www.TypeScriptlang.org/Playground</a:t>
            </a:r>
            <a:endParaRPr lang="en-US" sz="4000" dirty="0">
              <a:latin typeface="+mj-lt"/>
            </a:endParaRPr>
          </a:p>
          <a:p>
            <a:pPr marL="0" lvl="1"/>
            <a:r>
              <a:rPr lang="en-US" sz="4000" dirty="0" smtClean="0">
                <a:latin typeface="+mj-lt"/>
              </a:rPr>
              <a:t>Source code:</a:t>
            </a:r>
          </a:p>
          <a:p>
            <a:pPr marL="0" lvl="1"/>
            <a:r>
              <a:rPr lang="en-US" sz="4000" dirty="0">
                <a:latin typeface="+mj-lt"/>
                <a:hlinkClick r:id="rId5"/>
              </a:rPr>
              <a:t>http://TypeScript.codeplex.com</a:t>
            </a:r>
            <a:r>
              <a:rPr lang="en-US" sz="4000" dirty="0" smtClean="0">
                <a:latin typeface="+mj-lt"/>
                <a:hlinkClick r:id="rId5"/>
              </a:rPr>
              <a:t>/</a:t>
            </a:r>
            <a:endParaRPr lang="en-US" sz="4000" dirty="0">
              <a:latin typeface="+mj-lt"/>
            </a:endParaRPr>
          </a:p>
          <a:p>
            <a:pPr marL="0" lvl="1"/>
            <a:r>
              <a:rPr lang="en-US" sz="4000" dirty="0">
                <a:latin typeface="+mj-lt"/>
              </a:rPr>
              <a:t>Documentation: </a:t>
            </a:r>
          </a:p>
          <a:p>
            <a:pPr marL="0" lvl="1"/>
            <a:r>
              <a:rPr lang="en-US" sz="4000" dirty="0">
                <a:latin typeface="+mj-lt"/>
                <a:hlinkClick r:id="rId6"/>
              </a:rPr>
              <a:t>http://TypeScript.codeplex.com/documentation</a:t>
            </a:r>
            <a:r>
              <a:rPr lang="en-US" sz="4000" dirty="0">
                <a:latin typeface="+mj-lt"/>
              </a:rPr>
              <a:t> </a:t>
            </a:r>
          </a:p>
          <a:p>
            <a:pPr marL="0" lvl="1"/>
            <a:endParaRPr lang="en-US" sz="4000" dirty="0">
              <a:latin typeface="+mj-lt"/>
            </a:endParaRPr>
          </a:p>
        </p:txBody>
      </p:sp>
    </p:spTree>
    <p:extLst>
      <p:ext uri="{BB962C8B-B14F-4D97-AF65-F5344CB8AC3E}">
        <p14:creationId xmlns:p14="http://schemas.microsoft.com/office/powerpoint/2010/main" val="22818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Confidentiality Slide</a:t>
            </a:r>
            <a:endParaRPr lang="en-US" dirty="0"/>
          </a:p>
        </p:txBody>
      </p:sp>
    </p:spTree>
    <p:extLst>
      <p:ext uri="{BB962C8B-B14F-4D97-AF65-F5344CB8AC3E}">
        <p14:creationId xmlns:p14="http://schemas.microsoft.com/office/powerpoint/2010/main" val="24466998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In Review: Session Objectives And Takeaways</a:t>
            </a:r>
            <a:endParaRPr lang="en-US" sz="4800" dirty="0"/>
          </a:p>
        </p:txBody>
      </p:sp>
      <p:sp>
        <p:nvSpPr>
          <p:cNvPr id="6" name="Text Placeholder 5"/>
          <p:cNvSpPr>
            <a:spLocks noGrp="1"/>
          </p:cNvSpPr>
          <p:nvPr>
            <p:ph type="body" sz="quarter" idx="11"/>
          </p:nvPr>
        </p:nvSpPr>
        <p:spPr>
          <a:xfrm>
            <a:off x="274639" y="1212849"/>
            <a:ext cx="11889564" cy="3323987"/>
          </a:xfrm>
        </p:spPr>
        <p:txBody>
          <a:bodyPr/>
          <a:lstStyle/>
          <a:p>
            <a:r>
              <a:rPr lang="en-US" dirty="0"/>
              <a:t>Session Objective(s): </a:t>
            </a:r>
          </a:p>
          <a:p>
            <a:pPr lvl="1"/>
            <a:r>
              <a:rPr lang="en-US" dirty="0"/>
              <a:t>Understanding why you should consider using TypeScript instead of JavaScript</a:t>
            </a:r>
          </a:p>
          <a:p>
            <a:pPr lvl="1"/>
            <a:r>
              <a:rPr lang="en-US" dirty="0"/>
              <a:t>Understanding how you can port your existing JavaScript code to TypeScript</a:t>
            </a:r>
          </a:p>
          <a:p>
            <a:r>
              <a:rPr lang="en-US" dirty="0"/>
              <a:t>Use and understand how TypeScript works</a:t>
            </a:r>
          </a:p>
          <a:p>
            <a:r>
              <a:rPr lang="en-US" dirty="0"/>
              <a:t>Decide if TypeScript is the right language for your </a:t>
            </a:r>
            <a:r>
              <a:rPr lang="en-US" dirty="0" smtClean="0"/>
              <a:t>project</a:t>
            </a:r>
            <a:endParaRPr lang="en-US" dirty="0"/>
          </a:p>
        </p:txBody>
      </p:sp>
    </p:spTree>
    <p:extLst>
      <p:ext uri="{BB962C8B-B14F-4D97-AF65-F5344CB8AC3E}">
        <p14:creationId xmlns:p14="http://schemas.microsoft.com/office/powerpoint/2010/main" val="10558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40" y="1632054"/>
            <a:ext cx="11628270" cy="4050148"/>
          </a:xfrm>
          <a:prstGeom prst="rect">
            <a:avLst/>
          </a:prstGeom>
        </p:spPr>
        <p:txBody>
          <a:bodyPr lIns="182880" tIns="146304" rIns="182880" bIns="146304"/>
          <a:lstStyle/>
          <a:p>
            <a:pPr marL="0" indent="0">
              <a:spcBef>
                <a:spcPts val="1224"/>
              </a:spcBef>
              <a:buNone/>
              <a:defRPr/>
            </a:pPr>
            <a:r>
              <a:rPr lang="en-US" dirty="0"/>
              <a:t>Multiple ways to access Online Evaluation Forms:</a:t>
            </a:r>
          </a:p>
          <a:p>
            <a:pPr marL="348105" indent="-348105">
              <a:buClr>
                <a:schemeClr val="tx1"/>
              </a:buClr>
              <a:buFont typeface="+mj-lt"/>
              <a:buAutoNum type="arabicPeriod"/>
              <a:defRPr/>
            </a:pPr>
            <a:r>
              <a:rPr lang="en-US" sz="2400" dirty="0">
                <a:gradFill>
                  <a:gsLst>
                    <a:gs pos="100000">
                      <a:srgbClr val="FFFFFF"/>
                    </a:gs>
                    <a:gs pos="0">
                      <a:srgbClr val="FFFFFF"/>
                    </a:gs>
                  </a:gsLst>
                  <a:lin ang="5400000" scaled="0"/>
                </a:gradFill>
                <a:latin typeface="+mn-lt"/>
              </a:rPr>
              <a:t>CommNet stations located throughout conference venues</a:t>
            </a:r>
          </a:p>
          <a:p>
            <a:pPr marL="348105" indent="-348105">
              <a:buClr>
                <a:schemeClr val="tx1"/>
              </a:buClr>
              <a:buFont typeface="+mj-lt"/>
              <a:buAutoNum type="arabicPeriod"/>
              <a:defRPr/>
            </a:pPr>
            <a:r>
              <a:rPr lang="en-US" sz="2400" dirty="0">
                <a:gradFill>
                  <a:gsLst>
                    <a:gs pos="100000">
                      <a:srgbClr val="FFFFFF"/>
                    </a:gs>
                    <a:gs pos="0">
                      <a:srgbClr val="FFFFFF"/>
                    </a:gs>
                  </a:gsLst>
                  <a:lin ang="5400000" scaled="0"/>
                </a:gradFill>
                <a:latin typeface="+mn-lt"/>
              </a:rPr>
              <a:t>Via both TechReady Windows Phone and Windows 8.1 Event Apps</a:t>
            </a:r>
          </a:p>
          <a:p>
            <a:pPr marL="348105" indent="-348105">
              <a:buClr>
                <a:schemeClr val="tx1"/>
              </a:buClr>
              <a:buFont typeface="+mj-lt"/>
              <a:buAutoNum type="arabicPeriod"/>
              <a:defRPr/>
            </a:pPr>
            <a:r>
              <a:rPr lang="en-US" sz="2400" dirty="0">
                <a:gradFill>
                  <a:gsLst>
                    <a:gs pos="100000">
                      <a:srgbClr val="FFFFFF"/>
                    </a:gs>
                    <a:gs pos="0">
                      <a:srgbClr val="FFFFFF"/>
                    </a:gs>
                  </a:gsLst>
                  <a:lin ang="5400000" scaled="0"/>
                </a:gradFill>
                <a:latin typeface="+mn-lt"/>
              </a:rPr>
              <a:t>Via traditional TechReady Schedule Builder Windows Phone 7/8 Application</a:t>
            </a:r>
          </a:p>
          <a:p>
            <a:pPr marL="348105" indent="-348105">
              <a:buClr>
                <a:schemeClr val="tx1"/>
              </a:buClr>
              <a:buFont typeface="+mj-lt"/>
              <a:buAutoNum type="arabicPeriod"/>
              <a:defRPr/>
            </a:pPr>
            <a:r>
              <a:rPr lang="en-US" sz="2400" dirty="0">
                <a:gradFill>
                  <a:gsLst>
                    <a:gs pos="100000">
                      <a:srgbClr val="FFFFFF"/>
                    </a:gs>
                    <a:gs pos="0">
                      <a:srgbClr val="FFFFFF"/>
                    </a:gs>
                  </a:gsLst>
                  <a:lin ang="5400000" scaled="0"/>
                </a:gradFill>
                <a:latin typeface="+mn-lt"/>
              </a:rPr>
              <a:t>Via BYOD browser from any wired or wireless internet connection to </a:t>
            </a:r>
            <a:r>
              <a:rPr lang="en-US" sz="2400" dirty="0">
                <a:gradFill>
                  <a:gsLst>
                    <a:gs pos="100000">
                      <a:srgbClr val="FFFFFF"/>
                    </a:gs>
                    <a:gs pos="0">
                      <a:srgbClr val="FFFFFF"/>
                    </a:gs>
                  </a:gsLst>
                  <a:lin ang="5400000" scaled="0"/>
                </a:gradFill>
                <a:latin typeface="+mn-lt"/>
                <a:hlinkClick r:id="rId3"/>
              </a:rPr>
              <a:t>https://</a:t>
            </a:r>
            <a:r>
              <a:rPr lang="en-US" sz="2400" dirty="0" smtClean="0">
                <a:gradFill>
                  <a:gsLst>
                    <a:gs pos="100000">
                      <a:srgbClr val="FFFFFF"/>
                    </a:gs>
                    <a:gs pos="0">
                      <a:srgbClr val="FFFFFF"/>
                    </a:gs>
                  </a:gsLst>
                  <a:lin ang="5400000" scaled="0"/>
                </a:gradFill>
                <a:latin typeface="+mn-lt"/>
                <a:hlinkClick r:id="rId3"/>
              </a:rPr>
              <a:t>www.MyTechReady.com</a:t>
            </a:r>
            <a:endParaRPr lang="en-US" sz="2400" dirty="0" smtClean="0">
              <a:gradFill>
                <a:gsLst>
                  <a:gs pos="100000">
                    <a:srgbClr val="FFFFFF"/>
                  </a:gs>
                  <a:gs pos="0">
                    <a:srgbClr val="FFFFFF"/>
                  </a:gs>
                </a:gsLst>
                <a:lin ang="5400000" scaled="0"/>
              </a:gradFill>
              <a:latin typeface="+mn-lt"/>
            </a:endParaRPr>
          </a:p>
          <a:p>
            <a:pPr marL="348105" indent="-348105">
              <a:buClr>
                <a:schemeClr val="tx1"/>
              </a:buClr>
              <a:buFont typeface="+mj-lt"/>
              <a:buAutoNum type="arabicPeriod"/>
              <a:defRPr/>
            </a:pPr>
            <a:endParaRPr lang="en-US" sz="2448" dirty="0">
              <a:gradFill>
                <a:gsLst>
                  <a:gs pos="100000">
                    <a:srgbClr val="FFFFFF"/>
                  </a:gs>
                  <a:gs pos="0">
                    <a:srgbClr val="FFFFFF"/>
                  </a:gs>
                </a:gsLst>
                <a:lin ang="5400000" scaled="0"/>
              </a:gradFill>
              <a:latin typeface="+mn-lt"/>
            </a:endParaRPr>
          </a:p>
          <a:p>
            <a:pPr marL="0" indent="0">
              <a:buClr>
                <a:schemeClr val="tx1"/>
              </a:buClr>
              <a:buNone/>
              <a:defRPr/>
            </a:pPr>
            <a:r>
              <a:rPr lang="en-US" sz="2448" dirty="0">
                <a:gradFill>
                  <a:gsLst>
                    <a:gs pos="100000">
                      <a:srgbClr val="FFFFFF"/>
                    </a:gs>
                    <a:gs pos="0">
                      <a:srgbClr val="FFFFFF"/>
                    </a:gs>
                  </a:gsLst>
                  <a:lin ang="5400000" scaled="0"/>
                </a:gradFill>
                <a:latin typeface="+mn-lt"/>
              </a:rPr>
              <a:t>For more information, please refer to CommNet</a:t>
            </a:r>
          </a:p>
          <a:p>
            <a:pPr marL="348105" indent="-348105">
              <a:buClr>
                <a:schemeClr val="tx1"/>
              </a:buClr>
              <a:buFont typeface="+mj-lt"/>
              <a:buAutoNum type="arabicPeriod"/>
              <a:defRPr/>
            </a:pPr>
            <a:endParaRPr lang="en-US" sz="2448" dirty="0">
              <a:gradFill>
                <a:gsLst>
                  <a:gs pos="100000">
                    <a:srgbClr val="FFFFFF"/>
                  </a:gs>
                  <a:gs pos="0">
                    <a:srgbClr val="FFFFFF"/>
                  </a:gs>
                </a:gsLst>
                <a:lin ang="5400000" scaled="0"/>
              </a:gradFill>
              <a:latin typeface="+mn-lt"/>
            </a:endParaRPr>
          </a:p>
        </p:txBody>
      </p:sp>
      <p:sp>
        <p:nvSpPr>
          <p:cNvPr id="2" name="Title 1"/>
          <p:cNvSpPr>
            <a:spLocks noGrp="1"/>
          </p:cNvSpPr>
          <p:nvPr>
            <p:ph type="title"/>
          </p:nvPr>
        </p:nvSpPr>
        <p:spPr/>
        <p:txBody>
          <a:bodyPr/>
          <a:lstStyle/>
          <a:p>
            <a:r>
              <a:rPr lang="en-US" dirty="0"/>
              <a:t>Please Complete An Evaluation Form</a:t>
            </a:r>
            <a:br>
              <a:rPr lang="en-US" dirty="0"/>
            </a:br>
            <a:r>
              <a:rPr lang="en-US" sz="3672" dirty="0">
                <a:gradFill>
                  <a:gsLst>
                    <a:gs pos="0">
                      <a:schemeClr val="tx2"/>
                    </a:gs>
                    <a:gs pos="100000">
                      <a:schemeClr val="tx2"/>
                    </a:gs>
                  </a:gsLst>
                  <a:lin ang="5400000" scaled="0"/>
                </a:gradFill>
              </a:rPr>
              <a:t>Your input is important!</a:t>
            </a:r>
            <a:endParaRPr lang="en-US" dirty="0">
              <a:gradFill>
                <a:gsLst>
                  <a:gs pos="0">
                    <a:schemeClr val="tx2"/>
                  </a:gs>
                  <a:gs pos="100000">
                    <a:schemeClr val="tx2"/>
                  </a:gs>
                </a:gsLst>
                <a:lin ang="5400000" scaled="0"/>
              </a:gradFill>
            </a:endParaRPr>
          </a:p>
        </p:txBody>
      </p:sp>
      <p:sp>
        <p:nvSpPr>
          <p:cNvPr id="7" name="Freeform 6"/>
          <p:cNvSpPr>
            <a:spLocks/>
          </p:cNvSpPr>
          <p:nvPr/>
        </p:nvSpPr>
        <p:spPr bwMode="auto">
          <a:xfrm>
            <a:off x="7275585" y="5322349"/>
            <a:ext cx="2473708" cy="929716"/>
          </a:xfrm>
          <a:custGeom>
            <a:avLst/>
            <a:gdLst/>
            <a:ahLst/>
            <a:cxnLst>
              <a:cxn ang="0">
                <a:pos x="1490" y="274"/>
              </a:cxn>
              <a:cxn ang="0">
                <a:pos x="1122" y="0"/>
              </a:cxn>
              <a:cxn ang="0">
                <a:pos x="1145" y="128"/>
              </a:cxn>
              <a:cxn ang="0">
                <a:pos x="0" y="128"/>
              </a:cxn>
              <a:cxn ang="0">
                <a:pos x="0" y="417"/>
              </a:cxn>
              <a:cxn ang="0">
                <a:pos x="1145" y="417"/>
              </a:cxn>
              <a:cxn ang="0">
                <a:pos x="1122" y="560"/>
              </a:cxn>
              <a:cxn ang="0">
                <a:pos x="1490" y="274"/>
              </a:cxn>
            </a:cxnLst>
            <a:rect l="0" t="0" r="r" b="b"/>
            <a:pathLst>
              <a:path w="1490" h="560">
                <a:moveTo>
                  <a:pt x="1490" y="274"/>
                </a:moveTo>
                <a:lnTo>
                  <a:pt x="1122" y="0"/>
                </a:lnTo>
                <a:lnTo>
                  <a:pt x="1145" y="128"/>
                </a:lnTo>
                <a:lnTo>
                  <a:pt x="0" y="128"/>
                </a:lnTo>
                <a:lnTo>
                  <a:pt x="0" y="417"/>
                </a:lnTo>
                <a:lnTo>
                  <a:pt x="1145" y="417"/>
                </a:lnTo>
                <a:lnTo>
                  <a:pt x="1122" y="560"/>
                </a:lnTo>
                <a:lnTo>
                  <a:pt x="1490" y="274"/>
                </a:lnTo>
                <a:close/>
              </a:path>
            </a:pathLst>
          </a:custGeom>
          <a:ln>
            <a:headEnd/>
            <a:tailEnd/>
          </a:ln>
          <a:effectLst/>
        </p:spPr>
        <p:style>
          <a:lnRef idx="0">
            <a:schemeClr val="accent1"/>
          </a:lnRef>
          <a:fillRef idx="3">
            <a:schemeClr val="accent1"/>
          </a:fillRef>
          <a:effectRef idx="3">
            <a:schemeClr val="accent1"/>
          </a:effectRef>
          <a:fontRef idx="minor">
            <a:schemeClr val="lt1"/>
          </a:fontRef>
        </p:style>
        <p:txBody>
          <a:bodyPr lIns="186521" anchor="ctr"/>
          <a:lstStyle/>
          <a:p>
            <a:pPr>
              <a:lnSpc>
                <a:spcPct val="90000"/>
              </a:lnSpc>
              <a:defRPr/>
            </a:pPr>
            <a:r>
              <a:rPr lang="en-US" sz="1632" dirty="0">
                <a:gradFill>
                  <a:gsLst>
                    <a:gs pos="0">
                      <a:srgbClr val="FFFFFF"/>
                    </a:gs>
                    <a:gs pos="100000">
                      <a:srgbClr val="FFFFFF"/>
                    </a:gs>
                  </a:gsLst>
                  <a:lin ang="5400000" scaled="0"/>
                </a:gradFill>
              </a:rPr>
              <a:t>Speaker – Click Here</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to Launch Video</a:t>
            </a:r>
          </a:p>
        </p:txBody>
      </p:sp>
      <p:sp>
        <p:nvSpPr>
          <p:cNvPr id="19" name="Freeform 6"/>
          <p:cNvSpPr>
            <a:spLocks noChangeAspect="1" noEditPoints="1"/>
          </p:cNvSpPr>
          <p:nvPr/>
        </p:nvSpPr>
        <p:spPr bwMode="auto">
          <a:xfrm>
            <a:off x="9832321" y="5087754"/>
            <a:ext cx="1957336" cy="1398905"/>
          </a:xfrm>
          <a:custGeom>
            <a:avLst/>
            <a:gdLst>
              <a:gd name="T0" fmla="*/ 180 w 1172"/>
              <a:gd name="T1" fmla="*/ 696 h 838"/>
              <a:gd name="T2" fmla="*/ 233 w 1172"/>
              <a:gd name="T3" fmla="*/ 480 h 838"/>
              <a:gd name="T4" fmla="*/ 317 w 1172"/>
              <a:gd name="T5" fmla="*/ 480 h 838"/>
              <a:gd name="T6" fmla="*/ 396 w 1172"/>
              <a:gd name="T7" fmla="*/ 233 h 838"/>
              <a:gd name="T8" fmla="*/ 396 w 1172"/>
              <a:gd name="T9" fmla="*/ 317 h 838"/>
              <a:gd name="T10" fmla="*/ 461 w 1172"/>
              <a:gd name="T11" fmla="*/ 415 h 838"/>
              <a:gd name="T12" fmla="*/ 396 w 1172"/>
              <a:gd name="T13" fmla="*/ 643 h 838"/>
              <a:gd name="T14" fmla="*/ 480 w 1172"/>
              <a:gd name="T15" fmla="*/ 643 h 838"/>
              <a:gd name="T16" fmla="*/ 559 w 1172"/>
              <a:gd name="T17" fmla="*/ 396 h 838"/>
              <a:gd name="T18" fmla="*/ 559 w 1172"/>
              <a:gd name="T19" fmla="*/ 480 h 838"/>
              <a:gd name="T20" fmla="*/ 791 w 1172"/>
              <a:gd name="T21" fmla="*/ 584 h 838"/>
              <a:gd name="T22" fmla="*/ 936 w 1172"/>
              <a:gd name="T23" fmla="*/ 693 h 838"/>
              <a:gd name="T24" fmla="*/ 760 w 1172"/>
              <a:gd name="T25" fmla="*/ 693 h 838"/>
              <a:gd name="T26" fmla="*/ 736 w 1172"/>
              <a:gd name="T27" fmla="*/ 693 h 838"/>
              <a:gd name="T28" fmla="*/ 680 w 1172"/>
              <a:gd name="T29" fmla="*/ 733 h 838"/>
              <a:gd name="T30" fmla="*/ 697 w 1172"/>
              <a:gd name="T31" fmla="*/ 753 h 838"/>
              <a:gd name="T32" fmla="*/ 637 w 1172"/>
              <a:gd name="T33" fmla="*/ 764 h 838"/>
              <a:gd name="T34" fmla="*/ 1172 w 1172"/>
              <a:gd name="T35" fmla="*/ 580 h 838"/>
              <a:gd name="T36" fmla="*/ 1040 w 1172"/>
              <a:gd name="T37" fmla="*/ 553 h 838"/>
              <a:gd name="T38" fmla="*/ 999 w 1172"/>
              <a:gd name="T39" fmla="*/ 573 h 838"/>
              <a:gd name="T40" fmla="*/ 868 w 1172"/>
              <a:gd name="T41" fmla="*/ 573 h 838"/>
              <a:gd name="T42" fmla="*/ 828 w 1172"/>
              <a:gd name="T43" fmla="*/ 553 h 838"/>
              <a:gd name="T44" fmla="*/ 868 w 1172"/>
              <a:gd name="T45" fmla="*/ 573 h 838"/>
              <a:gd name="T46" fmla="*/ 913 w 1172"/>
              <a:gd name="T47" fmla="*/ 553 h 838"/>
              <a:gd name="T48" fmla="*/ 954 w 1172"/>
              <a:gd name="T49" fmla="*/ 573 h 838"/>
              <a:gd name="T50" fmla="*/ 742 w 1172"/>
              <a:gd name="T51" fmla="*/ 753 h 838"/>
              <a:gd name="T52" fmla="*/ 783 w 1172"/>
              <a:gd name="T53" fmla="*/ 733 h 838"/>
              <a:gd name="T54" fmla="*/ 868 w 1172"/>
              <a:gd name="T55" fmla="*/ 753 h 838"/>
              <a:gd name="T56" fmla="*/ 828 w 1172"/>
              <a:gd name="T57" fmla="*/ 733 h 838"/>
              <a:gd name="T58" fmla="*/ 868 w 1172"/>
              <a:gd name="T59" fmla="*/ 753 h 838"/>
              <a:gd name="T60" fmla="*/ 903 w 1172"/>
              <a:gd name="T61" fmla="*/ 743 h 838"/>
              <a:gd name="T62" fmla="*/ 964 w 1172"/>
              <a:gd name="T63" fmla="*/ 743 h 838"/>
              <a:gd name="T64" fmla="*/ 999 w 1172"/>
              <a:gd name="T65" fmla="*/ 753 h 838"/>
              <a:gd name="T66" fmla="*/ 1040 w 1172"/>
              <a:gd name="T67" fmla="*/ 733 h 838"/>
              <a:gd name="T68" fmla="*/ 1126 w 1172"/>
              <a:gd name="T69" fmla="*/ 753 h 838"/>
              <a:gd name="T70" fmla="*/ 1085 w 1172"/>
              <a:gd name="T71" fmla="*/ 733 h 838"/>
              <a:gd name="T72" fmla="*/ 1126 w 1172"/>
              <a:gd name="T73" fmla="*/ 753 h 838"/>
              <a:gd name="T74" fmla="*/ 986 w 1172"/>
              <a:gd name="T75" fmla="*/ 722 h 838"/>
              <a:gd name="T76" fmla="*/ 986 w 1172"/>
              <a:gd name="T77" fmla="*/ 584 h 838"/>
              <a:gd name="T78" fmla="*/ 1136 w 1172"/>
              <a:gd name="T79" fmla="*/ 693 h 838"/>
              <a:gd name="T80" fmla="*/ 1074 w 1172"/>
              <a:gd name="T81" fmla="*/ 563 h 838"/>
              <a:gd name="T82" fmla="*/ 1136 w 1172"/>
              <a:gd name="T83" fmla="*/ 563 h 838"/>
              <a:gd name="T84" fmla="*/ 305 w 1172"/>
              <a:gd name="T85" fmla="*/ 468 h 838"/>
              <a:gd name="T86" fmla="*/ 237 w 1172"/>
              <a:gd name="T87" fmla="*/ 457 h 838"/>
              <a:gd name="T88" fmla="*/ 305 w 1172"/>
              <a:gd name="T89" fmla="*/ 408 h 838"/>
              <a:gd name="T90" fmla="*/ 631 w 1172"/>
              <a:gd name="T91" fmla="*/ 468 h 838"/>
              <a:gd name="T92" fmla="*/ 563 w 1172"/>
              <a:gd name="T93" fmla="*/ 457 h 838"/>
              <a:gd name="T94" fmla="*/ 457 w 1172"/>
              <a:gd name="T95" fmla="*/ 237 h 838"/>
              <a:gd name="T96" fmla="*/ 468 w 1172"/>
              <a:gd name="T97" fmla="*/ 305 h 838"/>
              <a:gd name="T98" fmla="*/ 400 w 1172"/>
              <a:gd name="T99" fmla="*/ 294 h 838"/>
              <a:gd name="T100" fmla="*/ 457 w 1172"/>
              <a:gd name="T101" fmla="*/ 563 h 838"/>
              <a:gd name="T102" fmla="*/ 468 w 1172"/>
              <a:gd name="T103" fmla="*/ 631 h 838"/>
              <a:gd name="T104" fmla="*/ 400 w 1172"/>
              <a:gd name="T105" fmla="*/ 620 h 838"/>
              <a:gd name="T106" fmla="*/ 88 w 1172"/>
              <a:gd name="T107" fmla="*/ 591 h 838"/>
              <a:gd name="T108" fmla="*/ 438 w 1172"/>
              <a:gd name="T109" fmla="*/ 57 h 838"/>
              <a:gd name="T110" fmla="*/ 88 w 1172"/>
              <a:gd name="T111" fmla="*/ 591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838">
                <a:moveTo>
                  <a:pt x="696" y="180"/>
                </a:moveTo>
                <a:cubicBezTo>
                  <a:pt x="553" y="38"/>
                  <a:pt x="322" y="38"/>
                  <a:pt x="180" y="180"/>
                </a:cubicBezTo>
                <a:cubicBezTo>
                  <a:pt x="38" y="323"/>
                  <a:pt x="38" y="554"/>
                  <a:pt x="180" y="696"/>
                </a:cubicBezTo>
                <a:cubicBezTo>
                  <a:pt x="322" y="838"/>
                  <a:pt x="553" y="838"/>
                  <a:pt x="696" y="696"/>
                </a:cubicBezTo>
                <a:cubicBezTo>
                  <a:pt x="838" y="554"/>
                  <a:pt x="838" y="323"/>
                  <a:pt x="696" y="180"/>
                </a:cubicBezTo>
                <a:close/>
                <a:moveTo>
                  <a:pt x="233" y="480"/>
                </a:moveTo>
                <a:cubicBezTo>
                  <a:pt x="209" y="457"/>
                  <a:pt x="209" y="419"/>
                  <a:pt x="233" y="396"/>
                </a:cubicBezTo>
                <a:cubicBezTo>
                  <a:pt x="256" y="373"/>
                  <a:pt x="294" y="373"/>
                  <a:pt x="317" y="396"/>
                </a:cubicBezTo>
                <a:cubicBezTo>
                  <a:pt x="340" y="419"/>
                  <a:pt x="340" y="457"/>
                  <a:pt x="317" y="480"/>
                </a:cubicBezTo>
                <a:cubicBezTo>
                  <a:pt x="294" y="504"/>
                  <a:pt x="256" y="504"/>
                  <a:pt x="233" y="480"/>
                </a:cubicBezTo>
                <a:close/>
                <a:moveTo>
                  <a:pt x="396" y="317"/>
                </a:moveTo>
                <a:cubicBezTo>
                  <a:pt x="372" y="294"/>
                  <a:pt x="372" y="256"/>
                  <a:pt x="396" y="233"/>
                </a:cubicBezTo>
                <a:cubicBezTo>
                  <a:pt x="419" y="210"/>
                  <a:pt x="457" y="210"/>
                  <a:pt x="480" y="233"/>
                </a:cubicBezTo>
                <a:cubicBezTo>
                  <a:pt x="504" y="256"/>
                  <a:pt x="504" y="294"/>
                  <a:pt x="480" y="317"/>
                </a:cubicBezTo>
                <a:cubicBezTo>
                  <a:pt x="457" y="341"/>
                  <a:pt x="419" y="341"/>
                  <a:pt x="396" y="317"/>
                </a:cubicBezTo>
                <a:close/>
                <a:moveTo>
                  <a:pt x="415" y="461"/>
                </a:moveTo>
                <a:cubicBezTo>
                  <a:pt x="402" y="448"/>
                  <a:pt x="402" y="428"/>
                  <a:pt x="415" y="415"/>
                </a:cubicBezTo>
                <a:cubicBezTo>
                  <a:pt x="428" y="403"/>
                  <a:pt x="448" y="403"/>
                  <a:pt x="461" y="415"/>
                </a:cubicBezTo>
                <a:cubicBezTo>
                  <a:pt x="474" y="428"/>
                  <a:pt x="474" y="448"/>
                  <a:pt x="461" y="461"/>
                </a:cubicBezTo>
                <a:cubicBezTo>
                  <a:pt x="448" y="474"/>
                  <a:pt x="428" y="474"/>
                  <a:pt x="415" y="461"/>
                </a:cubicBezTo>
                <a:close/>
                <a:moveTo>
                  <a:pt x="396" y="643"/>
                </a:moveTo>
                <a:cubicBezTo>
                  <a:pt x="372" y="620"/>
                  <a:pt x="372" y="582"/>
                  <a:pt x="396" y="559"/>
                </a:cubicBezTo>
                <a:cubicBezTo>
                  <a:pt x="419" y="536"/>
                  <a:pt x="457" y="536"/>
                  <a:pt x="480" y="559"/>
                </a:cubicBezTo>
                <a:cubicBezTo>
                  <a:pt x="504" y="582"/>
                  <a:pt x="504" y="620"/>
                  <a:pt x="480" y="643"/>
                </a:cubicBezTo>
                <a:cubicBezTo>
                  <a:pt x="457" y="667"/>
                  <a:pt x="419" y="667"/>
                  <a:pt x="396" y="643"/>
                </a:cubicBezTo>
                <a:close/>
                <a:moveTo>
                  <a:pt x="559" y="480"/>
                </a:moveTo>
                <a:cubicBezTo>
                  <a:pt x="535" y="457"/>
                  <a:pt x="535" y="419"/>
                  <a:pt x="559" y="396"/>
                </a:cubicBezTo>
                <a:cubicBezTo>
                  <a:pt x="582" y="373"/>
                  <a:pt x="620" y="373"/>
                  <a:pt x="643" y="396"/>
                </a:cubicBezTo>
                <a:cubicBezTo>
                  <a:pt x="667" y="419"/>
                  <a:pt x="667" y="457"/>
                  <a:pt x="643" y="480"/>
                </a:cubicBezTo>
                <a:cubicBezTo>
                  <a:pt x="620" y="504"/>
                  <a:pt x="582" y="504"/>
                  <a:pt x="559" y="480"/>
                </a:cubicBezTo>
                <a:close/>
                <a:moveTo>
                  <a:pt x="1134" y="542"/>
                </a:moveTo>
                <a:cubicBezTo>
                  <a:pt x="805" y="542"/>
                  <a:pt x="805" y="542"/>
                  <a:pt x="805" y="542"/>
                </a:cubicBezTo>
                <a:cubicBezTo>
                  <a:pt x="801" y="557"/>
                  <a:pt x="796" y="570"/>
                  <a:pt x="791" y="584"/>
                </a:cubicBezTo>
                <a:cubicBezTo>
                  <a:pt x="909" y="584"/>
                  <a:pt x="909" y="584"/>
                  <a:pt x="909" y="584"/>
                </a:cubicBezTo>
                <a:cubicBezTo>
                  <a:pt x="924" y="584"/>
                  <a:pt x="936" y="597"/>
                  <a:pt x="936" y="613"/>
                </a:cubicBezTo>
                <a:cubicBezTo>
                  <a:pt x="936" y="693"/>
                  <a:pt x="936" y="693"/>
                  <a:pt x="936" y="693"/>
                </a:cubicBezTo>
                <a:cubicBezTo>
                  <a:pt x="936" y="709"/>
                  <a:pt x="924" y="722"/>
                  <a:pt x="909" y="722"/>
                </a:cubicBezTo>
                <a:cubicBezTo>
                  <a:pt x="787" y="722"/>
                  <a:pt x="787" y="722"/>
                  <a:pt x="787" y="722"/>
                </a:cubicBezTo>
                <a:cubicBezTo>
                  <a:pt x="772" y="722"/>
                  <a:pt x="760" y="709"/>
                  <a:pt x="760" y="693"/>
                </a:cubicBezTo>
                <a:cubicBezTo>
                  <a:pt x="760" y="643"/>
                  <a:pt x="760" y="643"/>
                  <a:pt x="760" y="643"/>
                </a:cubicBezTo>
                <a:cubicBezTo>
                  <a:pt x="753" y="655"/>
                  <a:pt x="745" y="666"/>
                  <a:pt x="736" y="676"/>
                </a:cubicBezTo>
                <a:cubicBezTo>
                  <a:pt x="736" y="693"/>
                  <a:pt x="736" y="693"/>
                  <a:pt x="736" y="693"/>
                </a:cubicBezTo>
                <a:cubicBezTo>
                  <a:pt x="736" y="709"/>
                  <a:pt x="724" y="722"/>
                  <a:pt x="709" y="722"/>
                </a:cubicBezTo>
                <a:cubicBezTo>
                  <a:pt x="693" y="722"/>
                  <a:pt x="693" y="722"/>
                  <a:pt x="693" y="722"/>
                </a:cubicBezTo>
                <a:cubicBezTo>
                  <a:pt x="689" y="726"/>
                  <a:pt x="685" y="730"/>
                  <a:pt x="680" y="733"/>
                </a:cubicBezTo>
                <a:cubicBezTo>
                  <a:pt x="697" y="733"/>
                  <a:pt x="697" y="733"/>
                  <a:pt x="697" y="733"/>
                </a:cubicBezTo>
                <a:cubicBezTo>
                  <a:pt x="703" y="733"/>
                  <a:pt x="707" y="738"/>
                  <a:pt x="707" y="743"/>
                </a:cubicBezTo>
                <a:cubicBezTo>
                  <a:pt x="707" y="749"/>
                  <a:pt x="703" y="753"/>
                  <a:pt x="697" y="753"/>
                </a:cubicBezTo>
                <a:cubicBezTo>
                  <a:pt x="656" y="753"/>
                  <a:pt x="656" y="753"/>
                  <a:pt x="656" y="753"/>
                </a:cubicBezTo>
                <a:cubicBezTo>
                  <a:pt x="655" y="753"/>
                  <a:pt x="654" y="753"/>
                  <a:pt x="654" y="753"/>
                </a:cubicBezTo>
                <a:cubicBezTo>
                  <a:pt x="648" y="757"/>
                  <a:pt x="643" y="761"/>
                  <a:pt x="637" y="764"/>
                </a:cubicBezTo>
                <a:cubicBezTo>
                  <a:pt x="1134" y="764"/>
                  <a:pt x="1134" y="764"/>
                  <a:pt x="1134" y="764"/>
                </a:cubicBezTo>
                <a:cubicBezTo>
                  <a:pt x="1155" y="764"/>
                  <a:pt x="1172" y="747"/>
                  <a:pt x="1172" y="726"/>
                </a:cubicBezTo>
                <a:cubicBezTo>
                  <a:pt x="1172" y="580"/>
                  <a:pt x="1172" y="580"/>
                  <a:pt x="1172" y="580"/>
                </a:cubicBezTo>
                <a:cubicBezTo>
                  <a:pt x="1172" y="559"/>
                  <a:pt x="1155" y="542"/>
                  <a:pt x="1134" y="542"/>
                </a:cubicBezTo>
                <a:close/>
                <a:moveTo>
                  <a:pt x="999" y="553"/>
                </a:moveTo>
                <a:cubicBezTo>
                  <a:pt x="1040" y="553"/>
                  <a:pt x="1040" y="553"/>
                  <a:pt x="1040" y="553"/>
                </a:cubicBezTo>
                <a:cubicBezTo>
                  <a:pt x="1045" y="553"/>
                  <a:pt x="1050" y="558"/>
                  <a:pt x="1050" y="563"/>
                </a:cubicBezTo>
                <a:cubicBezTo>
                  <a:pt x="1050" y="569"/>
                  <a:pt x="1045" y="573"/>
                  <a:pt x="1040" y="573"/>
                </a:cubicBezTo>
                <a:cubicBezTo>
                  <a:pt x="999" y="573"/>
                  <a:pt x="999" y="573"/>
                  <a:pt x="999" y="573"/>
                </a:cubicBezTo>
                <a:cubicBezTo>
                  <a:pt x="993" y="573"/>
                  <a:pt x="989" y="569"/>
                  <a:pt x="989" y="563"/>
                </a:cubicBezTo>
                <a:cubicBezTo>
                  <a:pt x="989" y="558"/>
                  <a:pt x="993" y="553"/>
                  <a:pt x="999" y="553"/>
                </a:cubicBezTo>
                <a:close/>
                <a:moveTo>
                  <a:pt x="868" y="573"/>
                </a:moveTo>
                <a:cubicBezTo>
                  <a:pt x="828" y="573"/>
                  <a:pt x="828" y="573"/>
                  <a:pt x="828" y="573"/>
                </a:cubicBezTo>
                <a:cubicBezTo>
                  <a:pt x="822" y="573"/>
                  <a:pt x="817" y="569"/>
                  <a:pt x="817" y="563"/>
                </a:cubicBezTo>
                <a:cubicBezTo>
                  <a:pt x="817" y="558"/>
                  <a:pt x="822" y="553"/>
                  <a:pt x="828" y="553"/>
                </a:cubicBezTo>
                <a:cubicBezTo>
                  <a:pt x="868" y="553"/>
                  <a:pt x="868" y="553"/>
                  <a:pt x="868" y="553"/>
                </a:cubicBezTo>
                <a:cubicBezTo>
                  <a:pt x="874" y="553"/>
                  <a:pt x="879" y="558"/>
                  <a:pt x="879" y="563"/>
                </a:cubicBezTo>
                <a:cubicBezTo>
                  <a:pt x="879" y="569"/>
                  <a:pt x="874" y="573"/>
                  <a:pt x="868" y="573"/>
                </a:cubicBezTo>
                <a:close/>
                <a:moveTo>
                  <a:pt x="913" y="573"/>
                </a:moveTo>
                <a:cubicBezTo>
                  <a:pt x="908" y="573"/>
                  <a:pt x="903" y="569"/>
                  <a:pt x="903" y="563"/>
                </a:cubicBezTo>
                <a:cubicBezTo>
                  <a:pt x="903" y="558"/>
                  <a:pt x="908" y="553"/>
                  <a:pt x="913" y="553"/>
                </a:cubicBezTo>
                <a:cubicBezTo>
                  <a:pt x="954" y="553"/>
                  <a:pt x="954" y="553"/>
                  <a:pt x="954" y="553"/>
                </a:cubicBezTo>
                <a:cubicBezTo>
                  <a:pt x="960" y="553"/>
                  <a:pt x="964" y="558"/>
                  <a:pt x="964" y="563"/>
                </a:cubicBezTo>
                <a:cubicBezTo>
                  <a:pt x="964" y="569"/>
                  <a:pt x="960" y="573"/>
                  <a:pt x="954" y="573"/>
                </a:cubicBezTo>
                <a:lnTo>
                  <a:pt x="913" y="573"/>
                </a:lnTo>
                <a:close/>
                <a:moveTo>
                  <a:pt x="783" y="753"/>
                </a:moveTo>
                <a:cubicBezTo>
                  <a:pt x="742" y="753"/>
                  <a:pt x="742" y="753"/>
                  <a:pt x="742" y="753"/>
                </a:cubicBezTo>
                <a:cubicBezTo>
                  <a:pt x="736" y="753"/>
                  <a:pt x="732" y="749"/>
                  <a:pt x="732" y="743"/>
                </a:cubicBezTo>
                <a:cubicBezTo>
                  <a:pt x="732" y="738"/>
                  <a:pt x="736" y="733"/>
                  <a:pt x="742" y="733"/>
                </a:cubicBezTo>
                <a:cubicBezTo>
                  <a:pt x="783" y="733"/>
                  <a:pt x="783" y="733"/>
                  <a:pt x="783" y="733"/>
                </a:cubicBezTo>
                <a:cubicBezTo>
                  <a:pt x="788" y="733"/>
                  <a:pt x="793" y="738"/>
                  <a:pt x="793" y="743"/>
                </a:cubicBezTo>
                <a:cubicBezTo>
                  <a:pt x="793" y="749"/>
                  <a:pt x="788" y="753"/>
                  <a:pt x="783" y="753"/>
                </a:cubicBezTo>
                <a:close/>
                <a:moveTo>
                  <a:pt x="868" y="753"/>
                </a:moveTo>
                <a:cubicBezTo>
                  <a:pt x="828" y="753"/>
                  <a:pt x="828" y="753"/>
                  <a:pt x="828" y="753"/>
                </a:cubicBezTo>
                <a:cubicBezTo>
                  <a:pt x="822" y="753"/>
                  <a:pt x="817" y="749"/>
                  <a:pt x="817" y="743"/>
                </a:cubicBezTo>
                <a:cubicBezTo>
                  <a:pt x="817" y="738"/>
                  <a:pt x="822" y="733"/>
                  <a:pt x="828" y="733"/>
                </a:cubicBezTo>
                <a:cubicBezTo>
                  <a:pt x="868" y="733"/>
                  <a:pt x="868" y="733"/>
                  <a:pt x="868" y="733"/>
                </a:cubicBezTo>
                <a:cubicBezTo>
                  <a:pt x="874" y="733"/>
                  <a:pt x="879" y="738"/>
                  <a:pt x="879" y="743"/>
                </a:cubicBezTo>
                <a:cubicBezTo>
                  <a:pt x="879" y="749"/>
                  <a:pt x="874" y="753"/>
                  <a:pt x="868" y="753"/>
                </a:cubicBezTo>
                <a:close/>
                <a:moveTo>
                  <a:pt x="954" y="753"/>
                </a:moveTo>
                <a:cubicBezTo>
                  <a:pt x="913" y="753"/>
                  <a:pt x="913" y="753"/>
                  <a:pt x="913" y="753"/>
                </a:cubicBezTo>
                <a:cubicBezTo>
                  <a:pt x="908" y="753"/>
                  <a:pt x="903" y="749"/>
                  <a:pt x="903" y="743"/>
                </a:cubicBezTo>
                <a:cubicBezTo>
                  <a:pt x="903" y="738"/>
                  <a:pt x="908" y="733"/>
                  <a:pt x="913" y="733"/>
                </a:cubicBezTo>
                <a:cubicBezTo>
                  <a:pt x="954" y="733"/>
                  <a:pt x="954" y="733"/>
                  <a:pt x="954" y="733"/>
                </a:cubicBezTo>
                <a:cubicBezTo>
                  <a:pt x="960" y="733"/>
                  <a:pt x="964" y="738"/>
                  <a:pt x="964" y="743"/>
                </a:cubicBezTo>
                <a:cubicBezTo>
                  <a:pt x="964" y="749"/>
                  <a:pt x="960" y="753"/>
                  <a:pt x="954" y="753"/>
                </a:cubicBezTo>
                <a:close/>
                <a:moveTo>
                  <a:pt x="1040" y="753"/>
                </a:moveTo>
                <a:cubicBezTo>
                  <a:pt x="999" y="753"/>
                  <a:pt x="999" y="753"/>
                  <a:pt x="999" y="753"/>
                </a:cubicBezTo>
                <a:cubicBezTo>
                  <a:pt x="993" y="753"/>
                  <a:pt x="989" y="749"/>
                  <a:pt x="989" y="743"/>
                </a:cubicBezTo>
                <a:cubicBezTo>
                  <a:pt x="989" y="738"/>
                  <a:pt x="993" y="733"/>
                  <a:pt x="999" y="733"/>
                </a:cubicBezTo>
                <a:cubicBezTo>
                  <a:pt x="1040" y="733"/>
                  <a:pt x="1040" y="733"/>
                  <a:pt x="1040" y="733"/>
                </a:cubicBezTo>
                <a:cubicBezTo>
                  <a:pt x="1045" y="733"/>
                  <a:pt x="1050" y="738"/>
                  <a:pt x="1050" y="743"/>
                </a:cubicBezTo>
                <a:cubicBezTo>
                  <a:pt x="1050" y="749"/>
                  <a:pt x="1045" y="753"/>
                  <a:pt x="1040" y="753"/>
                </a:cubicBezTo>
                <a:close/>
                <a:moveTo>
                  <a:pt x="1126" y="753"/>
                </a:moveTo>
                <a:cubicBezTo>
                  <a:pt x="1085" y="753"/>
                  <a:pt x="1085" y="753"/>
                  <a:pt x="1085" y="753"/>
                </a:cubicBezTo>
                <a:cubicBezTo>
                  <a:pt x="1079" y="753"/>
                  <a:pt x="1074" y="749"/>
                  <a:pt x="1074" y="743"/>
                </a:cubicBezTo>
                <a:cubicBezTo>
                  <a:pt x="1074" y="738"/>
                  <a:pt x="1079" y="733"/>
                  <a:pt x="1085" y="733"/>
                </a:cubicBezTo>
                <a:cubicBezTo>
                  <a:pt x="1126" y="733"/>
                  <a:pt x="1126" y="733"/>
                  <a:pt x="1126" y="733"/>
                </a:cubicBezTo>
                <a:cubicBezTo>
                  <a:pt x="1131" y="733"/>
                  <a:pt x="1136" y="738"/>
                  <a:pt x="1136" y="743"/>
                </a:cubicBezTo>
                <a:cubicBezTo>
                  <a:pt x="1136" y="749"/>
                  <a:pt x="1131" y="753"/>
                  <a:pt x="1126" y="753"/>
                </a:cubicBezTo>
                <a:close/>
                <a:moveTo>
                  <a:pt x="1136" y="693"/>
                </a:moveTo>
                <a:cubicBezTo>
                  <a:pt x="1136" y="709"/>
                  <a:pt x="1124" y="722"/>
                  <a:pt x="1109" y="722"/>
                </a:cubicBezTo>
                <a:cubicBezTo>
                  <a:pt x="986" y="722"/>
                  <a:pt x="986" y="722"/>
                  <a:pt x="986" y="722"/>
                </a:cubicBezTo>
                <a:cubicBezTo>
                  <a:pt x="972" y="722"/>
                  <a:pt x="959" y="709"/>
                  <a:pt x="959" y="693"/>
                </a:cubicBezTo>
                <a:cubicBezTo>
                  <a:pt x="959" y="613"/>
                  <a:pt x="959" y="613"/>
                  <a:pt x="959" y="613"/>
                </a:cubicBezTo>
                <a:cubicBezTo>
                  <a:pt x="959" y="597"/>
                  <a:pt x="972" y="584"/>
                  <a:pt x="986" y="584"/>
                </a:cubicBezTo>
                <a:cubicBezTo>
                  <a:pt x="1109" y="584"/>
                  <a:pt x="1109" y="584"/>
                  <a:pt x="1109" y="584"/>
                </a:cubicBezTo>
                <a:cubicBezTo>
                  <a:pt x="1124" y="584"/>
                  <a:pt x="1136" y="597"/>
                  <a:pt x="1136" y="613"/>
                </a:cubicBezTo>
                <a:lnTo>
                  <a:pt x="1136" y="693"/>
                </a:lnTo>
                <a:close/>
                <a:moveTo>
                  <a:pt x="1126" y="573"/>
                </a:moveTo>
                <a:cubicBezTo>
                  <a:pt x="1085" y="573"/>
                  <a:pt x="1085" y="573"/>
                  <a:pt x="1085" y="573"/>
                </a:cubicBezTo>
                <a:cubicBezTo>
                  <a:pt x="1079" y="573"/>
                  <a:pt x="1074" y="569"/>
                  <a:pt x="1074" y="563"/>
                </a:cubicBezTo>
                <a:cubicBezTo>
                  <a:pt x="1074" y="558"/>
                  <a:pt x="1079" y="553"/>
                  <a:pt x="1085" y="553"/>
                </a:cubicBezTo>
                <a:cubicBezTo>
                  <a:pt x="1126" y="553"/>
                  <a:pt x="1126" y="553"/>
                  <a:pt x="1126" y="553"/>
                </a:cubicBezTo>
                <a:cubicBezTo>
                  <a:pt x="1131" y="553"/>
                  <a:pt x="1136" y="558"/>
                  <a:pt x="1136" y="563"/>
                </a:cubicBezTo>
                <a:cubicBezTo>
                  <a:pt x="1136" y="569"/>
                  <a:pt x="1131" y="573"/>
                  <a:pt x="1126" y="573"/>
                </a:cubicBezTo>
                <a:close/>
                <a:moveTo>
                  <a:pt x="305" y="408"/>
                </a:moveTo>
                <a:cubicBezTo>
                  <a:pt x="322" y="425"/>
                  <a:pt x="322" y="452"/>
                  <a:pt x="305" y="468"/>
                </a:cubicBezTo>
                <a:cubicBezTo>
                  <a:pt x="297" y="477"/>
                  <a:pt x="286" y="481"/>
                  <a:pt x="275" y="481"/>
                </a:cubicBezTo>
                <a:cubicBezTo>
                  <a:pt x="263" y="481"/>
                  <a:pt x="253" y="477"/>
                  <a:pt x="245" y="468"/>
                </a:cubicBezTo>
                <a:cubicBezTo>
                  <a:pt x="241" y="465"/>
                  <a:pt x="239" y="461"/>
                  <a:pt x="237" y="457"/>
                </a:cubicBezTo>
                <a:cubicBezTo>
                  <a:pt x="251" y="457"/>
                  <a:pt x="265" y="451"/>
                  <a:pt x="276" y="440"/>
                </a:cubicBezTo>
                <a:cubicBezTo>
                  <a:pt x="288" y="429"/>
                  <a:pt x="293" y="414"/>
                  <a:pt x="294" y="400"/>
                </a:cubicBezTo>
                <a:cubicBezTo>
                  <a:pt x="298" y="402"/>
                  <a:pt x="302" y="405"/>
                  <a:pt x="305" y="408"/>
                </a:cubicBezTo>
                <a:close/>
                <a:moveTo>
                  <a:pt x="620" y="400"/>
                </a:moveTo>
                <a:cubicBezTo>
                  <a:pt x="624" y="402"/>
                  <a:pt x="628" y="405"/>
                  <a:pt x="631" y="408"/>
                </a:cubicBezTo>
                <a:cubicBezTo>
                  <a:pt x="648" y="425"/>
                  <a:pt x="648" y="452"/>
                  <a:pt x="631" y="468"/>
                </a:cubicBezTo>
                <a:cubicBezTo>
                  <a:pt x="623" y="477"/>
                  <a:pt x="612" y="481"/>
                  <a:pt x="601" y="481"/>
                </a:cubicBezTo>
                <a:cubicBezTo>
                  <a:pt x="590" y="481"/>
                  <a:pt x="579" y="477"/>
                  <a:pt x="571" y="468"/>
                </a:cubicBezTo>
                <a:cubicBezTo>
                  <a:pt x="567" y="465"/>
                  <a:pt x="565" y="461"/>
                  <a:pt x="563" y="457"/>
                </a:cubicBezTo>
                <a:cubicBezTo>
                  <a:pt x="577" y="457"/>
                  <a:pt x="591" y="451"/>
                  <a:pt x="603" y="440"/>
                </a:cubicBezTo>
                <a:cubicBezTo>
                  <a:pt x="614" y="429"/>
                  <a:pt x="619" y="414"/>
                  <a:pt x="620" y="400"/>
                </a:cubicBezTo>
                <a:close/>
                <a:moveTo>
                  <a:pt x="457" y="237"/>
                </a:moveTo>
                <a:cubicBezTo>
                  <a:pt x="461" y="239"/>
                  <a:pt x="465" y="242"/>
                  <a:pt x="468" y="245"/>
                </a:cubicBezTo>
                <a:cubicBezTo>
                  <a:pt x="476" y="253"/>
                  <a:pt x="481" y="264"/>
                  <a:pt x="481" y="275"/>
                </a:cubicBezTo>
                <a:cubicBezTo>
                  <a:pt x="481" y="287"/>
                  <a:pt x="476" y="297"/>
                  <a:pt x="468" y="305"/>
                </a:cubicBezTo>
                <a:cubicBezTo>
                  <a:pt x="460" y="313"/>
                  <a:pt x="449" y="318"/>
                  <a:pt x="438" y="318"/>
                </a:cubicBezTo>
                <a:cubicBezTo>
                  <a:pt x="427" y="318"/>
                  <a:pt x="416" y="313"/>
                  <a:pt x="408" y="305"/>
                </a:cubicBezTo>
                <a:cubicBezTo>
                  <a:pt x="404" y="302"/>
                  <a:pt x="402" y="298"/>
                  <a:pt x="400" y="294"/>
                </a:cubicBezTo>
                <a:cubicBezTo>
                  <a:pt x="414" y="293"/>
                  <a:pt x="428" y="288"/>
                  <a:pt x="439" y="277"/>
                </a:cubicBezTo>
                <a:cubicBezTo>
                  <a:pt x="451" y="266"/>
                  <a:pt x="456" y="251"/>
                  <a:pt x="457" y="237"/>
                </a:cubicBezTo>
                <a:close/>
                <a:moveTo>
                  <a:pt x="457" y="563"/>
                </a:moveTo>
                <a:cubicBezTo>
                  <a:pt x="461" y="565"/>
                  <a:pt x="465" y="568"/>
                  <a:pt x="468" y="571"/>
                </a:cubicBezTo>
                <a:cubicBezTo>
                  <a:pt x="476" y="579"/>
                  <a:pt x="481" y="590"/>
                  <a:pt x="481" y="601"/>
                </a:cubicBezTo>
                <a:cubicBezTo>
                  <a:pt x="481" y="613"/>
                  <a:pt x="476" y="623"/>
                  <a:pt x="468" y="631"/>
                </a:cubicBezTo>
                <a:cubicBezTo>
                  <a:pt x="460" y="640"/>
                  <a:pt x="449" y="644"/>
                  <a:pt x="438" y="644"/>
                </a:cubicBezTo>
                <a:cubicBezTo>
                  <a:pt x="427" y="644"/>
                  <a:pt x="416" y="640"/>
                  <a:pt x="408" y="631"/>
                </a:cubicBezTo>
                <a:cubicBezTo>
                  <a:pt x="404" y="628"/>
                  <a:pt x="402" y="624"/>
                  <a:pt x="400" y="620"/>
                </a:cubicBezTo>
                <a:cubicBezTo>
                  <a:pt x="414" y="620"/>
                  <a:pt x="428" y="614"/>
                  <a:pt x="439" y="603"/>
                </a:cubicBezTo>
                <a:cubicBezTo>
                  <a:pt x="451" y="592"/>
                  <a:pt x="456" y="577"/>
                  <a:pt x="457" y="563"/>
                </a:cubicBezTo>
                <a:close/>
                <a:moveTo>
                  <a:pt x="88" y="591"/>
                </a:moveTo>
                <a:cubicBezTo>
                  <a:pt x="0" y="450"/>
                  <a:pt x="17" y="262"/>
                  <a:pt x="139" y="140"/>
                </a:cubicBezTo>
                <a:cubicBezTo>
                  <a:pt x="262" y="17"/>
                  <a:pt x="450" y="0"/>
                  <a:pt x="591" y="88"/>
                </a:cubicBezTo>
                <a:cubicBezTo>
                  <a:pt x="543" y="67"/>
                  <a:pt x="491" y="57"/>
                  <a:pt x="438" y="57"/>
                </a:cubicBezTo>
                <a:cubicBezTo>
                  <a:pt x="336" y="57"/>
                  <a:pt x="240" y="96"/>
                  <a:pt x="168" y="168"/>
                </a:cubicBezTo>
                <a:cubicBezTo>
                  <a:pt x="96" y="240"/>
                  <a:pt x="56" y="336"/>
                  <a:pt x="56" y="438"/>
                </a:cubicBezTo>
                <a:cubicBezTo>
                  <a:pt x="56" y="492"/>
                  <a:pt x="67" y="543"/>
                  <a:pt x="88" y="591"/>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36"/>
          </a:p>
        </p:txBody>
      </p:sp>
    </p:spTree>
    <p:extLst>
      <p:ext uri="{BB962C8B-B14F-4D97-AF65-F5344CB8AC3E}">
        <p14:creationId xmlns:p14="http://schemas.microsoft.com/office/powerpoint/2010/main" val="327670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Session Objectives And Takeaways</a:t>
            </a:r>
            <a:endParaRPr lang="en-US" dirty="0"/>
          </a:p>
        </p:txBody>
      </p:sp>
      <p:sp>
        <p:nvSpPr>
          <p:cNvPr id="5" name="Text Placeholder 4"/>
          <p:cNvSpPr>
            <a:spLocks noGrp="1"/>
          </p:cNvSpPr>
          <p:nvPr>
            <p:ph type="body" sz="quarter" idx="11"/>
          </p:nvPr>
        </p:nvSpPr>
        <p:spPr>
          <a:xfrm>
            <a:off x="274639" y="1212849"/>
            <a:ext cx="11889564" cy="3323987"/>
          </a:xfrm>
        </p:spPr>
        <p:txBody>
          <a:bodyPr/>
          <a:lstStyle/>
          <a:p>
            <a:r>
              <a:rPr lang="en-US" dirty="0" smtClean="0"/>
              <a:t>Session Objective(s): </a:t>
            </a:r>
          </a:p>
          <a:p>
            <a:pPr lvl="1"/>
            <a:r>
              <a:rPr lang="en-US" dirty="0" smtClean="0"/>
              <a:t>Understanding why you should consider using TypeScript instead of JavaScript</a:t>
            </a:r>
          </a:p>
          <a:p>
            <a:pPr lvl="1"/>
            <a:r>
              <a:rPr lang="en-US" dirty="0" smtClean="0"/>
              <a:t>Understanding how you can port your existing JavaScript code to TypeScript</a:t>
            </a:r>
          </a:p>
          <a:p>
            <a:r>
              <a:rPr lang="en-US" dirty="0" smtClean="0"/>
              <a:t>Use and understand how TypeScript works</a:t>
            </a:r>
          </a:p>
          <a:p>
            <a:r>
              <a:rPr lang="en-US" dirty="0" smtClean="0"/>
              <a:t>Decide if TypeScript is the right language for your project 	</a:t>
            </a:r>
            <a:endParaRPr lang="en-US" dirty="0"/>
          </a:p>
        </p:txBody>
      </p:sp>
    </p:spTree>
    <p:extLst>
      <p:ext uri="{BB962C8B-B14F-4D97-AF65-F5344CB8AC3E}">
        <p14:creationId xmlns:p14="http://schemas.microsoft.com/office/powerpoint/2010/main" val="25886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latin typeface="+mn-lt"/>
              </a:rPr>
              <a:t>Babylon.js</a:t>
            </a:r>
            <a:r>
              <a:rPr lang="en-US" dirty="0" smtClean="0"/>
              <a:t>?</a:t>
            </a:r>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340" r="2340"/>
          <a:stretch>
            <a:fillRect/>
          </a:stretch>
        </p:blipFill>
        <p:spPr/>
      </p:pic>
    </p:spTree>
    <p:extLst>
      <p:ext uri="{BB962C8B-B14F-4D97-AF65-F5344CB8AC3E}">
        <p14:creationId xmlns:p14="http://schemas.microsoft.com/office/powerpoint/2010/main" val="1739081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754062"/>
            <a:ext cx="11887200" cy="3203575"/>
          </a:xfrm>
        </p:spPr>
        <p:txBody>
          <a:bodyPr/>
          <a:lstStyle/>
          <a:p>
            <a:r>
              <a:rPr lang="en-US" sz="5400" dirty="0" smtClean="0">
                <a:gradFill>
                  <a:gsLst>
                    <a:gs pos="8029">
                      <a:schemeClr val="tx1"/>
                    </a:gs>
                    <a:gs pos="26000">
                      <a:schemeClr val="tx1"/>
                    </a:gs>
                  </a:gsLst>
                  <a:lin ang="5400000" scaled="0"/>
                </a:gradFill>
              </a:rPr>
              <a:t>Babylon.js is:</a:t>
            </a:r>
            <a:br>
              <a:rPr lang="en-US" sz="5400" dirty="0" smtClean="0">
                <a:gradFill>
                  <a:gsLst>
                    <a:gs pos="8029">
                      <a:schemeClr val="tx1"/>
                    </a:gs>
                    <a:gs pos="26000">
                      <a:schemeClr val="tx1"/>
                    </a:gs>
                  </a:gsLst>
                  <a:lin ang="5400000" scaled="0"/>
                </a:gradFill>
              </a:rPr>
            </a:br>
            <a:r>
              <a:rPr lang="en-US" sz="4000" dirty="0" smtClean="0">
                <a:gradFill>
                  <a:gsLst>
                    <a:gs pos="8029">
                      <a:schemeClr val="tx1"/>
                    </a:gs>
                    <a:gs pos="26000">
                      <a:schemeClr val="tx1"/>
                    </a:gs>
                  </a:gsLst>
                  <a:lin ang="5400000" scaled="0"/>
                </a:gradFill>
              </a:rPr>
              <a:t/>
            </a:r>
            <a:br>
              <a:rPr lang="en-US" sz="4000" dirty="0" smtClean="0">
                <a:gradFill>
                  <a:gsLst>
                    <a:gs pos="8029">
                      <a:schemeClr val="tx1"/>
                    </a:gs>
                    <a:gs pos="26000">
                      <a:schemeClr val="tx1"/>
                    </a:gs>
                  </a:gsLst>
                  <a:lin ang="5400000" scaled="0"/>
                </a:gradFill>
              </a:rPr>
            </a:br>
            <a:r>
              <a:rPr lang="en-US" sz="3200" dirty="0" smtClean="0">
                <a:gradFill>
                  <a:gsLst>
                    <a:gs pos="8029">
                      <a:schemeClr val="tx1"/>
                    </a:gs>
                    <a:gs pos="26000">
                      <a:schemeClr val="tx1"/>
                    </a:gs>
                  </a:gsLst>
                  <a:lin ang="5400000" scaled="0"/>
                </a:gradFill>
              </a:rPr>
              <a:t>An </a:t>
            </a:r>
            <a:r>
              <a:rPr lang="en-US" sz="3200" dirty="0">
                <a:gradFill>
                  <a:gsLst>
                    <a:gs pos="8029">
                      <a:schemeClr val="tx1"/>
                    </a:gs>
                    <a:gs pos="26000">
                      <a:schemeClr val="tx1"/>
                    </a:gs>
                  </a:gsLst>
                  <a:lin ang="5400000" scaled="0"/>
                </a:gradFill>
              </a:rPr>
              <a:t>average of </a:t>
            </a:r>
            <a:r>
              <a:rPr lang="en-US" sz="3200" b="1" dirty="0">
                <a:gradFill>
                  <a:gsLst>
                    <a:gs pos="8029">
                      <a:schemeClr val="tx1"/>
                    </a:gs>
                    <a:gs pos="26000">
                      <a:schemeClr val="tx1"/>
                    </a:gs>
                  </a:gsLst>
                  <a:lin ang="5400000" scaled="0"/>
                </a:gradFill>
                <a:latin typeface="+mn-lt"/>
              </a:rPr>
              <a:t>1</a:t>
            </a:r>
            <a:r>
              <a:rPr lang="en-US" sz="3200" dirty="0">
                <a:gradFill>
                  <a:gsLst>
                    <a:gs pos="8029">
                      <a:schemeClr val="tx1"/>
                    </a:gs>
                    <a:gs pos="26000">
                      <a:schemeClr val="tx1"/>
                    </a:gs>
                  </a:gsLst>
                  <a:lin ang="5400000" scaled="0"/>
                </a:gradFill>
              </a:rPr>
              <a:t> version per month </a:t>
            </a:r>
            <a:br>
              <a:rPr lang="en-US" sz="3200" dirty="0">
                <a:gradFill>
                  <a:gsLst>
                    <a:gs pos="8029">
                      <a:schemeClr val="tx1"/>
                    </a:gs>
                    <a:gs pos="26000">
                      <a:schemeClr val="tx1"/>
                    </a:gs>
                  </a:gsLst>
                  <a:lin ang="5400000" scaled="0"/>
                </a:gradFill>
              </a:rPr>
            </a:br>
            <a:r>
              <a:rPr lang="en-US" sz="3200" b="1" dirty="0" smtClean="0">
                <a:gradFill>
                  <a:gsLst>
                    <a:gs pos="8029">
                      <a:schemeClr val="tx1"/>
                    </a:gs>
                    <a:gs pos="26000">
                      <a:schemeClr val="tx1"/>
                    </a:gs>
                  </a:gsLst>
                  <a:lin ang="5400000" scaled="0"/>
                </a:gradFill>
                <a:latin typeface="+mn-lt"/>
              </a:rPr>
              <a:t>28</a:t>
            </a:r>
            <a:r>
              <a:rPr lang="en-US" sz="3200" dirty="0" smtClean="0">
                <a:gradFill>
                  <a:gsLst>
                    <a:gs pos="8029">
                      <a:schemeClr val="tx1"/>
                    </a:gs>
                    <a:gs pos="26000">
                      <a:schemeClr val="tx1"/>
                    </a:gs>
                  </a:gsLst>
                  <a:lin ang="5400000" scaled="0"/>
                </a:gradFill>
              </a:rPr>
              <a:t> </a:t>
            </a:r>
            <a:r>
              <a:rPr lang="en-US" sz="3200" dirty="0">
                <a:gradFill>
                  <a:gsLst>
                    <a:gs pos="8029">
                      <a:schemeClr val="tx1"/>
                    </a:gs>
                    <a:gs pos="26000">
                      <a:schemeClr val="tx1"/>
                    </a:gs>
                  </a:gsLst>
                  <a:lin ang="5400000" scaled="0"/>
                </a:gradFill>
              </a:rPr>
              <a:t>contributors </a:t>
            </a:r>
            <a:br>
              <a:rPr lang="en-US" sz="3200" dirty="0">
                <a:gradFill>
                  <a:gsLst>
                    <a:gs pos="8029">
                      <a:schemeClr val="tx1"/>
                    </a:gs>
                    <a:gs pos="26000">
                      <a:schemeClr val="tx1"/>
                    </a:gs>
                  </a:gsLst>
                  <a:lin ang="5400000" scaled="0"/>
                </a:gradFill>
              </a:rPr>
            </a:br>
            <a:r>
              <a:rPr lang="en-US" sz="3200" b="1" dirty="0" smtClean="0">
                <a:gradFill>
                  <a:gsLst>
                    <a:gs pos="8029">
                      <a:schemeClr val="tx1"/>
                    </a:gs>
                    <a:gs pos="26000">
                      <a:schemeClr val="tx1"/>
                    </a:gs>
                  </a:gsLst>
                  <a:lin ang="5400000" scaled="0"/>
                </a:gradFill>
                <a:latin typeface="+mn-lt"/>
              </a:rPr>
              <a:t>33</a:t>
            </a:r>
            <a:r>
              <a:rPr lang="en-US" sz="3200" dirty="0" smtClean="0">
                <a:gradFill>
                  <a:gsLst>
                    <a:gs pos="8029">
                      <a:schemeClr val="tx1"/>
                    </a:gs>
                    <a:gs pos="26000">
                      <a:schemeClr val="tx1"/>
                    </a:gs>
                  </a:gsLst>
                  <a:lin ang="5400000" scaled="0"/>
                </a:gradFill>
              </a:rPr>
              <a:t> </a:t>
            </a:r>
            <a:r>
              <a:rPr lang="en-US" sz="3200" dirty="0">
                <a:gradFill>
                  <a:gsLst>
                    <a:gs pos="8029">
                      <a:schemeClr val="tx1"/>
                    </a:gs>
                    <a:gs pos="26000">
                      <a:schemeClr val="tx1"/>
                    </a:gs>
                  </a:gsLst>
                  <a:lin ang="5400000" scaled="0"/>
                </a:gradFill>
              </a:rPr>
              <a:t>releases </a:t>
            </a:r>
            <a:r>
              <a:rPr lang="en-US" sz="3200">
                <a:gradFill>
                  <a:gsLst>
                    <a:gs pos="8029">
                      <a:schemeClr val="tx1"/>
                    </a:gs>
                    <a:gs pos="26000">
                      <a:schemeClr val="tx1"/>
                    </a:gs>
                  </a:gsLst>
                  <a:lin ang="5400000" scaled="0"/>
                </a:gradFill>
              </a:rPr>
              <a:t/>
            </a:r>
            <a:br>
              <a:rPr lang="en-US" sz="3200">
                <a:gradFill>
                  <a:gsLst>
                    <a:gs pos="8029">
                      <a:schemeClr val="tx1"/>
                    </a:gs>
                    <a:gs pos="26000">
                      <a:schemeClr val="tx1"/>
                    </a:gs>
                  </a:gsLst>
                  <a:lin ang="5400000" scaled="0"/>
                </a:gradFill>
              </a:rPr>
            </a:br>
            <a:r>
              <a:rPr lang="en-US" sz="3200" b="1" smtClean="0">
                <a:gradFill>
                  <a:gsLst>
                    <a:gs pos="8029">
                      <a:schemeClr val="tx1"/>
                    </a:gs>
                    <a:gs pos="26000">
                      <a:schemeClr val="tx1"/>
                    </a:gs>
                  </a:gsLst>
                  <a:lin ang="5400000" scaled="0"/>
                </a:gradFill>
                <a:latin typeface="+mn-lt"/>
              </a:rPr>
              <a:t>592</a:t>
            </a:r>
            <a:r>
              <a:rPr lang="en-US" sz="3200" smtClean="0">
                <a:gradFill>
                  <a:gsLst>
                    <a:gs pos="8029">
                      <a:schemeClr val="tx1"/>
                    </a:gs>
                    <a:gs pos="26000">
                      <a:schemeClr val="tx1"/>
                    </a:gs>
                  </a:gsLst>
                  <a:lin ang="5400000" scaled="0"/>
                </a:gradFill>
              </a:rPr>
              <a:t> </a:t>
            </a:r>
            <a:r>
              <a:rPr lang="en-US" sz="3200" dirty="0" smtClean="0">
                <a:gradFill>
                  <a:gsLst>
                    <a:gs pos="8029">
                      <a:schemeClr val="tx1"/>
                    </a:gs>
                    <a:gs pos="26000">
                      <a:schemeClr val="tx1"/>
                    </a:gs>
                  </a:gsLst>
                  <a:lin ang="5400000" scaled="0"/>
                </a:gradFill>
              </a:rPr>
              <a:t>commits</a:t>
            </a:r>
            <a:r>
              <a:rPr lang="en-US" sz="3200" dirty="0">
                <a:gradFill>
                  <a:gsLst>
                    <a:gs pos="8029">
                      <a:schemeClr val="tx1"/>
                    </a:gs>
                    <a:gs pos="26000">
                      <a:schemeClr val="tx1"/>
                    </a:gs>
                  </a:gsLst>
                  <a:lin ang="5400000" scaled="0"/>
                </a:gradFill>
              </a:rPr>
              <a:t/>
            </a:r>
            <a:br>
              <a:rPr lang="en-US" sz="3200" dirty="0">
                <a:gradFill>
                  <a:gsLst>
                    <a:gs pos="8029">
                      <a:schemeClr val="tx1"/>
                    </a:gs>
                    <a:gs pos="26000">
                      <a:schemeClr val="tx1"/>
                    </a:gs>
                  </a:gsLst>
                  <a:lin ang="5400000" scaled="0"/>
                </a:gradFill>
              </a:rPr>
            </a:br>
            <a:r>
              <a:rPr lang="en-US" sz="3200" b="1" dirty="0">
                <a:gradFill>
                  <a:gsLst>
                    <a:gs pos="8029">
                      <a:schemeClr val="tx1"/>
                    </a:gs>
                    <a:gs pos="26000">
                      <a:schemeClr val="tx1"/>
                    </a:gs>
                  </a:gsLst>
                  <a:lin ang="5400000" scaled="0"/>
                </a:gradFill>
                <a:latin typeface="+mn-lt"/>
              </a:rPr>
              <a:t>14000+ </a:t>
            </a:r>
            <a:r>
              <a:rPr lang="en-US" sz="3200" dirty="0">
                <a:gradFill>
                  <a:gsLst>
                    <a:gs pos="8029">
                      <a:schemeClr val="tx1"/>
                    </a:gs>
                    <a:gs pos="26000">
                      <a:schemeClr val="tx1"/>
                    </a:gs>
                  </a:gsLst>
                  <a:lin ang="5400000" scaled="0"/>
                </a:gradFill>
              </a:rPr>
              <a:t>lines of code </a:t>
            </a:r>
            <a:br>
              <a:rPr lang="en-US" sz="3200" dirty="0">
                <a:gradFill>
                  <a:gsLst>
                    <a:gs pos="8029">
                      <a:schemeClr val="tx1"/>
                    </a:gs>
                    <a:gs pos="26000">
                      <a:schemeClr val="tx1"/>
                    </a:gs>
                  </a:gsLst>
                  <a:lin ang="5400000" scaled="0"/>
                </a:gradFill>
              </a:rPr>
            </a:br>
            <a:r>
              <a:rPr lang="en-US" sz="3200" dirty="0">
                <a:gradFill>
                  <a:gsLst>
                    <a:gs pos="8029">
                      <a:schemeClr val="tx1"/>
                    </a:gs>
                    <a:gs pos="26000">
                      <a:schemeClr val="tx1"/>
                    </a:gs>
                  </a:gsLst>
                  <a:lin ang="5400000" scaled="0"/>
                </a:gradFill>
              </a:rPr>
              <a:t>More than </a:t>
            </a:r>
            <a:r>
              <a:rPr lang="en-US" sz="3200" b="1" dirty="0">
                <a:gradFill>
                  <a:gsLst>
                    <a:gs pos="8029">
                      <a:schemeClr val="tx1"/>
                    </a:gs>
                    <a:gs pos="26000">
                      <a:schemeClr val="tx1"/>
                    </a:gs>
                  </a:gsLst>
                  <a:lin ang="5400000" scaled="0"/>
                </a:gradFill>
                <a:latin typeface="+mn-lt"/>
              </a:rPr>
              <a:t>120</a:t>
            </a:r>
            <a:r>
              <a:rPr lang="en-US" sz="3200" dirty="0">
                <a:gradFill>
                  <a:gsLst>
                    <a:gs pos="8029">
                      <a:schemeClr val="tx1"/>
                    </a:gs>
                    <a:gs pos="26000">
                      <a:schemeClr val="tx1"/>
                    </a:gs>
                  </a:gsLst>
                  <a:lin ang="5400000" scaled="0"/>
                </a:gradFill>
              </a:rPr>
              <a:t> files of code </a:t>
            </a:r>
            <a:br>
              <a:rPr lang="en-US" sz="3200" dirty="0">
                <a:gradFill>
                  <a:gsLst>
                    <a:gs pos="8029">
                      <a:schemeClr val="tx1"/>
                    </a:gs>
                    <a:gs pos="26000">
                      <a:schemeClr val="tx1"/>
                    </a:gs>
                  </a:gsLst>
                  <a:lin ang="5400000" scaled="0"/>
                </a:gradFill>
              </a:rPr>
            </a:br>
            <a:r>
              <a:rPr lang="en-US" sz="3200" dirty="0">
                <a:gradFill>
                  <a:gsLst>
                    <a:gs pos="8029">
                      <a:schemeClr val="tx1"/>
                    </a:gs>
                    <a:gs pos="26000">
                      <a:schemeClr val="tx1"/>
                    </a:gs>
                  </a:gsLst>
                  <a:lin ang="5400000" scaled="0"/>
                </a:gradFill>
              </a:rPr>
              <a:t>More than </a:t>
            </a:r>
            <a:r>
              <a:rPr lang="en-US" sz="3200" b="1" dirty="0" smtClean="0">
                <a:gradFill>
                  <a:gsLst>
                    <a:gs pos="8029">
                      <a:schemeClr val="tx1"/>
                    </a:gs>
                    <a:gs pos="26000">
                      <a:schemeClr val="tx1"/>
                    </a:gs>
                  </a:gsLst>
                  <a:lin ang="5400000" scaled="0"/>
                </a:gradFill>
                <a:latin typeface="+mn-lt"/>
              </a:rPr>
              <a:t>250</a:t>
            </a:r>
            <a:r>
              <a:rPr lang="en-US" sz="3200" dirty="0" smtClean="0">
                <a:gradFill>
                  <a:gsLst>
                    <a:gs pos="8029">
                      <a:schemeClr val="tx1"/>
                    </a:gs>
                    <a:gs pos="26000">
                      <a:schemeClr val="tx1"/>
                    </a:gs>
                  </a:gsLst>
                  <a:lin ang="5400000" scaled="0"/>
                </a:gradFill>
              </a:rPr>
              <a:t> </a:t>
            </a:r>
            <a:r>
              <a:rPr lang="en-US" sz="3200" dirty="0">
                <a:gradFill>
                  <a:gsLst>
                    <a:gs pos="8029">
                      <a:schemeClr val="tx1"/>
                    </a:gs>
                    <a:gs pos="26000">
                      <a:schemeClr val="tx1"/>
                    </a:gs>
                  </a:gsLst>
                  <a:lin ang="5400000" scaled="0"/>
                </a:gradFill>
              </a:rPr>
              <a:t>forks </a:t>
            </a:r>
            <a:br>
              <a:rPr lang="en-US" sz="3200" dirty="0">
                <a:gradFill>
                  <a:gsLst>
                    <a:gs pos="8029">
                      <a:schemeClr val="tx1"/>
                    </a:gs>
                    <a:gs pos="26000">
                      <a:schemeClr val="tx1"/>
                    </a:gs>
                  </a:gsLst>
                  <a:lin ang="5400000" scaled="0"/>
                </a:gradFill>
              </a:rPr>
            </a:br>
            <a:r>
              <a:rPr lang="en-US" sz="3200" dirty="0">
                <a:gradFill>
                  <a:gsLst>
                    <a:gs pos="8029">
                      <a:schemeClr val="tx1"/>
                    </a:gs>
                    <a:gs pos="26000">
                      <a:schemeClr val="tx1"/>
                    </a:gs>
                  </a:gsLst>
                  <a:lin ang="5400000" scaled="0"/>
                </a:gradFill>
              </a:rPr>
              <a:t>A bandwidth of </a:t>
            </a:r>
            <a:r>
              <a:rPr lang="en-US" sz="3200" b="1" dirty="0" smtClean="0">
                <a:gradFill>
                  <a:gsLst>
                    <a:gs pos="8029">
                      <a:schemeClr val="tx1"/>
                    </a:gs>
                    <a:gs pos="26000">
                      <a:schemeClr val="tx1"/>
                    </a:gs>
                  </a:gsLst>
                  <a:lin ang="5400000" scaled="0"/>
                </a:gradFill>
                <a:latin typeface="+mn-lt"/>
              </a:rPr>
              <a:t>1 TB</a:t>
            </a:r>
            <a:r>
              <a:rPr lang="en-US" sz="3200" dirty="0" smtClean="0">
                <a:gradFill>
                  <a:gsLst>
                    <a:gs pos="8029">
                      <a:schemeClr val="tx1"/>
                    </a:gs>
                    <a:gs pos="26000">
                      <a:schemeClr val="tx1"/>
                    </a:gs>
                  </a:gsLst>
                  <a:lin ang="5400000" scaled="0"/>
                </a:gradFill>
              </a:rPr>
              <a:t> </a:t>
            </a:r>
            <a:r>
              <a:rPr lang="en-US" sz="3200" dirty="0">
                <a:gradFill>
                  <a:gsLst>
                    <a:gs pos="8029">
                      <a:schemeClr val="tx1"/>
                    </a:gs>
                    <a:gs pos="26000">
                      <a:schemeClr val="tx1"/>
                    </a:gs>
                  </a:gsLst>
                  <a:lin ang="5400000" scaled="0"/>
                </a:gradFill>
              </a:rPr>
              <a:t>per month for the website </a:t>
            </a:r>
            <a:br>
              <a:rPr lang="en-US" sz="3200" dirty="0">
                <a:gradFill>
                  <a:gsLst>
                    <a:gs pos="8029">
                      <a:schemeClr val="tx1"/>
                    </a:gs>
                    <a:gs pos="26000">
                      <a:schemeClr val="tx1"/>
                    </a:gs>
                  </a:gsLst>
                  <a:lin ang="5400000" scaled="0"/>
                </a:gradFill>
              </a:rPr>
            </a:br>
            <a:r>
              <a:rPr lang="en-US" sz="3200" b="1" dirty="0" smtClean="0">
                <a:gradFill>
                  <a:gsLst>
                    <a:gs pos="8029">
                      <a:schemeClr val="tx1"/>
                    </a:gs>
                    <a:gs pos="26000">
                      <a:schemeClr val="tx1"/>
                    </a:gs>
                  </a:gsLst>
                  <a:lin ang="5400000" scaled="0"/>
                </a:gradFill>
                <a:latin typeface="+mn-lt"/>
              </a:rPr>
              <a:t>1.3GB </a:t>
            </a:r>
            <a:r>
              <a:rPr lang="en-US" sz="3200" dirty="0">
                <a:gradFill>
                  <a:gsLst>
                    <a:gs pos="8029">
                      <a:schemeClr val="tx1"/>
                    </a:gs>
                    <a:gs pos="26000">
                      <a:schemeClr val="tx1"/>
                    </a:gs>
                  </a:gsLst>
                  <a:lin ang="5400000" scaled="0"/>
                </a:gradFill>
              </a:rPr>
              <a:t>(Code and samples) </a:t>
            </a:r>
            <a:r>
              <a:rPr lang="en-US" sz="6600" dirty="0">
                <a:gradFill>
                  <a:gsLst>
                    <a:gs pos="8029">
                      <a:schemeClr val="tx1"/>
                    </a:gs>
                    <a:gs pos="26000">
                      <a:schemeClr val="tx1"/>
                    </a:gs>
                  </a:gsLst>
                  <a:lin ang="5400000" scaled="0"/>
                </a:gradFill>
              </a:rPr>
              <a:t/>
            </a:r>
            <a:br>
              <a:rPr lang="en-US" sz="6600" dirty="0">
                <a:gradFill>
                  <a:gsLst>
                    <a:gs pos="8029">
                      <a:schemeClr val="tx1"/>
                    </a:gs>
                    <a:gs pos="26000">
                      <a:schemeClr val="tx1"/>
                    </a:gs>
                  </a:gsLst>
                  <a:lin ang="5400000" scaled="0"/>
                </a:gradFill>
              </a:rPr>
            </a:br>
            <a:endParaRPr lang="en-US" sz="6600" dirty="0">
              <a:gradFill>
                <a:gsLst>
                  <a:gs pos="8029">
                    <a:schemeClr val="tx1"/>
                  </a:gs>
                  <a:gs pos="26000">
                    <a:schemeClr val="tx1"/>
                  </a:gs>
                </a:gsLst>
                <a:lin ang="5400000" scaled="0"/>
              </a:gradFill>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bwMode="invGray">
          <a:xfrm>
            <a:off x="7285037" y="506996"/>
            <a:ext cx="4523402" cy="5201912"/>
          </a:xfrm>
          <a:prstGeom prst="rect">
            <a:avLst/>
          </a:prstGeom>
        </p:spPr>
      </p:pic>
    </p:spTree>
    <p:extLst>
      <p:ext uri="{BB962C8B-B14F-4D97-AF65-F5344CB8AC3E}">
        <p14:creationId xmlns:p14="http://schemas.microsoft.com/office/powerpoint/2010/main" val="2476487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3D </a:t>
            </a:r>
            <a:r>
              <a:rPr lang="en-US" smtClean="0"/>
              <a:t>for the </a:t>
            </a:r>
            <a:r>
              <a:rPr lang="en-US" dirty="0" smtClean="0"/>
              <a:t>web/ </a:t>
            </a:r>
            <a:r>
              <a:rPr lang="en-US" dirty="0" err="1"/>
              <a:t>G</a:t>
            </a:r>
            <a:r>
              <a:rPr lang="en-US" dirty="0" err="1" smtClean="0"/>
              <a:t>ithub</a:t>
            </a:r>
            <a:endParaRPr lang="en-US" dirty="0"/>
          </a:p>
        </p:txBody>
      </p:sp>
    </p:spTree>
    <p:extLst>
      <p:ext uri="{BB962C8B-B14F-4D97-AF65-F5344CB8AC3E}">
        <p14:creationId xmlns:p14="http://schemas.microsoft.com/office/powerpoint/2010/main" val="62248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b="1" dirty="0" smtClean="0">
                <a:latin typeface="+mn-lt"/>
              </a:rPr>
              <a:t>TypeScript</a:t>
            </a:r>
            <a:r>
              <a:rPr lang="en-US" dirty="0" smtClean="0"/>
              <a:t> ?</a:t>
            </a:r>
            <a:endParaRPr lang="en-US" dirty="0"/>
          </a:p>
        </p:txBody>
      </p:sp>
      <p:sp>
        <p:nvSpPr>
          <p:cNvPr id="31" name="Picture Placeholder 30"/>
          <p:cNvSpPr>
            <a:spLocks noGrp="1"/>
          </p:cNvSpPr>
          <p:nvPr>
            <p:ph type="pic" sz="quarter" idx="10"/>
          </p:nvPr>
        </p:nvSpPr>
        <p:spPr/>
      </p:sp>
    </p:spTree>
    <p:extLst>
      <p:ext uri="{BB962C8B-B14F-4D97-AF65-F5344CB8AC3E}">
        <p14:creationId xmlns:p14="http://schemas.microsoft.com/office/powerpoint/2010/main" val="37757717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it is </a:t>
            </a:r>
            <a:r>
              <a:rPr lang="en-US" b="1" dirty="0" smtClean="0">
                <a:latin typeface="+mn-lt"/>
              </a:rPr>
              <a:t>transparent</a:t>
            </a:r>
            <a:r>
              <a:rPr lang="en-US" b="1" dirty="0" smtClean="0"/>
              <a:t> </a:t>
            </a:r>
            <a:r>
              <a:rPr lang="en-US" dirty="0" smtClean="0"/>
              <a:t>for users</a:t>
            </a:r>
            <a:endParaRPr lang="en-US" dirty="0"/>
          </a:p>
        </p:txBody>
      </p:sp>
    </p:spTree>
    <p:extLst>
      <p:ext uri="{BB962C8B-B14F-4D97-AF65-F5344CB8AC3E}">
        <p14:creationId xmlns:p14="http://schemas.microsoft.com/office/powerpoint/2010/main" val="32936178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551_TR19_BO_CT_Template">
  <a:themeElements>
    <a:clrScheme name="TR19 - BO">
      <a:dk1>
        <a:srgbClr val="505050"/>
      </a:dk1>
      <a:lt1>
        <a:srgbClr val="FFFFFF"/>
      </a:lt1>
      <a:dk2>
        <a:srgbClr val="0072C6"/>
      </a:dk2>
      <a:lt2>
        <a:srgbClr val="D2D2D2"/>
      </a:lt2>
      <a:accent1>
        <a:srgbClr val="DC3C00"/>
      </a:accent1>
      <a:accent2>
        <a:srgbClr val="0072C6"/>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potx" id="{EAA3FF4C-E82D-4FDD-A404-389C1EC671AE}" vid="{9637E3F3-86C2-4605-B07F-BC785CCDAE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11</Value>
      <Value>3</Value>
      <Value>233</Value>
      <Value>14</Value>
    </TaxCatchAll>
    <AverageRating xmlns="http://schemas.microsoft.com/sharepoint/v3" xsi:nil="true"/>
    <Event_x0020_End_x0020_Date xmlns="e36bfbf9-5e42-489c-a259-4c54eb22cb57">2014-08-01T07:00:00+00:00</Event_x0020_End_x0020_Date>
    <Event_x0020_Start_x0020_Date xmlns="e36bfbf9-5e42-489c-a259-4c54eb22cb57">2014-07-28T07:00:00+00:00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DEV221</Session_x0020_Code>
    <Presentation_x0020_Date xmlns="e36bfbf9-5e42-489c-a259-4c54eb22cb57" xsi:nil="tru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TechReady 19</TermName>
          <TermId xmlns="http://schemas.microsoft.com/office/infopath/2007/PartnerControls">5be4d476-3801-4a2f-9d47-d64379603700</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926dde2575c399a9dfc1a0653dd2753a">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f4cb2f060d10f12dd6d7af80b20dd6c"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230e9df3-be65-4c73-a93b-d1236ebd677e"/>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elements/1.1/"/>
    <ds:schemaRef ds:uri="http://schemas.openxmlformats.org/package/2006/metadata/core-properties"/>
    <ds:schemaRef ds:uri="e36bfbf9-5e42-489c-a259-4c54eb22cb57"/>
    <ds:schemaRef ds:uri="http://www.w3.org/XML/1998/namespace"/>
    <ds:schemaRef ds:uri="http://purl.org/dc/dcmitype/"/>
  </ds:schemaRefs>
</ds:datastoreItem>
</file>

<file path=customXml/itemProps3.xml><?xml version="1.0" encoding="utf-8"?>
<ds:datastoreItem xmlns:ds="http://schemas.openxmlformats.org/officeDocument/2006/customXml" ds:itemID="{FDCC7BA8-1186-489B-8D61-81E55531B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TR19_BO_CT_Template</Template>
  <TotalTime>155</TotalTime>
  <Words>4428</Words>
  <Application>Microsoft Office PowerPoint</Application>
  <PresentationFormat>Custom</PresentationFormat>
  <Paragraphs>205</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Segoe</vt:lpstr>
      <vt:lpstr>Segoe Semibold</vt:lpstr>
      <vt:lpstr>Segoe UI</vt:lpstr>
      <vt:lpstr>Segoe UI Light</vt:lpstr>
      <vt:lpstr>Wingdings</vt:lpstr>
      <vt:lpstr>5-30551_TR19_BO_CT_Template</vt:lpstr>
      <vt:lpstr>PowerPoint Presentation</vt:lpstr>
      <vt:lpstr>Using TypeScript in a big open source project</vt:lpstr>
      <vt:lpstr>Confidentiality Slide</vt:lpstr>
      <vt:lpstr>Session Objectives And Takeaways</vt:lpstr>
      <vt:lpstr>What is Babylon.js?</vt:lpstr>
      <vt:lpstr>Babylon.js is:  An average of 1 version per month  28 contributors  33 releases  592 commits 14000+ lines of code  More than 120 files of code  More than 250 forks  A bandwidth of 1 TB per month for the website  1.3GB (Code and samples)  </vt:lpstr>
      <vt:lpstr>Demo</vt:lpstr>
      <vt:lpstr>Why TypeScript ?</vt:lpstr>
      <vt:lpstr>Because it is transparent for users</vt:lpstr>
      <vt:lpstr>Demo</vt:lpstr>
      <vt:lpstr>Because Babylon.js is an open source framework</vt:lpstr>
      <vt:lpstr>Demo</vt:lpstr>
      <vt:lpstr>Because TypeScript is open source</vt:lpstr>
      <vt:lpstr>Develop with TypeScript</vt:lpstr>
      <vt:lpstr>Because TypeScript is incredibly efficient with Visual Studio</vt:lpstr>
      <vt:lpstr>Demo</vt:lpstr>
      <vt:lpstr>Because TypeScript clearly simplifies your code</vt:lpstr>
      <vt:lpstr>Demo</vt:lpstr>
      <vt:lpstr>For the future…</vt:lpstr>
      <vt:lpstr>The promise / callbacks hell</vt:lpstr>
      <vt:lpstr>Can become just gorgeous…</vt:lpstr>
      <vt:lpstr>How to port from JavaScript to TypeScript ?</vt:lpstr>
      <vt:lpstr>From the ground up…</vt:lpstr>
      <vt:lpstr>Demo</vt:lpstr>
      <vt:lpstr>Don’t be afraid to mix things up</vt:lpstr>
      <vt:lpstr>Demo</vt:lpstr>
      <vt:lpstr>Using interfaces and mixins</vt:lpstr>
      <vt:lpstr>Demo</vt:lpstr>
      <vt:lpstr>Call to actions</vt:lpstr>
      <vt:lpstr>In Review: Session Objectives And Takeaways</vt:lpstr>
      <vt:lpstr>Please Complete An Evaluation Form Your input is important!</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TypeScript in a big open project</dc:title>
  <dc:subject>TechReady 19</dc:subject>
  <dc:creator>David Catuhe</dc:creator>
  <cp:keywords>TechReady 19</cp:keywords>
  <dc:description>Template: Mitchell Derrey, Silver Fox Productions
Formatting: 
Event Date: July 28 - August 1, 2014
Event Location: WSCTC, Seattle, Wa
Audience Type: Internal</dc:description>
  <cp:lastModifiedBy>David Catuhe</cp:lastModifiedBy>
  <cp:revision>24</cp:revision>
  <dcterms:created xsi:type="dcterms:W3CDTF">2014-06-30T15:32:07Z</dcterms:created>
  <dcterms:modified xsi:type="dcterms:W3CDTF">2014-07-25T17:39:42Z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233;#TechReady 19|5be4d476-3801-4a2f-9d47-d64379603700</vt:lpwstr>
  </property>
  <property fmtid="{D5CDD505-2E9C-101B-9397-08002B2CF9AE}" pid="11" name="Audience1">
    <vt:lpwstr/>
  </property>
  <property fmtid="{D5CDD505-2E9C-101B-9397-08002B2CF9AE}" pid="12" name="Event Name">
    <vt:lpwstr>14;#TechReady|ebdf1b7d-d34f-4ccf-ac45-ca5a756d5c65</vt:lpwstr>
  </property>
</Properties>
</file>