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6" r:id="rId3"/>
    <p:sldId id="305" r:id="rId4"/>
    <p:sldId id="306" r:id="rId5"/>
    <p:sldId id="307" r:id="rId6"/>
    <p:sldId id="308" r:id="rId7"/>
    <p:sldId id="298" r:id="rId8"/>
    <p:sldId id="293" r:id="rId9"/>
    <p:sldId id="309" r:id="rId10"/>
    <p:sldId id="313" r:id="rId11"/>
    <p:sldId id="310" r:id="rId12"/>
    <p:sldId id="300" r:id="rId13"/>
    <p:sldId id="311" r:id="rId14"/>
    <p:sldId id="299" r:id="rId15"/>
    <p:sldId id="291" r:id="rId16"/>
    <p:sldId id="312" r:id="rId17"/>
    <p:sldId id="289" r:id="rId18"/>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D999"/>
    <a:srgbClr val="F8F8F8"/>
    <a:srgbClr val="9BBB59"/>
    <a:srgbClr val="0D914C"/>
    <a:srgbClr val="3598DC"/>
    <a:srgbClr val="F6D066"/>
    <a:srgbClr val="F2BD26"/>
    <a:srgbClr val="FFDD61"/>
    <a:srgbClr val="75B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2" autoAdjust="0"/>
    <p:restoredTop sz="84386" autoAdjust="0"/>
  </p:normalViewPr>
  <p:slideViewPr>
    <p:cSldViewPr>
      <p:cViewPr varScale="1">
        <p:scale>
          <a:sx n="129" d="100"/>
          <a:sy n="129" d="100"/>
        </p:scale>
        <p:origin x="98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7065CB-1B3F-4851-98C6-E40FEE524422}" type="doc">
      <dgm:prSet loTypeId="urn:microsoft.com/office/officeart/2005/8/layout/hProcess7" loCatId="process" qsTypeId="urn:microsoft.com/office/officeart/2005/8/quickstyle/simple1" qsCatId="simple" csTypeId="urn:microsoft.com/office/officeart/2005/8/colors/colorful1" csCatId="colorful" phldr="1"/>
      <dgm:spPr/>
      <dgm:t>
        <a:bodyPr/>
        <a:lstStyle/>
        <a:p>
          <a:endParaRPr lang="en-US"/>
        </a:p>
      </dgm:t>
    </dgm:pt>
    <dgm:pt modelId="{78F0CF73-0F1A-415A-BD7C-6A5D8AF4AC32}">
      <dgm:prSet phldrT="[Text]"/>
      <dgm:spPr>
        <a:solidFill>
          <a:srgbClr val="5BD999"/>
        </a:solidFill>
      </dgm:spPr>
      <dgm:t>
        <a:bodyPr/>
        <a:lstStyle/>
        <a:p>
          <a:r>
            <a:rPr lang="en-US" dirty="0" smtClean="0">
              <a:latin typeface="Segoe WP" panose="020B0502040204020203" pitchFamily="34" charset="0"/>
              <a:cs typeface="Segoe WP" panose="020B0502040204020203" pitchFamily="34" charset="0"/>
            </a:rPr>
            <a:t>.</a:t>
          </a:r>
          <a:r>
            <a:rPr lang="en-US" b="1" dirty="0" smtClean="0">
              <a:latin typeface="Segoe WP" panose="020B0502040204020203" pitchFamily="34" charset="0"/>
              <a:cs typeface="Segoe WP" panose="020B0502040204020203" pitchFamily="34" charset="0"/>
            </a:rPr>
            <a:t>BABYLON</a:t>
          </a:r>
          <a:endParaRPr lang="en-US" b="1" dirty="0">
            <a:latin typeface="Segoe WP" panose="020B0502040204020203" pitchFamily="34" charset="0"/>
            <a:cs typeface="Segoe WP" panose="020B0502040204020203" pitchFamily="34" charset="0"/>
          </a:endParaRPr>
        </a:p>
      </dgm:t>
    </dgm:pt>
    <dgm:pt modelId="{CB1C81E3-7B74-429E-84F9-001D4E6B9240}" type="parTrans" cxnId="{C90CF594-D4D9-482E-AE8D-600BFE4A7450}">
      <dgm:prSet/>
      <dgm:spPr/>
      <dgm:t>
        <a:bodyPr/>
        <a:lstStyle/>
        <a:p>
          <a:endParaRPr lang="en-US"/>
        </a:p>
      </dgm:t>
    </dgm:pt>
    <dgm:pt modelId="{49606C44-33A7-4A22-8308-95ED3288BA20}" type="sibTrans" cxnId="{C90CF594-D4D9-482E-AE8D-600BFE4A7450}">
      <dgm:prSet/>
      <dgm:spPr/>
      <dgm:t>
        <a:bodyPr/>
        <a:lstStyle/>
        <a:p>
          <a:endParaRPr lang="en-US"/>
        </a:p>
      </dgm:t>
    </dgm:pt>
    <dgm:pt modelId="{1FC96F51-CFC6-42DD-8BC0-2A514998DBEB}">
      <dgm:prSet phldrT="[Text]" custT="1"/>
      <dgm:spPr/>
      <dgm:t>
        <a:bodyPr/>
        <a:lstStyle/>
        <a:p>
          <a:r>
            <a:rPr lang="en-US" sz="2000" dirty="0" smtClean="0">
              <a:latin typeface="Segoe WP" panose="020B0502040204020203" pitchFamily="34" charset="0"/>
              <a:cs typeface="Segoe WP" panose="020B0502040204020203" pitchFamily="34" charset="0"/>
            </a:rPr>
            <a:t>One scene file</a:t>
          </a:r>
          <a:endParaRPr lang="en-US" sz="2000" dirty="0">
            <a:latin typeface="Segoe WP" panose="020B0502040204020203" pitchFamily="34" charset="0"/>
            <a:cs typeface="Segoe WP" panose="020B0502040204020203" pitchFamily="34" charset="0"/>
          </a:endParaRPr>
        </a:p>
      </dgm:t>
    </dgm:pt>
    <dgm:pt modelId="{966A4BB1-D979-474C-B8CD-A3F9A7FD760E}" type="parTrans" cxnId="{E604BDA6-24AE-4827-93B5-B44DF29A9C6B}">
      <dgm:prSet/>
      <dgm:spPr/>
      <dgm:t>
        <a:bodyPr/>
        <a:lstStyle/>
        <a:p>
          <a:endParaRPr lang="en-US"/>
        </a:p>
      </dgm:t>
    </dgm:pt>
    <dgm:pt modelId="{308662B4-B500-4777-8C67-F5D3422C4F86}" type="sibTrans" cxnId="{E604BDA6-24AE-4827-93B5-B44DF29A9C6B}">
      <dgm:prSet/>
      <dgm:spPr/>
      <dgm:t>
        <a:bodyPr/>
        <a:lstStyle/>
        <a:p>
          <a:endParaRPr lang="en-US"/>
        </a:p>
      </dgm:t>
    </dgm:pt>
    <dgm:pt modelId="{90F73465-DF64-411B-8042-FD052E6C6E94}">
      <dgm:prSet phldrT="[Text]"/>
      <dgm:spPr/>
      <dgm:t>
        <a:bodyPr/>
        <a:lstStyle/>
        <a:p>
          <a:r>
            <a:rPr lang="en-US" dirty="0" smtClean="0"/>
            <a:t>.</a:t>
          </a:r>
          <a:r>
            <a:rPr lang="en-US" b="1" dirty="0" smtClean="0"/>
            <a:t>INCREMENTAL.BABYLON</a:t>
          </a:r>
          <a:endParaRPr lang="en-US" b="1" dirty="0"/>
        </a:p>
      </dgm:t>
    </dgm:pt>
    <dgm:pt modelId="{C080DA3F-81DA-402D-9816-F6D2A0EA1D15}" type="parTrans" cxnId="{ADC7651C-833D-4008-B698-DF1AC906C148}">
      <dgm:prSet/>
      <dgm:spPr/>
      <dgm:t>
        <a:bodyPr/>
        <a:lstStyle/>
        <a:p>
          <a:endParaRPr lang="en-US"/>
        </a:p>
      </dgm:t>
    </dgm:pt>
    <dgm:pt modelId="{5755153A-C66D-4766-A3DC-599308C317E6}" type="sibTrans" cxnId="{ADC7651C-833D-4008-B698-DF1AC906C148}">
      <dgm:prSet/>
      <dgm:spPr/>
      <dgm:t>
        <a:bodyPr/>
        <a:lstStyle/>
        <a:p>
          <a:endParaRPr lang="en-US"/>
        </a:p>
      </dgm:t>
    </dgm:pt>
    <dgm:pt modelId="{F6FE9F7A-07B6-4456-AF3E-DA1A2D9A7018}">
      <dgm:prSet phldrT="[Text]" custT="1"/>
      <dgm:spPr/>
      <dgm:t>
        <a:bodyPr/>
        <a:lstStyle/>
        <a:p>
          <a:r>
            <a:rPr lang="en-US" sz="2000" dirty="0" smtClean="0">
              <a:latin typeface="Segoe WP" panose="020B0502040204020203" pitchFamily="34" charset="0"/>
              <a:cs typeface="Segoe WP" panose="020B0502040204020203" pitchFamily="34" charset="0"/>
            </a:rPr>
            <a:t>One scene file</a:t>
          </a:r>
        </a:p>
        <a:p>
          <a:r>
            <a:rPr lang="en-US" sz="2000" dirty="0" smtClean="0">
              <a:latin typeface="Segoe WP" panose="020B0502040204020203" pitchFamily="34" charset="0"/>
              <a:cs typeface="Segoe WP" panose="020B0502040204020203" pitchFamily="34" charset="0"/>
            </a:rPr>
            <a:t>One data file per mesh</a:t>
          </a:r>
        </a:p>
        <a:p>
          <a:r>
            <a:rPr lang="en-US" sz="2000" b="1" dirty="0" smtClean="0">
              <a:latin typeface="Segoe WP" panose="020B0502040204020203" pitchFamily="34" charset="0"/>
              <a:cs typeface="Segoe WP" panose="020B0502040204020203" pitchFamily="34" charset="0"/>
            </a:rPr>
            <a:t>JSON</a:t>
          </a:r>
          <a:r>
            <a:rPr lang="en-US" sz="2000" dirty="0" smtClean="0">
              <a:latin typeface="Segoe WP" panose="020B0502040204020203" pitchFamily="34" charset="0"/>
              <a:cs typeface="Segoe WP" panose="020B0502040204020203" pitchFamily="34" charset="0"/>
            </a:rPr>
            <a:t> format for both</a:t>
          </a:r>
        </a:p>
      </dgm:t>
    </dgm:pt>
    <dgm:pt modelId="{FAC35CDF-2CDD-4935-A1BC-7B3246B6DE45}" type="parTrans" cxnId="{49B4BED1-935B-4CB2-9001-6C0641889CDD}">
      <dgm:prSet/>
      <dgm:spPr/>
      <dgm:t>
        <a:bodyPr/>
        <a:lstStyle/>
        <a:p>
          <a:endParaRPr lang="en-US"/>
        </a:p>
      </dgm:t>
    </dgm:pt>
    <dgm:pt modelId="{C14FEBF2-1735-4059-8EA9-5BF90D9C12CE}" type="sibTrans" cxnId="{49B4BED1-935B-4CB2-9001-6C0641889CDD}">
      <dgm:prSet/>
      <dgm:spPr/>
      <dgm:t>
        <a:bodyPr/>
        <a:lstStyle/>
        <a:p>
          <a:endParaRPr lang="en-US"/>
        </a:p>
      </dgm:t>
    </dgm:pt>
    <dgm:pt modelId="{772BAAAC-5796-43ED-9174-6ADD5E826CCE}">
      <dgm:prSet phldrT="[Text]"/>
      <dgm:spPr/>
      <dgm:t>
        <a:bodyPr/>
        <a:lstStyle/>
        <a:p>
          <a:r>
            <a:rPr lang="en-US" dirty="0" smtClean="0"/>
            <a:t>.</a:t>
          </a:r>
          <a:r>
            <a:rPr lang="en-US" b="1" dirty="0" smtClean="0"/>
            <a:t>BINARY.BABYLON</a:t>
          </a:r>
          <a:endParaRPr lang="en-US" b="1" dirty="0"/>
        </a:p>
      </dgm:t>
    </dgm:pt>
    <dgm:pt modelId="{8DCEE631-9D3D-4283-9E1E-5D92C1CACD1D}" type="parTrans" cxnId="{265ABDA8-4472-440D-AA7A-BA5D71F5518F}">
      <dgm:prSet/>
      <dgm:spPr/>
      <dgm:t>
        <a:bodyPr/>
        <a:lstStyle/>
        <a:p>
          <a:endParaRPr lang="en-US"/>
        </a:p>
      </dgm:t>
    </dgm:pt>
    <dgm:pt modelId="{D1554BAC-4F1E-447D-8B4E-01E92810C3DC}" type="sibTrans" cxnId="{265ABDA8-4472-440D-AA7A-BA5D71F5518F}">
      <dgm:prSet/>
      <dgm:spPr/>
      <dgm:t>
        <a:bodyPr/>
        <a:lstStyle/>
        <a:p>
          <a:endParaRPr lang="en-US"/>
        </a:p>
      </dgm:t>
    </dgm:pt>
    <dgm:pt modelId="{7BFEC166-CE9B-4EA5-A38B-BE3D71AA3573}">
      <dgm:prSet phldrT="[Text]" custT="1"/>
      <dgm:spPr/>
      <dgm:t>
        <a:bodyPr/>
        <a:lstStyle/>
        <a:p>
          <a:r>
            <a:rPr lang="en-US" sz="1600" dirty="0" smtClean="0">
              <a:latin typeface="Segoe WP" panose="020B0502040204020203" pitchFamily="34" charset="0"/>
              <a:cs typeface="Segoe WP" panose="020B0502040204020203" pitchFamily="34" charset="0"/>
            </a:rPr>
            <a:t>One scene file</a:t>
          </a:r>
          <a:endParaRPr lang="en-US" sz="1600" dirty="0"/>
        </a:p>
      </dgm:t>
    </dgm:pt>
    <dgm:pt modelId="{9FB52B42-2AB1-411B-804F-97DB85D4FE0B}" type="parTrans" cxnId="{8BDA490B-5D53-4089-BCD0-26C3E85277C6}">
      <dgm:prSet/>
      <dgm:spPr/>
      <dgm:t>
        <a:bodyPr/>
        <a:lstStyle/>
        <a:p>
          <a:endParaRPr lang="en-US"/>
        </a:p>
      </dgm:t>
    </dgm:pt>
    <dgm:pt modelId="{137868B4-04A0-4274-B46C-B6156720853F}" type="sibTrans" cxnId="{8BDA490B-5D53-4089-BCD0-26C3E85277C6}">
      <dgm:prSet/>
      <dgm:spPr/>
      <dgm:t>
        <a:bodyPr/>
        <a:lstStyle/>
        <a:p>
          <a:endParaRPr lang="en-US"/>
        </a:p>
      </dgm:t>
    </dgm:pt>
    <dgm:pt modelId="{06FFC9BB-730B-43F3-B7DB-98F1294FE8A0}">
      <dgm:prSet phldrT="[Text]" custT="1"/>
      <dgm:spPr/>
      <dgm:t>
        <a:bodyPr/>
        <a:lstStyle/>
        <a:p>
          <a:r>
            <a:rPr lang="en-US" sz="2000" b="1" dirty="0" smtClean="0">
              <a:latin typeface="Segoe WP" panose="020B0502040204020203" pitchFamily="34" charset="0"/>
              <a:cs typeface="Segoe WP" panose="020B0502040204020203" pitchFamily="34" charset="0"/>
            </a:rPr>
            <a:t>JSON</a:t>
          </a:r>
          <a:r>
            <a:rPr lang="en-US" sz="2000" dirty="0" smtClean="0">
              <a:latin typeface="Segoe WP" panose="020B0502040204020203" pitchFamily="34" charset="0"/>
              <a:cs typeface="Segoe WP" panose="020B0502040204020203" pitchFamily="34" charset="0"/>
            </a:rPr>
            <a:t> format</a:t>
          </a:r>
        </a:p>
        <a:p>
          <a:endParaRPr lang="en-US" sz="2000" dirty="0" smtClean="0">
            <a:latin typeface="Segoe WP" panose="020B0502040204020203" pitchFamily="34" charset="0"/>
            <a:cs typeface="Segoe WP" panose="020B0502040204020203" pitchFamily="34" charset="0"/>
          </a:endParaRPr>
        </a:p>
        <a:p>
          <a:endParaRPr lang="en-US" sz="2000" dirty="0" smtClean="0">
            <a:latin typeface="Segoe WP" panose="020B0502040204020203" pitchFamily="34" charset="0"/>
            <a:cs typeface="Segoe WP" panose="020B0502040204020203" pitchFamily="34" charset="0"/>
          </a:endParaRPr>
        </a:p>
        <a:p>
          <a:endParaRPr lang="en-US" sz="2000" dirty="0" smtClean="0">
            <a:latin typeface="Segoe WP" panose="020B0502040204020203" pitchFamily="34" charset="0"/>
            <a:cs typeface="Segoe WP" panose="020B0502040204020203" pitchFamily="34" charset="0"/>
          </a:endParaRPr>
        </a:p>
        <a:p>
          <a:endParaRPr lang="en-US" sz="2000" dirty="0" smtClean="0">
            <a:latin typeface="Segoe WP" panose="020B0502040204020203" pitchFamily="34" charset="0"/>
            <a:cs typeface="Segoe WP" panose="020B0502040204020203" pitchFamily="34" charset="0"/>
          </a:endParaRPr>
        </a:p>
      </dgm:t>
    </dgm:pt>
    <dgm:pt modelId="{D76E447E-9FDF-4BEF-9D7B-ABD5E56622E7}" type="parTrans" cxnId="{F638BA45-7696-4D10-906A-2E97DB28CEB7}">
      <dgm:prSet/>
      <dgm:spPr/>
      <dgm:t>
        <a:bodyPr/>
        <a:lstStyle/>
        <a:p>
          <a:endParaRPr lang="en-US"/>
        </a:p>
      </dgm:t>
    </dgm:pt>
    <dgm:pt modelId="{E9B4A3EC-A224-404F-A2E1-CAF29C89C682}" type="sibTrans" cxnId="{F638BA45-7696-4D10-906A-2E97DB28CEB7}">
      <dgm:prSet/>
      <dgm:spPr/>
      <dgm:t>
        <a:bodyPr/>
        <a:lstStyle/>
        <a:p>
          <a:endParaRPr lang="en-US"/>
        </a:p>
      </dgm:t>
    </dgm:pt>
    <dgm:pt modelId="{952F0BF7-7758-479E-93D1-EECDBD1E4BE6}">
      <dgm:prSet custT="1"/>
      <dgm:spPr/>
      <dgm:t>
        <a:bodyPr/>
        <a:lstStyle/>
        <a:p>
          <a:r>
            <a:rPr lang="en-US" sz="1600" smtClean="0">
              <a:latin typeface="Segoe WP" panose="020B0502040204020203" pitchFamily="34" charset="0"/>
              <a:cs typeface="Segoe WP" panose="020B0502040204020203" pitchFamily="34" charset="0"/>
            </a:rPr>
            <a:t>One data file per mesh</a:t>
          </a:r>
          <a:endParaRPr lang="en-US" sz="1600" dirty="0" smtClean="0">
            <a:latin typeface="Segoe WP" panose="020B0502040204020203" pitchFamily="34" charset="0"/>
            <a:cs typeface="Segoe WP" panose="020B0502040204020203" pitchFamily="34" charset="0"/>
          </a:endParaRPr>
        </a:p>
      </dgm:t>
    </dgm:pt>
    <dgm:pt modelId="{7D894333-172E-43BC-9893-5D362229A011}" type="parTrans" cxnId="{274CF40D-5E13-4928-9BE8-11FE0BB5A027}">
      <dgm:prSet/>
      <dgm:spPr/>
      <dgm:t>
        <a:bodyPr/>
        <a:lstStyle/>
        <a:p>
          <a:endParaRPr lang="en-US"/>
        </a:p>
      </dgm:t>
    </dgm:pt>
    <dgm:pt modelId="{AB90D518-5118-4C94-B083-729E68A4F0AB}" type="sibTrans" cxnId="{274CF40D-5E13-4928-9BE8-11FE0BB5A027}">
      <dgm:prSet/>
      <dgm:spPr/>
      <dgm:t>
        <a:bodyPr/>
        <a:lstStyle/>
        <a:p>
          <a:endParaRPr lang="en-US"/>
        </a:p>
      </dgm:t>
    </dgm:pt>
    <dgm:pt modelId="{28BF3E84-CDFC-436F-B929-A9B740A7DDAA}">
      <dgm:prSet custT="1"/>
      <dgm:spPr/>
      <dgm:t>
        <a:bodyPr/>
        <a:lstStyle/>
        <a:p>
          <a:r>
            <a:rPr lang="en-US" sz="1600" dirty="0" smtClean="0">
              <a:latin typeface="Segoe WP" panose="020B0502040204020203" pitchFamily="34" charset="0"/>
              <a:cs typeface="Segoe WP" panose="020B0502040204020203" pitchFamily="34" charset="0"/>
            </a:rPr>
            <a:t>.JSON format for scene</a:t>
          </a:r>
          <a:endParaRPr lang="en-US" sz="1600" dirty="0">
            <a:latin typeface="Segoe WP" panose="020B0502040204020203" pitchFamily="34" charset="0"/>
            <a:cs typeface="Segoe WP" panose="020B0502040204020203" pitchFamily="34" charset="0"/>
          </a:endParaRPr>
        </a:p>
      </dgm:t>
    </dgm:pt>
    <dgm:pt modelId="{80DB3035-079F-4857-AE9D-D445624D2C20}" type="parTrans" cxnId="{72CBE3FC-F9B0-4B52-B3A8-C179C538434D}">
      <dgm:prSet/>
      <dgm:spPr/>
      <dgm:t>
        <a:bodyPr/>
        <a:lstStyle/>
        <a:p>
          <a:endParaRPr lang="en-US"/>
        </a:p>
      </dgm:t>
    </dgm:pt>
    <dgm:pt modelId="{CC319317-8ABD-44E4-9EAA-9B60A8A8C1E9}" type="sibTrans" cxnId="{72CBE3FC-F9B0-4B52-B3A8-C179C538434D}">
      <dgm:prSet/>
      <dgm:spPr/>
      <dgm:t>
        <a:bodyPr/>
        <a:lstStyle/>
        <a:p>
          <a:endParaRPr lang="en-US"/>
        </a:p>
      </dgm:t>
    </dgm:pt>
    <dgm:pt modelId="{411AEAD1-F795-4724-A1BE-8D65D0F53626}">
      <dgm:prSet custT="1"/>
      <dgm:spPr/>
      <dgm:t>
        <a:bodyPr/>
        <a:lstStyle/>
        <a:p>
          <a:r>
            <a:rPr lang="en-US" sz="1600" b="1" dirty="0" smtClean="0">
              <a:latin typeface="Segoe WP" panose="020B0502040204020203" pitchFamily="34" charset="0"/>
              <a:cs typeface="Segoe WP" panose="020B0502040204020203" pitchFamily="34" charset="0"/>
            </a:rPr>
            <a:t>BINARY</a:t>
          </a:r>
          <a:r>
            <a:rPr lang="en-US" sz="1600" dirty="0" smtClean="0">
              <a:latin typeface="Segoe WP" panose="020B0502040204020203" pitchFamily="34" charset="0"/>
              <a:cs typeface="Segoe WP" panose="020B0502040204020203" pitchFamily="34" charset="0"/>
            </a:rPr>
            <a:t> data for mesh</a:t>
          </a:r>
        </a:p>
        <a:p>
          <a:r>
            <a:rPr lang="en-US" sz="1600" dirty="0" smtClean="0">
              <a:latin typeface="Segoe WP" panose="020B0502040204020203" pitchFamily="34" charset="0"/>
              <a:cs typeface="Segoe WP" panose="020B0502040204020203" pitchFamily="34" charset="0"/>
            </a:rPr>
            <a:t>Data loaded directly to GPU</a:t>
          </a:r>
          <a:endParaRPr lang="en-US" sz="1600" dirty="0">
            <a:latin typeface="Segoe WP" panose="020B0502040204020203" pitchFamily="34" charset="0"/>
            <a:cs typeface="Segoe WP" panose="020B0502040204020203" pitchFamily="34" charset="0"/>
          </a:endParaRPr>
        </a:p>
      </dgm:t>
    </dgm:pt>
    <dgm:pt modelId="{1ECCF53C-47E0-49F9-8B78-3F41DA46670D}" type="parTrans" cxnId="{3ABE7A2A-DBE8-4657-AD51-E6EA9F22DA98}">
      <dgm:prSet/>
      <dgm:spPr/>
      <dgm:t>
        <a:bodyPr/>
        <a:lstStyle/>
        <a:p>
          <a:endParaRPr lang="en-US"/>
        </a:p>
      </dgm:t>
    </dgm:pt>
    <dgm:pt modelId="{61293357-D37E-45E6-9BFD-515B2358DAED}" type="sibTrans" cxnId="{3ABE7A2A-DBE8-4657-AD51-E6EA9F22DA98}">
      <dgm:prSet/>
      <dgm:spPr/>
      <dgm:t>
        <a:bodyPr/>
        <a:lstStyle/>
        <a:p>
          <a:endParaRPr lang="en-US"/>
        </a:p>
      </dgm:t>
    </dgm:pt>
    <dgm:pt modelId="{1B904A46-9F97-4D3E-8F3C-799105D68E17}" type="pres">
      <dgm:prSet presAssocID="{D97065CB-1B3F-4851-98C6-E40FEE524422}" presName="Name0" presStyleCnt="0">
        <dgm:presLayoutVars>
          <dgm:dir/>
          <dgm:animLvl val="lvl"/>
          <dgm:resizeHandles val="exact"/>
        </dgm:presLayoutVars>
      </dgm:prSet>
      <dgm:spPr/>
      <dgm:t>
        <a:bodyPr/>
        <a:lstStyle/>
        <a:p>
          <a:endParaRPr lang="en-US"/>
        </a:p>
      </dgm:t>
    </dgm:pt>
    <dgm:pt modelId="{7A06A8CF-5243-4114-B69A-D2E2D821188A}" type="pres">
      <dgm:prSet presAssocID="{78F0CF73-0F1A-415A-BD7C-6A5D8AF4AC32}" presName="compositeNode" presStyleCnt="0">
        <dgm:presLayoutVars>
          <dgm:bulletEnabled val="1"/>
        </dgm:presLayoutVars>
      </dgm:prSet>
      <dgm:spPr/>
    </dgm:pt>
    <dgm:pt modelId="{38C12BA5-EF6E-4786-8A10-1A2494269236}" type="pres">
      <dgm:prSet presAssocID="{78F0CF73-0F1A-415A-BD7C-6A5D8AF4AC32}" presName="bgRect" presStyleLbl="node1" presStyleIdx="0" presStyleCnt="3"/>
      <dgm:spPr/>
      <dgm:t>
        <a:bodyPr/>
        <a:lstStyle/>
        <a:p>
          <a:endParaRPr lang="en-US"/>
        </a:p>
      </dgm:t>
    </dgm:pt>
    <dgm:pt modelId="{416C0CEC-57F4-4A18-AE5C-B564BD9320B8}" type="pres">
      <dgm:prSet presAssocID="{78F0CF73-0F1A-415A-BD7C-6A5D8AF4AC32}" presName="parentNode" presStyleLbl="node1" presStyleIdx="0" presStyleCnt="3">
        <dgm:presLayoutVars>
          <dgm:chMax val="0"/>
          <dgm:bulletEnabled val="1"/>
        </dgm:presLayoutVars>
      </dgm:prSet>
      <dgm:spPr/>
      <dgm:t>
        <a:bodyPr/>
        <a:lstStyle/>
        <a:p>
          <a:endParaRPr lang="en-US"/>
        </a:p>
      </dgm:t>
    </dgm:pt>
    <dgm:pt modelId="{27E063DB-1365-4196-85E0-8CEE252C179E}" type="pres">
      <dgm:prSet presAssocID="{78F0CF73-0F1A-415A-BD7C-6A5D8AF4AC32}" presName="childNode" presStyleLbl="node1" presStyleIdx="0" presStyleCnt="3">
        <dgm:presLayoutVars>
          <dgm:bulletEnabled val="1"/>
        </dgm:presLayoutVars>
      </dgm:prSet>
      <dgm:spPr/>
      <dgm:t>
        <a:bodyPr/>
        <a:lstStyle/>
        <a:p>
          <a:endParaRPr lang="en-US"/>
        </a:p>
      </dgm:t>
    </dgm:pt>
    <dgm:pt modelId="{0926B77E-BA42-4473-8C8A-64EBBC2C4967}" type="pres">
      <dgm:prSet presAssocID="{49606C44-33A7-4A22-8308-95ED3288BA20}" presName="hSp" presStyleCnt="0"/>
      <dgm:spPr/>
    </dgm:pt>
    <dgm:pt modelId="{C92A8FDB-891B-4B8D-BAF5-1EF8E3EE18F0}" type="pres">
      <dgm:prSet presAssocID="{49606C44-33A7-4A22-8308-95ED3288BA20}" presName="vProcSp" presStyleCnt="0"/>
      <dgm:spPr/>
    </dgm:pt>
    <dgm:pt modelId="{8CAD7F33-3D8E-4672-9CDB-55C8B662D04C}" type="pres">
      <dgm:prSet presAssocID="{49606C44-33A7-4A22-8308-95ED3288BA20}" presName="vSp1" presStyleCnt="0"/>
      <dgm:spPr/>
    </dgm:pt>
    <dgm:pt modelId="{75D23C0D-F524-48E1-A3B6-EE00B1CD814A}" type="pres">
      <dgm:prSet presAssocID="{49606C44-33A7-4A22-8308-95ED3288BA20}" presName="simulatedConn" presStyleLbl="solidFgAcc1" presStyleIdx="0" presStyleCnt="2"/>
      <dgm:spPr>
        <a:solidFill>
          <a:srgbClr val="5BD999"/>
        </a:solidFill>
        <a:ln>
          <a:noFill/>
        </a:ln>
      </dgm:spPr>
    </dgm:pt>
    <dgm:pt modelId="{318DDDD8-7E3A-4680-A168-4E73704C279E}" type="pres">
      <dgm:prSet presAssocID="{49606C44-33A7-4A22-8308-95ED3288BA20}" presName="vSp2" presStyleCnt="0"/>
      <dgm:spPr/>
    </dgm:pt>
    <dgm:pt modelId="{AEBD2ECD-08C2-4146-845D-FF28B7F6FEF5}" type="pres">
      <dgm:prSet presAssocID="{49606C44-33A7-4A22-8308-95ED3288BA20}" presName="sibTrans" presStyleCnt="0"/>
      <dgm:spPr/>
    </dgm:pt>
    <dgm:pt modelId="{46545FF5-CB1B-4172-BC1D-020883DA4217}" type="pres">
      <dgm:prSet presAssocID="{90F73465-DF64-411B-8042-FD052E6C6E94}" presName="compositeNode" presStyleCnt="0">
        <dgm:presLayoutVars>
          <dgm:bulletEnabled val="1"/>
        </dgm:presLayoutVars>
      </dgm:prSet>
      <dgm:spPr/>
    </dgm:pt>
    <dgm:pt modelId="{D32A06CD-1E0B-423D-97F3-687EF0A5EC26}" type="pres">
      <dgm:prSet presAssocID="{90F73465-DF64-411B-8042-FD052E6C6E94}" presName="bgRect" presStyleLbl="node1" presStyleIdx="1" presStyleCnt="3"/>
      <dgm:spPr/>
      <dgm:t>
        <a:bodyPr/>
        <a:lstStyle/>
        <a:p>
          <a:endParaRPr lang="en-US"/>
        </a:p>
      </dgm:t>
    </dgm:pt>
    <dgm:pt modelId="{78057AF9-F0E2-443F-A2B2-90EA61F0B1F2}" type="pres">
      <dgm:prSet presAssocID="{90F73465-DF64-411B-8042-FD052E6C6E94}" presName="parentNode" presStyleLbl="node1" presStyleIdx="1" presStyleCnt="3">
        <dgm:presLayoutVars>
          <dgm:chMax val="0"/>
          <dgm:bulletEnabled val="1"/>
        </dgm:presLayoutVars>
      </dgm:prSet>
      <dgm:spPr/>
      <dgm:t>
        <a:bodyPr/>
        <a:lstStyle/>
        <a:p>
          <a:endParaRPr lang="en-US"/>
        </a:p>
      </dgm:t>
    </dgm:pt>
    <dgm:pt modelId="{0E29777A-7832-4E91-AC7B-7A81CFAE85B0}" type="pres">
      <dgm:prSet presAssocID="{90F73465-DF64-411B-8042-FD052E6C6E94}" presName="childNode" presStyleLbl="node1" presStyleIdx="1" presStyleCnt="3">
        <dgm:presLayoutVars>
          <dgm:bulletEnabled val="1"/>
        </dgm:presLayoutVars>
      </dgm:prSet>
      <dgm:spPr/>
      <dgm:t>
        <a:bodyPr/>
        <a:lstStyle/>
        <a:p>
          <a:endParaRPr lang="en-US"/>
        </a:p>
      </dgm:t>
    </dgm:pt>
    <dgm:pt modelId="{C07E19D2-176D-4981-B94E-BBA4D5273ACE}" type="pres">
      <dgm:prSet presAssocID="{5755153A-C66D-4766-A3DC-599308C317E6}" presName="hSp" presStyleCnt="0"/>
      <dgm:spPr/>
    </dgm:pt>
    <dgm:pt modelId="{D60701B3-B3E2-4362-B889-1D31A884278A}" type="pres">
      <dgm:prSet presAssocID="{5755153A-C66D-4766-A3DC-599308C317E6}" presName="vProcSp" presStyleCnt="0"/>
      <dgm:spPr/>
    </dgm:pt>
    <dgm:pt modelId="{759DE42D-1FAF-4F88-8D2D-079402FBB3D9}" type="pres">
      <dgm:prSet presAssocID="{5755153A-C66D-4766-A3DC-599308C317E6}" presName="vSp1" presStyleCnt="0"/>
      <dgm:spPr/>
    </dgm:pt>
    <dgm:pt modelId="{FE0E17E6-0C5A-4422-B197-0AF989F3214C}" type="pres">
      <dgm:prSet presAssocID="{5755153A-C66D-4766-A3DC-599308C317E6}" presName="simulatedConn" presStyleLbl="solidFgAcc1" presStyleIdx="1" presStyleCnt="2"/>
      <dgm:spPr>
        <a:solidFill>
          <a:srgbClr val="9BBB59"/>
        </a:solidFill>
        <a:ln>
          <a:noFill/>
        </a:ln>
      </dgm:spPr>
    </dgm:pt>
    <dgm:pt modelId="{3D4D958F-CA65-4BB5-8D82-DFAB88B92998}" type="pres">
      <dgm:prSet presAssocID="{5755153A-C66D-4766-A3DC-599308C317E6}" presName="vSp2" presStyleCnt="0"/>
      <dgm:spPr/>
    </dgm:pt>
    <dgm:pt modelId="{DF1912D6-D956-47FF-92E3-40DE75DB89EE}" type="pres">
      <dgm:prSet presAssocID="{5755153A-C66D-4766-A3DC-599308C317E6}" presName="sibTrans" presStyleCnt="0"/>
      <dgm:spPr/>
    </dgm:pt>
    <dgm:pt modelId="{F716A030-1882-4BA1-9CE5-DF7D79C505BF}" type="pres">
      <dgm:prSet presAssocID="{772BAAAC-5796-43ED-9174-6ADD5E826CCE}" presName="compositeNode" presStyleCnt="0">
        <dgm:presLayoutVars>
          <dgm:bulletEnabled val="1"/>
        </dgm:presLayoutVars>
      </dgm:prSet>
      <dgm:spPr/>
    </dgm:pt>
    <dgm:pt modelId="{B0D05530-1004-440D-8F8E-1CD00D230306}" type="pres">
      <dgm:prSet presAssocID="{772BAAAC-5796-43ED-9174-6ADD5E826CCE}" presName="bgRect" presStyleLbl="node1" presStyleIdx="2" presStyleCnt="3"/>
      <dgm:spPr/>
      <dgm:t>
        <a:bodyPr/>
        <a:lstStyle/>
        <a:p>
          <a:endParaRPr lang="en-US"/>
        </a:p>
      </dgm:t>
    </dgm:pt>
    <dgm:pt modelId="{7F14774C-EACA-422B-B1C1-8D6BC045D243}" type="pres">
      <dgm:prSet presAssocID="{772BAAAC-5796-43ED-9174-6ADD5E826CCE}" presName="parentNode" presStyleLbl="node1" presStyleIdx="2" presStyleCnt="3">
        <dgm:presLayoutVars>
          <dgm:chMax val="0"/>
          <dgm:bulletEnabled val="1"/>
        </dgm:presLayoutVars>
      </dgm:prSet>
      <dgm:spPr/>
      <dgm:t>
        <a:bodyPr/>
        <a:lstStyle/>
        <a:p>
          <a:endParaRPr lang="en-US"/>
        </a:p>
      </dgm:t>
    </dgm:pt>
    <dgm:pt modelId="{9E0062D8-7868-4F1F-B3B1-E5023C73B1EA}" type="pres">
      <dgm:prSet presAssocID="{772BAAAC-5796-43ED-9174-6ADD5E826CCE}" presName="childNode" presStyleLbl="node1" presStyleIdx="2" presStyleCnt="3">
        <dgm:presLayoutVars>
          <dgm:bulletEnabled val="1"/>
        </dgm:presLayoutVars>
      </dgm:prSet>
      <dgm:spPr/>
      <dgm:t>
        <a:bodyPr/>
        <a:lstStyle/>
        <a:p>
          <a:endParaRPr lang="en-US"/>
        </a:p>
      </dgm:t>
    </dgm:pt>
  </dgm:ptLst>
  <dgm:cxnLst>
    <dgm:cxn modelId="{CE9C2916-3762-4BFD-971D-08DD2FE39AB0}" type="presOf" srcId="{772BAAAC-5796-43ED-9174-6ADD5E826CCE}" destId="{B0D05530-1004-440D-8F8E-1CD00D230306}" srcOrd="0" destOrd="0" presId="urn:microsoft.com/office/officeart/2005/8/layout/hProcess7"/>
    <dgm:cxn modelId="{274CF40D-5E13-4928-9BE8-11FE0BB5A027}" srcId="{772BAAAC-5796-43ED-9174-6ADD5E826CCE}" destId="{952F0BF7-7758-479E-93D1-EECDBD1E4BE6}" srcOrd="1" destOrd="0" parTransId="{7D894333-172E-43BC-9893-5D362229A011}" sibTransId="{AB90D518-5118-4C94-B083-729E68A4F0AB}"/>
    <dgm:cxn modelId="{9A3B189E-0503-4E51-9F68-F38B6DC558AA}" type="presOf" srcId="{772BAAAC-5796-43ED-9174-6ADD5E826CCE}" destId="{7F14774C-EACA-422B-B1C1-8D6BC045D243}" srcOrd="1" destOrd="0" presId="urn:microsoft.com/office/officeart/2005/8/layout/hProcess7"/>
    <dgm:cxn modelId="{8BDA490B-5D53-4089-BCD0-26C3E85277C6}" srcId="{772BAAAC-5796-43ED-9174-6ADD5E826CCE}" destId="{7BFEC166-CE9B-4EA5-A38B-BE3D71AA3573}" srcOrd="0" destOrd="0" parTransId="{9FB52B42-2AB1-411B-804F-97DB85D4FE0B}" sibTransId="{137868B4-04A0-4274-B46C-B6156720853F}"/>
    <dgm:cxn modelId="{691E2BDB-4F98-4A81-BF15-66D45AB72A67}" type="presOf" srcId="{1FC96F51-CFC6-42DD-8BC0-2A514998DBEB}" destId="{27E063DB-1365-4196-85E0-8CEE252C179E}" srcOrd="0" destOrd="0" presId="urn:microsoft.com/office/officeart/2005/8/layout/hProcess7"/>
    <dgm:cxn modelId="{C90CF594-D4D9-482E-AE8D-600BFE4A7450}" srcId="{D97065CB-1B3F-4851-98C6-E40FEE524422}" destId="{78F0CF73-0F1A-415A-BD7C-6A5D8AF4AC32}" srcOrd="0" destOrd="0" parTransId="{CB1C81E3-7B74-429E-84F9-001D4E6B9240}" sibTransId="{49606C44-33A7-4A22-8308-95ED3288BA20}"/>
    <dgm:cxn modelId="{49B4BED1-935B-4CB2-9001-6C0641889CDD}" srcId="{90F73465-DF64-411B-8042-FD052E6C6E94}" destId="{F6FE9F7A-07B6-4456-AF3E-DA1A2D9A7018}" srcOrd="0" destOrd="0" parTransId="{FAC35CDF-2CDD-4935-A1BC-7B3246B6DE45}" sibTransId="{C14FEBF2-1735-4059-8EA9-5BF90D9C12CE}"/>
    <dgm:cxn modelId="{ADC7651C-833D-4008-B698-DF1AC906C148}" srcId="{D97065CB-1B3F-4851-98C6-E40FEE524422}" destId="{90F73465-DF64-411B-8042-FD052E6C6E94}" srcOrd="1" destOrd="0" parTransId="{C080DA3F-81DA-402D-9816-F6D2A0EA1D15}" sibTransId="{5755153A-C66D-4766-A3DC-599308C317E6}"/>
    <dgm:cxn modelId="{2F3EB5C0-B55E-4A09-A462-8EF1D0DA7AEF}" type="presOf" srcId="{F6FE9F7A-07B6-4456-AF3E-DA1A2D9A7018}" destId="{0E29777A-7832-4E91-AC7B-7A81CFAE85B0}" srcOrd="0" destOrd="0" presId="urn:microsoft.com/office/officeart/2005/8/layout/hProcess7"/>
    <dgm:cxn modelId="{4D3483D1-453E-4823-A0DA-C961A5AF05EF}" type="presOf" srcId="{D97065CB-1B3F-4851-98C6-E40FEE524422}" destId="{1B904A46-9F97-4D3E-8F3C-799105D68E17}" srcOrd="0" destOrd="0" presId="urn:microsoft.com/office/officeart/2005/8/layout/hProcess7"/>
    <dgm:cxn modelId="{5A761D18-C8C2-442D-A337-970088D9CC1F}" type="presOf" srcId="{411AEAD1-F795-4724-A1BE-8D65D0F53626}" destId="{9E0062D8-7868-4F1F-B3B1-E5023C73B1EA}" srcOrd="0" destOrd="3" presId="urn:microsoft.com/office/officeart/2005/8/layout/hProcess7"/>
    <dgm:cxn modelId="{4EB203F5-F8D4-4C40-B444-9835656C2E9E}" type="presOf" srcId="{7BFEC166-CE9B-4EA5-A38B-BE3D71AA3573}" destId="{9E0062D8-7868-4F1F-B3B1-E5023C73B1EA}" srcOrd="0" destOrd="0" presId="urn:microsoft.com/office/officeart/2005/8/layout/hProcess7"/>
    <dgm:cxn modelId="{EE2AA94E-EC6D-4939-85D1-FFFA7B118DA2}" type="presOf" srcId="{90F73465-DF64-411B-8042-FD052E6C6E94}" destId="{D32A06CD-1E0B-423D-97F3-687EF0A5EC26}" srcOrd="0" destOrd="0" presId="urn:microsoft.com/office/officeart/2005/8/layout/hProcess7"/>
    <dgm:cxn modelId="{D3E25A10-6BD8-4ED3-AAB2-337370413B7B}" type="presOf" srcId="{28BF3E84-CDFC-436F-B929-A9B740A7DDAA}" destId="{9E0062D8-7868-4F1F-B3B1-E5023C73B1EA}" srcOrd="0" destOrd="2" presId="urn:microsoft.com/office/officeart/2005/8/layout/hProcess7"/>
    <dgm:cxn modelId="{265ABDA8-4472-440D-AA7A-BA5D71F5518F}" srcId="{D97065CB-1B3F-4851-98C6-E40FEE524422}" destId="{772BAAAC-5796-43ED-9174-6ADD5E826CCE}" srcOrd="2" destOrd="0" parTransId="{8DCEE631-9D3D-4283-9E1E-5D92C1CACD1D}" sibTransId="{D1554BAC-4F1E-447D-8B4E-01E92810C3DC}"/>
    <dgm:cxn modelId="{72CBE3FC-F9B0-4B52-B3A8-C179C538434D}" srcId="{772BAAAC-5796-43ED-9174-6ADD5E826CCE}" destId="{28BF3E84-CDFC-436F-B929-A9B740A7DDAA}" srcOrd="2" destOrd="0" parTransId="{80DB3035-079F-4857-AE9D-D445624D2C20}" sibTransId="{CC319317-8ABD-44E4-9EAA-9B60A8A8C1E9}"/>
    <dgm:cxn modelId="{B6D19A00-17DB-4DCB-A455-72CEB01A3DA1}" type="presOf" srcId="{78F0CF73-0F1A-415A-BD7C-6A5D8AF4AC32}" destId="{38C12BA5-EF6E-4786-8A10-1A2494269236}" srcOrd="0" destOrd="0" presId="urn:microsoft.com/office/officeart/2005/8/layout/hProcess7"/>
    <dgm:cxn modelId="{98DE1526-8E79-4240-ADB0-8533B947738F}" type="presOf" srcId="{952F0BF7-7758-479E-93D1-EECDBD1E4BE6}" destId="{9E0062D8-7868-4F1F-B3B1-E5023C73B1EA}" srcOrd="0" destOrd="1" presId="urn:microsoft.com/office/officeart/2005/8/layout/hProcess7"/>
    <dgm:cxn modelId="{E604BDA6-24AE-4827-93B5-B44DF29A9C6B}" srcId="{78F0CF73-0F1A-415A-BD7C-6A5D8AF4AC32}" destId="{1FC96F51-CFC6-42DD-8BC0-2A514998DBEB}" srcOrd="0" destOrd="0" parTransId="{966A4BB1-D979-474C-B8CD-A3F9A7FD760E}" sibTransId="{308662B4-B500-4777-8C67-F5D3422C4F86}"/>
    <dgm:cxn modelId="{3ABE7A2A-DBE8-4657-AD51-E6EA9F22DA98}" srcId="{772BAAAC-5796-43ED-9174-6ADD5E826CCE}" destId="{411AEAD1-F795-4724-A1BE-8D65D0F53626}" srcOrd="3" destOrd="0" parTransId="{1ECCF53C-47E0-49F9-8B78-3F41DA46670D}" sibTransId="{61293357-D37E-45E6-9BFD-515B2358DAED}"/>
    <dgm:cxn modelId="{45888558-F459-4BD2-B56E-DA92B2170771}" type="presOf" srcId="{78F0CF73-0F1A-415A-BD7C-6A5D8AF4AC32}" destId="{416C0CEC-57F4-4A18-AE5C-B564BD9320B8}" srcOrd="1" destOrd="0" presId="urn:microsoft.com/office/officeart/2005/8/layout/hProcess7"/>
    <dgm:cxn modelId="{F638BA45-7696-4D10-906A-2E97DB28CEB7}" srcId="{78F0CF73-0F1A-415A-BD7C-6A5D8AF4AC32}" destId="{06FFC9BB-730B-43F3-B7DB-98F1294FE8A0}" srcOrd="1" destOrd="0" parTransId="{D76E447E-9FDF-4BEF-9D7B-ABD5E56622E7}" sibTransId="{E9B4A3EC-A224-404F-A2E1-CAF29C89C682}"/>
    <dgm:cxn modelId="{85620BF9-8712-4A23-9ABE-5AAF0C198BD2}" type="presOf" srcId="{06FFC9BB-730B-43F3-B7DB-98F1294FE8A0}" destId="{27E063DB-1365-4196-85E0-8CEE252C179E}" srcOrd="0" destOrd="1" presId="urn:microsoft.com/office/officeart/2005/8/layout/hProcess7"/>
    <dgm:cxn modelId="{B48FE28F-5BDB-46E0-B491-393F75515645}" type="presOf" srcId="{90F73465-DF64-411B-8042-FD052E6C6E94}" destId="{78057AF9-F0E2-443F-A2B2-90EA61F0B1F2}" srcOrd="1" destOrd="0" presId="urn:microsoft.com/office/officeart/2005/8/layout/hProcess7"/>
    <dgm:cxn modelId="{8AE4BE20-B539-4D4B-B364-B2C0414BE2C5}" type="presParOf" srcId="{1B904A46-9F97-4D3E-8F3C-799105D68E17}" destId="{7A06A8CF-5243-4114-B69A-D2E2D821188A}" srcOrd="0" destOrd="0" presId="urn:microsoft.com/office/officeart/2005/8/layout/hProcess7"/>
    <dgm:cxn modelId="{C966D0A8-BBB0-4C8A-B2BF-A46CFC71FA6D}" type="presParOf" srcId="{7A06A8CF-5243-4114-B69A-D2E2D821188A}" destId="{38C12BA5-EF6E-4786-8A10-1A2494269236}" srcOrd="0" destOrd="0" presId="urn:microsoft.com/office/officeart/2005/8/layout/hProcess7"/>
    <dgm:cxn modelId="{4FFB1D7B-7E0B-4FFB-A4B8-021D4143FCD3}" type="presParOf" srcId="{7A06A8CF-5243-4114-B69A-D2E2D821188A}" destId="{416C0CEC-57F4-4A18-AE5C-B564BD9320B8}" srcOrd="1" destOrd="0" presId="urn:microsoft.com/office/officeart/2005/8/layout/hProcess7"/>
    <dgm:cxn modelId="{78C47643-657B-4403-8C4F-870E4E7D00D3}" type="presParOf" srcId="{7A06A8CF-5243-4114-B69A-D2E2D821188A}" destId="{27E063DB-1365-4196-85E0-8CEE252C179E}" srcOrd="2" destOrd="0" presId="urn:microsoft.com/office/officeart/2005/8/layout/hProcess7"/>
    <dgm:cxn modelId="{93E8D7AB-C643-48FD-BCF7-ACDB475DF134}" type="presParOf" srcId="{1B904A46-9F97-4D3E-8F3C-799105D68E17}" destId="{0926B77E-BA42-4473-8C8A-64EBBC2C4967}" srcOrd="1" destOrd="0" presId="urn:microsoft.com/office/officeart/2005/8/layout/hProcess7"/>
    <dgm:cxn modelId="{3745EFD7-4360-41C8-B6C4-793333D7CA74}" type="presParOf" srcId="{1B904A46-9F97-4D3E-8F3C-799105D68E17}" destId="{C92A8FDB-891B-4B8D-BAF5-1EF8E3EE18F0}" srcOrd="2" destOrd="0" presId="urn:microsoft.com/office/officeart/2005/8/layout/hProcess7"/>
    <dgm:cxn modelId="{BD94364E-4653-41DF-AF63-55334ECFE21B}" type="presParOf" srcId="{C92A8FDB-891B-4B8D-BAF5-1EF8E3EE18F0}" destId="{8CAD7F33-3D8E-4672-9CDB-55C8B662D04C}" srcOrd="0" destOrd="0" presId="urn:microsoft.com/office/officeart/2005/8/layout/hProcess7"/>
    <dgm:cxn modelId="{02A21214-81F3-4FE4-BF58-28FB20C32FAF}" type="presParOf" srcId="{C92A8FDB-891B-4B8D-BAF5-1EF8E3EE18F0}" destId="{75D23C0D-F524-48E1-A3B6-EE00B1CD814A}" srcOrd="1" destOrd="0" presId="urn:microsoft.com/office/officeart/2005/8/layout/hProcess7"/>
    <dgm:cxn modelId="{687D29E5-81C0-46C5-BC95-816DF6F2781C}" type="presParOf" srcId="{C92A8FDB-891B-4B8D-BAF5-1EF8E3EE18F0}" destId="{318DDDD8-7E3A-4680-A168-4E73704C279E}" srcOrd="2" destOrd="0" presId="urn:microsoft.com/office/officeart/2005/8/layout/hProcess7"/>
    <dgm:cxn modelId="{492DDF28-A453-419F-A320-C08BF1B43489}" type="presParOf" srcId="{1B904A46-9F97-4D3E-8F3C-799105D68E17}" destId="{AEBD2ECD-08C2-4146-845D-FF28B7F6FEF5}" srcOrd="3" destOrd="0" presId="urn:microsoft.com/office/officeart/2005/8/layout/hProcess7"/>
    <dgm:cxn modelId="{11ECA0EF-E670-4F0E-B1B3-C15A50E05182}" type="presParOf" srcId="{1B904A46-9F97-4D3E-8F3C-799105D68E17}" destId="{46545FF5-CB1B-4172-BC1D-020883DA4217}" srcOrd="4" destOrd="0" presId="urn:microsoft.com/office/officeart/2005/8/layout/hProcess7"/>
    <dgm:cxn modelId="{A88802E1-EB23-4006-A117-C74A301CC133}" type="presParOf" srcId="{46545FF5-CB1B-4172-BC1D-020883DA4217}" destId="{D32A06CD-1E0B-423D-97F3-687EF0A5EC26}" srcOrd="0" destOrd="0" presId="urn:microsoft.com/office/officeart/2005/8/layout/hProcess7"/>
    <dgm:cxn modelId="{64F3DDF0-4856-4053-BBA6-D4204A65B6B6}" type="presParOf" srcId="{46545FF5-CB1B-4172-BC1D-020883DA4217}" destId="{78057AF9-F0E2-443F-A2B2-90EA61F0B1F2}" srcOrd="1" destOrd="0" presId="urn:microsoft.com/office/officeart/2005/8/layout/hProcess7"/>
    <dgm:cxn modelId="{5ED44F12-8D7B-4B5F-A1CB-FC0E326E1993}" type="presParOf" srcId="{46545FF5-CB1B-4172-BC1D-020883DA4217}" destId="{0E29777A-7832-4E91-AC7B-7A81CFAE85B0}" srcOrd="2" destOrd="0" presId="urn:microsoft.com/office/officeart/2005/8/layout/hProcess7"/>
    <dgm:cxn modelId="{A44E0D79-75CA-4756-8E41-C107B8AB6D27}" type="presParOf" srcId="{1B904A46-9F97-4D3E-8F3C-799105D68E17}" destId="{C07E19D2-176D-4981-B94E-BBA4D5273ACE}" srcOrd="5" destOrd="0" presId="urn:microsoft.com/office/officeart/2005/8/layout/hProcess7"/>
    <dgm:cxn modelId="{348119B0-5E27-408C-B2CE-2DBFB643E360}" type="presParOf" srcId="{1B904A46-9F97-4D3E-8F3C-799105D68E17}" destId="{D60701B3-B3E2-4362-B889-1D31A884278A}" srcOrd="6" destOrd="0" presId="urn:microsoft.com/office/officeart/2005/8/layout/hProcess7"/>
    <dgm:cxn modelId="{2D16B0F0-2A83-48CB-9D65-CFC464D2B0AD}" type="presParOf" srcId="{D60701B3-B3E2-4362-B889-1D31A884278A}" destId="{759DE42D-1FAF-4F88-8D2D-079402FBB3D9}" srcOrd="0" destOrd="0" presId="urn:microsoft.com/office/officeart/2005/8/layout/hProcess7"/>
    <dgm:cxn modelId="{273B26AD-0DE0-43B6-84B2-0D15AC91B2A0}" type="presParOf" srcId="{D60701B3-B3E2-4362-B889-1D31A884278A}" destId="{FE0E17E6-0C5A-4422-B197-0AF989F3214C}" srcOrd="1" destOrd="0" presId="urn:microsoft.com/office/officeart/2005/8/layout/hProcess7"/>
    <dgm:cxn modelId="{9282C2F9-42AE-416B-970B-64499D22D932}" type="presParOf" srcId="{D60701B3-B3E2-4362-B889-1D31A884278A}" destId="{3D4D958F-CA65-4BB5-8D82-DFAB88B92998}" srcOrd="2" destOrd="0" presId="urn:microsoft.com/office/officeart/2005/8/layout/hProcess7"/>
    <dgm:cxn modelId="{EF79EA06-B61E-499C-95C6-A03D7D7D13E5}" type="presParOf" srcId="{1B904A46-9F97-4D3E-8F3C-799105D68E17}" destId="{DF1912D6-D956-47FF-92E3-40DE75DB89EE}" srcOrd="7" destOrd="0" presId="urn:microsoft.com/office/officeart/2005/8/layout/hProcess7"/>
    <dgm:cxn modelId="{BAFDE7D3-54CF-4AF4-A8CC-8A6BDFF4B0A0}" type="presParOf" srcId="{1B904A46-9F97-4D3E-8F3C-799105D68E17}" destId="{F716A030-1882-4BA1-9CE5-DF7D79C505BF}" srcOrd="8" destOrd="0" presId="urn:microsoft.com/office/officeart/2005/8/layout/hProcess7"/>
    <dgm:cxn modelId="{EFE43685-B0BF-4CAA-877C-1E163EB7C17A}" type="presParOf" srcId="{F716A030-1882-4BA1-9CE5-DF7D79C505BF}" destId="{B0D05530-1004-440D-8F8E-1CD00D230306}" srcOrd="0" destOrd="0" presId="urn:microsoft.com/office/officeart/2005/8/layout/hProcess7"/>
    <dgm:cxn modelId="{E8EC8958-33D6-4EB8-8EB0-4DA9B8C895D3}" type="presParOf" srcId="{F716A030-1882-4BA1-9CE5-DF7D79C505BF}" destId="{7F14774C-EACA-422B-B1C1-8D6BC045D243}" srcOrd="1" destOrd="0" presId="urn:microsoft.com/office/officeart/2005/8/layout/hProcess7"/>
    <dgm:cxn modelId="{37DC5373-C88C-4904-8CFE-F5BAE03915D0}" type="presParOf" srcId="{F716A030-1882-4BA1-9CE5-DF7D79C505BF}" destId="{9E0062D8-7868-4F1F-B3B1-E5023C73B1EA}"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2BA5-EF6E-4786-8A10-1A2494269236}">
      <dsp:nvSpPr>
        <dsp:cNvPr id="0" name=""/>
        <dsp:cNvSpPr/>
      </dsp:nvSpPr>
      <dsp:spPr>
        <a:xfrm>
          <a:off x="651" y="349401"/>
          <a:ext cx="2804331" cy="3365197"/>
        </a:xfrm>
        <a:prstGeom prst="roundRect">
          <a:avLst>
            <a:gd name="adj" fmla="val 5000"/>
          </a:avLst>
        </a:prstGeom>
        <a:solidFill>
          <a:srgbClr val="5BD9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r" defTabSz="889000">
            <a:lnSpc>
              <a:spcPct val="90000"/>
            </a:lnSpc>
            <a:spcBef>
              <a:spcPct val="0"/>
            </a:spcBef>
            <a:spcAft>
              <a:spcPct val="35000"/>
            </a:spcAft>
          </a:pPr>
          <a:r>
            <a:rPr lang="en-US" sz="2000" kern="1200" dirty="0" smtClean="0">
              <a:latin typeface="Segoe WP" panose="020B0502040204020203" pitchFamily="34" charset="0"/>
              <a:cs typeface="Segoe WP" panose="020B0502040204020203" pitchFamily="34" charset="0"/>
            </a:rPr>
            <a:t>.</a:t>
          </a:r>
          <a:r>
            <a:rPr lang="en-US" sz="2000" b="1" kern="1200" dirty="0" smtClean="0">
              <a:latin typeface="Segoe WP" panose="020B0502040204020203" pitchFamily="34" charset="0"/>
              <a:cs typeface="Segoe WP" panose="020B0502040204020203" pitchFamily="34" charset="0"/>
            </a:rPr>
            <a:t>BABYLON</a:t>
          </a:r>
          <a:endParaRPr lang="en-US" sz="2000" b="1" kern="1200" dirty="0">
            <a:latin typeface="Segoe WP" panose="020B0502040204020203" pitchFamily="34" charset="0"/>
            <a:cs typeface="Segoe WP" panose="020B0502040204020203" pitchFamily="34" charset="0"/>
          </a:endParaRPr>
        </a:p>
      </dsp:txBody>
      <dsp:txXfrm rot="16200000">
        <a:off x="-1098646" y="1448699"/>
        <a:ext cx="2759461" cy="560866"/>
      </dsp:txXfrm>
    </dsp:sp>
    <dsp:sp modelId="{27E063DB-1365-4196-85E0-8CEE252C179E}">
      <dsp:nvSpPr>
        <dsp:cNvPr id="0" name=""/>
        <dsp:cNvSpPr/>
      </dsp:nvSpPr>
      <dsp:spPr>
        <a:xfrm>
          <a:off x="561517" y="349401"/>
          <a:ext cx="2089226" cy="336519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latin typeface="Segoe WP" panose="020B0502040204020203" pitchFamily="34" charset="0"/>
              <a:cs typeface="Segoe WP" panose="020B0502040204020203" pitchFamily="34" charset="0"/>
            </a:rPr>
            <a:t>One scene file</a:t>
          </a:r>
          <a:endParaRPr lang="en-US" sz="2000" kern="1200" dirty="0">
            <a:latin typeface="Segoe WP" panose="020B0502040204020203" pitchFamily="34" charset="0"/>
            <a:cs typeface="Segoe WP" panose="020B0502040204020203" pitchFamily="34" charset="0"/>
          </a:endParaRPr>
        </a:p>
        <a:p>
          <a:pPr lvl="0" algn="l" defTabSz="889000">
            <a:lnSpc>
              <a:spcPct val="90000"/>
            </a:lnSpc>
            <a:spcBef>
              <a:spcPct val="0"/>
            </a:spcBef>
            <a:spcAft>
              <a:spcPct val="35000"/>
            </a:spcAft>
          </a:pPr>
          <a:r>
            <a:rPr lang="en-US" sz="2000" b="1" kern="1200" dirty="0" smtClean="0">
              <a:latin typeface="Segoe WP" panose="020B0502040204020203" pitchFamily="34" charset="0"/>
              <a:cs typeface="Segoe WP" panose="020B0502040204020203" pitchFamily="34" charset="0"/>
            </a:rPr>
            <a:t>JSON</a:t>
          </a:r>
          <a:r>
            <a:rPr lang="en-US" sz="2000" kern="1200" dirty="0" smtClean="0">
              <a:latin typeface="Segoe WP" panose="020B0502040204020203" pitchFamily="34" charset="0"/>
              <a:cs typeface="Segoe WP" panose="020B0502040204020203" pitchFamily="34" charset="0"/>
            </a:rPr>
            <a:t> format</a:t>
          </a:r>
        </a:p>
        <a:p>
          <a:pPr lvl="0" algn="l" defTabSz="889000">
            <a:lnSpc>
              <a:spcPct val="90000"/>
            </a:lnSpc>
            <a:spcBef>
              <a:spcPct val="0"/>
            </a:spcBef>
            <a:spcAft>
              <a:spcPct val="35000"/>
            </a:spcAft>
          </a:pPr>
          <a:endParaRPr lang="en-US" sz="2000" kern="1200" dirty="0" smtClean="0">
            <a:latin typeface="Segoe WP" panose="020B0502040204020203" pitchFamily="34" charset="0"/>
            <a:cs typeface="Segoe WP" panose="020B0502040204020203" pitchFamily="34" charset="0"/>
          </a:endParaRPr>
        </a:p>
        <a:p>
          <a:pPr lvl="0" algn="l" defTabSz="889000">
            <a:lnSpc>
              <a:spcPct val="90000"/>
            </a:lnSpc>
            <a:spcBef>
              <a:spcPct val="0"/>
            </a:spcBef>
            <a:spcAft>
              <a:spcPct val="35000"/>
            </a:spcAft>
          </a:pPr>
          <a:endParaRPr lang="en-US" sz="2000" kern="1200" dirty="0" smtClean="0">
            <a:latin typeface="Segoe WP" panose="020B0502040204020203" pitchFamily="34" charset="0"/>
            <a:cs typeface="Segoe WP" panose="020B0502040204020203" pitchFamily="34" charset="0"/>
          </a:endParaRPr>
        </a:p>
        <a:p>
          <a:pPr lvl="0" algn="l" defTabSz="889000">
            <a:lnSpc>
              <a:spcPct val="90000"/>
            </a:lnSpc>
            <a:spcBef>
              <a:spcPct val="0"/>
            </a:spcBef>
            <a:spcAft>
              <a:spcPct val="35000"/>
            </a:spcAft>
          </a:pPr>
          <a:endParaRPr lang="en-US" sz="2000" kern="1200" dirty="0" smtClean="0">
            <a:latin typeface="Segoe WP" panose="020B0502040204020203" pitchFamily="34" charset="0"/>
            <a:cs typeface="Segoe WP" panose="020B0502040204020203" pitchFamily="34" charset="0"/>
          </a:endParaRPr>
        </a:p>
        <a:p>
          <a:pPr lvl="0" algn="l" defTabSz="889000">
            <a:lnSpc>
              <a:spcPct val="90000"/>
            </a:lnSpc>
            <a:spcBef>
              <a:spcPct val="0"/>
            </a:spcBef>
            <a:spcAft>
              <a:spcPct val="35000"/>
            </a:spcAft>
          </a:pPr>
          <a:endParaRPr lang="en-US" sz="2000" kern="1200" dirty="0" smtClean="0">
            <a:latin typeface="Segoe WP" panose="020B0502040204020203" pitchFamily="34" charset="0"/>
            <a:cs typeface="Segoe WP" panose="020B0502040204020203" pitchFamily="34" charset="0"/>
          </a:endParaRPr>
        </a:p>
      </dsp:txBody>
      <dsp:txXfrm>
        <a:off x="561517" y="349401"/>
        <a:ext cx="2089226" cy="3365197"/>
      </dsp:txXfrm>
    </dsp:sp>
    <dsp:sp modelId="{D32A06CD-1E0B-423D-97F3-687EF0A5EC26}">
      <dsp:nvSpPr>
        <dsp:cNvPr id="0" name=""/>
        <dsp:cNvSpPr/>
      </dsp:nvSpPr>
      <dsp:spPr>
        <a:xfrm>
          <a:off x="2903134" y="349401"/>
          <a:ext cx="2804331" cy="3365197"/>
        </a:xfrm>
        <a:prstGeom prst="roundRect">
          <a:avLst>
            <a:gd name="adj" fmla="val 5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r" defTabSz="889000">
            <a:lnSpc>
              <a:spcPct val="90000"/>
            </a:lnSpc>
            <a:spcBef>
              <a:spcPct val="0"/>
            </a:spcBef>
            <a:spcAft>
              <a:spcPct val="35000"/>
            </a:spcAft>
          </a:pPr>
          <a:r>
            <a:rPr lang="en-US" sz="2000" kern="1200" dirty="0" smtClean="0"/>
            <a:t>.</a:t>
          </a:r>
          <a:r>
            <a:rPr lang="en-US" sz="2000" b="1" kern="1200" dirty="0" smtClean="0"/>
            <a:t>INCREMENTAL.BABYLON</a:t>
          </a:r>
          <a:endParaRPr lang="en-US" sz="2000" b="1" kern="1200" dirty="0"/>
        </a:p>
      </dsp:txBody>
      <dsp:txXfrm rot="16200000">
        <a:off x="1803836" y="1448699"/>
        <a:ext cx="2759461" cy="560866"/>
      </dsp:txXfrm>
    </dsp:sp>
    <dsp:sp modelId="{75D23C0D-F524-48E1-A3B6-EE00B1CD814A}">
      <dsp:nvSpPr>
        <dsp:cNvPr id="0" name=""/>
        <dsp:cNvSpPr/>
      </dsp:nvSpPr>
      <dsp:spPr>
        <a:xfrm rot="5400000">
          <a:off x="2669863" y="3024153"/>
          <a:ext cx="494584" cy="420649"/>
        </a:xfrm>
        <a:prstGeom prst="flowChartExtract">
          <a:avLst/>
        </a:prstGeom>
        <a:solidFill>
          <a:srgbClr val="5BD999"/>
        </a:solidFill>
        <a:ln w="25400" cap="flat" cmpd="sng" algn="ctr">
          <a:noFill/>
          <a:prstDash val="solid"/>
        </a:ln>
        <a:effectLst/>
      </dsp:spPr>
      <dsp:style>
        <a:lnRef idx="2">
          <a:scrgbClr r="0" g="0" b="0"/>
        </a:lnRef>
        <a:fillRef idx="1">
          <a:scrgbClr r="0" g="0" b="0"/>
        </a:fillRef>
        <a:effectRef idx="0">
          <a:scrgbClr r="0" g="0" b="0"/>
        </a:effectRef>
        <a:fontRef idx="minor"/>
      </dsp:style>
    </dsp:sp>
    <dsp:sp modelId="{0E29777A-7832-4E91-AC7B-7A81CFAE85B0}">
      <dsp:nvSpPr>
        <dsp:cNvPr id="0" name=""/>
        <dsp:cNvSpPr/>
      </dsp:nvSpPr>
      <dsp:spPr>
        <a:xfrm>
          <a:off x="3464000" y="349401"/>
          <a:ext cx="2089226" cy="336519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latin typeface="Segoe WP" panose="020B0502040204020203" pitchFamily="34" charset="0"/>
              <a:cs typeface="Segoe WP" panose="020B0502040204020203" pitchFamily="34" charset="0"/>
            </a:rPr>
            <a:t>One scene file</a:t>
          </a:r>
        </a:p>
        <a:p>
          <a:pPr lvl="0" algn="l" defTabSz="889000">
            <a:lnSpc>
              <a:spcPct val="90000"/>
            </a:lnSpc>
            <a:spcBef>
              <a:spcPct val="0"/>
            </a:spcBef>
            <a:spcAft>
              <a:spcPct val="35000"/>
            </a:spcAft>
          </a:pPr>
          <a:r>
            <a:rPr lang="en-US" sz="2000" kern="1200" dirty="0" smtClean="0">
              <a:latin typeface="Segoe WP" panose="020B0502040204020203" pitchFamily="34" charset="0"/>
              <a:cs typeface="Segoe WP" panose="020B0502040204020203" pitchFamily="34" charset="0"/>
            </a:rPr>
            <a:t>One data file per mesh</a:t>
          </a:r>
        </a:p>
        <a:p>
          <a:pPr lvl="0" algn="l" defTabSz="889000">
            <a:lnSpc>
              <a:spcPct val="90000"/>
            </a:lnSpc>
            <a:spcBef>
              <a:spcPct val="0"/>
            </a:spcBef>
            <a:spcAft>
              <a:spcPct val="35000"/>
            </a:spcAft>
          </a:pPr>
          <a:r>
            <a:rPr lang="en-US" sz="2000" b="1" kern="1200" dirty="0" smtClean="0">
              <a:latin typeface="Segoe WP" panose="020B0502040204020203" pitchFamily="34" charset="0"/>
              <a:cs typeface="Segoe WP" panose="020B0502040204020203" pitchFamily="34" charset="0"/>
            </a:rPr>
            <a:t>JSON</a:t>
          </a:r>
          <a:r>
            <a:rPr lang="en-US" sz="2000" kern="1200" dirty="0" smtClean="0">
              <a:latin typeface="Segoe WP" panose="020B0502040204020203" pitchFamily="34" charset="0"/>
              <a:cs typeface="Segoe WP" panose="020B0502040204020203" pitchFamily="34" charset="0"/>
            </a:rPr>
            <a:t> format for both</a:t>
          </a:r>
        </a:p>
      </dsp:txBody>
      <dsp:txXfrm>
        <a:off x="3464000" y="349401"/>
        <a:ext cx="2089226" cy="3365197"/>
      </dsp:txXfrm>
    </dsp:sp>
    <dsp:sp modelId="{B0D05530-1004-440D-8F8E-1CD00D230306}">
      <dsp:nvSpPr>
        <dsp:cNvPr id="0" name=""/>
        <dsp:cNvSpPr/>
      </dsp:nvSpPr>
      <dsp:spPr>
        <a:xfrm>
          <a:off x="5805617" y="349401"/>
          <a:ext cx="2804331" cy="3365197"/>
        </a:xfrm>
        <a:prstGeom prst="roundRect">
          <a:avLst>
            <a:gd name="adj" fmla="val 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r" defTabSz="889000">
            <a:lnSpc>
              <a:spcPct val="90000"/>
            </a:lnSpc>
            <a:spcBef>
              <a:spcPct val="0"/>
            </a:spcBef>
            <a:spcAft>
              <a:spcPct val="35000"/>
            </a:spcAft>
          </a:pPr>
          <a:r>
            <a:rPr lang="en-US" sz="2000" kern="1200" dirty="0" smtClean="0"/>
            <a:t>.</a:t>
          </a:r>
          <a:r>
            <a:rPr lang="en-US" sz="2000" b="1" kern="1200" dirty="0" smtClean="0"/>
            <a:t>BINARY.BABYLON</a:t>
          </a:r>
          <a:endParaRPr lang="en-US" sz="2000" b="1" kern="1200" dirty="0"/>
        </a:p>
      </dsp:txBody>
      <dsp:txXfrm rot="16200000">
        <a:off x="4706319" y="1448699"/>
        <a:ext cx="2759461" cy="560866"/>
      </dsp:txXfrm>
    </dsp:sp>
    <dsp:sp modelId="{FE0E17E6-0C5A-4422-B197-0AF989F3214C}">
      <dsp:nvSpPr>
        <dsp:cNvPr id="0" name=""/>
        <dsp:cNvSpPr/>
      </dsp:nvSpPr>
      <dsp:spPr>
        <a:xfrm rot="5400000">
          <a:off x="5572346" y="3024153"/>
          <a:ext cx="494584" cy="420649"/>
        </a:xfrm>
        <a:prstGeom prst="flowChartExtract">
          <a:avLst/>
        </a:prstGeom>
        <a:solidFill>
          <a:srgbClr val="9BBB59"/>
        </a:solidFill>
        <a:ln w="25400" cap="flat" cmpd="sng" algn="ctr">
          <a:noFill/>
          <a:prstDash val="solid"/>
        </a:ln>
        <a:effectLst/>
      </dsp:spPr>
      <dsp:style>
        <a:lnRef idx="2">
          <a:scrgbClr r="0" g="0" b="0"/>
        </a:lnRef>
        <a:fillRef idx="1">
          <a:scrgbClr r="0" g="0" b="0"/>
        </a:fillRef>
        <a:effectRef idx="0">
          <a:scrgbClr r="0" g="0" b="0"/>
        </a:effectRef>
        <a:fontRef idx="minor"/>
      </dsp:style>
    </dsp:sp>
    <dsp:sp modelId="{9E0062D8-7868-4F1F-B3B1-E5023C73B1EA}">
      <dsp:nvSpPr>
        <dsp:cNvPr id="0" name=""/>
        <dsp:cNvSpPr/>
      </dsp:nvSpPr>
      <dsp:spPr>
        <a:xfrm>
          <a:off x="6366483" y="349401"/>
          <a:ext cx="2089226" cy="336519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lvl="0" algn="l" defTabSz="711200">
            <a:lnSpc>
              <a:spcPct val="90000"/>
            </a:lnSpc>
            <a:spcBef>
              <a:spcPct val="0"/>
            </a:spcBef>
            <a:spcAft>
              <a:spcPct val="35000"/>
            </a:spcAft>
          </a:pPr>
          <a:r>
            <a:rPr lang="en-US" sz="1600" kern="1200" dirty="0" smtClean="0">
              <a:latin typeface="Segoe WP" panose="020B0502040204020203" pitchFamily="34" charset="0"/>
              <a:cs typeface="Segoe WP" panose="020B0502040204020203" pitchFamily="34" charset="0"/>
            </a:rPr>
            <a:t>One scene file</a:t>
          </a:r>
          <a:endParaRPr lang="en-US" sz="1600" kern="1200" dirty="0"/>
        </a:p>
        <a:p>
          <a:pPr lvl="0" algn="l" defTabSz="711200">
            <a:lnSpc>
              <a:spcPct val="90000"/>
            </a:lnSpc>
            <a:spcBef>
              <a:spcPct val="0"/>
            </a:spcBef>
            <a:spcAft>
              <a:spcPct val="35000"/>
            </a:spcAft>
          </a:pPr>
          <a:r>
            <a:rPr lang="en-US" sz="1600" kern="1200" smtClean="0">
              <a:latin typeface="Segoe WP" panose="020B0502040204020203" pitchFamily="34" charset="0"/>
              <a:cs typeface="Segoe WP" panose="020B0502040204020203" pitchFamily="34" charset="0"/>
            </a:rPr>
            <a:t>One data file per mesh</a:t>
          </a:r>
          <a:endParaRPr lang="en-US" sz="1600" kern="1200" dirty="0" smtClean="0">
            <a:latin typeface="Segoe WP" panose="020B0502040204020203" pitchFamily="34" charset="0"/>
            <a:cs typeface="Segoe WP" panose="020B0502040204020203" pitchFamily="34" charset="0"/>
          </a:endParaRPr>
        </a:p>
        <a:p>
          <a:pPr lvl="0" algn="l" defTabSz="711200">
            <a:lnSpc>
              <a:spcPct val="90000"/>
            </a:lnSpc>
            <a:spcBef>
              <a:spcPct val="0"/>
            </a:spcBef>
            <a:spcAft>
              <a:spcPct val="35000"/>
            </a:spcAft>
          </a:pPr>
          <a:r>
            <a:rPr lang="en-US" sz="1600" kern="1200" dirty="0" smtClean="0">
              <a:latin typeface="Segoe WP" panose="020B0502040204020203" pitchFamily="34" charset="0"/>
              <a:cs typeface="Segoe WP" panose="020B0502040204020203" pitchFamily="34" charset="0"/>
            </a:rPr>
            <a:t>.JSON format for scene</a:t>
          </a:r>
          <a:endParaRPr lang="en-US" sz="1600" kern="1200" dirty="0">
            <a:latin typeface="Segoe WP" panose="020B0502040204020203" pitchFamily="34" charset="0"/>
            <a:cs typeface="Segoe WP" panose="020B0502040204020203" pitchFamily="34" charset="0"/>
          </a:endParaRPr>
        </a:p>
        <a:p>
          <a:pPr lvl="0" algn="l" defTabSz="711200">
            <a:lnSpc>
              <a:spcPct val="90000"/>
            </a:lnSpc>
            <a:spcBef>
              <a:spcPct val="0"/>
            </a:spcBef>
            <a:spcAft>
              <a:spcPct val="35000"/>
            </a:spcAft>
          </a:pPr>
          <a:r>
            <a:rPr lang="en-US" sz="1600" b="1" kern="1200" dirty="0" smtClean="0">
              <a:latin typeface="Segoe WP" panose="020B0502040204020203" pitchFamily="34" charset="0"/>
              <a:cs typeface="Segoe WP" panose="020B0502040204020203" pitchFamily="34" charset="0"/>
            </a:rPr>
            <a:t>BINARY</a:t>
          </a:r>
          <a:r>
            <a:rPr lang="en-US" sz="1600" kern="1200" dirty="0" smtClean="0">
              <a:latin typeface="Segoe WP" panose="020B0502040204020203" pitchFamily="34" charset="0"/>
              <a:cs typeface="Segoe WP" panose="020B0502040204020203" pitchFamily="34" charset="0"/>
            </a:rPr>
            <a:t> data for mesh</a:t>
          </a:r>
        </a:p>
        <a:p>
          <a:pPr lvl="0" algn="l" defTabSz="711200">
            <a:lnSpc>
              <a:spcPct val="90000"/>
            </a:lnSpc>
            <a:spcBef>
              <a:spcPct val="0"/>
            </a:spcBef>
            <a:spcAft>
              <a:spcPct val="35000"/>
            </a:spcAft>
          </a:pPr>
          <a:r>
            <a:rPr lang="en-US" sz="1600" kern="1200" dirty="0" smtClean="0">
              <a:latin typeface="Segoe WP" panose="020B0502040204020203" pitchFamily="34" charset="0"/>
              <a:cs typeface="Segoe WP" panose="020B0502040204020203" pitchFamily="34" charset="0"/>
            </a:rPr>
            <a:t>Data loaded directly to GPU</a:t>
          </a:r>
          <a:endParaRPr lang="en-US" sz="1600" kern="1200" dirty="0">
            <a:latin typeface="Segoe WP" panose="020B0502040204020203" pitchFamily="34" charset="0"/>
            <a:cs typeface="Segoe WP" panose="020B0502040204020203" pitchFamily="34" charset="0"/>
          </a:endParaRPr>
        </a:p>
      </dsp:txBody>
      <dsp:txXfrm>
        <a:off x="6366483" y="349401"/>
        <a:ext cx="2089226" cy="33651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8A67465-82E2-41B0-9F2C-6A092D2F6D07}" type="datetimeFigureOut">
              <a:rPr lang="en-US"/>
              <a:pPr>
                <a:defRPr/>
              </a:pPr>
              <a:t>10/15/2014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9F3A51DB-B4D2-4E74-AC2E-9960A87ABA3B}" type="slidenum">
              <a:rPr lang="en-US"/>
              <a:pPr>
                <a:defRPr/>
              </a:pPr>
              <a:t>‹#›</a:t>
            </a:fld>
            <a:endParaRPr lang="en-US"/>
          </a:p>
        </p:txBody>
      </p:sp>
    </p:spTree>
    <p:extLst>
      <p:ext uri="{BB962C8B-B14F-4D97-AF65-F5344CB8AC3E}">
        <p14:creationId xmlns:p14="http://schemas.microsoft.com/office/powerpoint/2010/main" val="35007915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9EF92466-C537-45C1-8D44-92FBC1458D08}"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152421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Copy/Paste</a:t>
            </a:r>
            <a:r>
              <a:rPr lang="en-US" baseline="0" dirty="0" smtClean="0"/>
              <a:t> previous code to vs</a:t>
            </a:r>
            <a:endParaRPr lang="en-US" dirty="0"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AE1709E-225B-400F-89A9-46F9CD7B2DDC}" type="slidenum">
              <a:rPr lang="en-US"/>
              <a:pPr fontAlgn="base">
                <a:spcBef>
                  <a:spcPct val="0"/>
                </a:spcBef>
                <a:spcAft>
                  <a:spcPct val="0"/>
                </a:spcAft>
              </a:pPr>
              <a:t>14</a:t>
            </a:fld>
            <a:endParaRPr lang="en-US"/>
          </a:p>
        </p:txBody>
      </p:sp>
    </p:spTree>
    <p:extLst>
      <p:ext uri="{BB962C8B-B14F-4D97-AF65-F5344CB8AC3E}">
        <p14:creationId xmlns:p14="http://schemas.microsoft.com/office/powerpoint/2010/main" val="3726785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3A51DB-B4D2-4E74-AC2E-9960A87ABA3B}" type="slidenum">
              <a:rPr lang="en-US" smtClean="0"/>
              <a:pPr>
                <a:defRPr/>
              </a:pPr>
              <a:t>15</a:t>
            </a:fld>
            <a:endParaRPr lang="en-US"/>
          </a:p>
        </p:txBody>
      </p:sp>
    </p:spTree>
    <p:extLst>
      <p:ext uri="{BB962C8B-B14F-4D97-AF65-F5344CB8AC3E}">
        <p14:creationId xmlns:p14="http://schemas.microsoft.com/office/powerpoint/2010/main" val="267875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9EF92466-C537-45C1-8D44-92FBC1458D08}" type="slidenum">
              <a:rPr lang="en-US"/>
              <a:pPr fontAlgn="base">
                <a:spcBef>
                  <a:spcPct val="0"/>
                </a:spcBef>
                <a:spcAft>
                  <a:spcPct val="0"/>
                </a:spcAft>
              </a:pPr>
              <a:t>17</a:t>
            </a:fld>
            <a:endParaRPr lang="en-US"/>
          </a:p>
        </p:txBody>
      </p:sp>
    </p:spTree>
    <p:extLst>
      <p:ext uri="{BB962C8B-B14F-4D97-AF65-F5344CB8AC3E}">
        <p14:creationId xmlns:p14="http://schemas.microsoft.com/office/powerpoint/2010/main" val="3291381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418D330-00C2-4D68-9C01-E80678326DB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10/15/2014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7728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Step 0 – step 4</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AE1709E-225B-400F-89A9-46F9CD7B2DDC}"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15873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Select code from Playground and copy/paste to previous</a:t>
            </a:r>
            <a:r>
              <a:rPr lang="en-US" baseline="0" dirty="0" smtClean="0"/>
              <a:t> </a:t>
            </a:r>
            <a:r>
              <a:rPr lang="en-US" dirty="0" smtClean="0"/>
              <a:t>page</a:t>
            </a:r>
          </a:p>
          <a:p>
            <a:pPr>
              <a:spcBef>
                <a:spcPct val="0"/>
              </a:spcBef>
            </a:pPr>
            <a:r>
              <a:rPr lang="en-US" dirty="0" smtClean="0"/>
              <a:t>Step 5</a:t>
            </a:r>
            <a:endParaRPr lang="en-US" dirty="0"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B1CF54BA-5FC4-4806-A0C9-16B435F493C9}"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1122607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Export v8 from 3dsmax</a:t>
            </a:r>
          </a:p>
          <a:p>
            <a:r>
              <a:rPr lang="en-US" dirty="0" smtClean="0"/>
              <a:t>Export from Blender</a:t>
            </a:r>
            <a:endParaRPr lang="en-US" dirty="0"/>
          </a:p>
        </p:txBody>
      </p:sp>
      <p:sp>
        <p:nvSpPr>
          <p:cNvPr id="4" name="Slide Number Placeholder 3"/>
          <p:cNvSpPr>
            <a:spLocks noGrp="1"/>
          </p:cNvSpPr>
          <p:nvPr>
            <p:ph type="sldNum" sz="quarter" idx="10"/>
          </p:nvPr>
        </p:nvSpPr>
        <p:spPr/>
        <p:txBody>
          <a:bodyPr/>
          <a:lstStyle/>
          <a:p>
            <a:pPr>
              <a:defRPr/>
            </a:pPr>
            <a:fld id="{9F3A51DB-B4D2-4E74-AC2E-9960A87ABA3B}" type="slidenum">
              <a:rPr lang="en-US" smtClean="0"/>
              <a:pPr>
                <a:defRPr/>
              </a:pPr>
              <a:t>9</a:t>
            </a:fld>
            <a:endParaRPr lang="en-US"/>
          </a:p>
        </p:txBody>
      </p:sp>
    </p:spTree>
    <p:extLst>
      <p:ext uri="{BB962C8B-B14F-4D97-AF65-F5344CB8AC3E}">
        <p14:creationId xmlns:p14="http://schemas.microsoft.com/office/powerpoint/2010/main" val="92053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Select code from Playground and copy/paste to previous</a:t>
            </a:r>
            <a:r>
              <a:rPr lang="en-US" baseline="0" dirty="0" smtClean="0"/>
              <a:t> </a:t>
            </a:r>
            <a:r>
              <a:rPr lang="en-US" dirty="0" smtClean="0"/>
              <a:t>page</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B1CF54BA-5FC4-4806-A0C9-16B435F493C9}" type="slidenum">
              <a:rPr lang="en-US"/>
              <a:pPr fontAlgn="base">
                <a:spcBef>
                  <a:spcPct val="0"/>
                </a:spcBef>
                <a:spcAft>
                  <a:spcPct val="0"/>
                </a:spcAft>
              </a:pPr>
              <a:t>10</a:t>
            </a:fld>
            <a:endParaRPr lang="en-US"/>
          </a:p>
        </p:txBody>
      </p:sp>
    </p:spTree>
    <p:extLst>
      <p:ext uri="{BB962C8B-B14F-4D97-AF65-F5344CB8AC3E}">
        <p14:creationId xmlns:p14="http://schemas.microsoft.com/office/powerpoint/2010/main" val="117026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difference on </a:t>
            </a:r>
            <a:r>
              <a:rPr lang="en-US" dirty="0" smtClean="0"/>
              <a:t>file</a:t>
            </a:r>
          </a:p>
          <a:p>
            <a:r>
              <a:rPr lang="en-US" dirty="0" smtClean="0"/>
              <a:t>Sample 6/7</a:t>
            </a:r>
            <a:endParaRPr lang="en-US" dirty="0"/>
          </a:p>
        </p:txBody>
      </p:sp>
      <p:sp>
        <p:nvSpPr>
          <p:cNvPr id="4" name="Slide Number Placeholder 3"/>
          <p:cNvSpPr>
            <a:spLocks noGrp="1"/>
          </p:cNvSpPr>
          <p:nvPr>
            <p:ph type="sldNum" sz="quarter" idx="10"/>
          </p:nvPr>
        </p:nvSpPr>
        <p:spPr/>
        <p:txBody>
          <a:bodyPr/>
          <a:lstStyle/>
          <a:p>
            <a:pPr>
              <a:defRPr/>
            </a:pPr>
            <a:fld id="{9F3A51DB-B4D2-4E74-AC2E-9960A87ABA3B}" type="slidenum">
              <a:rPr lang="en-US" smtClean="0"/>
              <a:pPr>
                <a:defRPr/>
              </a:pPr>
              <a:t>11</a:t>
            </a:fld>
            <a:endParaRPr lang="en-US"/>
          </a:p>
        </p:txBody>
      </p:sp>
    </p:spTree>
    <p:extLst>
      <p:ext uri="{BB962C8B-B14F-4D97-AF65-F5344CB8AC3E}">
        <p14:creationId xmlns:p14="http://schemas.microsoft.com/office/powerpoint/2010/main" val="501228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Exemple</a:t>
            </a:r>
            <a:r>
              <a:rPr lang="en-US" dirty="0" smtClean="0"/>
              <a:t> de cameras</a:t>
            </a:r>
          </a:p>
          <a:p>
            <a:r>
              <a:rPr lang="en-US" dirty="0" smtClean="0"/>
              <a:t>Step 8 – 1</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Step 8 - 2</a:t>
            </a:r>
          </a:p>
        </p:txBody>
      </p:sp>
      <p:sp>
        <p:nvSpPr>
          <p:cNvPr id="4" name="Slide Number Placeholder 3"/>
          <p:cNvSpPr>
            <a:spLocks noGrp="1"/>
          </p:cNvSpPr>
          <p:nvPr>
            <p:ph type="sldNum" sz="quarter" idx="10"/>
          </p:nvPr>
        </p:nvSpPr>
        <p:spPr/>
        <p:txBody>
          <a:bodyPr/>
          <a:lstStyle/>
          <a:p>
            <a:pPr>
              <a:defRPr/>
            </a:pPr>
            <a:fld id="{9F3A51DB-B4D2-4E74-AC2E-9960A87ABA3B}" type="slidenum">
              <a:rPr lang="en-US" smtClean="0"/>
              <a:pPr>
                <a:defRPr/>
              </a:pPr>
              <a:t>12</a:t>
            </a:fld>
            <a:endParaRPr lang="en-US"/>
          </a:p>
        </p:txBody>
      </p:sp>
    </p:spTree>
    <p:extLst>
      <p:ext uri="{BB962C8B-B14F-4D97-AF65-F5344CB8AC3E}">
        <p14:creationId xmlns:p14="http://schemas.microsoft.com/office/powerpoint/2010/main" val="171401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Single physics</a:t>
            </a:r>
            <a:r>
              <a:rPr lang="en-US" baseline="0" dirty="0" smtClean="0"/>
              <a:t> demo</a:t>
            </a:r>
          </a:p>
          <a:p>
            <a:pPr>
              <a:spcBef>
                <a:spcPct val="0"/>
              </a:spcBef>
            </a:pPr>
            <a:r>
              <a:rPr lang="en-US" baseline="0" dirty="0" err="1" smtClean="0"/>
              <a:t>Davrous</a:t>
            </a:r>
            <a:r>
              <a:rPr lang="en-US" baseline="0" dirty="0" smtClean="0"/>
              <a:t> physics </a:t>
            </a:r>
            <a:r>
              <a:rPr lang="en-US" baseline="0" dirty="0" smtClean="0"/>
              <a:t>demo</a:t>
            </a:r>
          </a:p>
          <a:p>
            <a:pPr>
              <a:spcBef>
                <a:spcPct val="0"/>
              </a:spcBef>
            </a:pPr>
            <a:r>
              <a:rPr lang="en-US" dirty="0" smtClean="0"/>
              <a:t>http://www.visualiser.fr/Babylon/Drift/default.htm</a:t>
            </a:r>
          </a:p>
          <a:p>
            <a:pPr>
              <a:spcBef>
                <a:spcPct val="0"/>
              </a:spcBef>
            </a:pPr>
            <a:endParaRPr lang="en-US" dirty="0"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8AE1709E-225B-400F-89A9-46F9CD7B2DDC}" type="slidenum">
              <a:rPr lang="en-US"/>
              <a:pPr fontAlgn="base">
                <a:spcBef>
                  <a:spcPct val="0"/>
                </a:spcBef>
                <a:spcAft>
                  <a:spcPct val="0"/>
                </a:spcAft>
              </a:pPr>
              <a:t>13</a:t>
            </a:fld>
            <a:endParaRPr lang="en-US"/>
          </a:p>
        </p:txBody>
      </p:sp>
    </p:spTree>
    <p:extLst>
      <p:ext uri="{BB962C8B-B14F-4D97-AF65-F5344CB8AC3E}">
        <p14:creationId xmlns:p14="http://schemas.microsoft.com/office/powerpoint/2010/main" val="48047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B298F00-9E38-453E-B335-C54781A416EE}" type="datetimeFigureOut">
              <a:rPr lang="en-US"/>
              <a:pPr>
                <a:defRPr/>
              </a:pPr>
              <a:t>10/15/2014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887988-928F-4E03-AF7F-90C9AA7C2A79}" type="slidenum">
              <a:rPr lang="en-US"/>
              <a:pPr>
                <a:defRPr/>
              </a:pPr>
              <a:t>‹#›</a:t>
            </a:fld>
            <a:endParaRPr lang="en-US"/>
          </a:p>
        </p:txBody>
      </p:sp>
    </p:spTree>
    <p:extLst>
      <p:ext uri="{BB962C8B-B14F-4D97-AF65-F5344CB8AC3E}">
        <p14:creationId xmlns:p14="http://schemas.microsoft.com/office/powerpoint/2010/main" val="219857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34A8766-C63A-46DE-8E06-5076546995AD}" type="datetimeFigureOut">
              <a:rPr lang="en-US"/>
              <a:pPr>
                <a:defRPr/>
              </a:pPr>
              <a:t>10/15/2014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3414BC-B0E6-4B9C-8F85-7CCCFF87D78F}" type="slidenum">
              <a:rPr lang="en-US"/>
              <a:pPr>
                <a:defRPr/>
              </a:pPr>
              <a:t>‹#›</a:t>
            </a:fld>
            <a:endParaRPr lang="en-US"/>
          </a:p>
        </p:txBody>
      </p:sp>
    </p:spTree>
    <p:extLst>
      <p:ext uri="{BB962C8B-B14F-4D97-AF65-F5344CB8AC3E}">
        <p14:creationId xmlns:p14="http://schemas.microsoft.com/office/powerpoint/2010/main" val="163397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16BC68A-55D9-4BB5-BFAD-1A70E1467B13}" type="datetimeFigureOut">
              <a:rPr lang="en-US"/>
              <a:pPr>
                <a:defRPr/>
              </a:pPr>
              <a:t>10/15/2014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5323F4-8408-401C-A6AF-D99D8A93E93E}" type="slidenum">
              <a:rPr lang="en-US"/>
              <a:pPr>
                <a:defRPr/>
              </a:pPr>
              <a:t>‹#›</a:t>
            </a:fld>
            <a:endParaRPr lang="en-US"/>
          </a:p>
        </p:txBody>
      </p:sp>
    </p:spTree>
    <p:extLst>
      <p:ext uri="{BB962C8B-B14F-4D97-AF65-F5344CB8AC3E}">
        <p14:creationId xmlns:p14="http://schemas.microsoft.com/office/powerpoint/2010/main" val="48825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91440" bIns="91440" anchor="t" anchorCtr="0"/>
          <a:lstStyle>
            <a:lvl1pPr>
              <a:defRPr sz="6471" spc="-74"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3181074" y="492517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672331" rtl="0" eaLnBrk="1" fontAlgn="auto" latinLnBrk="0" hangingPunct="1">
              <a:lnSpc>
                <a:spcPct val="100000"/>
              </a:lnSpc>
              <a:spcBef>
                <a:spcPts val="0"/>
              </a:spcBef>
              <a:spcAft>
                <a:spcPts val="0"/>
              </a:spcAft>
              <a:buClrTx/>
              <a:buSzTx/>
              <a:buFontTx/>
              <a:buNone/>
              <a:tabLst/>
              <a:defRPr/>
            </a:pPr>
            <a:r>
              <a:rPr kumimoji="0" lang="en-US" sz="772" b="0" i="0" u="none" strike="noStrike" kern="1200" cap="none" spc="110" normalizeH="0" baseline="0" noProof="0" dirty="0" smtClean="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17323246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5EDDC6-25AE-457B-A262-DA085E685A4A}" type="datetimeFigureOut">
              <a:rPr lang="en-US"/>
              <a:pPr>
                <a:defRPr/>
              </a:pPr>
              <a:t>10/15/2014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FA457F-4EAD-4471-B1FB-5331682A906B}" type="slidenum">
              <a:rPr lang="en-US"/>
              <a:pPr>
                <a:defRPr/>
              </a:pPr>
              <a:t>‹#›</a:t>
            </a:fld>
            <a:endParaRPr lang="en-US"/>
          </a:p>
        </p:txBody>
      </p:sp>
    </p:spTree>
    <p:extLst>
      <p:ext uri="{BB962C8B-B14F-4D97-AF65-F5344CB8AC3E}">
        <p14:creationId xmlns:p14="http://schemas.microsoft.com/office/powerpoint/2010/main" val="418595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6DF205E-DE86-4F88-9C40-BB665D40BB93}" type="datetimeFigureOut">
              <a:rPr lang="en-US"/>
              <a:pPr>
                <a:defRPr/>
              </a:pPr>
              <a:t>10/15/2014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C496B0-367F-4287-8E78-AE875F5361D3}" type="slidenum">
              <a:rPr lang="en-US"/>
              <a:pPr>
                <a:defRPr/>
              </a:pPr>
              <a:t>‹#›</a:t>
            </a:fld>
            <a:endParaRPr lang="en-US"/>
          </a:p>
        </p:txBody>
      </p:sp>
    </p:spTree>
    <p:extLst>
      <p:ext uri="{BB962C8B-B14F-4D97-AF65-F5344CB8AC3E}">
        <p14:creationId xmlns:p14="http://schemas.microsoft.com/office/powerpoint/2010/main" val="96826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7D566F6-8F2B-46B3-ACCC-AA449517F5B4}" type="datetimeFigureOut">
              <a:rPr lang="en-US"/>
              <a:pPr>
                <a:defRPr/>
              </a:pPr>
              <a:t>10/15/2014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1042982-C623-4865-909D-9E9D6F439F40}" type="slidenum">
              <a:rPr lang="en-US"/>
              <a:pPr>
                <a:defRPr/>
              </a:pPr>
              <a:t>‹#›</a:t>
            </a:fld>
            <a:endParaRPr lang="en-US"/>
          </a:p>
        </p:txBody>
      </p:sp>
    </p:spTree>
    <p:extLst>
      <p:ext uri="{BB962C8B-B14F-4D97-AF65-F5344CB8AC3E}">
        <p14:creationId xmlns:p14="http://schemas.microsoft.com/office/powerpoint/2010/main" val="320298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B380F36-C1A3-46B5-B99B-3E84FBFA2194}" type="datetimeFigureOut">
              <a:rPr lang="en-US"/>
              <a:pPr>
                <a:defRPr/>
              </a:pPr>
              <a:t>10/15/2014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AD9E17A-B37F-4C4D-A325-A49E07EC34C0}" type="slidenum">
              <a:rPr lang="en-US"/>
              <a:pPr>
                <a:defRPr/>
              </a:pPr>
              <a:t>‹#›</a:t>
            </a:fld>
            <a:endParaRPr lang="en-US"/>
          </a:p>
        </p:txBody>
      </p:sp>
    </p:spTree>
    <p:extLst>
      <p:ext uri="{BB962C8B-B14F-4D97-AF65-F5344CB8AC3E}">
        <p14:creationId xmlns:p14="http://schemas.microsoft.com/office/powerpoint/2010/main" val="60004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2855208-AE2E-4FDB-B2C2-55591F6C7353}" type="datetimeFigureOut">
              <a:rPr lang="en-US"/>
              <a:pPr>
                <a:defRPr/>
              </a:pPr>
              <a:t>10/15/2014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7720649-35F9-4C5A-8AA2-918C3C395C53}" type="slidenum">
              <a:rPr lang="en-US"/>
              <a:pPr>
                <a:defRPr/>
              </a:pPr>
              <a:t>‹#›</a:t>
            </a:fld>
            <a:endParaRPr lang="en-US"/>
          </a:p>
        </p:txBody>
      </p:sp>
    </p:spTree>
    <p:extLst>
      <p:ext uri="{BB962C8B-B14F-4D97-AF65-F5344CB8AC3E}">
        <p14:creationId xmlns:p14="http://schemas.microsoft.com/office/powerpoint/2010/main" val="79648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B8B50D6-1C0A-419C-9F0F-675B251AB63A}" type="datetimeFigureOut">
              <a:rPr lang="en-US"/>
              <a:pPr>
                <a:defRPr/>
              </a:pPr>
              <a:t>10/15/2014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1ED56E-F95E-424B-BC97-B9871AB4284A}" type="slidenum">
              <a:rPr lang="en-US"/>
              <a:pPr>
                <a:defRPr/>
              </a:pPr>
              <a:t>‹#›</a:t>
            </a:fld>
            <a:endParaRPr lang="en-US"/>
          </a:p>
        </p:txBody>
      </p:sp>
    </p:spTree>
    <p:extLst>
      <p:ext uri="{BB962C8B-B14F-4D97-AF65-F5344CB8AC3E}">
        <p14:creationId xmlns:p14="http://schemas.microsoft.com/office/powerpoint/2010/main" val="22589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2708DB8-C5AE-456B-8FBC-6540BEEF9D0E}" type="datetimeFigureOut">
              <a:rPr lang="en-US"/>
              <a:pPr>
                <a:defRPr/>
              </a:pPr>
              <a:t>10/15/2014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8106A41-B49C-4567-B9B8-8C2D24077260}" type="slidenum">
              <a:rPr lang="en-US"/>
              <a:pPr>
                <a:defRPr/>
              </a:pPr>
              <a:t>‹#›</a:t>
            </a:fld>
            <a:endParaRPr lang="en-US"/>
          </a:p>
        </p:txBody>
      </p:sp>
    </p:spTree>
    <p:extLst>
      <p:ext uri="{BB962C8B-B14F-4D97-AF65-F5344CB8AC3E}">
        <p14:creationId xmlns:p14="http://schemas.microsoft.com/office/powerpoint/2010/main" val="93768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FEEE31-58E4-46FA-8926-0CAD14CCBCA9}" type="datetimeFigureOut">
              <a:rPr lang="en-US"/>
              <a:pPr>
                <a:defRPr/>
              </a:pPr>
              <a:t>10/15/2014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0C1CC2-CCDC-4417-B7CC-C80686E9601E}" type="slidenum">
              <a:rPr lang="en-US"/>
              <a:pPr>
                <a:defRPr/>
              </a:pPr>
              <a:t>‹#›</a:t>
            </a:fld>
            <a:endParaRPr lang="en-US"/>
          </a:p>
        </p:txBody>
      </p:sp>
    </p:spTree>
    <p:extLst>
      <p:ext uri="{BB962C8B-B14F-4D97-AF65-F5344CB8AC3E}">
        <p14:creationId xmlns:p14="http://schemas.microsoft.com/office/powerpoint/2010/main" val="125906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D591AD9-10FF-4E35-B70C-7403E4F41909}" type="datetimeFigureOut">
              <a:rPr lang="en-US"/>
              <a:pPr>
                <a:defRPr/>
              </a:pPr>
              <a:t>10/15/2014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A73FB2A-022A-4AD3-8240-DB2B7288BE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ardrop 3"/>
          <p:cNvSpPr/>
          <p:nvPr/>
        </p:nvSpPr>
        <p:spPr>
          <a:xfrm>
            <a:off x="3962400" y="3409950"/>
            <a:ext cx="914400" cy="891004"/>
          </a:xfrm>
          <a:prstGeom prst="teardrop">
            <a:avLst/>
          </a:prstGeom>
          <a:solidFill>
            <a:srgbClr val="5BD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3598DC"/>
              </a:solidFill>
              <a:latin typeface="Segoe WP" panose="020B0502040204020203" pitchFamily="34" charset="0"/>
              <a:cs typeface="Segoe WP" panose="020B0502040204020203" pitchFamily="34" charset="0"/>
            </a:endParaRPr>
          </a:p>
        </p:txBody>
      </p:sp>
      <p:sp>
        <p:nvSpPr>
          <p:cNvPr id="5" name="Teardrop 4"/>
          <p:cNvSpPr/>
          <p:nvPr/>
        </p:nvSpPr>
        <p:spPr>
          <a:xfrm>
            <a:off x="4114800" y="3562349"/>
            <a:ext cx="609600" cy="609601"/>
          </a:xfrm>
          <a:prstGeom prst="teardrop">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WP" panose="020B0502040204020203" pitchFamily="34" charset="0"/>
              <a:cs typeface="Segoe WP" panose="020B0502040204020203" pitchFamily="34" charset="0"/>
            </a:endParaRPr>
          </a:p>
        </p:txBody>
      </p:sp>
      <p:sp>
        <p:nvSpPr>
          <p:cNvPr id="8" name="TextBox 7"/>
          <p:cNvSpPr txBox="1"/>
          <p:nvPr/>
        </p:nvSpPr>
        <p:spPr>
          <a:xfrm>
            <a:off x="4953000" y="3282950"/>
            <a:ext cx="3276600" cy="707886"/>
          </a:xfrm>
          <a:prstGeom prst="rect">
            <a:avLst/>
          </a:prstGeom>
          <a:noFill/>
        </p:spPr>
        <p:txBody>
          <a:bodyPr>
            <a:spAutoFit/>
          </a:bodyPr>
          <a:lstStyle/>
          <a:p>
            <a:pPr fontAlgn="auto">
              <a:spcBef>
                <a:spcPts val="0"/>
              </a:spcBef>
              <a:spcAft>
                <a:spcPts val="0"/>
              </a:spcAft>
              <a:defRPr/>
            </a:pPr>
            <a:r>
              <a:rPr lang="en-US" sz="4000" b="1" dirty="0" smtClean="0">
                <a:solidFill>
                  <a:schemeClr val="tx1">
                    <a:lumMod val="75000"/>
                    <a:lumOff val="25000"/>
                  </a:schemeClr>
                </a:solidFill>
                <a:latin typeface="Segoe WP" panose="020B0502040204020203" pitchFamily="34" charset="0"/>
                <a:cs typeface="Segoe WP" panose="020B0502040204020203" pitchFamily="34" charset="0"/>
              </a:rPr>
              <a:t>BABYLON.JS</a:t>
            </a:r>
            <a:endParaRPr lang="en-US" sz="4000" b="1" dirty="0">
              <a:solidFill>
                <a:srgbClr val="5BD999"/>
              </a:solidFill>
              <a:latin typeface="Segoe WP" panose="020B0502040204020203" pitchFamily="34" charset="0"/>
              <a:cs typeface="Segoe WP" panose="020B0502040204020203" pitchFamily="34" charset="0"/>
            </a:endParaRPr>
          </a:p>
        </p:txBody>
      </p:sp>
      <p:sp>
        <p:nvSpPr>
          <p:cNvPr id="9" name="TextBox 8"/>
          <p:cNvSpPr txBox="1"/>
          <p:nvPr/>
        </p:nvSpPr>
        <p:spPr>
          <a:xfrm>
            <a:off x="4953000" y="3962400"/>
            <a:ext cx="3581400" cy="338554"/>
          </a:xfrm>
          <a:prstGeom prst="rect">
            <a:avLst/>
          </a:prstGeom>
          <a:noFill/>
        </p:spPr>
        <p:txBody>
          <a:bodyPr wrap="square">
            <a:spAutoFit/>
          </a:bodyPr>
          <a:lstStyle/>
          <a:p>
            <a:pPr fontAlgn="auto">
              <a:spcBef>
                <a:spcPts val="0"/>
              </a:spcBef>
              <a:spcAft>
                <a:spcPts val="0"/>
              </a:spcAft>
              <a:defRPr/>
            </a:pPr>
            <a:r>
              <a:rPr lang="en-US" sz="1600" dirty="0" smtClean="0">
                <a:solidFill>
                  <a:schemeClr val="bg1">
                    <a:lumMod val="65000"/>
                  </a:schemeClr>
                </a:solidFill>
                <a:latin typeface="Segoe WP" panose="020B0502040204020203" pitchFamily="34" charset="0"/>
                <a:cs typeface="Segoe WP" panose="020B0502040204020203" pitchFamily="34" charset="0"/>
              </a:rPr>
              <a:t>Unleash the power of 3D  for the WEB</a:t>
            </a:r>
            <a:endParaRPr lang="en-US" sz="1600" dirty="0">
              <a:solidFill>
                <a:schemeClr val="bg1">
                  <a:lumMod val="65000"/>
                </a:schemeClr>
              </a:solidFill>
              <a:latin typeface="Segoe WP" panose="020B0502040204020203" pitchFamily="34" charset="0"/>
              <a:cs typeface="Segoe WP" panose="020B0502040204020203" pitchFamily="34" charset="0"/>
            </a:endParaRPr>
          </a:p>
        </p:txBody>
      </p:sp>
      <p:sp>
        <p:nvSpPr>
          <p:cNvPr id="3" name="Parallelogram 2"/>
          <p:cNvSpPr/>
          <p:nvPr/>
        </p:nvSpPr>
        <p:spPr>
          <a:xfrm>
            <a:off x="-2133599" y="-12124"/>
            <a:ext cx="6519862" cy="5172941"/>
          </a:xfrm>
          <a:prstGeom prst="parallelogram">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WP" panose="020B0502040204020203" pitchFamily="34" charset="0"/>
              <a:cs typeface="Segoe WP" panose="020B05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WP" panose="020B0502040204020203" pitchFamily="34" charset="0"/>
                <a:cs typeface="Segoe WP" panose="020B0502040204020203" pitchFamily="34" charset="0"/>
              </a:rPr>
              <a:t>TEST IT </a:t>
            </a:r>
            <a:r>
              <a:rPr lang="en-US" dirty="0" smtClean="0">
                <a:solidFill>
                  <a:srgbClr val="5BD999"/>
                </a:solidFill>
                <a:latin typeface="Segoe WP" panose="020B0502040204020203" pitchFamily="34" charset="0"/>
                <a:cs typeface="Segoe WP" panose="020B0502040204020203" pitchFamily="34" charset="0"/>
              </a:rPr>
              <a:t>LIVE</a:t>
            </a:r>
            <a:endParaRPr lang="en-US" dirty="0">
              <a:solidFill>
                <a:srgbClr val="5BD999"/>
              </a:solidFill>
              <a:latin typeface="Segoe WP" panose="020B0502040204020203" pitchFamily="34" charset="0"/>
              <a:cs typeface="Segoe WP" panose="020B0502040204020203" pitchFamily="34" charset="0"/>
            </a:endParaRPr>
          </a:p>
        </p:txBody>
      </p:sp>
      <p:pic>
        <p:nvPicPr>
          <p:cNvPr id="2" name="Picture 1"/>
          <p:cNvPicPr>
            <a:picLocks noChangeAspect="1"/>
          </p:cNvPicPr>
          <p:nvPr/>
        </p:nvPicPr>
        <p:blipFill>
          <a:blip r:embed="rId3"/>
          <a:stretch>
            <a:fillRect/>
          </a:stretch>
        </p:blipFill>
        <p:spPr>
          <a:xfrm>
            <a:off x="1552575" y="1063625"/>
            <a:ext cx="6038850" cy="3967619"/>
          </a:xfrm>
          <a:prstGeom prst="rect">
            <a:avLst/>
          </a:prstGeom>
        </p:spPr>
      </p:pic>
    </p:spTree>
    <p:extLst>
      <p:ext uri="{BB962C8B-B14F-4D97-AF65-F5344CB8AC3E}">
        <p14:creationId xmlns:p14="http://schemas.microsoft.com/office/powerpoint/2010/main" val="1269348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WP" panose="020B0502040204020203" pitchFamily="34" charset="0"/>
                <a:cs typeface="Segoe WP" panose="020B0502040204020203" pitchFamily="34" charset="0"/>
              </a:rPr>
              <a:t>.BABYLON </a:t>
            </a:r>
            <a:r>
              <a:rPr lang="en-US" dirty="0" smtClean="0">
                <a:solidFill>
                  <a:srgbClr val="5BD999"/>
                </a:solidFill>
                <a:latin typeface="Segoe WP" panose="020B0502040204020203" pitchFamily="34" charset="0"/>
                <a:cs typeface="Segoe WP" panose="020B0502040204020203" pitchFamily="34" charset="0"/>
              </a:rPr>
              <a:t>FORMATS</a:t>
            </a:r>
            <a:endParaRPr lang="en-US" dirty="0">
              <a:solidFill>
                <a:srgbClr val="5BD999"/>
              </a:solidFill>
              <a:latin typeface="Segoe WP" panose="020B0502040204020203" pitchFamily="34" charset="0"/>
              <a:cs typeface="Segoe WP" panose="020B0502040204020203" pitchFamily="34" charset="0"/>
            </a:endParaRPr>
          </a:p>
        </p:txBody>
      </p:sp>
      <p:graphicFrame>
        <p:nvGraphicFramePr>
          <p:cNvPr id="4" name="Diagram 3"/>
          <p:cNvGraphicFramePr/>
          <p:nvPr>
            <p:extLst>
              <p:ext uri="{D42A27DB-BD31-4B8C-83A1-F6EECF244321}">
                <p14:modId xmlns:p14="http://schemas.microsoft.com/office/powerpoint/2010/main" val="3742633634"/>
              </p:ext>
            </p:extLst>
          </p:nvPr>
        </p:nvGraphicFramePr>
        <p:xfrm>
          <a:off x="381000" y="895350"/>
          <a:ext cx="8610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62000" y="3790950"/>
            <a:ext cx="2286000" cy="707886"/>
          </a:xfrm>
          <a:prstGeom prst="rect">
            <a:avLst/>
          </a:prstGeom>
          <a:noFill/>
        </p:spPr>
        <p:txBody>
          <a:bodyPr wrap="square" rtlCol="0">
            <a:spAutoFit/>
          </a:bodyPr>
          <a:lstStyle/>
          <a:p>
            <a:pPr lvl="0"/>
            <a:r>
              <a:rPr lang="en-US" sz="2000" dirty="0">
                <a:solidFill>
                  <a:schemeClr val="bg1"/>
                </a:solidFill>
                <a:latin typeface="Segoe WP" panose="020B0502040204020203" pitchFamily="34" charset="0"/>
                <a:cs typeface="Segoe WP" panose="020B0502040204020203" pitchFamily="34" charset="0"/>
              </a:rPr>
              <a:t>Espilit demo: </a:t>
            </a:r>
            <a:r>
              <a:rPr lang="en-US" b="1" dirty="0">
                <a:solidFill>
                  <a:schemeClr val="bg1"/>
                </a:solidFill>
                <a:latin typeface="Segoe WP" panose="020B0502040204020203" pitchFamily="34" charset="0"/>
                <a:cs typeface="Segoe WP" panose="020B0502040204020203" pitchFamily="34" charset="0"/>
              </a:rPr>
              <a:t>22MB / 4MB (</a:t>
            </a:r>
            <a:r>
              <a:rPr lang="en-US" b="1" dirty="0" err="1">
                <a:solidFill>
                  <a:schemeClr val="bg1"/>
                </a:solidFill>
                <a:latin typeface="Segoe WP" panose="020B0502040204020203" pitchFamily="34" charset="0"/>
                <a:cs typeface="Segoe WP" panose="020B0502040204020203" pitchFamily="34" charset="0"/>
              </a:rPr>
              <a:t>gzip</a:t>
            </a:r>
            <a:r>
              <a:rPr lang="en-US" b="1" dirty="0">
                <a:solidFill>
                  <a:schemeClr val="bg1"/>
                </a:solidFill>
                <a:latin typeface="Segoe WP" panose="020B0502040204020203" pitchFamily="34" charset="0"/>
                <a:cs typeface="Segoe WP" panose="020B0502040204020203" pitchFamily="34" charset="0"/>
              </a:rPr>
              <a:t>) </a:t>
            </a:r>
            <a:endParaRPr lang="en-US" sz="2000" b="1" dirty="0">
              <a:solidFill>
                <a:schemeClr val="bg1"/>
              </a:solidFill>
              <a:latin typeface="Segoe WP" panose="020B0502040204020203" pitchFamily="34" charset="0"/>
              <a:cs typeface="Segoe WP" panose="020B0502040204020203" pitchFamily="34" charset="0"/>
            </a:endParaRPr>
          </a:p>
        </p:txBody>
      </p:sp>
      <p:sp>
        <p:nvSpPr>
          <p:cNvPr id="6" name="TextBox 5"/>
          <p:cNvSpPr txBox="1"/>
          <p:nvPr/>
        </p:nvSpPr>
        <p:spPr>
          <a:xfrm>
            <a:off x="3733800" y="3794202"/>
            <a:ext cx="2286000" cy="707886"/>
          </a:xfrm>
          <a:prstGeom prst="rect">
            <a:avLst/>
          </a:prstGeom>
          <a:noFill/>
        </p:spPr>
        <p:txBody>
          <a:bodyPr wrap="square" rtlCol="0">
            <a:spAutoFit/>
          </a:bodyPr>
          <a:lstStyle/>
          <a:p>
            <a:pPr lvl="0"/>
            <a:r>
              <a:rPr lang="en-US" sz="2000" dirty="0">
                <a:solidFill>
                  <a:schemeClr val="bg1"/>
                </a:solidFill>
                <a:latin typeface="Segoe WP" panose="020B0502040204020203" pitchFamily="34" charset="0"/>
                <a:cs typeface="Segoe WP" panose="020B0502040204020203" pitchFamily="34" charset="0"/>
              </a:rPr>
              <a:t>Espilit demo: </a:t>
            </a:r>
            <a:r>
              <a:rPr lang="en-US" b="1" dirty="0">
                <a:solidFill>
                  <a:schemeClr val="bg1"/>
                </a:solidFill>
                <a:latin typeface="Segoe WP" panose="020B0502040204020203" pitchFamily="34" charset="0"/>
                <a:cs typeface="Segoe WP" panose="020B0502040204020203" pitchFamily="34" charset="0"/>
              </a:rPr>
              <a:t>22MB / 4MB (</a:t>
            </a:r>
            <a:r>
              <a:rPr lang="en-US" b="1" dirty="0" err="1">
                <a:solidFill>
                  <a:schemeClr val="bg1"/>
                </a:solidFill>
                <a:latin typeface="Segoe WP" panose="020B0502040204020203" pitchFamily="34" charset="0"/>
                <a:cs typeface="Segoe WP" panose="020B0502040204020203" pitchFamily="34" charset="0"/>
              </a:rPr>
              <a:t>gzip</a:t>
            </a:r>
            <a:r>
              <a:rPr lang="en-US" b="1" dirty="0">
                <a:solidFill>
                  <a:schemeClr val="bg1"/>
                </a:solidFill>
                <a:latin typeface="Segoe WP" panose="020B0502040204020203" pitchFamily="34" charset="0"/>
                <a:cs typeface="Segoe WP" panose="020B0502040204020203" pitchFamily="34" charset="0"/>
              </a:rPr>
              <a:t>) </a:t>
            </a:r>
            <a:endParaRPr lang="en-US" sz="2000" b="1" dirty="0">
              <a:solidFill>
                <a:schemeClr val="bg1"/>
              </a:solidFill>
              <a:latin typeface="Segoe WP" panose="020B0502040204020203" pitchFamily="34" charset="0"/>
              <a:cs typeface="Segoe WP" panose="020B0502040204020203" pitchFamily="34" charset="0"/>
            </a:endParaRPr>
          </a:p>
        </p:txBody>
      </p:sp>
      <p:sp>
        <p:nvSpPr>
          <p:cNvPr id="7" name="TextBox 6"/>
          <p:cNvSpPr txBox="1"/>
          <p:nvPr/>
        </p:nvSpPr>
        <p:spPr>
          <a:xfrm>
            <a:off x="6553200" y="3790950"/>
            <a:ext cx="2286000" cy="707886"/>
          </a:xfrm>
          <a:prstGeom prst="rect">
            <a:avLst/>
          </a:prstGeom>
          <a:noFill/>
        </p:spPr>
        <p:txBody>
          <a:bodyPr wrap="square" rtlCol="0">
            <a:spAutoFit/>
          </a:bodyPr>
          <a:lstStyle/>
          <a:p>
            <a:pPr lvl="0"/>
            <a:r>
              <a:rPr lang="en-US" sz="2000" dirty="0">
                <a:solidFill>
                  <a:schemeClr val="bg1"/>
                </a:solidFill>
                <a:latin typeface="Segoe WP" panose="020B0502040204020203" pitchFamily="34" charset="0"/>
                <a:cs typeface="Segoe WP" panose="020B0502040204020203" pitchFamily="34" charset="0"/>
              </a:rPr>
              <a:t>Espilit demo: </a:t>
            </a:r>
            <a:r>
              <a:rPr lang="en-US" sz="2000" dirty="0" smtClean="0">
                <a:solidFill>
                  <a:schemeClr val="bg1"/>
                </a:solidFill>
                <a:latin typeface="Segoe WP" panose="020B0502040204020203" pitchFamily="34" charset="0"/>
                <a:cs typeface="Segoe WP" panose="020B0502040204020203" pitchFamily="34" charset="0"/>
              </a:rPr>
              <a:t>  </a:t>
            </a:r>
            <a:r>
              <a:rPr lang="en-US" b="1" dirty="0" smtClean="0">
                <a:solidFill>
                  <a:schemeClr val="bg1"/>
                </a:solidFill>
                <a:latin typeface="Segoe WP" panose="020B0502040204020203" pitchFamily="34" charset="0"/>
                <a:cs typeface="Segoe WP" panose="020B0502040204020203" pitchFamily="34" charset="0"/>
              </a:rPr>
              <a:t>9MB </a:t>
            </a:r>
            <a:r>
              <a:rPr lang="en-US" b="1" dirty="0">
                <a:solidFill>
                  <a:schemeClr val="bg1"/>
                </a:solidFill>
                <a:latin typeface="Segoe WP" panose="020B0502040204020203" pitchFamily="34" charset="0"/>
                <a:cs typeface="Segoe WP" panose="020B0502040204020203" pitchFamily="34" charset="0"/>
              </a:rPr>
              <a:t>/ </a:t>
            </a:r>
            <a:r>
              <a:rPr lang="en-US" b="1" dirty="0" smtClean="0">
                <a:solidFill>
                  <a:schemeClr val="bg1"/>
                </a:solidFill>
                <a:latin typeface="Segoe WP" panose="020B0502040204020203" pitchFamily="34" charset="0"/>
                <a:cs typeface="Segoe WP" panose="020B0502040204020203" pitchFamily="34" charset="0"/>
              </a:rPr>
              <a:t>3MB </a:t>
            </a:r>
            <a:r>
              <a:rPr lang="en-US" b="1" dirty="0">
                <a:solidFill>
                  <a:schemeClr val="bg1"/>
                </a:solidFill>
                <a:latin typeface="Segoe WP" panose="020B0502040204020203" pitchFamily="34" charset="0"/>
                <a:cs typeface="Segoe WP" panose="020B0502040204020203" pitchFamily="34" charset="0"/>
              </a:rPr>
              <a:t>(</a:t>
            </a:r>
            <a:r>
              <a:rPr lang="en-US" b="1" dirty="0" err="1">
                <a:solidFill>
                  <a:schemeClr val="bg1"/>
                </a:solidFill>
                <a:latin typeface="Segoe WP" panose="020B0502040204020203" pitchFamily="34" charset="0"/>
                <a:cs typeface="Segoe WP" panose="020B0502040204020203" pitchFamily="34" charset="0"/>
              </a:rPr>
              <a:t>gzip</a:t>
            </a:r>
            <a:r>
              <a:rPr lang="en-US" b="1" dirty="0">
                <a:solidFill>
                  <a:schemeClr val="bg1"/>
                </a:solidFill>
                <a:latin typeface="Segoe WP" panose="020B0502040204020203" pitchFamily="34" charset="0"/>
                <a:cs typeface="Segoe WP" panose="020B0502040204020203" pitchFamily="34" charset="0"/>
              </a:rPr>
              <a:t>) </a:t>
            </a:r>
            <a:endParaRPr lang="en-US" sz="2000" b="1" dirty="0">
              <a:solidFill>
                <a:schemeClr val="bg1"/>
              </a:solidFill>
              <a:latin typeface="Segoe WP" panose="020B0502040204020203" pitchFamily="34" charset="0"/>
              <a:cs typeface="Segoe WP" panose="020B0502040204020203" pitchFamily="34" charset="0"/>
            </a:endParaRPr>
          </a:p>
        </p:txBody>
      </p:sp>
    </p:spTree>
    <p:extLst>
      <p:ext uri="{BB962C8B-B14F-4D97-AF65-F5344CB8AC3E}">
        <p14:creationId xmlns:p14="http://schemas.microsoft.com/office/powerpoint/2010/main" val="361481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584690" y="5143500"/>
            <a:ext cx="8305800" cy="0"/>
          </a:xfrm>
          <a:prstGeom prst="line">
            <a:avLst/>
          </a:prstGeom>
          <a:ln cmpd="dbl">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21418" y="1123950"/>
            <a:ext cx="1332932" cy="3429000"/>
          </a:xfrm>
          <a:prstGeom prst="roundRect">
            <a:avLst>
              <a:gd name="adj" fmla="val 12255"/>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WP" panose="020B0502040204020203" pitchFamily="34" charset="0"/>
              <a:cs typeface="Segoe WP" panose="020B0502040204020203" pitchFamily="34" charset="0"/>
            </a:endParaRPr>
          </a:p>
        </p:txBody>
      </p:sp>
      <p:sp>
        <p:nvSpPr>
          <p:cNvPr id="24" name="TextBox 23"/>
          <p:cNvSpPr txBox="1"/>
          <p:nvPr/>
        </p:nvSpPr>
        <p:spPr>
          <a:xfrm>
            <a:off x="259917" y="2090580"/>
            <a:ext cx="1234903" cy="338554"/>
          </a:xfrm>
          <a:prstGeom prst="rect">
            <a:avLst/>
          </a:prstGeom>
          <a:noFill/>
        </p:spPr>
        <p:txBody>
          <a:bodyPr wrap="square" rtlCol="0">
            <a:spAutoFit/>
          </a:bodyPr>
          <a:lstStyle/>
          <a:p>
            <a:pPr algn="ctr"/>
            <a:r>
              <a:rPr lang="en-US" sz="1600" b="1" dirty="0" smtClean="0">
                <a:solidFill>
                  <a:srgbClr val="5BD999"/>
                </a:solidFill>
                <a:latin typeface="Segoe WP" panose="020B0502040204020203" pitchFamily="34" charset="0"/>
                <a:cs typeface="Segoe WP" panose="020B0502040204020203" pitchFamily="34" charset="0"/>
              </a:rPr>
              <a:t>Touch</a:t>
            </a:r>
            <a:endParaRPr lang="en-US" sz="1600" b="1" dirty="0">
              <a:solidFill>
                <a:srgbClr val="5BD999"/>
              </a:solidFill>
              <a:latin typeface="Segoe WP" panose="020B0502040204020203" pitchFamily="34" charset="0"/>
              <a:cs typeface="Segoe WP" panose="020B0502040204020203" pitchFamily="34" charset="0"/>
            </a:endParaRPr>
          </a:p>
        </p:txBody>
      </p:sp>
      <p:sp>
        <p:nvSpPr>
          <p:cNvPr id="29" name="Rectangle 28"/>
          <p:cNvSpPr/>
          <p:nvPr/>
        </p:nvSpPr>
        <p:spPr>
          <a:xfrm>
            <a:off x="263911" y="2647950"/>
            <a:ext cx="1269179" cy="646331"/>
          </a:xfrm>
          <a:prstGeom prst="rect">
            <a:avLst/>
          </a:prstGeom>
        </p:spPr>
        <p:txBody>
          <a:bodyPr wrap="square">
            <a:spAutoFit/>
          </a:bodyPr>
          <a:lstStyle/>
          <a:p>
            <a:pPr algn="ctr"/>
            <a:r>
              <a:rPr lang="en-US" sz="1200" dirty="0" smtClean="0">
                <a:solidFill>
                  <a:schemeClr val="tx1">
                    <a:lumMod val="50000"/>
                    <a:lumOff val="50000"/>
                  </a:schemeClr>
                </a:solidFill>
                <a:latin typeface="Segoe WP" panose="020B0502040204020203" pitchFamily="34" charset="0"/>
                <a:cs typeface="Segoe WP" panose="020B0502040204020203" pitchFamily="34" charset="0"/>
              </a:rPr>
              <a:t>Camera based on </a:t>
            </a:r>
            <a:r>
              <a:rPr lang="en-US" sz="1200" b="1" dirty="0" smtClean="0">
                <a:solidFill>
                  <a:schemeClr val="tx1">
                    <a:lumMod val="50000"/>
                    <a:lumOff val="50000"/>
                  </a:schemeClr>
                </a:solidFill>
                <a:latin typeface="Segoe WP" panose="020B0502040204020203" pitchFamily="34" charset="0"/>
                <a:cs typeface="Segoe WP" panose="020B0502040204020203" pitchFamily="34" charset="0"/>
              </a:rPr>
              <a:t>pointer events</a:t>
            </a:r>
            <a:endParaRPr lang="en-US" sz="1200" b="1" dirty="0">
              <a:solidFill>
                <a:schemeClr val="tx1">
                  <a:lumMod val="50000"/>
                  <a:lumOff val="50000"/>
                </a:schemeClr>
              </a:solidFill>
              <a:latin typeface="Segoe WP" panose="020B0502040204020203" pitchFamily="34" charset="0"/>
              <a:cs typeface="Segoe WP" panose="020B0502040204020203" pitchFamily="34" charset="0"/>
            </a:endParaRPr>
          </a:p>
        </p:txBody>
      </p:sp>
      <p:pic>
        <p:nvPicPr>
          <p:cNvPr id="1026" name="Picture 2" descr="http://www.babylonjs.com/Assets/CamTouchOff.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80571" y="1536753"/>
            <a:ext cx="393595" cy="3935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abylonjs.com/Assets/CamDeviceOff.png"/>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125573" y="1536753"/>
            <a:ext cx="393595" cy="393595"/>
          </a:xfrm>
          <a:prstGeom prst="rect">
            <a:avLst/>
          </a:prstGeom>
          <a:noFill/>
          <a:extLst>
            <a:ext uri="{909E8E84-426E-40DD-AFC4-6F175D3DCCD1}">
              <a14:hiddenFill xmlns:a14="http://schemas.microsoft.com/office/drawing/2010/main">
                <a:solidFill>
                  <a:srgbClr val="FFFFFF"/>
                </a:solidFill>
              </a14:hiddenFill>
            </a:ext>
          </a:extLst>
        </p:spPr>
      </p:pic>
      <p:sp>
        <p:nvSpPr>
          <p:cNvPr id="38" name="Rounded Rectangle 37"/>
          <p:cNvSpPr/>
          <p:nvPr/>
        </p:nvSpPr>
        <p:spPr>
          <a:xfrm>
            <a:off x="1666420" y="1123950"/>
            <a:ext cx="1332932" cy="3429000"/>
          </a:xfrm>
          <a:prstGeom prst="roundRect">
            <a:avLst>
              <a:gd name="adj" fmla="val 12255"/>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WP" panose="020B0502040204020203" pitchFamily="34" charset="0"/>
              <a:cs typeface="Segoe WP" panose="020B0502040204020203" pitchFamily="34" charset="0"/>
            </a:endParaRPr>
          </a:p>
        </p:txBody>
      </p:sp>
      <p:sp>
        <p:nvSpPr>
          <p:cNvPr id="39" name="TextBox 38"/>
          <p:cNvSpPr txBox="1"/>
          <p:nvPr/>
        </p:nvSpPr>
        <p:spPr>
          <a:xfrm>
            <a:off x="1704919" y="2090580"/>
            <a:ext cx="1234903" cy="523220"/>
          </a:xfrm>
          <a:prstGeom prst="rect">
            <a:avLst/>
          </a:prstGeom>
          <a:noFill/>
        </p:spPr>
        <p:txBody>
          <a:bodyPr wrap="square" rtlCol="0">
            <a:spAutoFit/>
          </a:bodyPr>
          <a:lstStyle/>
          <a:p>
            <a:pPr algn="ctr"/>
            <a:r>
              <a:rPr lang="en-US" sz="1400" b="1" dirty="0" smtClean="0">
                <a:solidFill>
                  <a:srgbClr val="5BD999"/>
                </a:solidFill>
                <a:latin typeface="Segoe WP" panose="020B0502040204020203" pitchFamily="34" charset="0"/>
                <a:cs typeface="Segoe WP" panose="020B0502040204020203" pitchFamily="34" charset="0"/>
              </a:rPr>
              <a:t>Device Orientation</a:t>
            </a:r>
            <a:endParaRPr lang="en-US" sz="1400" b="1" dirty="0">
              <a:solidFill>
                <a:srgbClr val="5BD999"/>
              </a:solidFill>
              <a:latin typeface="Segoe WP" panose="020B0502040204020203" pitchFamily="34" charset="0"/>
              <a:cs typeface="Segoe WP" panose="020B0502040204020203" pitchFamily="34" charset="0"/>
            </a:endParaRPr>
          </a:p>
        </p:txBody>
      </p:sp>
      <p:sp>
        <p:nvSpPr>
          <p:cNvPr id="40" name="Rectangle 39"/>
          <p:cNvSpPr/>
          <p:nvPr/>
        </p:nvSpPr>
        <p:spPr>
          <a:xfrm>
            <a:off x="1708913" y="2647950"/>
            <a:ext cx="1269179" cy="830997"/>
          </a:xfrm>
          <a:prstGeom prst="rect">
            <a:avLst/>
          </a:prstGeom>
        </p:spPr>
        <p:txBody>
          <a:bodyPr wrap="square">
            <a:spAutoFit/>
          </a:bodyPr>
          <a:lstStyle/>
          <a:p>
            <a:pPr algn="ctr"/>
            <a:r>
              <a:rPr lang="en-US" sz="1200" dirty="0" smtClean="0">
                <a:solidFill>
                  <a:schemeClr val="tx1">
                    <a:lumMod val="50000"/>
                    <a:lumOff val="50000"/>
                  </a:schemeClr>
                </a:solidFill>
                <a:latin typeface="Segoe WP" panose="020B0502040204020203" pitchFamily="34" charset="0"/>
                <a:cs typeface="Segoe WP" panose="020B0502040204020203" pitchFamily="34" charset="0"/>
              </a:rPr>
              <a:t>Camera based on </a:t>
            </a:r>
            <a:r>
              <a:rPr lang="en-US" sz="1200" b="1" dirty="0" smtClean="0">
                <a:solidFill>
                  <a:schemeClr val="tx1">
                    <a:lumMod val="50000"/>
                    <a:lumOff val="50000"/>
                  </a:schemeClr>
                </a:solidFill>
                <a:latin typeface="Segoe WP" panose="020B0502040204020203" pitchFamily="34" charset="0"/>
                <a:cs typeface="Segoe WP" panose="020B0502040204020203" pitchFamily="34" charset="0"/>
              </a:rPr>
              <a:t>Device Orientation API</a:t>
            </a:r>
            <a:endParaRPr lang="en-US" sz="1200" b="1" dirty="0">
              <a:solidFill>
                <a:schemeClr val="tx1">
                  <a:lumMod val="50000"/>
                  <a:lumOff val="50000"/>
                </a:schemeClr>
              </a:solidFill>
              <a:latin typeface="Segoe WP" panose="020B0502040204020203" pitchFamily="34" charset="0"/>
              <a:cs typeface="Segoe WP" panose="020B0502040204020203" pitchFamily="34" charset="0"/>
            </a:endParaRPr>
          </a:p>
        </p:txBody>
      </p:sp>
      <p:sp>
        <p:nvSpPr>
          <p:cNvPr id="42" name="Rounded Rectangle 41"/>
          <p:cNvSpPr/>
          <p:nvPr/>
        </p:nvSpPr>
        <p:spPr>
          <a:xfrm>
            <a:off x="3115738" y="1123950"/>
            <a:ext cx="1332932" cy="3429000"/>
          </a:xfrm>
          <a:prstGeom prst="roundRect">
            <a:avLst>
              <a:gd name="adj" fmla="val 12255"/>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WP" panose="020B0502040204020203" pitchFamily="34" charset="0"/>
              <a:cs typeface="Segoe WP" panose="020B0502040204020203" pitchFamily="34" charset="0"/>
            </a:endParaRPr>
          </a:p>
        </p:txBody>
      </p:sp>
      <p:sp>
        <p:nvSpPr>
          <p:cNvPr id="43" name="TextBox 42"/>
          <p:cNvSpPr txBox="1"/>
          <p:nvPr/>
        </p:nvSpPr>
        <p:spPr>
          <a:xfrm>
            <a:off x="3154237" y="2090580"/>
            <a:ext cx="1234903" cy="584775"/>
          </a:xfrm>
          <a:prstGeom prst="rect">
            <a:avLst/>
          </a:prstGeom>
          <a:noFill/>
        </p:spPr>
        <p:txBody>
          <a:bodyPr wrap="square" rtlCol="0">
            <a:spAutoFit/>
          </a:bodyPr>
          <a:lstStyle/>
          <a:p>
            <a:pPr algn="ctr"/>
            <a:r>
              <a:rPr lang="en-US" sz="1600" b="1" dirty="0" smtClean="0">
                <a:solidFill>
                  <a:srgbClr val="5BD999"/>
                </a:solidFill>
                <a:latin typeface="Segoe WP" panose="020B0502040204020203" pitchFamily="34" charset="0"/>
                <a:cs typeface="Segoe WP" panose="020B0502040204020203" pitchFamily="34" charset="0"/>
              </a:rPr>
              <a:t>Virtual Joysticks</a:t>
            </a:r>
            <a:endParaRPr lang="en-US" sz="1600" b="1" dirty="0">
              <a:solidFill>
                <a:srgbClr val="5BD999"/>
              </a:solidFill>
              <a:latin typeface="Segoe WP" panose="020B0502040204020203" pitchFamily="34" charset="0"/>
              <a:cs typeface="Segoe WP" panose="020B0502040204020203" pitchFamily="34" charset="0"/>
            </a:endParaRPr>
          </a:p>
        </p:txBody>
      </p:sp>
      <p:sp>
        <p:nvSpPr>
          <p:cNvPr id="44" name="Rectangle 43"/>
          <p:cNvSpPr/>
          <p:nvPr/>
        </p:nvSpPr>
        <p:spPr>
          <a:xfrm>
            <a:off x="3158231" y="2647950"/>
            <a:ext cx="1269179" cy="1200329"/>
          </a:xfrm>
          <a:prstGeom prst="rect">
            <a:avLst/>
          </a:prstGeom>
        </p:spPr>
        <p:txBody>
          <a:bodyPr wrap="square">
            <a:spAutoFit/>
          </a:bodyPr>
          <a:lstStyle/>
          <a:p>
            <a:pPr algn="ctr"/>
            <a:r>
              <a:rPr lang="en-US" sz="1200" dirty="0" smtClean="0">
                <a:solidFill>
                  <a:schemeClr val="tx1">
                    <a:lumMod val="50000"/>
                    <a:lumOff val="50000"/>
                  </a:schemeClr>
                </a:solidFill>
                <a:latin typeface="Segoe WP" panose="020B0502040204020203" pitchFamily="34" charset="0"/>
                <a:cs typeface="Segoe WP" panose="020B0502040204020203" pitchFamily="34" charset="0"/>
              </a:rPr>
              <a:t>Using pointer events, this camera generates </a:t>
            </a:r>
            <a:r>
              <a:rPr lang="en-US" sz="1200" b="1" dirty="0" smtClean="0">
                <a:solidFill>
                  <a:schemeClr val="tx1">
                    <a:lumMod val="50000"/>
                    <a:lumOff val="50000"/>
                  </a:schemeClr>
                </a:solidFill>
                <a:latin typeface="Segoe WP" panose="020B0502040204020203" pitchFamily="34" charset="0"/>
                <a:cs typeface="Segoe WP" panose="020B0502040204020203" pitchFamily="34" charset="0"/>
              </a:rPr>
              <a:t>two joysticks </a:t>
            </a:r>
            <a:r>
              <a:rPr lang="en-US" sz="1200" dirty="0" smtClean="0">
                <a:solidFill>
                  <a:schemeClr val="tx1">
                    <a:lumMod val="50000"/>
                    <a:lumOff val="50000"/>
                  </a:schemeClr>
                </a:solidFill>
                <a:latin typeface="Segoe WP" panose="020B0502040204020203" pitchFamily="34" charset="0"/>
                <a:cs typeface="Segoe WP" panose="020B0502040204020203" pitchFamily="34" charset="0"/>
              </a:rPr>
              <a:t>on top of the scene</a:t>
            </a:r>
            <a:endParaRPr lang="en-US" sz="1200" dirty="0">
              <a:solidFill>
                <a:schemeClr val="tx1">
                  <a:lumMod val="50000"/>
                  <a:lumOff val="50000"/>
                </a:schemeClr>
              </a:solidFill>
              <a:latin typeface="Segoe WP" panose="020B0502040204020203" pitchFamily="34" charset="0"/>
              <a:cs typeface="Segoe WP" panose="020B0502040204020203" pitchFamily="34" charset="0"/>
            </a:endParaRPr>
          </a:p>
        </p:txBody>
      </p:sp>
      <p:sp>
        <p:nvSpPr>
          <p:cNvPr id="46" name="Rounded Rectangle 45"/>
          <p:cNvSpPr/>
          <p:nvPr/>
        </p:nvSpPr>
        <p:spPr>
          <a:xfrm>
            <a:off x="4565056" y="1123950"/>
            <a:ext cx="1332932" cy="3429000"/>
          </a:xfrm>
          <a:prstGeom prst="roundRect">
            <a:avLst>
              <a:gd name="adj" fmla="val 12255"/>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WP" panose="020B0502040204020203" pitchFamily="34" charset="0"/>
              <a:cs typeface="Segoe WP" panose="020B0502040204020203" pitchFamily="34" charset="0"/>
            </a:endParaRPr>
          </a:p>
        </p:txBody>
      </p:sp>
      <p:sp>
        <p:nvSpPr>
          <p:cNvPr id="47" name="TextBox 46"/>
          <p:cNvSpPr txBox="1"/>
          <p:nvPr/>
        </p:nvSpPr>
        <p:spPr>
          <a:xfrm>
            <a:off x="4603555" y="2090580"/>
            <a:ext cx="1234903" cy="338554"/>
          </a:xfrm>
          <a:prstGeom prst="rect">
            <a:avLst/>
          </a:prstGeom>
          <a:noFill/>
        </p:spPr>
        <p:txBody>
          <a:bodyPr wrap="square" rtlCol="0">
            <a:spAutoFit/>
          </a:bodyPr>
          <a:lstStyle/>
          <a:p>
            <a:pPr algn="ctr"/>
            <a:r>
              <a:rPr lang="en-US" sz="1600" b="1" dirty="0" smtClean="0">
                <a:solidFill>
                  <a:srgbClr val="5BD999"/>
                </a:solidFill>
                <a:latin typeface="Segoe WP" panose="020B0502040204020203" pitchFamily="34" charset="0"/>
                <a:cs typeface="Segoe WP" panose="020B0502040204020203" pitchFamily="34" charset="0"/>
              </a:rPr>
              <a:t>Anaglyph</a:t>
            </a:r>
            <a:endParaRPr lang="en-US" sz="1600" b="1" dirty="0">
              <a:solidFill>
                <a:srgbClr val="5BD999"/>
              </a:solidFill>
              <a:latin typeface="Segoe WP" panose="020B0502040204020203" pitchFamily="34" charset="0"/>
              <a:cs typeface="Segoe WP" panose="020B0502040204020203" pitchFamily="34" charset="0"/>
            </a:endParaRPr>
          </a:p>
        </p:txBody>
      </p:sp>
      <p:sp>
        <p:nvSpPr>
          <p:cNvPr id="48" name="Rectangle 47"/>
          <p:cNvSpPr/>
          <p:nvPr/>
        </p:nvSpPr>
        <p:spPr>
          <a:xfrm>
            <a:off x="4607549" y="2647950"/>
            <a:ext cx="1269179" cy="830997"/>
          </a:xfrm>
          <a:prstGeom prst="rect">
            <a:avLst/>
          </a:prstGeom>
        </p:spPr>
        <p:txBody>
          <a:bodyPr wrap="square">
            <a:spAutoFit/>
          </a:bodyPr>
          <a:lstStyle/>
          <a:p>
            <a:pPr algn="ctr"/>
            <a:r>
              <a:rPr lang="en-US" sz="1200" dirty="0" smtClean="0">
                <a:solidFill>
                  <a:schemeClr val="tx1">
                    <a:lumMod val="50000"/>
                    <a:lumOff val="50000"/>
                  </a:schemeClr>
                </a:solidFill>
                <a:latin typeface="Segoe WP" panose="020B0502040204020203" pitchFamily="34" charset="0"/>
                <a:cs typeface="Segoe WP" panose="020B0502040204020203" pitchFamily="34" charset="0"/>
              </a:rPr>
              <a:t>Use this camera with </a:t>
            </a:r>
            <a:r>
              <a:rPr lang="en-US" sz="1200" b="1" dirty="0" smtClean="0">
                <a:solidFill>
                  <a:schemeClr val="tx1">
                    <a:lumMod val="50000"/>
                    <a:lumOff val="50000"/>
                  </a:schemeClr>
                </a:solidFill>
                <a:latin typeface="Segoe WP" panose="020B0502040204020203" pitchFamily="34" charset="0"/>
                <a:cs typeface="Segoe WP" panose="020B0502040204020203" pitchFamily="34" charset="0"/>
              </a:rPr>
              <a:t>Red/Green</a:t>
            </a:r>
            <a:r>
              <a:rPr lang="en-US" sz="1200" dirty="0" smtClean="0">
                <a:solidFill>
                  <a:schemeClr val="tx1">
                    <a:lumMod val="50000"/>
                    <a:lumOff val="50000"/>
                  </a:schemeClr>
                </a:solidFill>
                <a:latin typeface="Segoe WP" panose="020B0502040204020203" pitchFamily="34" charset="0"/>
                <a:cs typeface="Segoe WP" panose="020B0502040204020203" pitchFamily="34" charset="0"/>
              </a:rPr>
              <a:t> glasses</a:t>
            </a:r>
            <a:endParaRPr lang="en-US" sz="1200" dirty="0">
              <a:solidFill>
                <a:schemeClr val="tx1">
                  <a:lumMod val="50000"/>
                  <a:lumOff val="50000"/>
                </a:schemeClr>
              </a:solidFill>
              <a:latin typeface="Segoe WP" panose="020B0502040204020203" pitchFamily="34" charset="0"/>
              <a:cs typeface="Segoe WP" panose="020B0502040204020203" pitchFamily="34" charset="0"/>
            </a:endParaRPr>
          </a:p>
        </p:txBody>
      </p:sp>
      <p:sp>
        <p:nvSpPr>
          <p:cNvPr id="50" name="Rounded Rectangle 49"/>
          <p:cNvSpPr/>
          <p:nvPr/>
        </p:nvSpPr>
        <p:spPr>
          <a:xfrm>
            <a:off x="6016328" y="1123950"/>
            <a:ext cx="1332932" cy="3429000"/>
          </a:xfrm>
          <a:prstGeom prst="roundRect">
            <a:avLst>
              <a:gd name="adj" fmla="val 12255"/>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WP" panose="020B0502040204020203" pitchFamily="34" charset="0"/>
              <a:cs typeface="Segoe WP" panose="020B0502040204020203" pitchFamily="34" charset="0"/>
            </a:endParaRPr>
          </a:p>
        </p:txBody>
      </p:sp>
      <p:sp>
        <p:nvSpPr>
          <p:cNvPr id="51" name="TextBox 50"/>
          <p:cNvSpPr txBox="1"/>
          <p:nvPr/>
        </p:nvSpPr>
        <p:spPr>
          <a:xfrm>
            <a:off x="6054827" y="2090580"/>
            <a:ext cx="1234903" cy="338554"/>
          </a:xfrm>
          <a:prstGeom prst="rect">
            <a:avLst/>
          </a:prstGeom>
          <a:noFill/>
        </p:spPr>
        <p:txBody>
          <a:bodyPr wrap="square" rtlCol="0">
            <a:spAutoFit/>
          </a:bodyPr>
          <a:lstStyle/>
          <a:p>
            <a:pPr algn="ctr"/>
            <a:r>
              <a:rPr lang="en-US" sz="1600" b="1" dirty="0" smtClean="0">
                <a:solidFill>
                  <a:srgbClr val="5BD999"/>
                </a:solidFill>
                <a:latin typeface="Segoe WP" panose="020B0502040204020203" pitchFamily="34" charset="0"/>
                <a:cs typeface="Segoe WP" panose="020B0502040204020203" pitchFamily="34" charset="0"/>
              </a:rPr>
              <a:t>VR</a:t>
            </a:r>
            <a:endParaRPr lang="en-US" sz="1600" b="1" dirty="0">
              <a:solidFill>
                <a:srgbClr val="5BD999"/>
              </a:solidFill>
              <a:latin typeface="Segoe WP" panose="020B0502040204020203" pitchFamily="34" charset="0"/>
              <a:cs typeface="Segoe WP" panose="020B0502040204020203" pitchFamily="34" charset="0"/>
            </a:endParaRPr>
          </a:p>
        </p:txBody>
      </p:sp>
      <p:sp>
        <p:nvSpPr>
          <p:cNvPr id="52" name="Rectangle 51"/>
          <p:cNvSpPr/>
          <p:nvPr/>
        </p:nvSpPr>
        <p:spPr>
          <a:xfrm>
            <a:off x="6058821" y="2647950"/>
            <a:ext cx="1269179" cy="1200329"/>
          </a:xfrm>
          <a:prstGeom prst="rect">
            <a:avLst/>
          </a:prstGeom>
        </p:spPr>
        <p:txBody>
          <a:bodyPr wrap="square">
            <a:spAutoFit/>
          </a:bodyPr>
          <a:lstStyle/>
          <a:p>
            <a:pPr algn="ctr"/>
            <a:r>
              <a:rPr lang="en-US" sz="1200" dirty="0" smtClean="0">
                <a:solidFill>
                  <a:schemeClr val="tx1">
                    <a:lumMod val="50000"/>
                    <a:lumOff val="50000"/>
                  </a:schemeClr>
                </a:solidFill>
                <a:latin typeface="Segoe WP" panose="020B0502040204020203" pitchFamily="34" charset="0"/>
                <a:cs typeface="Segoe WP" panose="020B0502040204020203" pitchFamily="34" charset="0"/>
              </a:rPr>
              <a:t>Control camera orientation with:</a:t>
            </a:r>
          </a:p>
          <a:p>
            <a:pPr algn="ctr"/>
            <a:r>
              <a:rPr lang="en-US" sz="1200" b="1" dirty="0" smtClean="0">
                <a:solidFill>
                  <a:schemeClr val="tx1">
                    <a:lumMod val="50000"/>
                    <a:lumOff val="50000"/>
                  </a:schemeClr>
                </a:solidFill>
                <a:latin typeface="Segoe WP" panose="020B0502040204020203" pitchFamily="34" charset="0"/>
                <a:cs typeface="Segoe WP" panose="020B0502040204020203" pitchFamily="34" charset="0"/>
              </a:rPr>
              <a:t>Oculus Rift</a:t>
            </a:r>
          </a:p>
          <a:p>
            <a:pPr algn="ctr"/>
            <a:r>
              <a:rPr lang="en-US" sz="1200" b="1" dirty="0" err="1" smtClean="0">
                <a:solidFill>
                  <a:schemeClr val="tx1">
                    <a:lumMod val="50000"/>
                    <a:lumOff val="50000"/>
                  </a:schemeClr>
                </a:solidFill>
                <a:latin typeface="Segoe WP" panose="020B0502040204020203" pitchFamily="34" charset="0"/>
                <a:cs typeface="Segoe WP" panose="020B0502040204020203" pitchFamily="34" charset="0"/>
              </a:rPr>
              <a:t>WebVR</a:t>
            </a:r>
            <a:endParaRPr lang="en-US" sz="1200" b="1" dirty="0" smtClean="0">
              <a:solidFill>
                <a:schemeClr val="tx1">
                  <a:lumMod val="50000"/>
                  <a:lumOff val="50000"/>
                </a:schemeClr>
              </a:solidFill>
              <a:latin typeface="Segoe WP" panose="020B0502040204020203" pitchFamily="34" charset="0"/>
              <a:cs typeface="Segoe WP" panose="020B0502040204020203" pitchFamily="34" charset="0"/>
            </a:endParaRPr>
          </a:p>
          <a:p>
            <a:pPr algn="ctr"/>
            <a:r>
              <a:rPr lang="en-US" sz="1200" b="1" dirty="0" err="1" smtClean="0">
                <a:solidFill>
                  <a:schemeClr val="tx1">
                    <a:lumMod val="50000"/>
                    <a:lumOff val="50000"/>
                  </a:schemeClr>
                </a:solidFill>
                <a:latin typeface="Segoe WP" panose="020B0502040204020203" pitchFamily="34" charset="0"/>
                <a:cs typeface="Segoe WP" panose="020B0502040204020203" pitchFamily="34" charset="0"/>
              </a:rPr>
              <a:t>CardBoard</a:t>
            </a:r>
            <a:endParaRPr lang="en-US" sz="1200" dirty="0">
              <a:solidFill>
                <a:schemeClr val="tx1">
                  <a:lumMod val="50000"/>
                  <a:lumOff val="50000"/>
                </a:schemeClr>
              </a:solidFill>
              <a:latin typeface="Segoe WP" panose="020B0502040204020203" pitchFamily="34" charset="0"/>
              <a:cs typeface="Segoe WP" panose="020B0502040204020203" pitchFamily="34" charset="0"/>
            </a:endParaRPr>
          </a:p>
        </p:txBody>
      </p:sp>
      <p:pic>
        <p:nvPicPr>
          <p:cNvPr id="1030" name="Picture 6" descr="http://www.babylonjs.com/Assets/CamVirtualJoy.png"/>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96023" y="1536753"/>
            <a:ext cx="393595" cy="3935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babylonjs.com/Assets/CamAnaGly.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4209" y="1536753"/>
            <a:ext cx="393595" cy="3935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97966" y="1538933"/>
            <a:ext cx="571690" cy="414359"/>
          </a:xfrm>
          <a:prstGeom prst="rect">
            <a:avLst/>
          </a:prstGeom>
        </p:spPr>
      </p:pic>
      <p:sp>
        <p:nvSpPr>
          <p:cNvPr id="25" name="Rounded Rectangle 24"/>
          <p:cNvSpPr/>
          <p:nvPr/>
        </p:nvSpPr>
        <p:spPr>
          <a:xfrm>
            <a:off x="7467600" y="1123950"/>
            <a:ext cx="1332932" cy="3429000"/>
          </a:xfrm>
          <a:prstGeom prst="roundRect">
            <a:avLst>
              <a:gd name="adj" fmla="val 12255"/>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WP" panose="020B0502040204020203" pitchFamily="34" charset="0"/>
              <a:cs typeface="Segoe WP" panose="020B0502040204020203" pitchFamily="34" charset="0"/>
            </a:endParaRPr>
          </a:p>
        </p:txBody>
      </p:sp>
      <p:sp>
        <p:nvSpPr>
          <p:cNvPr id="26" name="TextBox 25"/>
          <p:cNvSpPr txBox="1"/>
          <p:nvPr/>
        </p:nvSpPr>
        <p:spPr>
          <a:xfrm>
            <a:off x="7506099" y="2090580"/>
            <a:ext cx="1234903" cy="338554"/>
          </a:xfrm>
          <a:prstGeom prst="rect">
            <a:avLst/>
          </a:prstGeom>
          <a:noFill/>
        </p:spPr>
        <p:txBody>
          <a:bodyPr wrap="square" rtlCol="0">
            <a:spAutoFit/>
          </a:bodyPr>
          <a:lstStyle/>
          <a:p>
            <a:pPr algn="ctr"/>
            <a:r>
              <a:rPr lang="en-US" sz="1600" b="1" dirty="0" smtClean="0">
                <a:solidFill>
                  <a:srgbClr val="5BD999"/>
                </a:solidFill>
                <a:latin typeface="Segoe WP" panose="020B0502040204020203" pitchFamily="34" charset="0"/>
                <a:cs typeface="Segoe WP" panose="020B0502040204020203" pitchFamily="34" charset="0"/>
              </a:rPr>
              <a:t>Gamepad</a:t>
            </a:r>
            <a:endParaRPr lang="en-US" sz="1600" b="1" dirty="0">
              <a:solidFill>
                <a:srgbClr val="5BD999"/>
              </a:solidFill>
              <a:latin typeface="Segoe WP" panose="020B0502040204020203" pitchFamily="34" charset="0"/>
              <a:cs typeface="Segoe WP" panose="020B0502040204020203" pitchFamily="34" charset="0"/>
            </a:endParaRPr>
          </a:p>
        </p:txBody>
      </p:sp>
      <p:sp>
        <p:nvSpPr>
          <p:cNvPr id="27" name="Rectangle 26"/>
          <p:cNvSpPr/>
          <p:nvPr/>
        </p:nvSpPr>
        <p:spPr>
          <a:xfrm>
            <a:off x="7510093" y="2647950"/>
            <a:ext cx="1269179" cy="830997"/>
          </a:xfrm>
          <a:prstGeom prst="rect">
            <a:avLst/>
          </a:prstGeom>
        </p:spPr>
        <p:txBody>
          <a:bodyPr wrap="square">
            <a:spAutoFit/>
          </a:bodyPr>
          <a:lstStyle/>
          <a:p>
            <a:pPr algn="ctr"/>
            <a:r>
              <a:rPr lang="en-US" sz="1200" dirty="0" smtClean="0">
                <a:solidFill>
                  <a:schemeClr val="tx1">
                    <a:lumMod val="50000"/>
                    <a:lumOff val="50000"/>
                  </a:schemeClr>
                </a:solidFill>
                <a:latin typeface="Segoe WP" panose="020B0502040204020203" pitchFamily="34" charset="0"/>
                <a:cs typeface="Segoe WP" panose="020B0502040204020203" pitchFamily="34" charset="0"/>
              </a:rPr>
              <a:t>Use your </a:t>
            </a:r>
            <a:r>
              <a:rPr lang="en-US" sz="1200" b="1" dirty="0" smtClean="0">
                <a:solidFill>
                  <a:schemeClr val="tx1">
                    <a:lumMod val="50000"/>
                    <a:lumOff val="50000"/>
                  </a:schemeClr>
                </a:solidFill>
                <a:latin typeface="Segoe WP" panose="020B0502040204020203" pitchFamily="34" charset="0"/>
                <a:cs typeface="Segoe WP" panose="020B0502040204020203" pitchFamily="34" charset="0"/>
              </a:rPr>
              <a:t>gamepad</a:t>
            </a:r>
            <a:r>
              <a:rPr lang="en-US" sz="1200" dirty="0" smtClean="0">
                <a:solidFill>
                  <a:schemeClr val="tx1">
                    <a:lumMod val="50000"/>
                    <a:lumOff val="50000"/>
                  </a:schemeClr>
                </a:solidFill>
                <a:latin typeface="Segoe WP" panose="020B0502040204020203" pitchFamily="34" charset="0"/>
                <a:cs typeface="Segoe WP" panose="020B0502040204020203" pitchFamily="34" charset="0"/>
              </a:rPr>
              <a:t> to control your camera</a:t>
            </a:r>
            <a:endParaRPr lang="en-US" sz="1200" dirty="0">
              <a:solidFill>
                <a:schemeClr val="tx1">
                  <a:lumMod val="50000"/>
                  <a:lumOff val="50000"/>
                </a:schemeClr>
              </a:solidFill>
              <a:latin typeface="Segoe WP" panose="020B0502040204020203" pitchFamily="34" charset="0"/>
              <a:cs typeface="Segoe WP" panose="020B0502040204020203" pitchFamily="34" charset="0"/>
            </a:endParaRPr>
          </a:p>
        </p:txBody>
      </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85392" y="1495392"/>
            <a:ext cx="476316" cy="476316"/>
          </a:xfrm>
          <a:prstGeom prst="rect">
            <a:avLst/>
          </a:prstGeom>
        </p:spPr>
      </p:pic>
      <p:sp>
        <p:nvSpPr>
          <p:cNvPr id="5" name="Title 4"/>
          <p:cNvSpPr>
            <a:spLocks noGrp="1"/>
          </p:cNvSpPr>
          <p:nvPr>
            <p:ph type="title"/>
          </p:nvPr>
        </p:nvSpPr>
        <p:spPr/>
        <p:txBody>
          <a:bodyPr/>
          <a:lstStyle/>
          <a:p>
            <a:r>
              <a:rPr lang="en-US" b="1" dirty="0">
                <a:solidFill>
                  <a:schemeClr val="tx1">
                    <a:lumMod val="75000"/>
                    <a:lumOff val="25000"/>
                  </a:schemeClr>
                </a:solidFill>
                <a:latin typeface="Segoe WP" panose="020B0502040204020203" pitchFamily="34" charset="0"/>
                <a:cs typeface="Segoe WP" panose="020B0502040204020203" pitchFamily="34" charset="0"/>
              </a:rPr>
              <a:t>PLAYING </a:t>
            </a:r>
            <a:r>
              <a:rPr lang="en-US" b="1" dirty="0">
                <a:solidFill>
                  <a:srgbClr val="5BD999"/>
                </a:solidFill>
                <a:latin typeface="Segoe WP" panose="020B0502040204020203" pitchFamily="34" charset="0"/>
                <a:cs typeface="Segoe WP" panose="020B0502040204020203" pitchFamily="34" charset="0"/>
              </a:rPr>
              <a:t>WITH </a:t>
            </a:r>
            <a:r>
              <a:rPr lang="en-US" b="1" dirty="0" smtClean="0">
                <a:solidFill>
                  <a:srgbClr val="5BD999"/>
                </a:solidFill>
                <a:latin typeface="Segoe WP" panose="020B0502040204020203" pitchFamily="34" charset="0"/>
                <a:cs typeface="Segoe WP" panose="020B0502040204020203" pitchFamily="34" charset="0"/>
              </a:rPr>
              <a:t>INPUT</a:t>
            </a:r>
            <a:endParaRPr lang="en-US" dirty="0"/>
          </a:p>
        </p:txBody>
      </p:sp>
    </p:spTree>
    <p:extLst>
      <p:ext uri="{BB962C8B-B14F-4D97-AF65-F5344CB8AC3E}">
        <p14:creationId xmlns:p14="http://schemas.microsoft.com/office/powerpoint/2010/main" val="2117774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790950"/>
            <a:ext cx="9144000" cy="304800"/>
          </a:xfrm>
          <a:prstGeom prst="rect">
            <a:avLst/>
          </a:prstGeom>
          <a:solidFill>
            <a:srgbClr val="5BD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smtClean="0">
                <a:latin typeface="Segoe WP" panose="020B0502040204020203" pitchFamily="34" charset="0"/>
                <a:cs typeface="Segoe WP" panose="020B0502040204020203" pitchFamily="34" charset="0"/>
              </a:rPr>
              <a:t>A quick glance to some “out of the box” features</a:t>
            </a:r>
            <a:endParaRPr lang="en-US" dirty="0">
              <a:latin typeface="Segoe WP" panose="020B0502040204020203" pitchFamily="34" charset="0"/>
              <a:cs typeface="Segoe WP" panose="020B0502040204020203" pitchFamily="34" charset="0"/>
            </a:endParaRPr>
          </a:p>
        </p:txBody>
      </p:sp>
      <p:sp>
        <p:nvSpPr>
          <p:cNvPr id="5" name="TextBox 4"/>
          <p:cNvSpPr txBox="1"/>
          <p:nvPr/>
        </p:nvSpPr>
        <p:spPr>
          <a:xfrm>
            <a:off x="4084638" y="2065338"/>
            <a:ext cx="4983162" cy="1200329"/>
          </a:xfrm>
          <a:prstGeom prst="rect">
            <a:avLst/>
          </a:prstGeom>
          <a:noFill/>
        </p:spPr>
        <p:txBody>
          <a:bodyPr wrap="square">
            <a:spAutoFit/>
          </a:bodyPr>
          <a:lstStyle/>
          <a:p>
            <a:pPr fontAlgn="auto">
              <a:spcBef>
                <a:spcPts val="0"/>
              </a:spcBef>
              <a:spcAft>
                <a:spcPts val="0"/>
              </a:spcAft>
              <a:defRPr/>
            </a:pPr>
            <a:r>
              <a:rPr lang="en-US" sz="3600" b="1" dirty="0" smtClean="0">
                <a:solidFill>
                  <a:schemeClr val="tx1">
                    <a:lumMod val="75000"/>
                    <a:lumOff val="25000"/>
                  </a:schemeClr>
                </a:solidFill>
                <a:latin typeface="Segoe WP" panose="020B0502040204020203" pitchFamily="34" charset="0"/>
                <a:cs typeface="Segoe WP" panose="020B0502040204020203" pitchFamily="34" charset="0"/>
              </a:rPr>
              <a:t>COLLISIONS &amp; </a:t>
            </a:r>
            <a:r>
              <a:rPr lang="en-US" sz="3600" b="1" dirty="0" smtClean="0">
                <a:solidFill>
                  <a:srgbClr val="5BD999"/>
                </a:solidFill>
                <a:latin typeface="Segoe WP" panose="020B0502040204020203" pitchFamily="34" charset="0"/>
                <a:cs typeface="Segoe WP" panose="020B0502040204020203" pitchFamily="34" charset="0"/>
              </a:rPr>
              <a:t>PHYSICS</a:t>
            </a:r>
            <a:endParaRPr lang="en-US" sz="3600" b="1" dirty="0">
              <a:solidFill>
                <a:srgbClr val="5BD999"/>
              </a:solidFill>
              <a:latin typeface="Segoe WP" panose="020B0502040204020203" pitchFamily="34" charset="0"/>
              <a:cs typeface="Segoe WP" panose="020B0502040204020203" pitchFamily="34" charset="0"/>
            </a:endParaRPr>
          </a:p>
        </p:txBody>
      </p:sp>
      <p:cxnSp>
        <p:nvCxnSpPr>
          <p:cNvPr id="19" name="Straight Connector 18"/>
          <p:cNvCxnSpPr/>
          <p:nvPr/>
        </p:nvCxnSpPr>
        <p:spPr>
          <a:xfrm>
            <a:off x="3962400" y="1809750"/>
            <a:ext cx="0" cy="1371600"/>
          </a:xfrm>
          <a:prstGeom prst="line">
            <a:avLst/>
          </a:prstGeom>
          <a:ln w="19050" cmpd="sng">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3438" y="1712913"/>
            <a:ext cx="1352550" cy="1352550"/>
          </a:xfrm>
          <a:prstGeom prst="rect">
            <a:avLst/>
          </a:prstGeom>
        </p:spPr>
      </p:pic>
    </p:spTree>
    <p:extLst>
      <p:ext uri="{BB962C8B-B14F-4D97-AF65-F5344CB8AC3E}">
        <p14:creationId xmlns:p14="http://schemas.microsoft.com/office/powerpoint/2010/main" val="1530730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790950"/>
            <a:ext cx="9144000" cy="304800"/>
          </a:xfrm>
          <a:prstGeom prst="rect">
            <a:avLst/>
          </a:prstGeom>
          <a:solidFill>
            <a:srgbClr val="5BD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WP" panose="020B0502040204020203" pitchFamily="34" charset="0"/>
              <a:cs typeface="Segoe WP" panose="020B0502040204020203" pitchFamily="34" charset="0"/>
            </a:endParaRPr>
          </a:p>
        </p:txBody>
      </p:sp>
      <p:sp>
        <p:nvSpPr>
          <p:cNvPr id="5" name="TextBox 4"/>
          <p:cNvSpPr txBox="1"/>
          <p:nvPr/>
        </p:nvSpPr>
        <p:spPr>
          <a:xfrm>
            <a:off x="4084638" y="2065338"/>
            <a:ext cx="4440237" cy="647700"/>
          </a:xfrm>
          <a:prstGeom prst="rect">
            <a:avLst/>
          </a:prstGeom>
          <a:noFill/>
        </p:spPr>
        <p:txBody>
          <a:bodyPr>
            <a:spAutoFit/>
          </a:bodyPr>
          <a:lstStyle/>
          <a:p>
            <a:pPr fontAlgn="auto">
              <a:spcBef>
                <a:spcPts val="0"/>
              </a:spcBef>
              <a:spcAft>
                <a:spcPts val="0"/>
              </a:spcAft>
              <a:defRPr/>
            </a:pPr>
            <a:r>
              <a:rPr lang="en-US" sz="3600" b="1" dirty="0" smtClean="0">
                <a:solidFill>
                  <a:schemeClr val="tx1">
                    <a:lumMod val="75000"/>
                    <a:lumOff val="25000"/>
                  </a:schemeClr>
                </a:solidFill>
                <a:latin typeface="Segoe WP" panose="020B0502040204020203" pitchFamily="34" charset="0"/>
                <a:cs typeface="Segoe WP" panose="020B0502040204020203" pitchFamily="34" charset="0"/>
              </a:rPr>
              <a:t>UNIVERSAL </a:t>
            </a:r>
            <a:r>
              <a:rPr lang="en-US" sz="3600" b="1" dirty="0" smtClean="0">
                <a:solidFill>
                  <a:srgbClr val="5BD999"/>
                </a:solidFill>
                <a:latin typeface="Segoe WP" panose="020B0502040204020203" pitchFamily="34" charset="0"/>
                <a:cs typeface="Segoe WP" panose="020B0502040204020203" pitchFamily="34" charset="0"/>
              </a:rPr>
              <a:t>APP</a:t>
            </a:r>
            <a:endParaRPr lang="en-US" sz="3600" b="1" dirty="0">
              <a:solidFill>
                <a:srgbClr val="5BD999"/>
              </a:solidFill>
              <a:latin typeface="Segoe WP" panose="020B0502040204020203" pitchFamily="34" charset="0"/>
              <a:cs typeface="Segoe WP" panose="020B0502040204020203" pitchFamily="34" charset="0"/>
            </a:endParaRPr>
          </a:p>
        </p:txBody>
      </p:sp>
      <p:sp>
        <p:nvSpPr>
          <p:cNvPr id="6" name="TextBox 5"/>
          <p:cNvSpPr txBox="1"/>
          <p:nvPr/>
        </p:nvSpPr>
        <p:spPr>
          <a:xfrm>
            <a:off x="4084638" y="2608988"/>
            <a:ext cx="4379912" cy="584775"/>
          </a:xfrm>
          <a:prstGeom prst="rect">
            <a:avLst/>
          </a:prstGeom>
          <a:noFill/>
        </p:spPr>
        <p:txBody>
          <a:bodyPr>
            <a:spAutoFit/>
          </a:bodyPr>
          <a:lstStyle/>
          <a:p>
            <a:pPr fontAlgn="auto">
              <a:spcBef>
                <a:spcPts val="0"/>
              </a:spcBef>
              <a:spcAft>
                <a:spcPts val="0"/>
              </a:spcAft>
              <a:defRPr/>
            </a:pPr>
            <a:r>
              <a:rPr lang="en-US" sz="1600" dirty="0" smtClean="0">
                <a:solidFill>
                  <a:schemeClr val="bg1">
                    <a:lumMod val="65000"/>
                  </a:schemeClr>
                </a:solidFill>
                <a:latin typeface="Segoe WP" panose="020B0502040204020203" pitchFamily="34" charset="0"/>
                <a:cs typeface="Segoe WP" panose="020B0502040204020203" pitchFamily="34" charset="0"/>
              </a:rPr>
              <a:t>Creating </a:t>
            </a:r>
            <a:r>
              <a:rPr lang="en-US" sz="1600" b="1" dirty="0" smtClean="0">
                <a:solidFill>
                  <a:schemeClr val="bg1">
                    <a:lumMod val="65000"/>
                  </a:schemeClr>
                </a:solidFill>
                <a:latin typeface="Segoe WP" panose="020B0502040204020203" pitchFamily="34" charset="0"/>
                <a:cs typeface="Segoe WP" panose="020B0502040204020203" pitchFamily="34" charset="0"/>
              </a:rPr>
              <a:t>Windows</a:t>
            </a:r>
            <a:r>
              <a:rPr lang="en-US" sz="1600" dirty="0" smtClean="0">
                <a:solidFill>
                  <a:schemeClr val="bg1">
                    <a:lumMod val="65000"/>
                  </a:schemeClr>
                </a:solidFill>
                <a:latin typeface="Segoe WP" panose="020B0502040204020203" pitchFamily="34" charset="0"/>
                <a:cs typeface="Segoe WP" panose="020B0502040204020203" pitchFamily="34" charset="0"/>
              </a:rPr>
              <a:t> and </a:t>
            </a:r>
            <a:r>
              <a:rPr lang="en-US" sz="1600" b="1" dirty="0" smtClean="0">
                <a:solidFill>
                  <a:schemeClr val="bg1">
                    <a:lumMod val="65000"/>
                  </a:schemeClr>
                </a:solidFill>
                <a:latin typeface="Segoe WP" panose="020B0502040204020203" pitchFamily="34" charset="0"/>
                <a:cs typeface="Segoe WP" panose="020B0502040204020203" pitchFamily="34" charset="0"/>
              </a:rPr>
              <a:t>Windows Phone </a:t>
            </a:r>
            <a:r>
              <a:rPr lang="en-US" sz="1600" dirty="0" smtClean="0">
                <a:solidFill>
                  <a:schemeClr val="bg1">
                    <a:lumMod val="65000"/>
                  </a:schemeClr>
                </a:solidFill>
                <a:latin typeface="Segoe WP" panose="020B0502040204020203" pitchFamily="34" charset="0"/>
                <a:cs typeface="Segoe WP" panose="020B0502040204020203" pitchFamily="34" charset="0"/>
              </a:rPr>
              <a:t>apps</a:t>
            </a:r>
            <a:r>
              <a:rPr lang="en-US" sz="1600" b="1" dirty="0" smtClean="0">
                <a:solidFill>
                  <a:schemeClr val="bg1">
                    <a:lumMod val="65000"/>
                  </a:schemeClr>
                </a:solidFill>
                <a:latin typeface="Segoe WP" panose="020B0502040204020203" pitchFamily="34" charset="0"/>
                <a:cs typeface="Segoe WP" panose="020B0502040204020203" pitchFamily="34" charset="0"/>
              </a:rPr>
              <a:t> </a:t>
            </a:r>
            <a:r>
              <a:rPr lang="en-US" sz="1600" dirty="0" smtClean="0">
                <a:solidFill>
                  <a:schemeClr val="bg1">
                    <a:lumMod val="65000"/>
                  </a:schemeClr>
                </a:solidFill>
                <a:latin typeface="Segoe WP" panose="020B0502040204020203" pitchFamily="34" charset="0"/>
                <a:cs typeface="Segoe WP" panose="020B0502040204020203" pitchFamily="34" charset="0"/>
              </a:rPr>
              <a:t>with Babylon.js</a:t>
            </a:r>
            <a:endParaRPr lang="en-US" sz="1600" dirty="0">
              <a:solidFill>
                <a:schemeClr val="bg1">
                  <a:lumMod val="65000"/>
                </a:schemeClr>
              </a:solidFill>
              <a:latin typeface="Segoe WP" panose="020B0502040204020203" pitchFamily="34" charset="0"/>
              <a:cs typeface="Segoe WP" panose="020B0502040204020203" pitchFamily="34" charset="0"/>
            </a:endParaRPr>
          </a:p>
        </p:txBody>
      </p:sp>
      <p:cxnSp>
        <p:nvCxnSpPr>
          <p:cNvPr id="19" name="Straight Connector 18"/>
          <p:cNvCxnSpPr/>
          <p:nvPr/>
        </p:nvCxnSpPr>
        <p:spPr>
          <a:xfrm>
            <a:off x="3962400" y="1809750"/>
            <a:ext cx="0" cy="1371600"/>
          </a:xfrm>
          <a:prstGeom prst="line">
            <a:avLst/>
          </a:prstGeom>
          <a:ln w="19050" cmpd="sng">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3438" y="1712913"/>
            <a:ext cx="1352550" cy="1352550"/>
          </a:xfrm>
          <a:prstGeom prst="rect">
            <a:avLst/>
          </a:prstGeom>
        </p:spPr>
      </p:pic>
    </p:spTree>
    <p:extLst>
      <p:ext uri="{BB962C8B-B14F-4D97-AF65-F5344CB8AC3E}">
        <p14:creationId xmlns:p14="http://schemas.microsoft.com/office/powerpoint/2010/main" val="471969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57200" y="742950"/>
            <a:ext cx="8305800" cy="0"/>
          </a:xfrm>
          <a:prstGeom prst="line">
            <a:avLst/>
          </a:prstGeom>
          <a:ln cmpd="dbl">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85750"/>
            <a:ext cx="3074988" cy="461665"/>
          </a:xfrm>
          <a:prstGeom prst="rect">
            <a:avLst/>
          </a:prstGeom>
          <a:noFill/>
        </p:spPr>
        <p:txBody>
          <a:bodyPr wrap="square">
            <a:spAutoFit/>
          </a:bodyPr>
          <a:lstStyle/>
          <a:p>
            <a:pPr fontAlgn="auto">
              <a:spcBef>
                <a:spcPts val="0"/>
              </a:spcBef>
              <a:spcAft>
                <a:spcPts val="0"/>
              </a:spcAft>
              <a:defRPr/>
            </a:pPr>
            <a:r>
              <a:rPr lang="en-US" sz="2400" b="1" dirty="0" smtClean="0">
                <a:solidFill>
                  <a:schemeClr val="tx1">
                    <a:lumMod val="75000"/>
                    <a:lumOff val="25000"/>
                  </a:schemeClr>
                </a:solidFill>
                <a:latin typeface="Signika" pitchFamily="2" charset="0"/>
                <a:cs typeface="+mn-cs"/>
              </a:rPr>
              <a:t>USEFUL </a:t>
            </a:r>
            <a:r>
              <a:rPr lang="en-US" sz="2400" b="1" dirty="0" smtClean="0">
                <a:solidFill>
                  <a:srgbClr val="5BD999"/>
                </a:solidFill>
                <a:latin typeface="Signika" pitchFamily="2" charset="0"/>
                <a:cs typeface="+mn-cs"/>
              </a:rPr>
              <a:t>LINKS</a:t>
            </a:r>
            <a:endParaRPr lang="en-US" sz="2400" b="1" dirty="0">
              <a:solidFill>
                <a:srgbClr val="5BD999"/>
              </a:solidFill>
              <a:latin typeface="Signika" pitchFamily="2" charset="0"/>
              <a:cs typeface="+mn-cs"/>
            </a:endParaRPr>
          </a:p>
        </p:txBody>
      </p:sp>
      <p:sp>
        <p:nvSpPr>
          <p:cNvPr id="14" name="Rounded Rectangle 13"/>
          <p:cNvSpPr/>
          <p:nvPr/>
        </p:nvSpPr>
        <p:spPr>
          <a:xfrm>
            <a:off x="4419600" y="1352550"/>
            <a:ext cx="4572000" cy="2743200"/>
          </a:xfrm>
          <a:prstGeom prst="roundRect">
            <a:avLst>
              <a:gd name="adj" fmla="val 12255"/>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85800" y="1428750"/>
            <a:ext cx="3276600" cy="1867279"/>
          </a:xfrm>
          <a:prstGeom prst="rect">
            <a:avLst/>
          </a:prstGeom>
          <a:solidFill>
            <a:schemeClr val="bg1">
              <a:lumMod val="8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270323" y="1352550"/>
            <a:ext cx="3982552" cy="2743200"/>
          </a:xfrm>
          <a:prstGeom prst="rect">
            <a:avLst/>
          </a:prstGeom>
          <a:ln>
            <a:solidFill>
              <a:schemeClr val="tx1"/>
            </a:solidFill>
          </a:ln>
        </p:spPr>
      </p:pic>
      <p:sp>
        <p:nvSpPr>
          <p:cNvPr id="22" name="Rectangle 21"/>
          <p:cNvSpPr/>
          <p:nvPr/>
        </p:nvSpPr>
        <p:spPr>
          <a:xfrm>
            <a:off x="4610100" y="1562170"/>
            <a:ext cx="4381500" cy="2031325"/>
          </a:xfrm>
          <a:prstGeom prst="rect">
            <a:avLst/>
          </a:prstGeom>
        </p:spPr>
        <p:txBody>
          <a:bodyPr wrap="square">
            <a:spAutoFit/>
          </a:bodyPr>
          <a:lstStyle/>
          <a:p>
            <a:r>
              <a:rPr lang="en-US" sz="1400" dirty="0" smtClean="0">
                <a:solidFill>
                  <a:schemeClr val="tx1">
                    <a:lumMod val="50000"/>
                    <a:lumOff val="50000"/>
                  </a:schemeClr>
                </a:solidFill>
              </a:rPr>
              <a:t>http://www.babylonjs.com</a:t>
            </a:r>
          </a:p>
          <a:p>
            <a:endParaRPr lang="en-US" sz="1400" dirty="0">
              <a:solidFill>
                <a:schemeClr val="tx1">
                  <a:lumMod val="50000"/>
                  <a:lumOff val="50000"/>
                </a:schemeClr>
              </a:solidFill>
            </a:endParaRPr>
          </a:p>
          <a:p>
            <a:r>
              <a:rPr lang="en-US" sz="1400" dirty="0" smtClean="0">
                <a:solidFill>
                  <a:schemeClr val="tx1">
                    <a:lumMod val="50000"/>
                    <a:lumOff val="50000"/>
                  </a:schemeClr>
                </a:solidFill>
              </a:rPr>
              <a:t>http://www.babylonjs.com/</a:t>
            </a:r>
            <a:r>
              <a:rPr lang="en-US" sz="1400" b="1" dirty="0" smtClean="0">
                <a:solidFill>
                  <a:schemeClr val="tx1">
                    <a:lumMod val="50000"/>
                    <a:lumOff val="50000"/>
                  </a:schemeClr>
                </a:solidFill>
              </a:rPr>
              <a:t>playground</a:t>
            </a:r>
          </a:p>
          <a:p>
            <a:endParaRPr lang="en-US" sz="1400" dirty="0">
              <a:solidFill>
                <a:schemeClr val="tx1">
                  <a:lumMod val="50000"/>
                  <a:lumOff val="50000"/>
                </a:schemeClr>
              </a:solidFill>
            </a:endParaRPr>
          </a:p>
          <a:p>
            <a:r>
              <a:rPr lang="en-US" sz="1400" dirty="0" smtClean="0">
                <a:solidFill>
                  <a:schemeClr val="tx1">
                    <a:lumMod val="50000"/>
                    <a:lumOff val="50000"/>
                  </a:schemeClr>
                </a:solidFill>
              </a:rPr>
              <a:t>http://www.babylonjs.com/</a:t>
            </a:r>
            <a:r>
              <a:rPr lang="en-US" sz="1400" b="1" dirty="0" smtClean="0">
                <a:solidFill>
                  <a:schemeClr val="tx1">
                    <a:lumMod val="50000"/>
                    <a:lumOff val="50000"/>
                  </a:schemeClr>
                </a:solidFill>
              </a:rPr>
              <a:t>cyos</a:t>
            </a:r>
          </a:p>
          <a:p>
            <a:endParaRPr lang="en-US" sz="1400" dirty="0" smtClean="0">
              <a:solidFill>
                <a:schemeClr val="tx1">
                  <a:lumMod val="50000"/>
                  <a:lumOff val="50000"/>
                </a:schemeClr>
              </a:solidFill>
            </a:endParaRPr>
          </a:p>
          <a:p>
            <a:r>
              <a:rPr lang="en-US" sz="1400" dirty="0" smtClean="0">
                <a:solidFill>
                  <a:schemeClr val="tx1">
                    <a:lumMod val="50000"/>
                    <a:lumOff val="50000"/>
                  </a:schemeClr>
                </a:solidFill>
              </a:rPr>
              <a:t>https</a:t>
            </a:r>
            <a:r>
              <a:rPr lang="en-US" sz="1400" dirty="0">
                <a:solidFill>
                  <a:schemeClr val="tx1">
                    <a:lumMod val="50000"/>
                    <a:lumOff val="50000"/>
                  </a:schemeClr>
                </a:solidFill>
              </a:rPr>
              <a:t>://</a:t>
            </a:r>
            <a:r>
              <a:rPr lang="en-US" sz="1400" dirty="0" smtClean="0">
                <a:solidFill>
                  <a:schemeClr val="tx1">
                    <a:lumMod val="50000"/>
                    <a:lumOff val="50000"/>
                  </a:schemeClr>
                </a:solidFill>
              </a:rPr>
              <a:t>github.com/BabylonJS/Babylon.js/wiki</a:t>
            </a:r>
          </a:p>
          <a:p>
            <a:endParaRPr lang="en-US" sz="1400" dirty="0">
              <a:solidFill>
                <a:schemeClr val="tx1">
                  <a:lumMod val="50000"/>
                  <a:lumOff val="50000"/>
                </a:schemeClr>
              </a:solidFill>
            </a:endParaRPr>
          </a:p>
          <a:p>
            <a:r>
              <a:rPr lang="en-US" sz="1400" dirty="0">
                <a:solidFill>
                  <a:schemeClr val="tx1">
                    <a:lumMod val="50000"/>
                    <a:lumOff val="50000"/>
                  </a:schemeClr>
                </a:solidFill>
              </a:rPr>
              <a:t>http://</a:t>
            </a:r>
            <a:r>
              <a:rPr lang="en-US" sz="1400" dirty="0" smtClean="0">
                <a:solidFill>
                  <a:schemeClr val="tx1">
                    <a:lumMod val="50000"/>
                    <a:lumOff val="50000"/>
                  </a:schemeClr>
                </a:solidFill>
              </a:rPr>
              <a:t>www.html5gamedevs.com/forum/16-babylonjs</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3016671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33350"/>
            <a:ext cx="5948585" cy="2429265"/>
          </a:xfrm>
          <a:prstGeom prst="rect">
            <a:avLst/>
          </a:prstGeom>
        </p:spPr>
      </p:pic>
      <p:graphicFrame>
        <p:nvGraphicFramePr>
          <p:cNvPr id="8" name="Content Placeholder 3"/>
          <p:cNvGraphicFramePr>
            <a:graphicFrameLocks noGrp="1"/>
          </p:cNvGraphicFramePr>
          <p:nvPr>
            <p:ph sz="quarter" idx="10"/>
            <p:extLst>
              <p:ext uri="{D42A27DB-BD31-4B8C-83A1-F6EECF244321}">
                <p14:modId xmlns:p14="http://schemas.microsoft.com/office/powerpoint/2010/main" val="2078130217"/>
              </p:ext>
            </p:extLst>
          </p:nvPr>
        </p:nvGraphicFramePr>
        <p:xfrm>
          <a:off x="285401" y="2800350"/>
          <a:ext cx="8629998" cy="2209800"/>
        </p:xfrm>
        <a:graphic>
          <a:graphicData uri="http://schemas.openxmlformats.org/drawingml/2006/table">
            <a:tbl>
              <a:tblPr firstRow="1" bandRow="1">
                <a:tableStyleId>{5C22544A-7EE6-4342-B048-85BDC9FD1C3A}</a:tableStyleId>
              </a:tblPr>
              <a:tblGrid>
                <a:gridCol w="4314999">
                  <a:extLst>
                    <a:ext uri="{9D8B030D-6E8A-4147-A177-3AD203B41FA5}">
                      <a16:colId xmlns:a16="http://schemas.microsoft.com/office/drawing/2014/main" xmlns="" val="468252183"/>
                    </a:ext>
                  </a:extLst>
                </a:gridCol>
                <a:gridCol w="4314999">
                  <a:extLst>
                    <a:ext uri="{9D8B030D-6E8A-4147-A177-3AD203B41FA5}">
                      <a16:colId xmlns:a16="http://schemas.microsoft.com/office/drawing/2014/main" xmlns="" val="505910153"/>
                    </a:ext>
                  </a:extLst>
                </a:gridCol>
              </a:tblGrid>
              <a:tr h="616504">
                <a:tc>
                  <a:txBody>
                    <a:bodyPr/>
                    <a:lstStyle/>
                    <a:p>
                      <a:r>
                        <a:rPr lang="en-US" sz="1400" b="0" u="none" dirty="0" smtClean="0">
                          <a:solidFill>
                            <a:schemeClr val="bg1"/>
                          </a:solidFill>
                          <a:effectLst/>
                          <a:latin typeface="Open Sans" panose="020B0606030504020204" pitchFamily="34" charset="0"/>
                          <a:ea typeface="Open Sans" panose="020B0606030504020204" pitchFamily="34" charset="0"/>
                          <a:cs typeface="Open Sans" panose="020B0606030504020204" pitchFamily="34" charset="0"/>
                        </a:rPr>
                        <a:t>01 | 3D</a:t>
                      </a:r>
                      <a:r>
                        <a:rPr lang="en-US" sz="1400" b="0" u="none" baseline="0" dirty="0" smtClean="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on the Web: Understanding the Basics</a:t>
                      </a:r>
                      <a:endParaRPr lang="en-US" sz="1400" b="0" u="non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5BD999"/>
                    </a:solidFill>
                  </a:tcPr>
                </a:tc>
                <a:tc>
                  <a:txBody>
                    <a:bodyPr/>
                    <a:lstStyle/>
                    <a:p>
                      <a:r>
                        <a:rPr lang="en-US" sz="1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02 | </a:t>
                      </a:r>
                      <a:r>
                        <a:rPr lang="en-US" sz="1400" b="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WebGL</a:t>
                      </a:r>
                      <a:r>
                        <a:rPr lang="en-US" sz="1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Basics</a:t>
                      </a:r>
                      <a:endParaRPr lang="en-US" sz="1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5BD999"/>
                    </a:solidFill>
                  </a:tcPr>
                </a:tc>
                <a:extLst>
                  <a:ext uri="{0D108BD9-81ED-4DB2-BD59-A6C34878D82A}">
                    <a16:rowId xmlns:a16="http://schemas.microsoft.com/office/drawing/2014/main" xmlns="" val="133367052"/>
                  </a:ext>
                </a:extLst>
              </a:tr>
              <a:tr h="48839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03</a:t>
                      </a:r>
                      <a:r>
                        <a:rPr lang="en-US" sz="1400" b="0" baseline="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 Using Babylon.js for Beginners</a:t>
                      </a:r>
                      <a:endParaRPr lang="en-US" sz="1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12700" cmpd="sng">
                      <a:solidFill>
                        <a:schemeClr val="lt1"/>
                      </a:solidFill>
                    </a:lnL>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5BD999"/>
                    </a:solidFill>
                  </a:tcPr>
                </a:tc>
                <a:tc>
                  <a:txBody>
                    <a:bodyPr/>
                    <a:lstStyle/>
                    <a:p>
                      <a:r>
                        <a:rPr lang="en-US" sz="1400"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04 | Understanding</a:t>
                      </a:r>
                      <a:r>
                        <a:rPr lang="en-US" sz="1400" b="0" baseline="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materials and inputs</a:t>
                      </a:r>
                      <a:endParaRPr lang="en-US" sz="1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12700" cmpd="sng">
                      <a:solidFill>
                        <a:schemeClr val="lt1"/>
                      </a:solidFill>
                    </a:lnL>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5BD999"/>
                    </a:solidFill>
                  </a:tcPr>
                </a:tc>
                <a:extLst>
                  <a:ext uri="{0D108BD9-81ED-4DB2-BD59-A6C34878D82A}">
                    <a16:rowId xmlns:a16="http://schemas.microsoft.com/office/drawing/2014/main" xmlns="" val="1603244541"/>
                  </a:ext>
                </a:extLst>
              </a:tr>
              <a:tr h="616504">
                <a:tc>
                  <a:txBody>
                    <a:bodyPr/>
                    <a:lstStyle/>
                    <a:p>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05 | Game Pipeline Integration with Babylon</a:t>
                      </a:r>
                      <a:r>
                        <a:rPr lang="en-US" sz="1400" baseline="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.js</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12700" cmpd="sng">
                      <a:solidFill>
                        <a:schemeClr val="lt1"/>
                      </a:solidFill>
                    </a:lnL>
                    <a:lnR w="12700" cap="flat" cmpd="sng" algn="ctr">
                      <a:solidFill>
                        <a:schemeClr val="lt1"/>
                      </a:solidFill>
                      <a:prstDash val="solid"/>
                      <a:round/>
                      <a:headEnd type="none" w="med" len="med"/>
                      <a:tailEnd type="none" w="med" len="med"/>
                    </a:lnR>
                    <a:lnT w="12700" cap="flat" cmpd="sng" algn="ctr">
                      <a:solidFill>
                        <a:schemeClr val="lt1"/>
                      </a:solidFill>
                      <a:prstDash val="solid"/>
                      <a:round/>
                      <a:headEnd type="none" w="med" len="med"/>
                      <a:tailEnd type="none" w="med" len="med"/>
                    </a:lnT>
                    <a:lnB w="12700" cmpd="sng">
                      <a:solidFill>
                        <a:schemeClr val="lt1"/>
                      </a:solidFill>
                    </a:lnB>
                    <a:lnTlToBr w="12700" cmpd="sng">
                      <a:noFill/>
                      <a:prstDash val="solid"/>
                    </a:lnTlToBr>
                    <a:lnBlToTr w="12700" cmpd="sng">
                      <a:noFill/>
                      <a:prstDash val="solid"/>
                    </a:lnBlToTr>
                    <a:solidFill>
                      <a:srgbClr val="5BD999"/>
                    </a:solidFill>
                  </a:tcPr>
                </a:tc>
                <a:tc>
                  <a:txBody>
                    <a:bodyPr/>
                    <a:lstStyle/>
                    <a:p>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06 | Loading Assets</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lt1"/>
                      </a:solidFill>
                      <a:prstDash val="solid"/>
                      <a:round/>
                      <a:headEnd type="none" w="med" len="med"/>
                      <a:tailEnd type="none" w="med" len="med"/>
                    </a:lnL>
                    <a:lnR w="12700" cmpd="sng">
                      <a:solidFill>
                        <a:schemeClr val="lt1"/>
                      </a:solidFill>
                    </a:lnR>
                    <a:lnT w="12700" cap="flat" cmpd="sng" algn="ctr">
                      <a:solidFill>
                        <a:schemeClr val="lt1"/>
                      </a:solidFill>
                      <a:prstDash val="solid"/>
                      <a:round/>
                      <a:headEnd type="none" w="med" len="med"/>
                      <a:tailEnd type="none" w="med" len="med"/>
                    </a:lnT>
                    <a:lnB w="12700" cmpd="sng">
                      <a:solidFill>
                        <a:schemeClr val="lt1"/>
                      </a:solidFill>
                    </a:lnB>
                    <a:lnTlToBr w="12700" cmpd="sng">
                      <a:noFill/>
                      <a:prstDash val="solid"/>
                    </a:lnTlToBr>
                    <a:lnBlToTr w="12700" cmpd="sng">
                      <a:noFill/>
                      <a:prstDash val="solid"/>
                    </a:lnBlToTr>
                    <a:solidFill>
                      <a:srgbClr val="5BD999"/>
                    </a:solidFill>
                  </a:tcPr>
                </a:tc>
                <a:extLst>
                  <a:ext uri="{0D108BD9-81ED-4DB2-BD59-A6C34878D82A}">
                    <a16:rowId xmlns:a16="http://schemas.microsoft.com/office/drawing/2014/main" xmlns="" val="1650097198"/>
                  </a:ext>
                </a:extLst>
              </a:tr>
              <a:tr h="488396">
                <a:tc>
                  <a:txBody>
                    <a:bodyPr/>
                    <a:lstStyle/>
                    <a:p>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07 | Babylon.js: Advanced Features</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12700" cmpd="sng">
                      <a:solidFill>
                        <a:schemeClr val="lt1"/>
                      </a:solidFill>
                    </a:lnL>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5BD999"/>
                    </a:solidFill>
                  </a:tcPr>
                </a:tc>
                <a:tc>
                  <a:txBody>
                    <a:bodyPr/>
                    <a:lstStyle/>
                    <a:p>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08</a:t>
                      </a:r>
                      <a:r>
                        <a:rPr lang="en-US" sz="1400" baseline="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 Special Effects</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12700" cmpd="sng">
                      <a:solidFill>
                        <a:schemeClr val="lt1"/>
                      </a:solidFill>
                    </a:lnL>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5BD999"/>
                    </a:solidFill>
                  </a:tcPr>
                </a:tc>
                <a:extLst>
                  <a:ext uri="{0D108BD9-81ED-4DB2-BD59-A6C34878D82A}">
                    <a16:rowId xmlns:a16="http://schemas.microsoft.com/office/drawing/2014/main" xmlns="" val="3772090013"/>
                  </a:ext>
                </a:extLst>
              </a:tr>
            </a:tbl>
          </a:graphicData>
        </a:graphic>
      </p:graphicFrame>
    </p:spTree>
    <p:extLst>
      <p:ext uri="{BB962C8B-B14F-4D97-AF65-F5344CB8AC3E}">
        <p14:creationId xmlns:p14="http://schemas.microsoft.com/office/powerpoint/2010/main" val="671827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ardrop 2"/>
          <p:cNvSpPr/>
          <p:nvPr/>
        </p:nvSpPr>
        <p:spPr>
          <a:xfrm>
            <a:off x="5592745" y="1527329"/>
            <a:ext cx="2169842" cy="2136622"/>
          </a:xfrm>
          <a:prstGeom prst="teardrop">
            <a:avLst/>
          </a:prstGeom>
          <a:solidFill>
            <a:srgbClr val="5BD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Signika" pitchFamily="2" charset="0"/>
              </a:rPr>
              <a:t>THANK YOU</a:t>
            </a:r>
            <a:r>
              <a:rPr lang="en-US" sz="4000" b="1" dirty="0" smtClean="0">
                <a:solidFill>
                  <a:schemeClr val="bg1"/>
                </a:solidFill>
                <a:latin typeface="Signika" pitchFamily="2" charset="0"/>
              </a:rPr>
              <a:t>!</a:t>
            </a:r>
            <a:endParaRPr lang="en-US" sz="4000" b="1" dirty="0">
              <a:solidFill>
                <a:schemeClr val="bg1"/>
              </a:solidFill>
              <a:latin typeface="Signika" pitchFamily="2" charset="0"/>
            </a:endParaRPr>
          </a:p>
        </p:txBody>
      </p:sp>
      <p:sp>
        <p:nvSpPr>
          <p:cNvPr id="12" name="Teardrop 11"/>
          <p:cNvSpPr/>
          <p:nvPr/>
        </p:nvSpPr>
        <p:spPr>
          <a:xfrm>
            <a:off x="5410200" y="1352550"/>
            <a:ext cx="2590800" cy="2514600"/>
          </a:xfrm>
          <a:prstGeom prst="teardrop">
            <a:avLst/>
          </a:prstGeom>
          <a:no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solidFill>
                <a:schemeClr val="bg1"/>
              </a:solidFill>
              <a:latin typeface="Signika" pitchFamily="2" charset="0"/>
            </a:endParaRPr>
          </a:p>
        </p:txBody>
      </p:sp>
      <p:sp>
        <p:nvSpPr>
          <p:cNvPr id="7" name="Teardrop 6"/>
          <p:cNvSpPr/>
          <p:nvPr/>
        </p:nvSpPr>
        <p:spPr>
          <a:xfrm>
            <a:off x="-304800" y="209550"/>
            <a:ext cx="2209800" cy="2209800"/>
          </a:xfrm>
          <a:prstGeom prst="teardrop">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ardrop 13"/>
          <p:cNvSpPr/>
          <p:nvPr/>
        </p:nvSpPr>
        <p:spPr>
          <a:xfrm>
            <a:off x="558799" y="3663950"/>
            <a:ext cx="1651001" cy="1651001"/>
          </a:xfrm>
          <a:prstGeom prst="teardrop">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ardrop 14"/>
          <p:cNvSpPr/>
          <p:nvPr/>
        </p:nvSpPr>
        <p:spPr>
          <a:xfrm>
            <a:off x="7232649" y="832703"/>
            <a:ext cx="1651001" cy="1651001"/>
          </a:xfrm>
          <a:prstGeom prst="teardrop">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ardrop 15"/>
          <p:cNvSpPr/>
          <p:nvPr/>
        </p:nvSpPr>
        <p:spPr>
          <a:xfrm>
            <a:off x="6216650" y="3543300"/>
            <a:ext cx="2667000" cy="2667000"/>
          </a:xfrm>
          <a:prstGeom prst="teardrop">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p:cNvSpPr/>
          <p:nvPr/>
        </p:nvSpPr>
        <p:spPr>
          <a:xfrm>
            <a:off x="-1484339" y="-29441"/>
            <a:ext cx="6765131" cy="5172941"/>
          </a:xfrm>
          <a:prstGeom prst="parallelogram">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0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790950"/>
            <a:ext cx="9144000" cy="304800"/>
          </a:xfrm>
          <a:prstGeom prst="rect">
            <a:avLst/>
          </a:prstGeom>
          <a:solidFill>
            <a:srgbClr val="5BD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latin typeface="Segoe WP" panose="020B0502040204020203" pitchFamily="34" charset="0"/>
                <a:cs typeface="Segoe WP" panose="020B0502040204020203" pitchFamily="34" charset="0"/>
              </a:rPr>
              <a:t>davca@microsoft.com </a:t>
            </a:r>
            <a:r>
              <a:rPr lang="en-US" dirty="0" smtClean="0">
                <a:solidFill>
                  <a:schemeClr val="bg1"/>
                </a:solidFill>
                <a:latin typeface="Segoe WP" panose="020B0502040204020203" pitchFamily="34" charset="0"/>
                <a:cs typeface="Segoe WP" panose="020B0502040204020203" pitchFamily="34" charset="0"/>
              </a:rPr>
              <a:t>- </a:t>
            </a:r>
            <a:r>
              <a:rPr lang="en-US" b="1" dirty="0">
                <a:solidFill>
                  <a:schemeClr val="bg1"/>
                </a:solidFill>
                <a:latin typeface="Segoe WP" panose="020B0502040204020203" pitchFamily="34" charset="0"/>
                <a:cs typeface="Segoe WP" panose="020B0502040204020203" pitchFamily="34" charset="0"/>
              </a:rPr>
              <a:t>@</a:t>
            </a:r>
            <a:r>
              <a:rPr lang="en-US" b="1" dirty="0" err="1" smtClean="0">
                <a:solidFill>
                  <a:schemeClr val="bg1"/>
                </a:solidFill>
                <a:latin typeface="Segoe WP" panose="020B0502040204020203" pitchFamily="34" charset="0"/>
                <a:cs typeface="Segoe WP" panose="020B0502040204020203" pitchFamily="34" charset="0"/>
              </a:rPr>
              <a:t>deltakosh</a:t>
            </a:r>
            <a:r>
              <a:rPr lang="en-US" dirty="0" smtClean="0">
                <a:solidFill>
                  <a:schemeClr val="bg1"/>
                </a:solidFill>
                <a:latin typeface="Segoe WP" panose="020B0502040204020203" pitchFamily="34" charset="0"/>
                <a:cs typeface="Segoe WP" panose="020B0502040204020203" pitchFamily="34" charset="0"/>
              </a:rPr>
              <a:t> -  http://aka.ms/davca</a:t>
            </a:r>
            <a:endParaRPr lang="en-US" dirty="0">
              <a:solidFill>
                <a:schemeClr val="bg1"/>
              </a:solidFill>
              <a:latin typeface="Segoe WP" panose="020B0502040204020203" pitchFamily="34" charset="0"/>
              <a:cs typeface="Segoe WP" panose="020B0502040204020203" pitchFamily="34" charset="0"/>
            </a:endParaRPr>
          </a:p>
        </p:txBody>
      </p:sp>
      <p:sp>
        <p:nvSpPr>
          <p:cNvPr id="5" name="TextBox 4"/>
          <p:cNvSpPr txBox="1"/>
          <p:nvPr/>
        </p:nvSpPr>
        <p:spPr>
          <a:xfrm>
            <a:off x="4084638" y="2065338"/>
            <a:ext cx="4440237" cy="647700"/>
          </a:xfrm>
          <a:prstGeom prst="rect">
            <a:avLst/>
          </a:prstGeom>
          <a:noFill/>
        </p:spPr>
        <p:txBody>
          <a:bodyPr>
            <a:spAutoFit/>
          </a:bodyPr>
          <a:lstStyle/>
          <a:p>
            <a:pPr fontAlgn="auto">
              <a:spcBef>
                <a:spcPts val="0"/>
              </a:spcBef>
              <a:spcAft>
                <a:spcPts val="0"/>
              </a:spcAft>
              <a:defRPr/>
            </a:pPr>
            <a:r>
              <a:rPr lang="en-US" sz="3600" b="1" dirty="0" smtClean="0">
                <a:solidFill>
                  <a:schemeClr val="tx1">
                    <a:lumMod val="75000"/>
                    <a:lumOff val="25000"/>
                  </a:schemeClr>
                </a:solidFill>
                <a:latin typeface="Segoe WP" panose="020B0502040204020203" pitchFamily="34" charset="0"/>
                <a:cs typeface="Segoe WP" panose="020B0502040204020203" pitchFamily="34" charset="0"/>
              </a:rPr>
              <a:t>DAVID</a:t>
            </a:r>
            <a:r>
              <a:rPr lang="en-US" sz="3600" b="1" dirty="0" smtClean="0">
                <a:solidFill>
                  <a:srgbClr val="5BD999"/>
                </a:solidFill>
                <a:latin typeface="Segoe WP" panose="020B0502040204020203" pitchFamily="34" charset="0"/>
                <a:cs typeface="Segoe WP" panose="020B0502040204020203" pitchFamily="34" charset="0"/>
              </a:rPr>
              <a:t>CATUHE</a:t>
            </a:r>
            <a:endParaRPr lang="en-US" sz="3600" b="1" dirty="0">
              <a:solidFill>
                <a:srgbClr val="5BD999"/>
              </a:solidFill>
              <a:latin typeface="Segoe WP" panose="020B0502040204020203" pitchFamily="34" charset="0"/>
              <a:cs typeface="Segoe WP" panose="020B0502040204020203" pitchFamily="34" charset="0"/>
            </a:endParaRPr>
          </a:p>
        </p:txBody>
      </p:sp>
      <p:sp>
        <p:nvSpPr>
          <p:cNvPr id="6" name="TextBox 5"/>
          <p:cNvSpPr txBox="1"/>
          <p:nvPr/>
        </p:nvSpPr>
        <p:spPr>
          <a:xfrm>
            <a:off x="4084638" y="2543175"/>
            <a:ext cx="3840162" cy="830997"/>
          </a:xfrm>
          <a:prstGeom prst="rect">
            <a:avLst/>
          </a:prstGeom>
          <a:noFill/>
        </p:spPr>
        <p:txBody>
          <a:bodyPr>
            <a:spAutoFit/>
          </a:bodyPr>
          <a:lstStyle/>
          <a:p>
            <a:pPr fontAlgn="auto">
              <a:spcBef>
                <a:spcPts val="0"/>
              </a:spcBef>
              <a:spcAft>
                <a:spcPts val="0"/>
              </a:spcAft>
              <a:defRPr/>
            </a:pPr>
            <a:r>
              <a:rPr lang="en-US" sz="1600" dirty="0" smtClean="0">
                <a:solidFill>
                  <a:schemeClr val="bg1">
                    <a:lumMod val="65000"/>
                  </a:schemeClr>
                </a:solidFill>
                <a:latin typeface="Segoe WP" panose="020B0502040204020203" pitchFamily="34" charset="0"/>
                <a:cs typeface="Segoe WP" panose="020B0502040204020203" pitchFamily="34" charset="0"/>
              </a:rPr>
              <a:t>Principal Program Manager</a:t>
            </a:r>
          </a:p>
          <a:p>
            <a:pPr fontAlgn="auto">
              <a:spcBef>
                <a:spcPts val="0"/>
              </a:spcBef>
              <a:spcAft>
                <a:spcPts val="0"/>
              </a:spcAft>
              <a:defRPr/>
            </a:pPr>
            <a:r>
              <a:rPr lang="en-US" sz="1600" dirty="0" smtClean="0">
                <a:solidFill>
                  <a:schemeClr val="bg1">
                    <a:lumMod val="65000"/>
                  </a:schemeClr>
                </a:solidFill>
                <a:latin typeface="Segoe WP" panose="020B0502040204020203" pitchFamily="34" charset="0"/>
                <a:cs typeface="Segoe WP" panose="020B0502040204020203" pitchFamily="34" charset="0"/>
              </a:rPr>
              <a:t>IE / Open Web Standards</a:t>
            </a:r>
            <a:br>
              <a:rPr lang="en-US" sz="1600" dirty="0" smtClean="0">
                <a:solidFill>
                  <a:schemeClr val="bg1">
                    <a:lumMod val="65000"/>
                  </a:schemeClr>
                </a:solidFill>
                <a:latin typeface="Segoe WP" panose="020B0502040204020203" pitchFamily="34" charset="0"/>
                <a:cs typeface="Segoe WP" panose="020B0502040204020203" pitchFamily="34" charset="0"/>
              </a:rPr>
            </a:br>
            <a:r>
              <a:rPr lang="en-US" sz="1600" b="1" dirty="0" smtClean="0">
                <a:solidFill>
                  <a:schemeClr val="bg1">
                    <a:lumMod val="65000"/>
                  </a:schemeClr>
                </a:solidFill>
                <a:latin typeface="Segoe WP" panose="020B0502040204020203" pitchFamily="34" charset="0"/>
                <a:cs typeface="Segoe WP" panose="020B0502040204020203" pitchFamily="34" charset="0"/>
              </a:rPr>
              <a:t>D</a:t>
            </a:r>
            <a:r>
              <a:rPr lang="en-US" sz="1600" dirty="0" smtClean="0">
                <a:solidFill>
                  <a:schemeClr val="bg1">
                    <a:lumMod val="65000"/>
                  </a:schemeClr>
                </a:solidFill>
                <a:latin typeface="Segoe WP" panose="020B0502040204020203" pitchFamily="34" charset="0"/>
                <a:cs typeface="Segoe WP" panose="020B0502040204020203" pitchFamily="34" charset="0"/>
              </a:rPr>
              <a:t>eveloper E</a:t>
            </a:r>
            <a:r>
              <a:rPr lang="en-US" sz="1600" b="1" dirty="0" smtClean="0">
                <a:solidFill>
                  <a:schemeClr val="bg1">
                    <a:lumMod val="65000"/>
                  </a:schemeClr>
                </a:solidFill>
                <a:latin typeface="Segoe WP" panose="020B0502040204020203" pitchFamily="34" charset="0"/>
                <a:cs typeface="Segoe WP" panose="020B0502040204020203" pitchFamily="34" charset="0"/>
              </a:rPr>
              <a:t>x</a:t>
            </a:r>
            <a:r>
              <a:rPr lang="en-US" sz="1600" dirty="0" smtClean="0">
                <a:solidFill>
                  <a:schemeClr val="bg1">
                    <a:lumMod val="65000"/>
                  </a:schemeClr>
                </a:solidFill>
                <a:latin typeface="Segoe WP" panose="020B0502040204020203" pitchFamily="34" charset="0"/>
                <a:cs typeface="Segoe WP" panose="020B0502040204020203" pitchFamily="34" charset="0"/>
              </a:rPr>
              <a:t>perience and </a:t>
            </a:r>
            <a:r>
              <a:rPr lang="en-US" sz="1600" dirty="0" smtClean="0">
                <a:solidFill>
                  <a:schemeClr val="bg1">
                    <a:lumMod val="65000"/>
                  </a:schemeClr>
                </a:solidFill>
                <a:latin typeface="Segoe WP" panose="020B0502040204020203" pitchFamily="34" charset="0"/>
                <a:cs typeface="Segoe WP" panose="020B0502040204020203" pitchFamily="34" charset="0"/>
              </a:rPr>
              <a:t>Evangelism</a:t>
            </a:r>
            <a:endParaRPr lang="en-US" sz="1600" dirty="0">
              <a:solidFill>
                <a:schemeClr val="bg1">
                  <a:lumMod val="65000"/>
                </a:schemeClr>
              </a:solidFill>
              <a:latin typeface="Segoe WP" panose="020B0502040204020203" pitchFamily="34" charset="0"/>
              <a:cs typeface="Segoe WP" panose="020B0502040204020203" pitchFamily="34" charset="0"/>
            </a:endParaRPr>
          </a:p>
        </p:txBody>
      </p:sp>
      <p:cxnSp>
        <p:nvCxnSpPr>
          <p:cNvPr id="19" name="Straight Connector 18"/>
          <p:cNvCxnSpPr/>
          <p:nvPr/>
        </p:nvCxnSpPr>
        <p:spPr>
          <a:xfrm>
            <a:off x="3962400" y="1809750"/>
            <a:ext cx="0" cy="1371600"/>
          </a:xfrm>
          <a:prstGeom prst="line">
            <a:avLst/>
          </a:prstGeom>
          <a:ln w="19050" cmpd="sng">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400" y="1774281"/>
            <a:ext cx="1590990" cy="1631021"/>
          </a:xfrm>
          <a:prstGeom prst="rect">
            <a:avLst/>
          </a:prstGeom>
          <a:ln>
            <a:noFill/>
          </a:ln>
          <a:effectLst>
            <a:outerShdw dist="63500" dir="5400000" algn="tl" rotWithShape="0">
              <a:srgbClr val="5BD999"/>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sz="2400" dirty="0">
                <a:solidFill>
                  <a:srgbClr val="999999"/>
                </a:solidFill>
                <a:latin typeface="Segoe WP" panose="020B0502040204020203" pitchFamily="34" charset="0"/>
                <a:cs typeface="Segoe WP" panose="020B0502040204020203" pitchFamily="34" charset="0"/>
              </a:rPr>
              <a:t>An average of </a:t>
            </a:r>
            <a:r>
              <a:rPr lang="en-US" sz="2400" b="1" dirty="0">
                <a:solidFill>
                  <a:srgbClr val="999999"/>
                </a:solidFill>
                <a:latin typeface="Segoe WP" panose="020B0502040204020203" pitchFamily="34" charset="0"/>
                <a:cs typeface="Segoe WP" panose="020B0502040204020203" pitchFamily="34" charset="0"/>
              </a:rPr>
              <a:t>1</a:t>
            </a:r>
            <a:r>
              <a:rPr lang="en-US" sz="2400" dirty="0">
                <a:solidFill>
                  <a:srgbClr val="999999"/>
                </a:solidFill>
                <a:latin typeface="Segoe WP" panose="020B0502040204020203" pitchFamily="34" charset="0"/>
                <a:cs typeface="Segoe WP" panose="020B0502040204020203" pitchFamily="34" charset="0"/>
              </a:rPr>
              <a:t> version per month </a:t>
            </a:r>
            <a:br>
              <a:rPr lang="en-US" sz="2400" dirty="0">
                <a:solidFill>
                  <a:srgbClr val="999999"/>
                </a:solidFill>
                <a:latin typeface="Segoe WP" panose="020B0502040204020203" pitchFamily="34" charset="0"/>
                <a:cs typeface="Segoe WP" panose="020B0502040204020203" pitchFamily="34" charset="0"/>
              </a:rPr>
            </a:br>
            <a:r>
              <a:rPr lang="en-US" sz="2400" b="1" dirty="0" smtClean="0">
                <a:solidFill>
                  <a:srgbClr val="999999"/>
                </a:solidFill>
                <a:latin typeface="Segoe WP" panose="020B0502040204020203" pitchFamily="34" charset="0"/>
                <a:cs typeface="Segoe WP" panose="020B0502040204020203" pitchFamily="34" charset="0"/>
              </a:rPr>
              <a:t>32</a:t>
            </a:r>
            <a:r>
              <a:rPr lang="en-US" sz="2400" dirty="0" smtClean="0">
                <a:solidFill>
                  <a:srgbClr val="999999"/>
                </a:solidFill>
                <a:latin typeface="Segoe WP" panose="020B0502040204020203" pitchFamily="34" charset="0"/>
                <a:cs typeface="Segoe WP" panose="020B0502040204020203" pitchFamily="34" charset="0"/>
              </a:rPr>
              <a:t> </a:t>
            </a:r>
            <a:r>
              <a:rPr lang="en-US" sz="2400" dirty="0">
                <a:solidFill>
                  <a:srgbClr val="999999"/>
                </a:solidFill>
                <a:latin typeface="Segoe WP" panose="020B0502040204020203" pitchFamily="34" charset="0"/>
                <a:cs typeface="Segoe WP" panose="020B0502040204020203" pitchFamily="34" charset="0"/>
              </a:rPr>
              <a:t>contributors </a:t>
            </a:r>
            <a:br>
              <a:rPr lang="en-US" sz="2400" dirty="0">
                <a:solidFill>
                  <a:srgbClr val="999999"/>
                </a:solidFill>
                <a:latin typeface="Segoe WP" panose="020B0502040204020203" pitchFamily="34" charset="0"/>
                <a:cs typeface="Segoe WP" panose="020B0502040204020203" pitchFamily="34" charset="0"/>
              </a:rPr>
            </a:br>
            <a:r>
              <a:rPr lang="en-US" sz="2400" b="1" dirty="0" smtClean="0">
                <a:solidFill>
                  <a:srgbClr val="999999"/>
                </a:solidFill>
                <a:latin typeface="Segoe WP" panose="020B0502040204020203" pitchFamily="34" charset="0"/>
                <a:cs typeface="Segoe WP" panose="020B0502040204020203" pitchFamily="34" charset="0"/>
              </a:rPr>
              <a:t>34</a:t>
            </a:r>
            <a:r>
              <a:rPr lang="en-US" sz="2400" dirty="0" smtClean="0">
                <a:solidFill>
                  <a:srgbClr val="999999"/>
                </a:solidFill>
                <a:latin typeface="Segoe WP" panose="020B0502040204020203" pitchFamily="34" charset="0"/>
                <a:cs typeface="Segoe WP" panose="020B0502040204020203" pitchFamily="34" charset="0"/>
              </a:rPr>
              <a:t> </a:t>
            </a:r>
            <a:r>
              <a:rPr lang="en-US" sz="2400" dirty="0">
                <a:solidFill>
                  <a:srgbClr val="999999"/>
                </a:solidFill>
                <a:latin typeface="Segoe WP" panose="020B0502040204020203" pitchFamily="34" charset="0"/>
                <a:cs typeface="Segoe WP" panose="020B0502040204020203" pitchFamily="34" charset="0"/>
              </a:rPr>
              <a:t>releases </a:t>
            </a:r>
            <a:br>
              <a:rPr lang="en-US" sz="2400" dirty="0">
                <a:solidFill>
                  <a:srgbClr val="999999"/>
                </a:solidFill>
                <a:latin typeface="Segoe WP" panose="020B0502040204020203" pitchFamily="34" charset="0"/>
                <a:cs typeface="Segoe WP" panose="020B0502040204020203" pitchFamily="34" charset="0"/>
              </a:rPr>
            </a:br>
            <a:r>
              <a:rPr lang="en-US" sz="2400" b="1" dirty="0" smtClean="0">
                <a:solidFill>
                  <a:srgbClr val="999999"/>
                </a:solidFill>
                <a:latin typeface="Segoe WP" panose="020B0502040204020203" pitchFamily="34" charset="0"/>
                <a:cs typeface="Segoe WP" panose="020B0502040204020203" pitchFamily="34" charset="0"/>
              </a:rPr>
              <a:t>716</a:t>
            </a:r>
            <a:r>
              <a:rPr lang="en-US" sz="2400" dirty="0" smtClean="0">
                <a:solidFill>
                  <a:srgbClr val="999999"/>
                </a:solidFill>
                <a:latin typeface="Segoe WP" panose="020B0502040204020203" pitchFamily="34" charset="0"/>
                <a:cs typeface="Segoe WP" panose="020B0502040204020203" pitchFamily="34" charset="0"/>
              </a:rPr>
              <a:t> </a:t>
            </a:r>
            <a:r>
              <a:rPr lang="en-US" sz="2400" dirty="0">
                <a:solidFill>
                  <a:srgbClr val="999999"/>
                </a:solidFill>
                <a:latin typeface="Segoe WP" panose="020B0502040204020203" pitchFamily="34" charset="0"/>
                <a:cs typeface="Segoe WP" panose="020B0502040204020203" pitchFamily="34" charset="0"/>
              </a:rPr>
              <a:t>commits</a:t>
            </a:r>
            <a:br>
              <a:rPr lang="en-US" sz="2400" dirty="0">
                <a:solidFill>
                  <a:srgbClr val="999999"/>
                </a:solidFill>
                <a:latin typeface="Segoe WP" panose="020B0502040204020203" pitchFamily="34" charset="0"/>
                <a:cs typeface="Segoe WP" panose="020B0502040204020203" pitchFamily="34" charset="0"/>
              </a:rPr>
            </a:br>
            <a:r>
              <a:rPr lang="en-US" sz="2400" b="1" dirty="0" smtClean="0">
                <a:solidFill>
                  <a:srgbClr val="5BD999"/>
                </a:solidFill>
                <a:latin typeface="Segoe WP" panose="020B0502040204020203" pitchFamily="34" charset="0"/>
                <a:cs typeface="Segoe WP" panose="020B0502040204020203" pitchFamily="34" charset="0"/>
              </a:rPr>
              <a:t>14400</a:t>
            </a:r>
            <a:r>
              <a:rPr lang="en-US" sz="2400" b="1" dirty="0">
                <a:solidFill>
                  <a:srgbClr val="5BD999"/>
                </a:solidFill>
                <a:latin typeface="Segoe WP" panose="020B0502040204020203" pitchFamily="34" charset="0"/>
                <a:cs typeface="Segoe WP" panose="020B0502040204020203" pitchFamily="34" charset="0"/>
              </a:rPr>
              <a:t>+ </a:t>
            </a:r>
            <a:r>
              <a:rPr lang="en-US" sz="2400" dirty="0">
                <a:solidFill>
                  <a:srgbClr val="999999"/>
                </a:solidFill>
                <a:latin typeface="Segoe WP" panose="020B0502040204020203" pitchFamily="34" charset="0"/>
                <a:cs typeface="Segoe WP" panose="020B0502040204020203" pitchFamily="34" charset="0"/>
              </a:rPr>
              <a:t>lines of code </a:t>
            </a:r>
            <a:br>
              <a:rPr lang="en-US" sz="2400" dirty="0">
                <a:solidFill>
                  <a:srgbClr val="999999"/>
                </a:solidFill>
                <a:latin typeface="Segoe WP" panose="020B0502040204020203" pitchFamily="34" charset="0"/>
                <a:cs typeface="Segoe WP" panose="020B0502040204020203" pitchFamily="34" charset="0"/>
              </a:rPr>
            </a:br>
            <a:r>
              <a:rPr lang="en-US" sz="2400" dirty="0">
                <a:solidFill>
                  <a:srgbClr val="999999"/>
                </a:solidFill>
                <a:latin typeface="Segoe WP" panose="020B0502040204020203" pitchFamily="34" charset="0"/>
                <a:cs typeface="Segoe WP" panose="020B0502040204020203" pitchFamily="34" charset="0"/>
              </a:rPr>
              <a:t>More than </a:t>
            </a:r>
            <a:r>
              <a:rPr lang="en-US" sz="2400" b="1" dirty="0" smtClean="0">
                <a:solidFill>
                  <a:srgbClr val="999999"/>
                </a:solidFill>
                <a:latin typeface="Segoe WP" panose="020B0502040204020203" pitchFamily="34" charset="0"/>
                <a:cs typeface="Segoe WP" panose="020B0502040204020203" pitchFamily="34" charset="0"/>
              </a:rPr>
              <a:t>125</a:t>
            </a:r>
            <a:r>
              <a:rPr lang="en-US" sz="2400" dirty="0" smtClean="0">
                <a:solidFill>
                  <a:srgbClr val="999999"/>
                </a:solidFill>
                <a:latin typeface="Segoe WP" panose="020B0502040204020203" pitchFamily="34" charset="0"/>
                <a:cs typeface="Segoe WP" panose="020B0502040204020203" pitchFamily="34" charset="0"/>
              </a:rPr>
              <a:t> </a:t>
            </a:r>
            <a:r>
              <a:rPr lang="en-US" sz="2400" dirty="0">
                <a:solidFill>
                  <a:srgbClr val="999999"/>
                </a:solidFill>
                <a:latin typeface="Segoe WP" panose="020B0502040204020203" pitchFamily="34" charset="0"/>
                <a:cs typeface="Segoe WP" panose="020B0502040204020203" pitchFamily="34" charset="0"/>
              </a:rPr>
              <a:t>files of code </a:t>
            </a:r>
            <a:br>
              <a:rPr lang="en-US" sz="2400" dirty="0">
                <a:solidFill>
                  <a:srgbClr val="999999"/>
                </a:solidFill>
                <a:latin typeface="Segoe WP" panose="020B0502040204020203" pitchFamily="34" charset="0"/>
                <a:cs typeface="Segoe WP" panose="020B0502040204020203" pitchFamily="34" charset="0"/>
              </a:rPr>
            </a:br>
            <a:r>
              <a:rPr lang="en-US" sz="2400" dirty="0">
                <a:solidFill>
                  <a:srgbClr val="999999"/>
                </a:solidFill>
                <a:latin typeface="Segoe WP" panose="020B0502040204020203" pitchFamily="34" charset="0"/>
                <a:cs typeface="Segoe WP" panose="020B0502040204020203" pitchFamily="34" charset="0"/>
              </a:rPr>
              <a:t>More than </a:t>
            </a:r>
            <a:r>
              <a:rPr lang="en-US" sz="2400" b="1" dirty="0" smtClean="0">
                <a:solidFill>
                  <a:srgbClr val="999999"/>
                </a:solidFill>
                <a:latin typeface="Segoe WP" panose="020B0502040204020203" pitchFamily="34" charset="0"/>
                <a:cs typeface="Segoe WP" panose="020B0502040204020203" pitchFamily="34" charset="0"/>
              </a:rPr>
              <a:t>330 </a:t>
            </a:r>
            <a:r>
              <a:rPr lang="en-US" sz="2400" dirty="0" smtClean="0">
                <a:solidFill>
                  <a:srgbClr val="999999"/>
                </a:solidFill>
                <a:latin typeface="Segoe WP" panose="020B0502040204020203" pitchFamily="34" charset="0"/>
                <a:cs typeface="Segoe WP" panose="020B0502040204020203" pitchFamily="34" charset="0"/>
              </a:rPr>
              <a:t>forks </a:t>
            </a:r>
            <a:r>
              <a:rPr lang="en-US" sz="2400" dirty="0">
                <a:solidFill>
                  <a:srgbClr val="999999"/>
                </a:solidFill>
                <a:latin typeface="Segoe WP" panose="020B0502040204020203" pitchFamily="34" charset="0"/>
                <a:cs typeface="Segoe WP" panose="020B0502040204020203" pitchFamily="34" charset="0"/>
              </a:rPr>
              <a:t/>
            </a:r>
            <a:br>
              <a:rPr lang="en-US" sz="2400" dirty="0">
                <a:solidFill>
                  <a:srgbClr val="999999"/>
                </a:solidFill>
                <a:latin typeface="Segoe WP" panose="020B0502040204020203" pitchFamily="34" charset="0"/>
                <a:cs typeface="Segoe WP" panose="020B0502040204020203" pitchFamily="34" charset="0"/>
              </a:rPr>
            </a:br>
            <a:r>
              <a:rPr lang="en-US" sz="2400" dirty="0">
                <a:solidFill>
                  <a:srgbClr val="999999"/>
                </a:solidFill>
                <a:latin typeface="Segoe WP" panose="020B0502040204020203" pitchFamily="34" charset="0"/>
                <a:cs typeface="Segoe WP" panose="020B0502040204020203" pitchFamily="34" charset="0"/>
              </a:rPr>
              <a:t>A bandwidth of </a:t>
            </a:r>
            <a:r>
              <a:rPr lang="en-US" sz="2400" b="1" dirty="0">
                <a:solidFill>
                  <a:srgbClr val="999999"/>
                </a:solidFill>
                <a:latin typeface="Segoe WP" panose="020B0502040204020203" pitchFamily="34" charset="0"/>
                <a:cs typeface="Segoe WP" panose="020B0502040204020203" pitchFamily="34" charset="0"/>
              </a:rPr>
              <a:t>1 TB</a:t>
            </a:r>
            <a:r>
              <a:rPr lang="en-US" sz="2400" dirty="0">
                <a:solidFill>
                  <a:srgbClr val="999999"/>
                </a:solidFill>
                <a:latin typeface="Segoe WP" panose="020B0502040204020203" pitchFamily="34" charset="0"/>
                <a:cs typeface="Segoe WP" panose="020B0502040204020203" pitchFamily="34" charset="0"/>
              </a:rPr>
              <a:t> per month for the website </a:t>
            </a:r>
            <a:br>
              <a:rPr lang="en-US" sz="2400" dirty="0">
                <a:solidFill>
                  <a:srgbClr val="999999"/>
                </a:solidFill>
                <a:latin typeface="Segoe WP" panose="020B0502040204020203" pitchFamily="34" charset="0"/>
                <a:cs typeface="Segoe WP" panose="020B0502040204020203" pitchFamily="34" charset="0"/>
              </a:rPr>
            </a:br>
            <a:r>
              <a:rPr lang="en-US" sz="2400" b="1" dirty="0">
                <a:solidFill>
                  <a:srgbClr val="999999"/>
                </a:solidFill>
                <a:latin typeface="Segoe WP" panose="020B0502040204020203" pitchFamily="34" charset="0"/>
                <a:cs typeface="Segoe WP" panose="020B0502040204020203" pitchFamily="34" charset="0"/>
              </a:rPr>
              <a:t>1.3GB </a:t>
            </a:r>
            <a:r>
              <a:rPr lang="en-US" sz="2400" dirty="0">
                <a:solidFill>
                  <a:srgbClr val="999999"/>
                </a:solidFill>
                <a:latin typeface="Segoe WP" panose="020B0502040204020203" pitchFamily="34" charset="0"/>
                <a:cs typeface="Segoe WP" panose="020B0502040204020203" pitchFamily="34" charset="0"/>
              </a:rPr>
              <a:t>(Code and samples) </a:t>
            </a:r>
            <a:r>
              <a:rPr lang="en-US" sz="5400" dirty="0">
                <a:solidFill>
                  <a:srgbClr val="999999"/>
                </a:solidFill>
                <a:latin typeface="Segoe WP" panose="020B0502040204020203" pitchFamily="34" charset="0"/>
                <a:cs typeface="Segoe WP" panose="020B0502040204020203" pitchFamily="34" charset="0"/>
              </a:rPr>
              <a:t/>
            </a:r>
            <a:br>
              <a:rPr lang="en-US" sz="5400" dirty="0">
                <a:solidFill>
                  <a:srgbClr val="999999"/>
                </a:solidFill>
                <a:latin typeface="Segoe WP" panose="020B0502040204020203" pitchFamily="34" charset="0"/>
                <a:cs typeface="Segoe WP" panose="020B0502040204020203" pitchFamily="34" charset="0"/>
              </a:rPr>
            </a:br>
            <a:endParaRPr lang="en-US" sz="2400" dirty="0">
              <a:latin typeface="Segoe WP" panose="020B0502040204020203" pitchFamily="34" charset="0"/>
              <a:cs typeface="Segoe WP" panose="020B0502040204020203" pitchFamily="34" charset="0"/>
            </a:endParaRPr>
          </a:p>
        </p:txBody>
      </p:sp>
      <p:pic>
        <p:nvPicPr>
          <p:cNvPr id="4" name="Picture 3"/>
          <p:cNvPicPr>
            <a:picLocks noChangeAspect="1"/>
          </p:cNvPicPr>
          <p:nvPr/>
        </p:nvPicPr>
        <p:blipFill>
          <a:blip r:embed="rId3">
            <a:duotone>
              <a:prstClr val="black"/>
              <a:srgbClr val="5BD999">
                <a:tint val="45000"/>
                <a:satMod val="400000"/>
              </a:srgbClr>
            </a:duotone>
            <a:extLst>
              <a:ext uri="{28A0092B-C50C-407E-A947-70E740481C1C}">
                <a14:useLocalDpi xmlns:a14="http://schemas.microsoft.com/office/drawing/2010/main"/>
              </a:ext>
            </a:extLst>
          </a:blip>
          <a:stretch>
            <a:fillRect/>
          </a:stretch>
        </p:blipFill>
        <p:spPr bwMode="invGray">
          <a:xfrm>
            <a:off x="6629400" y="971550"/>
            <a:ext cx="2341676" cy="2692927"/>
          </a:xfrm>
          <a:prstGeom prst="rect">
            <a:avLst/>
          </a:prstGeom>
        </p:spPr>
      </p:pic>
      <p:sp>
        <p:nvSpPr>
          <p:cNvPr id="7" name="Title 6"/>
          <p:cNvSpPr>
            <a:spLocks noGrp="1"/>
          </p:cNvSpPr>
          <p:nvPr>
            <p:ph type="title"/>
          </p:nvPr>
        </p:nvSpPr>
        <p:spPr/>
        <p:txBody>
          <a:bodyPr/>
          <a:lstStyle/>
          <a:p>
            <a:r>
              <a:rPr lang="en-US" dirty="0" smtClean="0">
                <a:latin typeface="Segoe WP" panose="020B0502040204020203" pitchFamily="34" charset="0"/>
                <a:cs typeface="Segoe WP" panose="020B0502040204020203" pitchFamily="34" charset="0"/>
              </a:rPr>
              <a:t>BABYLON</a:t>
            </a:r>
            <a:r>
              <a:rPr lang="en-US" dirty="0" smtClean="0">
                <a:solidFill>
                  <a:srgbClr val="5BD999"/>
                </a:solidFill>
                <a:latin typeface="Segoe WP" panose="020B0502040204020203" pitchFamily="34" charset="0"/>
                <a:cs typeface="Segoe WP" panose="020B0502040204020203" pitchFamily="34" charset="0"/>
              </a:rPr>
              <a:t>.JS</a:t>
            </a:r>
            <a:r>
              <a:rPr lang="en-US" dirty="0" smtClean="0">
                <a:latin typeface="Segoe WP" panose="020B0502040204020203" pitchFamily="34" charset="0"/>
                <a:cs typeface="Segoe WP" panose="020B0502040204020203" pitchFamily="34" charset="0"/>
              </a:rPr>
              <a:t>…</a:t>
            </a:r>
            <a:endParaRPr lang="en-US" dirty="0">
              <a:latin typeface="Segoe WP" panose="020B0502040204020203" pitchFamily="34" charset="0"/>
              <a:cs typeface="Segoe WP" panose="020B0502040204020203" pitchFamily="34" charset="0"/>
            </a:endParaRPr>
          </a:p>
        </p:txBody>
      </p:sp>
    </p:spTree>
    <p:extLst>
      <p:ext uri="{BB962C8B-B14F-4D97-AF65-F5344CB8AC3E}">
        <p14:creationId xmlns:p14="http://schemas.microsoft.com/office/powerpoint/2010/main" val="3278328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dirty="0">
                <a:solidFill>
                  <a:srgbClr val="404040"/>
                </a:solidFill>
                <a:latin typeface="Segoe WP" panose="020B0502040204020203" pitchFamily="34" charset="0"/>
                <a:cs typeface="Segoe WP" panose="020B0502040204020203" pitchFamily="34" charset="0"/>
              </a:rPr>
              <a:t>HOW TO USE </a:t>
            </a:r>
            <a:r>
              <a:rPr lang="en-US" dirty="0">
                <a:solidFill>
                  <a:srgbClr val="5BD999"/>
                </a:solidFill>
                <a:latin typeface="Segoe WP" panose="020B0502040204020203" pitchFamily="34" charset="0"/>
                <a:cs typeface="Segoe WP" panose="020B0502040204020203" pitchFamily="34" charset="0"/>
              </a:rPr>
              <a:t>BABYLON.JS?</a:t>
            </a:r>
            <a:endParaRPr lang="en-US" dirty="0">
              <a:solidFill>
                <a:srgbClr val="404040"/>
              </a:solidFill>
              <a:latin typeface="Segoe WP" panose="020B0502040204020203" pitchFamily="34" charset="0"/>
              <a:cs typeface="Segoe WP" panose="020B0502040204020203" pitchFamily="34" charset="0"/>
            </a:endParaRPr>
          </a:p>
        </p:txBody>
      </p:sp>
      <p:sp>
        <p:nvSpPr>
          <p:cNvPr id="3" name="Content Placeholder 2"/>
          <p:cNvSpPr>
            <a:spLocks noGrp="1"/>
          </p:cNvSpPr>
          <p:nvPr>
            <p:ph idx="1"/>
          </p:nvPr>
        </p:nvSpPr>
        <p:spPr/>
        <p:txBody>
          <a:bodyPr/>
          <a:lstStyle/>
          <a:p>
            <a:pPr marL="0" indent="0">
              <a:buNone/>
            </a:pPr>
            <a:r>
              <a:rPr lang="en-US" sz="2000" dirty="0">
                <a:solidFill>
                  <a:srgbClr val="999999"/>
                </a:solidFill>
                <a:latin typeface="Segoe WP" panose="020B0502040204020203" pitchFamily="34" charset="0"/>
                <a:cs typeface="Segoe WP" panose="020B0502040204020203" pitchFamily="34" charset="0"/>
              </a:rPr>
              <a:t>Open source project (Available on </a:t>
            </a:r>
            <a:r>
              <a:rPr lang="en-US" sz="2000" dirty="0" err="1" smtClean="0">
                <a:solidFill>
                  <a:srgbClr val="999999"/>
                </a:solidFill>
                <a:latin typeface="Segoe WP" panose="020B0502040204020203" pitchFamily="34" charset="0"/>
                <a:cs typeface="Segoe WP" panose="020B0502040204020203" pitchFamily="34" charset="0"/>
              </a:rPr>
              <a:t>Github</a:t>
            </a:r>
            <a:r>
              <a:rPr lang="en-US" sz="2000" dirty="0" smtClean="0">
                <a:solidFill>
                  <a:srgbClr val="999999"/>
                </a:solidFill>
                <a:latin typeface="Segoe WP" panose="020B0502040204020203" pitchFamily="34" charset="0"/>
                <a:cs typeface="Segoe WP" panose="020B0502040204020203" pitchFamily="34" charset="0"/>
              </a:rPr>
              <a:t>)</a:t>
            </a:r>
          </a:p>
          <a:p>
            <a:pPr marL="0" indent="0">
              <a:buNone/>
            </a:pPr>
            <a:r>
              <a:rPr lang="en-US" sz="2800" b="1" dirty="0" smtClean="0">
                <a:solidFill>
                  <a:srgbClr val="999999"/>
                </a:solidFill>
                <a:latin typeface="Segoe WP" panose="020B0502040204020203" pitchFamily="34" charset="0"/>
                <a:cs typeface="Segoe WP" panose="020B0502040204020203" pitchFamily="34" charset="0"/>
              </a:rPr>
              <a:t>http</a:t>
            </a:r>
            <a:r>
              <a:rPr lang="en-US" sz="2800" b="1" dirty="0">
                <a:solidFill>
                  <a:srgbClr val="999999"/>
                </a:solidFill>
                <a:latin typeface="Segoe WP" panose="020B0502040204020203" pitchFamily="34" charset="0"/>
                <a:cs typeface="Segoe WP" panose="020B0502040204020203" pitchFamily="34" charset="0"/>
              </a:rPr>
              <a:t>://</a:t>
            </a:r>
            <a:r>
              <a:rPr lang="en-US" sz="2800" b="1" dirty="0" smtClean="0">
                <a:solidFill>
                  <a:srgbClr val="999999"/>
                </a:solidFill>
                <a:latin typeface="Segoe WP" panose="020B0502040204020203" pitchFamily="34" charset="0"/>
                <a:cs typeface="Segoe WP" panose="020B0502040204020203" pitchFamily="34" charset="0"/>
              </a:rPr>
              <a:t>www.babylonjs.com</a:t>
            </a:r>
          </a:p>
          <a:p>
            <a:pPr marL="0" indent="0">
              <a:buNone/>
            </a:pPr>
            <a:r>
              <a:rPr lang="en-US" sz="2800" b="1" dirty="0" smtClean="0">
                <a:solidFill>
                  <a:srgbClr val="999999"/>
                </a:solidFill>
                <a:latin typeface="Segoe WP" panose="020B0502040204020203" pitchFamily="34" charset="0"/>
                <a:cs typeface="Segoe WP" panose="020B0502040204020203" pitchFamily="34" charset="0"/>
              </a:rPr>
              <a:t>https</a:t>
            </a:r>
            <a:r>
              <a:rPr lang="en-US" sz="2800" b="1" dirty="0">
                <a:solidFill>
                  <a:srgbClr val="999999"/>
                </a:solidFill>
                <a:latin typeface="Segoe WP" panose="020B0502040204020203" pitchFamily="34" charset="0"/>
                <a:cs typeface="Segoe WP" panose="020B0502040204020203" pitchFamily="34" charset="0"/>
              </a:rPr>
              <a:t>://github.com/babylonjs/babylon.js</a:t>
            </a:r>
          </a:p>
          <a:p>
            <a:pPr algn="ctr"/>
            <a:endParaRPr lang="en-US" sz="2000" b="1" dirty="0">
              <a:solidFill>
                <a:srgbClr val="999999"/>
              </a:solidFill>
              <a:latin typeface="Segoe WP" panose="020B0502040204020203" pitchFamily="34" charset="0"/>
              <a:cs typeface="Segoe WP" panose="020B0502040204020203" pitchFamily="34" charset="0"/>
            </a:endParaRPr>
          </a:p>
          <a:p>
            <a:pPr marL="0" indent="0">
              <a:buNone/>
            </a:pPr>
            <a:r>
              <a:rPr lang="en-US" sz="2000" dirty="0">
                <a:solidFill>
                  <a:srgbClr val="999999"/>
                </a:solidFill>
                <a:latin typeface="Segoe WP" panose="020B0502040204020203" pitchFamily="34" charset="0"/>
                <a:cs typeface="Segoe WP" panose="020B0502040204020203" pitchFamily="34" charset="0"/>
              </a:rPr>
              <a:t>How to use it? </a:t>
            </a:r>
            <a:r>
              <a:rPr lang="en-US" sz="2000" b="1" dirty="0">
                <a:solidFill>
                  <a:srgbClr val="999999"/>
                </a:solidFill>
                <a:latin typeface="Segoe WP" panose="020B0502040204020203" pitchFamily="34" charset="0"/>
                <a:cs typeface="Segoe WP" panose="020B0502040204020203" pitchFamily="34" charset="0"/>
              </a:rPr>
              <a:t>Include</a:t>
            </a:r>
            <a:r>
              <a:rPr lang="en-US" sz="2000" dirty="0">
                <a:solidFill>
                  <a:srgbClr val="999999"/>
                </a:solidFill>
                <a:latin typeface="Segoe WP" panose="020B0502040204020203" pitchFamily="34" charset="0"/>
                <a:cs typeface="Segoe WP" panose="020B0502040204020203" pitchFamily="34" charset="0"/>
              </a:rPr>
              <a:t> one file and you’re ready to go!</a:t>
            </a:r>
          </a:p>
          <a:p>
            <a:endParaRPr lang="en-US" sz="2000" dirty="0">
              <a:solidFill>
                <a:srgbClr val="999999"/>
              </a:solidFill>
              <a:latin typeface="Segoe WP" panose="020B0502040204020203" pitchFamily="34" charset="0"/>
              <a:cs typeface="Segoe WP" panose="020B0502040204020203" pitchFamily="34" charset="0"/>
            </a:endParaRPr>
          </a:p>
          <a:p>
            <a:pPr marL="0" indent="0">
              <a:buNone/>
            </a:pPr>
            <a:r>
              <a:rPr lang="en-US" sz="2000" dirty="0">
                <a:solidFill>
                  <a:srgbClr val="999999"/>
                </a:solidFill>
                <a:latin typeface="Segoe WP" panose="020B0502040204020203" pitchFamily="34" charset="0"/>
                <a:cs typeface="Segoe WP" panose="020B0502040204020203" pitchFamily="34" charset="0"/>
              </a:rPr>
              <a:t>To start Babylon.js, you’ve just need to create an </a:t>
            </a:r>
            <a:r>
              <a:rPr lang="en-US" sz="2000" b="1" dirty="0">
                <a:solidFill>
                  <a:srgbClr val="999999"/>
                </a:solidFill>
                <a:latin typeface="Segoe WP" panose="020B0502040204020203" pitchFamily="34" charset="0"/>
                <a:cs typeface="Segoe WP" panose="020B0502040204020203" pitchFamily="34" charset="0"/>
              </a:rPr>
              <a:t>engine</a:t>
            </a:r>
            <a:r>
              <a:rPr lang="en-US" sz="2000" dirty="0">
                <a:solidFill>
                  <a:srgbClr val="999999"/>
                </a:solidFill>
                <a:latin typeface="Segoe WP" panose="020B0502040204020203" pitchFamily="34" charset="0"/>
                <a:cs typeface="Segoe WP" panose="020B0502040204020203" pitchFamily="34" charset="0"/>
              </a:rPr>
              <a:t> object:</a:t>
            </a:r>
          </a:p>
          <a:p>
            <a:endParaRPr lang="en-US" sz="2000" dirty="0"/>
          </a:p>
        </p:txBody>
      </p:sp>
      <p:sp>
        <p:nvSpPr>
          <p:cNvPr id="8" name="TextBox 7"/>
          <p:cNvSpPr txBox="1"/>
          <p:nvPr/>
        </p:nvSpPr>
        <p:spPr>
          <a:xfrm>
            <a:off x="1828800" y="3327514"/>
            <a:ext cx="5328592" cy="400110"/>
          </a:xfrm>
          <a:prstGeom prst="rect">
            <a:avLst/>
          </a:prstGeom>
          <a:noFill/>
        </p:spPr>
        <p:txBody>
          <a:bodyPr wrap="square" rtlCol="0">
            <a:spAutoFit/>
          </a:bodyPr>
          <a:lstStyle/>
          <a:p>
            <a:pPr algn="ctr"/>
            <a:r>
              <a:rPr lang="fr-FR" sz="2000" dirty="0">
                <a:solidFill>
                  <a:schemeClr val="tx1">
                    <a:lumMod val="75000"/>
                    <a:lumOff val="25000"/>
                  </a:schemeClr>
                </a:solidFill>
                <a:latin typeface="Consolas" panose="020B0609020204030204" pitchFamily="49" charset="0"/>
                <a:cs typeface="Consolas" panose="020B0609020204030204" pitchFamily="49" charset="0"/>
              </a:rPr>
              <a:t>&lt;script </a:t>
            </a:r>
            <a:r>
              <a:rPr lang="fr-FR" sz="2000" dirty="0" err="1">
                <a:solidFill>
                  <a:schemeClr val="tx1">
                    <a:lumMod val="75000"/>
                    <a:lumOff val="25000"/>
                  </a:schemeClr>
                </a:solidFill>
                <a:latin typeface="Consolas" panose="020B0609020204030204" pitchFamily="49" charset="0"/>
                <a:cs typeface="Consolas" panose="020B0609020204030204" pitchFamily="49" charset="0"/>
              </a:rPr>
              <a:t>src</a:t>
            </a:r>
            <a:r>
              <a:rPr lang="fr-FR" sz="2000" dirty="0">
                <a:solidFill>
                  <a:schemeClr val="tx1">
                    <a:lumMod val="75000"/>
                    <a:lumOff val="25000"/>
                  </a:schemeClr>
                </a:solidFill>
                <a:latin typeface="Consolas" panose="020B0609020204030204" pitchFamily="49" charset="0"/>
                <a:cs typeface="Consolas" panose="020B0609020204030204" pitchFamily="49" charset="0"/>
              </a:rPr>
              <a:t>="</a:t>
            </a:r>
            <a:r>
              <a:rPr lang="fr-FR" sz="2000" b="1" dirty="0">
                <a:solidFill>
                  <a:schemeClr val="tx1">
                    <a:lumMod val="75000"/>
                    <a:lumOff val="25000"/>
                  </a:schemeClr>
                </a:solidFill>
                <a:latin typeface="Consolas" panose="020B0609020204030204" pitchFamily="49" charset="0"/>
                <a:cs typeface="Consolas" panose="020B0609020204030204" pitchFamily="49" charset="0"/>
              </a:rPr>
              <a:t>babylon.js</a:t>
            </a:r>
            <a:r>
              <a:rPr lang="fr-FR" sz="2000" dirty="0">
                <a:solidFill>
                  <a:schemeClr val="tx1">
                    <a:lumMod val="75000"/>
                    <a:lumOff val="25000"/>
                  </a:schemeClr>
                </a:solidFill>
                <a:latin typeface="Consolas" panose="020B0609020204030204" pitchFamily="49" charset="0"/>
                <a:cs typeface="Consolas" panose="020B0609020204030204" pitchFamily="49" charset="0"/>
              </a:rPr>
              <a:t>"&gt;&lt;/script&gt;</a:t>
            </a:r>
          </a:p>
        </p:txBody>
      </p:sp>
      <p:sp>
        <p:nvSpPr>
          <p:cNvPr id="9" name="TextBox 8"/>
          <p:cNvSpPr txBox="1"/>
          <p:nvPr/>
        </p:nvSpPr>
        <p:spPr>
          <a:xfrm>
            <a:off x="971600" y="4095750"/>
            <a:ext cx="7200800" cy="400110"/>
          </a:xfrm>
          <a:prstGeom prst="rect">
            <a:avLst/>
          </a:prstGeom>
          <a:noFill/>
        </p:spPr>
        <p:txBody>
          <a:bodyPr wrap="square" rtlCol="0">
            <a:spAutoFit/>
          </a:bodyPr>
          <a:lstStyle/>
          <a:p>
            <a:pPr algn="ctr"/>
            <a:r>
              <a:rPr lang="en-US" sz="2000" dirty="0" err="1">
                <a:solidFill>
                  <a:schemeClr val="tx1">
                    <a:lumMod val="75000"/>
                    <a:lumOff val="25000"/>
                  </a:schemeClr>
                </a:solidFill>
                <a:latin typeface="Consolas" panose="020B0609020204030204" pitchFamily="49" charset="0"/>
                <a:cs typeface="Consolas" panose="020B0609020204030204" pitchFamily="49" charset="0"/>
              </a:rPr>
              <a:t>var</a:t>
            </a:r>
            <a:r>
              <a:rPr lang="en-US" sz="2000" dirty="0">
                <a:solidFill>
                  <a:schemeClr val="tx1">
                    <a:lumMod val="75000"/>
                    <a:lumOff val="25000"/>
                  </a:schemeClr>
                </a:solidFill>
                <a:latin typeface="Consolas" panose="020B0609020204030204" pitchFamily="49" charset="0"/>
                <a:cs typeface="Consolas" panose="020B0609020204030204" pitchFamily="49" charset="0"/>
              </a:rPr>
              <a:t> engine = new </a:t>
            </a:r>
            <a:r>
              <a:rPr lang="en-US" sz="2000" b="1" dirty="0" err="1">
                <a:solidFill>
                  <a:schemeClr val="tx1">
                    <a:lumMod val="75000"/>
                    <a:lumOff val="25000"/>
                  </a:schemeClr>
                </a:solidFill>
                <a:latin typeface="Consolas" panose="020B0609020204030204" pitchFamily="49" charset="0"/>
                <a:cs typeface="Consolas" panose="020B0609020204030204" pitchFamily="49" charset="0"/>
              </a:rPr>
              <a:t>BABYLON.Engine</a:t>
            </a:r>
            <a:r>
              <a:rPr lang="en-US" sz="2000" dirty="0">
                <a:solidFill>
                  <a:schemeClr val="tx1">
                    <a:lumMod val="75000"/>
                    <a:lumOff val="25000"/>
                  </a:schemeClr>
                </a:solidFill>
                <a:latin typeface="Consolas" panose="020B0609020204030204" pitchFamily="49" charset="0"/>
                <a:cs typeface="Consolas" panose="020B0609020204030204" pitchFamily="49" charset="0"/>
              </a:rPr>
              <a:t>(canvas, true);</a:t>
            </a:r>
            <a:endParaRPr lang="fr-FR" sz="2000" dirty="0">
              <a:solidFill>
                <a:schemeClr val="tx1">
                  <a:lumMod val="75000"/>
                  <a:lumOff val="2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5572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dirty="0" smtClean="0">
                <a:solidFill>
                  <a:srgbClr val="404040"/>
                </a:solidFill>
                <a:latin typeface="Segoe WP" panose="020B0502040204020203" pitchFamily="34" charset="0"/>
                <a:cs typeface="Segoe WP" panose="020B0502040204020203" pitchFamily="34" charset="0"/>
              </a:rPr>
              <a:t>HOW TO USE </a:t>
            </a:r>
            <a:r>
              <a:rPr lang="en-US" dirty="0" smtClean="0">
                <a:solidFill>
                  <a:srgbClr val="5BD999"/>
                </a:solidFill>
                <a:latin typeface="Segoe WP" panose="020B0502040204020203" pitchFamily="34" charset="0"/>
                <a:cs typeface="Segoe WP" panose="020B0502040204020203" pitchFamily="34" charset="0"/>
              </a:rPr>
              <a:t>BABYLON.JS?</a:t>
            </a:r>
            <a:endParaRPr lang="en-US" dirty="0">
              <a:solidFill>
                <a:srgbClr val="5BD999"/>
              </a:solidFill>
              <a:latin typeface="Segoe WP" panose="020B0502040204020203" pitchFamily="34" charset="0"/>
              <a:cs typeface="Segoe WP" panose="020B0502040204020203" pitchFamily="34" charset="0"/>
            </a:endParaRPr>
          </a:p>
        </p:txBody>
      </p:sp>
      <p:sp>
        <p:nvSpPr>
          <p:cNvPr id="10" name="TextBox 9"/>
          <p:cNvSpPr txBox="1"/>
          <p:nvPr/>
        </p:nvSpPr>
        <p:spPr>
          <a:xfrm>
            <a:off x="179512" y="1131590"/>
            <a:ext cx="8784976" cy="2308324"/>
          </a:xfrm>
          <a:prstGeom prst="rect">
            <a:avLst/>
          </a:prstGeom>
          <a:noFill/>
        </p:spPr>
        <p:txBody>
          <a:bodyPr wrap="square" rtlCol="0">
            <a:spAutoFit/>
          </a:bodyPr>
          <a:lstStyle/>
          <a:p>
            <a:r>
              <a:rPr lang="en-US" dirty="0" smtClean="0">
                <a:solidFill>
                  <a:srgbClr val="999999"/>
                </a:solidFill>
                <a:latin typeface="Segoe WP" panose="020B0502040204020203" pitchFamily="34" charset="0"/>
                <a:cs typeface="Segoe WP" panose="020B0502040204020203" pitchFamily="34" charset="0"/>
              </a:rPr>
              <a:t>Babylon.js is a </a:t>
            </a:r>
            <a:r>
              <a:rPr lang="en-US" b="1" dirty="0" smtClean="0">
                <a:solidFill>
                  <a:srgbClr val="999999"/>
                </a:solidFill>
                <a:latin typeface="Segoe WP" panose="020B0502040204020203" pitchFamily="34" charset="0"/>
                <a:cs typeface="Segoe WP" panose="020B0502040204020203" pitchFamily="34" charset="0"/>
              </a:rPr>
              <a:t>scene graph</a:t>
            </a:r>
            <a:r>
              <a:rPr lang="en-US" dirty="0" smtClean="0">
                <a:solidFill>
                  <a:srgbClr val="999999"/>
                </a:solidFill>
                <a:latin typeface="Segoe WP" panose="020B0502040204020203" pitchFamily="34" charset="0"/>
                <a:cs typeface="Segoe WP" panose="020B0502040204020203" pitchFamily="34" charset="0"/>
              </a:rPr>
              <a:t>: All complex features are abstracted for </a:t>
            </a:r>
            <a:r>
              <a:rPr lang="en-US" b="1" dirty="0" smtClean="0">
                <a:solidFill>
                  <a:srgbClr val="999999"/>
                </a:solidFill>
                <a:latin typeface="Segoe WP" panose="020B0502040204020203" pitchFamily="34" charset="0"/>
                <a:cs typeface="Segoe WP" panose="020B0502040204020203" pitchFamily="34" charset="0"/>
              </a:rPr>
              <a:t>YOU</a:t>
            </a:r>
            <a:r>
              <a:rPr lang="en-US" dirty="0" smtClean="0">
                <a:solidFill>
                  <a:srgbClr val="999999"/>
                </a:solidFill>
                <a:latin typeface="Segoe WP" panose="020B0502040204020203" pitchFamily="34" charset="0"/>
                <a:cs typeface="Segoe WP" panose="020B0502040204020203" pitchFamily="34" charset="0"/>
              </a:rPr>
              <a:t>!</a:t>
            </a:r>
          </a:p>
          <a:p>
            <a:endParaRPr lang="en-US" b="1" dirty="0">
              <a:solidFill>
                <a:srgbClr val="999999"/>
              </a:solidFill>
              <a:latin typeface="Segoe WP" panose="020B0502040204020203" pitchFamily="34" charset="0"/>
              <a:cs typeface="Segoe WP" panose="020B0502040204020203" pitchFamily="34" charset="0"/>
            </a:endParaRPr>
          </a:p>
          <a:p>
            <a:endParaRPr lang="en-US" b="1" dirty="0" smtClean="0">
              <a:solidFill>
                <a:srgbClr val="999999"/>
              </a:solidFill>
              <a:latin typeface="Segoe WP" panose="020B0502040204020203" pitchFamily="34" charset="0"/>
              <a:cs typeface="Segoe WP" panose="020B0502040204020203" pitchFamily="34" charset="0"/>
            </a:endParaRPr>
          </a:p>
          <a:p>
            <a:endParaRPr lang="en-US" b="1" dirty="0">
              <a:solidFill>
                <a:srgbClr val="999999"/>
              </a:solidFill>
              <a:latin typeface="Segoe WP" panose="020B0502040204020203" pitchFamily="34" charset="0"/>
              <a:cs typeface="Segoe WP" panose="020B0502040204020203" pitchFamily="34" charset="0"/>
            </a:endParaRPr>
          </a:p>
          <a:p>
            <a:endParaRPr lang="en-US" b="1" dirty="0" smtClean="0">
              <a:solidFill>
                <a:srgbClr val="999999"/>
              </a:solidFill>
              <a:latin typeface="Segoe WP" panose="020B0502040204020203" pitchFamily="34" charset="0"/>
              <a:cs typeface="Segoe WP" panose="020B0502040204020203" pitchFamily="34" charset="0"/>
            </a:endParaRPr>
          </a:p>
          <a:p>
            <a:endParaRPr lang="en-US" b="1" dirty="0">
              <a:solidFill>
                <a:srgbClr val="999999"/>
              </a:solidFill>
              <a:latin typeface="Segoe WP" panose="020B0502040204020203" pitchFamily="34" charset="0"/>
              <a:cs typeface="Segoe WP" panose="020B0502040204020203" pitchFamily="34" charset="0"/>
            </a:endParaRPr>
          </a:p>
          <a:p>
            <a:endParaRPr lang="en-US" b="1" dirty="0" smtClean="0">
              <a:solidFill>
                <a:srgbClr val="999999"/>
              </a:solidFill>
              <a:latin typeface="Segoe WP" panose="020B0502040204020203" pitchFamily="34" charset="0"/>
              <a:cs typeface="Segoe WP" panose="020B0502040204020203" pitchFamily="34" charset="0"/>
            </a:endParaRPr>
          </a:p>
          <a:p>
            <a:r>
              <a:rPr lang="en-US" dirty="0" smtClean="0">
                <a:solidFill>
                  <a:srgbClr val="999999"/>
                </a:solidFill>
                <a:latin typeface="Segoe WP" panose="020B0502040204020203" pitchFamily="34" charset="0"/>
                <a:cs typeface="Segoe WP" panose="020B0502040204020203" pitchFamily="34" charset="0"/>
              </a:rPr>
              <a:t>Handling </a:t>
            </a:r>
            <a:r>
              <a:rPr lang="en-US" b="1" dirty="0" smtClean="0">
                <a:solidFill>
                  <a:srgbClr val="999999"/>
                </a:solidFill>
                <a:latin typeface="Segoe WP" panose="020B0502040204020203" pitchFamily="34" charset="0"/>
                <a:cs typeface="Segoe WP" panose="020B0502040204020203" pitchFamily="34" charset="0"/>
              </a:rPr>
              <a:t>rendering</a:t>
            </a:r>
            <a:r>
              <a:rPr lang="en-US" dirty="0" smtClean="0">
                <a:solidFill>
                  <a:srgbClr val="999999"/>
                </a:solidFill>
                <a:latin typeface="Segoe WP" panose="020B0502040204020203" pitchFamily="34" charset="0"/>
                <a:cs typeface="Segoe WP" panose="020B0502040204020203" pitchFamily="34" charset="0"/>
              </a:rPr>
              <a:t> can be done in one line:</a:t>
            </a:r>
          </a:p>
        </p:txBody>
      </p:sp>
      <p:sp>
        <p:nvSpPr>
          <p:cNvPr id="11" name="TextBox 10"/>
          <p:cNvSpPr txBox="1"/>
          <p:nvPr/>
        </p:nvSpPr>
        <p:spPr>
          <a:xfrm>
            <a:off x="179512" y="1635646"/>
            <a:ext cx="8784976" cy="1169551"/>
          </a:xfrm>
          <a:prstGeom prst="rect">
            <a:avLst/>
          </a:prstGeom>
          <a:noFill/>
        </p:spPr>
        <p:txBody>
          <a:bodyPr wrap="square" rtlCol="0">
            <a:spAutoFit/>
          </a:bodyPr>
          <a:lstStyle/>
          <a:p>
            <a:r>
              <a:rPr lang="fr-FR" sz="1400" dirty="0">
                <a:solidFill>
                  <a:schemeClr val="tx1">
                    <a:lumMod val="75000"/>
                    <a:lumOff val="25000"/>
                  </a:schemeClr>
                </a:solidFill>
                <a:latin typeface="Consolas" panose="020B0609020204030204" pitchFamily="49" charset="0"/>
                <a:cs typeface="Consolas" panose="020B0609020204030204" pitchFamily="49" charset="0"/>
              </a:rPr>
              <a:t>var </a:t>
            </a:r>
            <a:r>
              <a:rPr lang="fr-FR" sz="1400" dirty="0" err="1">
                <a:solidFill>
                  <a:schemeClr val="tx1">
                    <a:lumMod val="75000"/>
                    <a:lumOff val="25000"/>
                  </a:schemeClr>
                </a:solidFill>
                <a:latin typeface="Consolas" panose="020B0609020204030204" pitchFamily="49" charset="0"/>
                <a:cs typeface="Consolas" panose="020B0609020204030204" pitchFamily="49" charset="0"/>
              </a:rPr>
              <a:t>scene</a:t>
            </a:r>
            <a:r>
              <a:rPr lang="fr-FR" sz="1400" dirty="0">
                <a:solidFill>
                  <a:schemeClr val="tx1">
                    <a:lumMod val="75000"/>
                    <a:lumOff val="25000"/>
                  </a:schemeClr>
                </a:solidFill>
                <a:latin typeface="Consolas" panose="020B0609020204030204" pitchFamily="49" charset="0"/>
                <a:cs typeface="Consolas" panose="020B0609020204030204" pitchFamily="49" charset="0"/>
              </a:rPr>
              <a:t> = new </a:t>
            </a:r>
            <a:r>
              <a:rPr lang="fr-FR" sz="1400" b="1" dirty="0" err="1">
                <a:solidFill>
                  <a:schemeClr val="tx1">
                    <a:lumMod val="75000"/>
                    <a:lumOff val="25000"/>
                  </a:schemeClr>
                </a:solidFill>
                <a:latin typeface="Consolas" panose="020B0609020204030204" pitchFamily="49" charset="0"/>
                <a:cs typeface="Consolas" panose="020B0609020204030204" pitchFamily="49" charset="0"/>
              </a:rPr>
              <a:t>BABYLON.Scene</a:t>
            </a:r>
            <a:r>
              <a:rPr lang="fr-FR" sz="1400" dirty="0">
                <a:solidFill>
                  <a:schemeClr val="tx1">
                    <a:lumMod val="75000"/>
                    <a:lumOff val="25000"/>
                  </a:schemeClr>
                </a:solidFill>
                <a:latin typeface="Consolas" panose="020B0609020204030204" pitchFamily="49" charset="0"/>
                <a:cs typeface="Consolas" panose="020B0609020204030204" pitchFamily="49" charset="0"/>
              </a:rPr>
              <a:t>(</a:t>
            </a:r>
            <a:r>
              <a:rPr lang="fr-FR" sz="1400" dirty="0" err="1">
                <a:solidFill>
                  <a:schemeClr val="tx1">
                    <a:lumMod val="75000"/>
                    <a:lumOff val="25000"/>
                  </a:schemeClr>
                </a:solidFill>
                <a:latin typeface="Consolas" panose="020B0609020204030204" pitchFamily="49" charset="0"/>
                <a:cs typeface="Consolas" panose="020B0609020204030204" pitchFamily="49" charset="0"/>
              </a:rPr>
              <a:t>engine</a:t>
            </a:r>
            <a:r>
              <a:rPr lang="fr-FR" sz="1400" dirty="0">
                <a:solidFill>
                  <a:schemeClr val="tx1">
                    <a:lumMod val="75000"/>
                    <a:lumOff val="25000"/>
                  </a:schemeClr>
                </a:solidFill>
                <a:latin typeface="Consolas" panose="020B0609020204030204" pitchFamily="49" charset="0"/>
                <a:cs typeface="Consolas" panose="020B0609020204030204" pitchFamily="49" charset="0"/>
              </a:rPr>
              <a:t>);</a:t>
            </a:r>
          </a:p>
          <a:p>
            <a:endParaRPr lang="fr-FR" sz="1400" dirty="0">
              <a:solidFill>
                <a:schemeClr val="tx1">
                  <a:lumMod val="75000"/>
                  <a:lumOff val="25000"/>
                </a:schemeClr>
              </a:solidFill>
              <a:latin typeface="Consolas" panose="020B0609020204030204" pitchFamily="49" charset="0"/>
              <a:cs typeface="Consolas" panose="020B0609020204030204" pitchFamily="49" charset="0"/>
            </a:endParaRPr>
          </a:p>
          <a:p>
            <a:r>
              <a:rPr lang="fr-FR" sz="1400" dirty="0">
                <a:solidFill>
                  <a:schemeClr val="tx1">
                    <a:lumMod val="75000"/>
                    <a:lumOff val="25000"/>
                  </a:schemeClr>
                </a:solidFill>
                <a:latin typeface="Consolas" panose="020B0609020204030204" pitchFamily="49" charset="0"/>
                <a:cs typeface="Consolas" panose="020B0609020204030204" pitchFamily="49" charset="0"/>
              </a:rPr>
              <a:t>var camera = new </a:t>
            </a:r>
            <a:r>
              <a:rPr lang="fr-FR" sz="1400" b="1" dirty="0" err="1">
                <a:solidFill>
                  <a:schemeClr val="tx1">
                    <a:lumMod val="75000"/>
                    <a:lumOff val="25000"/>
                  </a:schemeClr>
                </a:solidFill>
                <a:latin typeface="Consolas" panose="020B0609020204030204" pitchFamily="49" charset="0"/>
                <a:cs typeface="Consolas" panose="020B0609020204030204" pitchFamily="49" charset="0"/>
              </a:rPr>
              <a:t>BABYLON.FreeCamera</a:t>
            </a:r>
            <a:r>
              <a:rPr lang="fr-FR" sz="1400" dirty="0">
                <a:solidFill>
                  <a:schemeClr val="tx1">
                    <a:lumMod val="75000"/>
                    <a:lumOff val="25000"/>
                  </a:schemeClr>
                </a:solidFill>
                <a:latin typeface="Consolas" panose="020B0609020204030204" pitchFamily="49" charset="0"/>
                <a:cs typeface="Consolas" panose="020B0609020204030204" pitchFamily="49" charset="0"/>
              </a:rPr>
              <a:t>("Camera", new BABYLON.Vector3(0, 0, -10), </a:t>
            </a:r>
            <a:r>
              <a:rPr lang="fr-FR" sz="1400" dirty="0" err="1">
                <a:solidFill>
                  <a:schemeClr val="tx1">
                    <a:lumMod val="75000"/>
                    <a:lumOff val="25000"/>
                  </a:schemeClr>
                </a:solidFill>
                <a:latin typeface="Consolas" panose="020B0609020204030204" pitchFamily="49" charset="0"/>
                <a:cs typeface="Consolas" panose="020B0609020204030204" pitchFamily="49" charset="0"/>
              </a:rPr>
              <a:t>scene</a:t>
            </a:r>
            <a:r>
              <a:rPr lang="fr-FR" sz="1400" dirty="0">
                <a:solidFill>
                  <a:schemeClr val="tx1">
                    <a:lumMod val="75000"/>
                    <a:lumOff val="25000"/>
                  </a:schemeClr>
                </a:solidFill>
                <a:latin typeface="Consolas" panose="020B0609020204030204" pitchFamily="49" charset="0"/>
                <a:cs typeface="Consolas" panose="020B0609020204030204" pitchFamily="49" charset="0"/>
              </a:rPr>
              <a:t>);</a:t>
            </a:r>
          </a:p>
          <a:p>
            <a:r>
              <a:rPr lang="fr-FR" sz="1400" dirty="0">
                <a:solidFill>
                  <a:schemeClr val="tx1">
                    <a:lumMod val="75000"/>
                    <a:lumOff val="25000"/>
                  </a:schemeClr>
                </a:solidFill>
                <a:latin typeface="Consolas" panose="020B0609020204030204" pitchFamily="49" charset="0"/>
                <a:cs typeface="Consolas" panose="020B0609020204030204" pitchFamily="49" charset="0"/>
              </a:rPr>
              <a:t>var light0 = new </a:t>
            </a:r>
            <a:r>
              <a:rPr lang="fr-FR" sz="1400" b="1" dirty="0" err="1">
                <a:solidFill>
                  <a:schemeClr val="tx1">
                    <a:lumMod val="75000"/>
                    <a:lumOff val="25000"/>
                  </a:schemeClr>
                </a:solidFill>
                <a:latin typeface="Consolas" panose="020B0609020204030204" pitchFamily="49" charset="0"/>
                <a:cs typeface="Consolas" panose="020B0609020204030204" pitchFamily="49" charset="0"/>
              </a:rPr>
              <a:t>BABYLON.PointLight</a:t>
            </a:r>
            <a:r>
              <a:rPr lang="fr-FR" sz="1400" dirty="0">
                <a:solidFill>
                  <a:schemeClr val="tx1">
                    <a:lumMod val="75000"/>
                    <a:lumOff val="25000"/>
                  </a:schemeClr>
                </a:solidFill>
                <a:latin typeface="Consolas" panose="020B0609020204030204" pitchFamily="49" charset="0"/>
                <a:cs typeface="Consolas" panose="020B0609020204030204" pitchFamily="49" charset="0"/>
              </a:rPr>
              <a:t>("Omni0", new BABYLON.Vector3(0, 100, 100), </a:t>
            </a:r>
            <a:r>
              <a:rPr lang="fr-FR" sz="1400" dirty="0" err="1">
                <a:solidFill>
                  <a:schemeClr val="tx1">
                    <a:lumMod val="75000"/>
                    <a:lumOff val="25000"/>
                  </a:schemeClr>
                </a:solidFill>
                <a:latin typeface="Consolas" panose="020B0609020204030204" pitchFamily="49" charset="0"/>
                <a:cs typeface="Consolas" panose="020B0609020204030204" pitchFamily="49" charset="0"/>
              </a:rPr>
              <a:t>scene</a:t>
            </a:r>
            <a:r>
              <a:rPr lang="fr-FR" sz="1400" dirty="0">
                <a:solidFill>
                  <a:schemeClr val="tx1">
                    <a:lumMod val="75000"/>
                    <a:lumOff val="25000"/>
                  </a:schemeClr>
                </a:solidFill>
                <a:latin typeface="Consolas" panose="020B0609020204030204" pitchFamily="49" charset="0"/>
                <a:cs typeface="Consolas" panose="020B0609020204030204" pitchFamily="49" charset="0"/>
              </a:rPr>
              <a:t>);</a:t>
            </a:r>
          </a:p>
          <a:p>
            <a:r>
              <a:rPr lang="en-US" sz="1400" dirty="0" err="1">
                <a:solidFill>
                  <a:schemeClr val="tx1">
                    <a:lumMod val="75000"/>
                    <a:lumOff val="25000"/>
                  </a:schemeClr>
                </a:solidFill>
                <a:latin typeface="Consolas" panose="020B0609020204030204" pitchFamily="49" charset="0"/>
                <a:cs typeface="Consolas" panose="020B0609020204030204" pitchFamily="49" charset="0"/>
              </a:rPr>
              <a:t>var</a:t>
            </a:r>
            <a:r>
              <a:rPr lang="en-US" sz="1400" dirty="0">
                <a:solidFill>
                  <a:schemeClr val="tx1">
                    <a:lumMod val="75000"/>
                    <a:lumOff val="25000"/>
                  </a:schemeClr>
                </a:solidFill>
                <a:latin typeface="Consolas" panose="020B0609020204030204" pitchFamily="49" charset="0"/>
                <a:cs typeface="Consolas" panose="020B0609020204030204" pitchFamily="49" charset="0"/>
              </a:rPr>
              <a:t> sphere = </a:t>
            </a:r>
            <a:r>
              <a:rPr lang="en-US" sz="1400" b="1" dirty="0" err="1">
                <a:solidFill>
                  <a:schemeClr val="tx1">
                    <a:lumMod val="75000"/>
                    <a:lumOff val="25000"/>
                  </a:schemeClr>
                </a:solidFill>
                <a:latin typeface="Consolas" panose="020B0609020204030204" pitchFamily="49" charset="0"/>
                <a:cs typeface="Consolas" panose="020B0609020204030204" pitchFamily="49" charset="0"/>
              </a:rPr>
              <a:t>BABYLON.Mesh</a:t>
            </a:r>
            <a:r>
              <a:rPr lang="en-US" sz="1400" dirty="0" err="1">
                <a:solidFill>
                  <a:schemeClr val="tx1">
                    <a:lumMod val="75000"/>
                    <a:lumOff val="25000"/>
                  </a:schemeClr>
                </a:solidFill>
                <a:latin typeface="Consolas" panose="020B0609020204030204" pitchFamily="49" charset="0"/>
                <a:cs typeface="Consolas" panose="020B0609020204030204" pitchFamily="49" charset="0"/>
              </a:rPr>
              <a:t>.createSphere</a:t>
            </a:r>
            <a:r>
              <a:rPr lang="en-US" sz="1400" dirty="0">
                <a:solidFill>
                  <a:schemeClr val="tx1">
                    <a:lumMod val="75000"/>
                    <a:lumOff val="25000"/>
                  </a:schemeClr>
                </a:solidFill>
                <a:latin typeface="Consolas" panose="020B0609020204030204" pitchFamily="49" charset="0"/>
                <a:cs typeface="Consolas" panose="020B0609020204030204" pitchFamily="49" charset="0"/>
              </a:rPr>
              <a:t>("Sphere", 16, 3, scene);</a:t>
            </a:r>
            <a:endParaRPr lang="fr-FR" sz="14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12" name="TextBox 11"/>
          <p:cNvSpPr txBox="1"/>
          <p:nvPr/>
        </p:nvSpPr>
        <p:spPr>
          <a:xfrm>
            <a:off x="971600" y="3471506"/>
            <a:ext cx="7200800" cy="369332"/>
          </a:xfrm>
          <a:prstGeom prst="rect">
            <a:avLst/>
          </a:prstGeom>
          <a:noFill/>
        </p:spPr>
        <p:txBody>
          <a:bodyPr wrap="square" rtlCol="0">
            <a:spAutoFit/>
          </a:bodyPr>
          <a:lstStyle/>
          <a:p>
            <a:r>
              <a:rPr lang="fr-FR" dirty="0" err="1">
                <a:solidFill>
                  <a:schemeClr val="tx1">
                    <a:lumMod val="75000"/>
                    <a:lumOff val="25000"/>
                  </a:schemeClr>
                </a:solidFill>
                <a:latin typeface="Consolas" panose="020B0609020204030204" pitchFamily="49" charset="0"/>
                <a:cs typeface="Consolas" panose="020B0609020204030204" pitchFamily="49" charset="0"/>
              </a:rPr>
              <a:t>engine.</a:t>
            </a:r>
            <a:r>
              <a:rPr lang="fr-FR" b="1" dirty="0" err="1">
                <a:solidFill>
                  <a:schemeClr val="tx1">
                    <a:lumMod val="75000"/>
                    <a:lumOff val="25000"/>
                  </a:schemeClr>
                </a:solidFill>
                <a:latin typeface="Consolas" panose="020B0609020204030204" pitchFamily="49" charset="0"/>
                <a:cs typeface="Consolas" panose="020B0609020204030204" pitchFamily="49" charset="0"/>
              </a:rPr>
              <a:t>runRenderLoop</a:t>
            </a:r>
            <a:r>
              <a:rPr lang="fr-FR" dirty="0">
                <a:solidFill>
                  <a:schemeClr val="tx1">
                    <a:lumMod val="75000"/>
                    <a:lumOff val="25000"/>
                  </a:schemeClr>
                </a:solidFill>
                <a:latin typeface="Consolas" panose="020B0609020204030204" pitchFamily="49" charset="0"/>
                <a:cs typeface="Consolas" panose="020B0609020204030204" pitchFamily="49" charset="0"/>
              </a:rPr>
              <a:t>(</a:t>
            </a:r>
            <a:r>
              <a:rPr lang="fr-FR" dirty="0" err="1">
                <a:solidFill>
                  <a:schemeClr val="tx1">
                    <a:lumMod val="75000"/>
                    <a:lumOff val="25000"/>
                  </a:schemeClr>
                </a:solidFill>
                <a:latin typeface="Consolas" panose="020B0609020204030204" pitchFamily="49" charset="0"/>
                <a:cs typeface="Consolas" panose="020B0609020204030204" pitchFamily="49" charset="0"/>
              </a:rPr>
              <a:t>function</a:t>
            </a:r>
            <a:r>
              <a:rPr lang="fr-FR" dirty="0">
                <a:solidFill>
                  <a:schemeClr val="tx1">
                    <a:lumMod val="75000"/>
                    <a:lumOff val="25000"/>
                  </a:schemeClr>
                </a:solidFill>
                <a:latin typeface="Consolas" panose="020B0609020204030204" pitchFamily="49" charset="0"/>
                <a:cs typeface="Consolas" panose="020B0609020204030204" pitchFamily="49" charset="0"/>
              </a:rPr>
              <a:t>() { </a:t>
            </a:r>
            <a:r>
              <a:rPr lang="fr-FR" dirty="0" err="1">
                <a:solidFill>
                  <a:schemeClr val="tx1">
                    <a:lumMod val="75000"/>
                    <a:lumOff val="25000"/>
                  </a:schemeClr>
                </a:solidFill>
                <a:latin typeface="Consolas" panose="020B0609020204030204" pitchFamily="49" charset="0"/>
                <a:cs typeface="Consolas" panose="020B0609020204030204" pitchFamily="49" charset="0"/>
              </a:rPr>
              <a:t>scene.render</a:t>
            </a:r>
            <a:r>
              <a:rPr lang="fr-FR" dirty="0">
                <a:solidFill>
                  <a:schemeClr val="tx1">
                    <a:lumMod val="75000"/>
                    <a:lumOff val="25000"/>
                  </a:schemeClr>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73959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itle 1"/>
          <p:cNvSpPr>
            <a:spLocks noGrp="1"/>
          </p:cNvSpPr>
          <p:nvPr>
            <p:ph type="title"/>
          </p:nvPr>
        </p:nvSpPr>
        <p:spPr/>
        <p:txBody>
          <a:bodyPr/>
          <a:lstStyle/>
          <a:p>
            <a:pPr algn="l"/>
            <a:r>
              <a:rPr lang="en-US" dirty="0" smtClean="0">
                <a:solidFill>
                  <a:srgbClr val="404040"/>
                </a:solidFill>
                <a:latin typeface="Segoe WP" panose="020B0502040204020203" pitchFamily="34" charset="0"/>
                <a:cs typeface="Segoe WP" panose="020B0502040204020203" pitchFamily="34" charset="0"/>
              </a:rPr>
              <a:t>DID YOU SAY </a:t>
            </a:r>
            <a:r>
              <a:rPr lang="en-US" dirty="0" smtClean="0">
                <a:solidFill>
                  <a:srgbClr val="5BD999"/>
                </a:solidFill>
                <a:latin typeface="Segoe WP" panose="020B0502040204020203" pitchFamily="34" charset="0"/>
                <a:cs typeface="Segoe WP" panose="020B0502040204020203" pitchFamily="34" charset="0"/>
              </a:rPr>
              <a:t>FEATURES?</a:t>
            </a:r>
            <a:endParaRPr lang="en-US" dirty="0">
              <a:solidFill>
                <a:srgbClr val="5BD999"/>
              </a:solidFill>
              <a:latin typeface="Segoe WP" panose="020B0502040204020203" pitchFamily="34" charset="0"/>
              <a:cs typeface="Segoe WP" panose="020B0502040204020203" pitchFamily="34" charset="0"/>
            </a:endParaRPr>
          </a:p>
        </p:txBody>
      </p:sp>
      <p:sp>
        <p:nvSpPr>
          <p:cNvPr id="2" name="Content Placeholder 1"/>
          <p:cNvSpPr>
            <a:spLocks noGrp="1"/>
          </p:cNvSpPr>
          <p:nvPr>
            <p:ph idx="1"/>
          </p:nvPr>
        </p:nvSpPr>
        <p:spPr/>
        <p:txBody>
          <a:bodyPr numCol="3"/>
          <a:lstStyle/>
          <a:p>
            <a:pPr marL="0" indent="0">
              <a:buNone/>
            </a:pPr>
            <a:r>
              <a:rPr lang="en-US" sz="800" dirty="0">
                <a:solidFill>
                  <a:srgbClr val="999999"/>
                </a:solidFill>
                <a:latin typeface="Segoe WP" panose="020B0502040204020203" pitchFamily="34" charset="0"/>
                <a:cs typeface="Segoe WP" panose="020B0502040204020203" pitchFamily="34" charset="0"/>
              </a:rPr>
              <a:t>Complete scene graph with lights, cameras, materials and meshes</a:t>
            </a:r>
          </a:p>
          <a:p>
            <a:pPr marL="0" indent="0">
              <a:buNone/>
            </a:pPr>
            <a:r>
              <a:rPr lang="en-US" sz="800" b="1" dirty="0">
                <a:solidFill>
                  <a:srgbClr val="999999"/>
                </a:solidFill>
                <a:latin typeface="Segoe WP" panose="020B0502040204020203" pitchFamily="34" charset="0"/>
                <a:cs typeface="Segoe WP" panose="020B0502040204020203" pitchFamily="34" charset="0"/>
              </a:rPr>
              <a:t>Collisions engine</a:t>
            </a:r>
            <a:endParaRPr lang="en-US" sz="800" dirty="0">
              <a:solidFill>
                <a:srgbClr val="999999"/>
              </a:solidFill>
              <a:latin typeface="Segoe WP" panose="020B0502040204020203" pitchFamily="34" charset="0"/>
              <a:cs typeface="Segoe WP" panose="020B0502040204020203" pitchFamily="34" charset="0"/>
            </a:endParaRPr>
          </a:p>
          <a:p>
            <a:pPr marL="0" indent="0">
              <a:buNone/>
            </a:pPr>
            <a:r>
              <a:rPr lang="en-US" sz="800" b="1" dirty="0">
                <a:solidFill>
                  <a:srgbClr val="999999"/>
                </a:solidFill>
                <a:latin typeface="Segoe WP" panose="020B0502040204020203" pitchFamily="34" charset="0"/>
                <a:cs typeface="Segoe WP" panose="020B0502040204020203" pitchFamily="34" charset="0"/>
              </a:rPr>
              <a:t>Physics engine (thanks to cannon.js)</a:t>
            </a:r>
            <a:endParaRPr lang="en-US" sz="800" dirty="0">
              <a:solidFill>
                <a:srgbClr val="999999"/>
              </a:solidFill>
              <a:latin typeface="Segoe WP" panose="020B0502040204020203" pitchFamily="34" charset="0"/>
              <a:cs typeface="Segoe WP" panose="020B0502040204020203" pitchFamily="34" charset="0"/>
            </a:endParaRPr>
          </a:p>
          <a:p>
            <a:pPr marL="0" indent="0">
              <a:buNone/>
            </a:pPr>
            <a:r>
              <a:rPr lang="en-US" sz="800" dirty="0">
                <a:solidFill>
                  <a:srgbClr val="999999"/>
                </a:solidFill>
                <a:latin typeface="Segoe WP" panose="020B0502040204020203" pitchFamily="34" charset="0"/>
                <a:cs typeface="Segoe WP" panose="020B0502040204020203" pitchFamily="34" charset="0"/>
              </a:rPr>
              <a:t>Scene picking</a:t>
            </a:r>
          </a:p>
          <a:p>
            <a:pPr marL="0" indent="0">
              <a:buNone/>
            </a:pPr>
            <a:r>
              <a:rPr lang="en-US" sz="800" dirty="0">
                <a:solidFill>
                  <a:srgbClr val="999999"/>
                </a:solidFill>
                <a:latin typeface="Segoe WP" panose="020B0502040204020203" pitchFamily="34" charset="0"/>
                <a:cs typeface="Segoe WP" panose="020B0502040204020203" pitchFamily="34" charset="0"/>
              </a:rPr>
              <a:t>Antialiasing</a:t>
            </a:r>
          </a:p>
          <a:p>
            <a:pPr marL="0" indent="0">
              <a:buNone/>
            </a:pPr>
            <a:r>
              <a:rPr lang="en-US" sz="800" b="1" dirty="0">
                <a:solidFill>
                  <a:srgbClr val="999999"/>
                </a:solidFill>
                <a:latin typeface="Segoe WP" panose="020B0502040204020203" pitchFamily="34" charset="0"/>
                <a:cs typeface="Segoe WP" panose="020B0502040204020203" pitchFamily="34" charset="0"/>
              </a:rPr>
              <a:t>Animations engine</a:t>
            </a:r>
            <a:endParaRPr lang="en-US" sz="800" dirty="0">
              <a:solidFill>
                <a:srgbClr val="999999"/>
              </a:solidFill>
              <a:latin typeface="Segoe WP" panose="020B0502040204020203" pitchFamily="34" charset="0"/>
              <a:cs typeface="Segoe WP" panose="020B0502040204020203" pitchFamily="34" charset="0"/>
            </a:endParaRPr>
          </a:p>
          <a:p>
            <a:pPr marL="0" indent="0">
              <a:buNone/>
            </a:pPr>
            <a:r>
              <a:rPr lang="en-US" sz="800" b="1" dirty="0">
                <a:solidFill>
                  <a:srgbClr val="999999"/>
                </a:solidFill>
                <a:latin typeface="Segoe WP" panose="020B0502040204020203" pitchFamily="34" charset="0"/>
                <a:cs typeface="Segoe WP" panose="020B0502040204020203" pitchFamily="34" charset="0"/>
              </a:rPr>
              <a:t>Particles Systems</a:t>
            </a:r>
            <a:endParaRPr lang="en-US" sz="800" dirty="0">
              <a:solidFill>
                <a:srgbClr val="999999"/>
              </a:solidFill>
              <a:latin typeface="Segoe WP" panose="020B0502040204020203" pitchFamily="34" charset="0"/>
              <a:cs typeface="Segoe WP" panose="020B0502040204020203" pitchFamily="34" charset="0"/>
            </a:endParaRPr>
          </a:p>
          <a:p>
            <a:pPr marL="0" indent="0">
              <a:buNone/>
            </a:pPr>
            <a:r>
              <a:rPr lang="en-US" sz="800" dirty="0">
                <a:solidFill>
                  <a:srgbClr val="999999"/>
                </a:solidFill>
                <a:latin typeface="Segoe WP" panose="020B0502040204020203" pitchFamily="34" charset="0"/>
                <a:cs typeface="Segoe WP" panose="020B0502040204020203" pitchFamily="34" charset="0"/>
              </a:rPr>
              <a:t>Sprites and 2D </a:t>
            </a:r>
            <a:r>
              <a:rPr lang="en-US" sz="800" dirty="0" smtClean="0">
                <a:solidFill>
                  <a:srgbClr val="999999"/>
                </a:solidFill>
                <a:latin typeface="Segoe WP" panose="020B0502040204020203" pitchFamily="34" charset="0"/>
                <a:cs typeface="Segoe WP" panose="020B0502040204020203" pitchFamily="34" charset="0"/>
              </a:rPr>
              <a:t>layers</a:t>
            </a:r>
          </a:p>
          <a:p>
            <a:pPr marL="0" indent="0">
              <a:buNone/>
            </a:pPr>
            <a:r>
              <a:rPr lang="en-US" sz="800" dirty="0" smtClean="0">
                <a:solidFill>
                  <a:srgbClr val="999999"/>
                </a:solidFill>
                <a:latin typeface="Segoe WP" panose="020B0502040204020203" pitchFamily="34" charset="0"/>
                <a:cs typeface="Segoe WP" panose="020B0502040204020203" pitchFamily="34" charset="0"/>
              </a:rPr>
              <a:t>Frustum clipping</a:t>
            </a:r>
          </a:p>
          <a:p>
            <a:pPr marL="0" indent="0">
              <a:buNone/>
            </a:pPr>
            <a:r>
              <a:rPr lang="en-US" sz="800" dirty="0" smtClean="0">
                <a:solidFill>
                  <a:srgbClr val="999999"/>
                </a:solidFill>
                <a:latin typeface="Segoe WP" panose="020B0502040204020203" pitchFamily="34" charset="0"/>
                <a:cs typeface="Segoe WP" panose="020B0502040204020203" pitchFamily="34" charset="0"/>
              </a:rPr>
              <a:t>Sub-meshes clipping</a:t>
            </a:r>
          </a:p>
          <a:p>
            <a:pPr marL="0" indent="0">
              <a:buNone/>
            </a:pPr>
            <a:r>
              <a:rPr lang="en-US" sz="800" dirty="0" smtClean="0">
                <a:solidFill>
                  <a:srgbClr val="999999"/>
                </a:solidFill>
                <a:latin typeface="Segoe WP" panose="020B0502040204020203" pitchFamily="34" charset="0"/>
                <a:cs typeface="Segoe WP" panose="020B0502040204020203" pitchFamily="34" charset="0"/>
              </a:rPr>
              <a:t>Hardware scaling</a:t>
            </a:r>
          </a:p>
          <a:p>
            <a:pPr marL="0" indent="0">
              <a:buNone/>
            </a:pPr>
            <a:r>
              <a:rPr lang="en-US" sz="800" dirty="0" smtClean="0">
                <a:solidFill>
                  <a:srgbClr val="999999"/>
                </a:solidFill>
                <a:latin typeface="Segoe WP" panose="020B0502040204020203" pitchFamily="34" charset="0"/>
                <a:cs typeface="Segoe WP" panose="020B0502040204020203" pitchFamily="34" charset="0"/>
              </a:rPr>
              <a:t>Selection octrees</a:t>
            </a:r>
          </a:p>
          <a:p>
            <a:pPr marL="0" indent="0">
              <a:buNone/>
            </a:pPr>
            <a:r>
              <a:rPr lang="en-US" sz="800" dirty="0" smtClean="0">
                <a:solidFill>
                  <a:srgbClr val="999999"/>
                </a:solidFill>
                <a:latin typeface="Segoe WP" panose="020B0502040204020203" pitchFamily="34" charset="0"/>
                <a:cs typeface="Segoe WP" panose="020B0502040204020203" pitchFamily="34" charset="0"/>
              </a:rPr>
              <a:t>Offline </a:t>
            </a:r>
            <a:r>
              <a:rPr lang="en-US" sz="800" dirty="0">
                <a:solidFill>
                  <a:srgbClr val="999999"/>
                </a:solidFill>
                <a:latin typeface="Segoe WP" panose="020B0502040204020203" pitchFamily="34" charset="0"/>
                <a:cs typeface="Segoe WP" panose="020B0502040204020203" pitchFamily="34" charset="0"/>
              </a:rPr>
              <a:t>mode (Assets are saved locally to prevent reloading </a:t>
            </a:r>
            <a:r>
              <a:rPr lang="en-US" sz="800" dirty="0" smtClean="0">
                <a:solidFill>
                  <a:srgbClr val="999999"/>
                </a:solidFill>
                <a:latin typeface="Segoe WP" panose="020B0502040204020203" pitchFamily="34" charset="0"/>
                <a:cs typeface="Segoe WP" panose="020B0502040204020203" pitchFamily="34" charset="0"/>
              </a:rPr>
              <a:t>them)</a:t>
            </a:r>
          </a:p>
          <a:p>
            <a:pPr marL="0" indent="0">
              <a:buNone/>
            </a:pPr>
            <a:r>
              <a:rPr lang="en-US" sz="800" dirty="0" smtClean="0">
                <a:solidFill>
                  <a:srgbClr val="999999"/>
                </a:solidFill>
                <a:latin typeface="Segoe WP" panose="020B0502040204020203" pitchFamily="34" charset="0"/>
                <a:cs typeface="Segoe WP" panose="020B0502040204020203" pitchFamily="34" charset="0"/>
              </a:rPr>
              <a:t>Incremental loading</a:t>
            </a:r>
          </a:p>
          <a:p>
            <a:pPr marL="0" indent="0">
              <a:buNone/>
            </a:pPr>
            <a:r>
              <a:rPr lang="en-US" sz="800" b="1" dirty="0" smtClean="0">
                <a:solidFill>
                  <a:srgbClr val="999999"/>
                </a:solidFill>
                <a:latin typeface="Segoe WP" panose="020B0502040204020203" pitchFamily="34" charset="0"/>
                <a:cs typeface="Segoe WP" panose="020B0502040204020203" pitchFamily="34" charset="0"/>
              </a:rPr>
              <a:t>Binary format</a:t>
            </a:r>
          </a:p>
          <a:p>
            <a:pPr marL="0" indent="0">
              <a:buNone/>
            </a:pPr>
            <a:r>
              <a:rPr lang="en-US" sz="800" b="1" dirty="0" smtClean="0">
                <a:solidFill>
                  <a:srgbClr val="999999"/>
                </a:solidFill>
                <a:latin typeface="Segoe WP" panose="020B0502040204020203" pitchFamily="34" charset="0"/>
                <a:cs typeface="Segoe WP" panose="020B0502040204020203" pitchFamily="34" charset="0"/>
              </a:rPr>
              <a:t>Hardware </a:t>
            </a:r>
            <a:r>
              <a:rPr lang="en-US" sz="800" b="1" dirty="0">
                <a:solidFill>
                  <a:srgbClr val="999999"/>
                </a:solidFill>
                <a:latin typeface="Segoe WP" panose="020B0502040204020203" pitchFamily="34" charset="0"/>
                <a:cs typeface="Segoe WP" panose="020B0502040204020203" pitchFamily="34" charset="0"/>
              </a:rPr>
              <a:t>accelerated </a:t>
            </a:r>
            <a:r>
              <a:rPr lang="en-US" sz="800" b="1" dirty="0" smtClean="0">
                <a:solidFill>
                  <a:srgbClr val="999999"/>
                </a:solidFill>
                <a:latin typeface="Segoe WP" panose="020B0502040204020203" pitchFamily="34" charset="0"/>
                <a:cs typeface="Segoe WP" panose="020B0502040204020203" pitchFamily="34" charset="0"/>
              </a:rPr>
              <a:t>instances</a:t>
            </a:r>
            <a:endParaRPr lang="en-US" sz="800" dirty="0" smtClean="0">
              <a:solidFill>
                <a:srgbClr val="999999"/>
              </a:solidFill>
              <a:latin typeface="Segoe WP" panose="020B0502040204020203" pitchFamily="34" charset="0"/>
              <a:cs typeface="Segoe WP" panose="020B0502040204020203" pitchFamily="34" charset="0"/>
            </a:endParaRPr>
          </a:p>
          <a:p>
            <a:pPr marL="0" indent="0">
              <a:buNone/>
            </a:pPr>
            <a:r>
              <a:rPr lang="en-US" sz="800" dirty="0" smtClean="0">
                <a:solidFill>
                  <a:srgbClr val="999999"/>
                </a:solidFill>
                <a:latin typeface="Segoe WP" panose="020B0502040204020203" pitchFamily="34" charset="0"/>
                <a:cs typeface="Segoe WP" panose="020B0502040204020203" pitchFamily="34" charset="0"/>
              </a:rPr>
              <a:t>Diffuse </a:t>
            </a:r>
            <a:r>
              <a:rPr lang="en-US" sz="800" dirty="0">
                <a:solidFill>
                  <a:srgbClr val="999999"/>
                </a:solidFill>
                <a:latin typeface="Segoe WP" panose="020B0502040204020203" pitchFamily="34" charset="0"/>
                <a:cs typeface="Segoe WP" panose="020B0502040204020203" pitchFamily="34" charset="0"/>
              </a:rPr>
              <a:t>lightning and </a:t>
            </a:r>
            <a:r>
              <a:rPr lang="en-US" sz="800" dirty="0" smtClean="0">
                <a:solidFill>
                  <a:srgbClr val="999999"/>
                </a:solidFill>
                <a:latin typeface="Segoe WP" panose="020B0502040204020203" pitchFamily="34" charset="0"/>
                <a:cs typeface="Segoe WP" panose="020B0502040204020203" pitchFamily="34" charset="0"/>
              </a:rPr>
              <a:t>texture</a:t>
            </a:r>
          </a:p>
          <a:p>
            <a:pPr marL="0" indent="0">
              <a:buNone/>
            </a:pPr>
            <a:r>
              <a:rPr lang="en-US" sz="800" dirty="0" smtClean="0">
                <a:solidFill>
                  <a:srgbClr val="999999"/>
                </a:solidFill>
                <a:latin typeface="Segoe WP" panose="020B0502040204020203" pitchFamily="34" charset="0"/>
                <a:cs typeface="Segoe WP" panose="020B0502040204020203" pitchFamily="34" charset="0"/>
              </a:rPr>
              <a:t>Ambient </a:t>
            </a:r>
            <a:r>
              <a:rPr lang="en-US" sz="800" dirty="0">
                <a:solidFill>
                  <a:srgbClr val="999999"/>
                </a:solidFill>
                <a:latin typeface="Segoe WP" panose="020B0502040204020203" pitchFamily="34" charset="0"/>
                <a:cs typeface="Segoe WP" panose="020B0502040204020203" pitchFamily="34" charset="0"/>
              </a:rPr>
              <a:t>lightning and </a:t>
            </a:r>
            <a:r>
              <a:rPr lang="en-US" sz="800" dirty="0" smtClean="0">
                <a:solidFill>
                  <a:srgbClr val="999999"/>
                </a:solidFill>
                <a:latin typeface="Segoe WP" panose="020B0502040204020203" pitchFamily="34" charset="0"/>
                <a:cs typeface="Segoe WP" panose="020B0502040204020203" pitchFamily="34" charset="0"/>
              </a:rPr>
              <a:t>texture</a:t>
            </a:r>
          </a:p>
          <a:p>
            <a:pPr marL="0" indent="0">
              <a:buNone/>
            </a:pPr>
            <a:r>
              <a:rPr lang="en-US" sz="800" dirty="0" smtClean="0">
                <a:solidFill>
                  <a:srgbClr val="999999"/>
                </a:solidFill>
                <a:latin typeface="Segoe WP" panose="020B0502040204020203" pitchFamily="34" charset="0"/>
                <a:cs typeface="Segoe WP" panose="020B0502040204020203" pitchFamily="34" charset="0"/>
              </a:rPr>
              <a:t>Specular lightning</a:t>
            </a:r>
          </a:p>
          <a:p>
            <a:pPr marL="0" indent="0">
              <a:buNone/>
            </a:pPr>
            <a:r>
              <a:rPr lang="en-US" sz="800" dirty="0" smtClean="0">
                <a:solidFill>
                  <a:srgbClr val="999999"/>
                </a:solidFill>
                <a:latin typeface="Segoe WP" panose="020B0502040204020203" pitchFamily="34" charset="0"/>
                <a:cs typeface="Segoe WP" panose="020B0502040204020203" pitchFamily="34" charset="0"/>
              </a:rPr>
              <a:t>Opacity texture</a:t>
            </a:r>
          </a:p>
          <a:p>
            <a:pPr marL="0" indent="0">
              <a:buNone/>
            </a:pPr>
            <a:r>
              <a:rPr lang="en-US" sz="800" dirty="0" smtClean="0">
                <a:solidFill>
                  <a:srgbClr val="999999"/>
                </a:solidFill>
                <a:latin typeface="Segoe WP" panose="020B0502040204020203" pitchFamily="34" charset="0"/>
                <a:cs typeface="Segoe WP" panose="020B0502040204020203" pitchFamily="34" charset="0"/>
              </a:rPr>
              <a:t>Reflection </a:t>
            </a:r>
            <a:r>
              <a:rPr lang="en-US" sz="800" dirty="0">
                <a:solidFill>
                  <a:srgbClr val="999999"/>
                </a:solidFill>
                <a:latin typeface="Segoe WP" panose="020B0502040204020203" pitchFamily="34" charset="0"/>
                <a:cs typeface="Segoe WP" panose="020B0502040204020203" pitchFamily="34" charset="0"/>
              </a:rPr>
              <a:t>texture (</a:t>
            </a:r>
            <a:r>
              <a:rPr lang="en-US" sz="800" dirty="0" err="1">
                <a:solidFill>
                  <a:srgbClr val="999999"/>
                </a:solidFill>
                <a:latin typeface="Segoe WP" panose="020B0502040204020203" pitchFamily="34" charset="0"/>
                <a:cs typeface="Segoe WP" panose="020B0502040204020203" pitchFamily="34" charset="0"/>
              </a:rPr>
              <a:t>Spheric</a:t>
            </a:r>
            <a:r>
              <a:rPr lang="en-US" sz="800" dirty="0">
                <a:solidFill>
                  <a:srgbClr val="999999"/>
                </a:solidFill>
                <a:latin typeface="Segoe WP" panose="020B0502040204020203" pitchFamily="34" charset="0"/>
                <a:cs typeface="Segoe WP" panose="020B0502040204020203" pitchFamily="34" charset="0"/>
              </a:rPr>
              <a:t>, planar, cubic and </a:t>
            </a:r>
            <a:r>
              <a:rPr lang="en-US" sz="800" dirty="0" smtClean="0">
                <a:solidFill>
                  <a:srgbClr val="999999"/>
                </a:solidFill>
                <a:latin typeface="Segoe WP" panose="020B0502040204020203" pitchFamily="34" charset="0"/>
                <a:cs typeface="Segoe WP" panose="020B0502040204020203" pitchFamily="34" charset="0"/>
              </a:rPr>
              <a:t>projection)</a:t>
            </a:r>
          </a:p>
          <a:p>
            <a:pPr marL="0" indent="0">
              <a:buNone/>
            </a:pPr>
            <a:r>
              <a:rPr lang="en-US" sz="800" b="1" dirty="0" smtClean="0">
                <a:solidFill>
                  <a:srgbClr val="999999"/>
                </a:solidFill>
                <a:latin typeface="Segoe WP" panose="020B0502040204020203" pitchFamily="34" charset="0"/>
                <a:cs typeface="Segoe WP" panose="020B0502040204020203" pitchFamily="34" charset="0"/>
              </a:rPr>
              <a:t>Mirror texture</a:t>
            </a:r>
          </a:p>
          <a:p>
            <a:pPr marL="0" indent="0">
              <a:buNone/>
            </a:pPr>
            <a:r>
              <a:rPr lang="en-US" sz="800" b="1" dirty="0" smtClean="0">
                <a:solidFill>
                  <a:srgbClr val="999999"/>
                </a:solidFill>
                <a:latin typeface="Segoe WP" panose="020B0502040204020203" pitchFamily="34" charset="0"/>
                <a:cs typeface="Segoe WP" panose="020B0502040204020203" pitchFamily="34" charset="0"/>
              </a:rPr>
              <a:t>Emissive texture</a:t>
            </a:r>
          </a:p>
          <a:p>
            <a:pPr marL="0" indent="0">
              <a:buNone/>
            </a:pPr>
            <a:r>
              <a:rPr lang="en-US" sz="800" b="1" dirty="0" smtClean="0">
                <a:solidFill>
                  <a:srgbClr val="999999"/>
                </a:solidFill>
                <a:latin typeface="Segoe WP" panose="020B0502040204020203" pitchFamily="34" charset="0"/>
                <a:cs typeface="Segoe WP" panose="020B0502040204020203" pitchFamily="34" charset="0"/>
              </a:rPr>
              <a:t>Specular texture</a:t>
            </a:r>
          </a:p>
          <a:p>
            <a:pPr marL="0" indent="0">
              <a:buNone/>
            </a:pPr>
            <a:r>
              <a:rPr lang="en-US" sz="800" b="1" dirty="0" smtClean="0">
                <a:solidFill>
                  <a:srgbClr val="999999"/>
                </a:solidFill>
                <a:latin typeface="Segoe WP" panose="020B0502040204020203" pitchFamily="34" charset="0"/>
                <a:cs typeface="Segoe WP" panose="020B0502040204020203" pitchFamily="34" charset="0"/>
              </a:rPr>
              <a:t>Bump texture</a:t>
            </a:r>
          </a:p>
          <a:p>
            <a:pPr marL="0" indent="0">
              <a:buNone/>
            </a:pPr>
            <a:r>
              <a:rPr lang="en-US" sz="800" dirty="0" smtClean="0">
                <a:solidFill>
                  <a:srgbClr val="999999"/>
                </a:solidFill>
                <a:latin typeface="Segoe WP" panose="020B0502040204020203" pitchFamily="34" charset="0"/>
                <a:cs typeface="Segoe WP" panose="020B0502040204020203" pitchFamily="34" charset="0"/>
              </a:rPr>
              <a:t>Up </a:t>
            </a:r>
            <a:r>
              <a:rPr lang="en-US" sz="800" dirty="0">
                <a:solidFill>
                  <a:srgbClr val="999999"/>
                </a:solidFill>
                <a:latin typeface="Segoe WP" panose="020B0502040204020203" pitchFamily="34" charset="0"/>
                <a:cs typeface="Segoe WP" panose="020B0502040204020203" pitchFamily="34" charset="0"/>
              </a:rPr>
              <a:t>to 4 lights (points, </a:t>
            </a:r>
            <a:r>
              <a:rPr lang="en-US" sz="800" dirty="0" err="1">
                <a:solidFill>
                  <a:srgbClr val="999999"/>
                </a:solidFill>
                <a:latin typeface="Segoe WP" panose="020B0502040204020203" pitchFamily="34" charset="0"/>
                <a:cs typeface="Segoe WP" panose="020B0502040204020203" pitchFamily="34" charset="0"/>
              </a:rPr>
              <a:t>directionals</a:t>
            </a:r>
            <a:r>
              <a:rPr lang="en-US" sz="800" dirty="0">
                <a:solidFill>
                  <a:srgbClr val="999999"/>
                </a:solidFill>
                <a:latin typeface="Segoe WP" panose="020B0502040204020203" pitchFamily="34" charset="0"/>
                <a:cs typeface="Segoe WP" panose="020B0502040204020203" pitchFamily="34" charset="0"/>
              </a:rPr>
              <a:t>, spots, </a:t>
            </a:r>
            <a:r>
              <a:rPr lang="en-US" sz="800" dirty="0" err="1" smtClean="0">
                <a:solidFill>
                  <a:srgbClr val="999999"/>
                </a:solidFill>
                <a:latin typeface="Segoe WP" panose="020B0502040204020203" pitchFamily="34" charset="0"/>
                <a:cs typeface="Segoe WP" panose="020B0502040204020203" pitchFamily="34" charset="0"/>
              </a:rPr>
              <a:t>hemispherics</a:t>
            </a:r>
            <a:r>
              <a:rPr lang="en-US" sz="800" dirty="0" smtClean="0">
                <a:solidFill>
                  <a:srgbClr val="999999"/>
                </a:solidFill>
                <a:latin typeface="Segoe WP" panose="020B0502040204020203" pitchFamily="34" charset="0"/>
                <a:cs typeface="Segoe WP" panose="020B0502040204020203" pitchFamily="34" charset="0"/>
              </a:rPr>
              <a:t>)</a:t>
            </a:r>
          </a:p>
          <a:p>
            <a:pPr marL="0" indent="0">
              <a:buNone/>
            </a:pPr>
            <a:r>
              <a:rPr lang="en-US" sz="800" dirty="0" smtClean="0">
                <a:solidFill>
                  <a:srgbClr val="999999"/>
                </a:solidFill>
                <a:latin typeface="Segoe WP" panose="020B0502040204020203" pitchFamily="34" charset="0"/>
                <a:cs typeface="Segoe WP" panose="020B0502040204020203" pitchFamily="34" charset="0"/>
              </a:rPr>
              <a:t>Custom materials</a:t>
            </a:r>
          </a:p>
          <a:p>
            <a:pPr marL="0" indent="0">
              <a:buNone/>
            </a:pPr>
            <a:r>
              <a:rPr lang="en-US" sz="800" dirty="0" smtClean="0">
                <a:solidFill>
                  <a:srgbClr val="999999"/>
                </a:solidFill>
                <a:latin typeface="Segoe WP" panose="020B0502040204020203" pitchFamily="34" charset="0"/>
                <a:cs typeface="Segoe WP" panose="020B0502040204020203" pitchFamily="34" charset="0"/>
              </a:rPr>
              <a:t>Skybox</a:t>
            </a:r>
          </a:p>
          <a:p>
            <a:pPr marL="0" indent="0">
              <a:buNone/>
            </a:pPr>
            <a:r>
              <a:rPr lang="en-US" sz="800" dirty="0" smtClean="0">
                <a:solidFill>
                  <a:srgbClr val="999999"/>
                </a:solidFill>
                <a:latin typeface="Segoe WP" panose="020B0502040204020203" pitchFamily="34" charset="0"/>
                <a:cs typeface="Segoe WP" panose="020B0502040204020203" pitchFamily="34" charset="0"/>
              </a:rPr>
              <a:t>Vertex color</a:t>
            </a:r>
          </a:p>
          <a:p>
            <a:pPr marL="0" indent="0">
              <a:buNone/>
            </a:pPr>
            <a:r>
              <a:rPr lang="en-US" sz="800" dirty="0" smtClean="0">
                <a:solidFill>
                  <a:srgbClr val="999999"/>
                </a:solidFill>
                <a:latin typeface="Segoe WP" panose="020B0502040204020203" pitchFamily="34" charset="0"/>
                <a:cs typeface="Segoe WP" panose="020B0502040204020203" pitchFamily="34" charset="0"/>
              </a:rPr>
              <a:t>4 </a:t>
            </a:r>
            <a:r>
              <a:rPr lang="en-US" sz="800" dirty="0">
                <a:solidFill>
                  <a:srgbClr val="999999"/>
                </a:solidFill>
                <a:latin typeface="Segoe WP" panose="020B0502040204020203" pitchFamily="34" charset="0"/>
                <a:cs typeface="Segoe WP" panose="020B0502040204020203" pitchFamily="34" charset="0"/>
              </a:rPr>
              <a:t>bones per </a:t>
            </a:r>
            <a:r>
              <a:rPr lang="en-US" sz="800" dirty="0" smtClean="0">
                <a:solidFill>
                  <a:srgbClr val="999999"/>
                </a:solidFill>
                <a:latin typeface="Segoe WP" panose="020B0502040204020203" pitchFamily="34" charset="0"/>
                <a:cs typeface="Segoe WP" panose="020B0502040204020203" pitchFamily="34" charset="0"/>
              </a:rPr>
              <a:t>vertex</a:t>
            </a:r>
          </a:p>
          <a:p>
            <a:pPr marL="0" indent="0">
              <a:buNone/>
            </a:pPr>
            <a:r>
              <a:rPr lang="en-US" sz="800" dirty="0" smtClean="0">
                <a:solidFill>
                  <a:srgbClr val="999999"/>
                </a:solidFill>
                <a:latin typeface="Segoe WP" panose="020B0502040204020203" pitchFamily="34" charset="0"/>
                <a:cs typeface="Segoe WP" panose="020B0502040204020203" pitchFamily="34" charset="0"/>
              </a:rPr>
              <a:t>Fresnel term</a:t>
            </a:r>
          </a:p>
          <a:p>
            <a:pPr marL="0" indent="0">
              <a:buNone/>
            </a:pPr>
            <a:r>
              <a:rPr lang="en-US" sz="800" dirty="0" smtClean="0">
                <a:solidFill>
                  <a:srgbClr val="999999"/>
                </a:solidFill>
                <a:latin typeface="Segoe WP" panose="020B0502040204020203" pitchFamily="34" charset="0"/>
                <a:cs typeface="Segoe WP" panose="020B0502040204020203" pitchFamily="34" charset="0"/>
              </a:rPr>
              <a:t>Fog</a:t>
            </a:r>
          </a:p>
          <a:p>
            <a:pPr marL="0" indent="0">
              <a:buNone/>
            </a:pPr>
            <a:r>
              <a:rPr lang="en-US" sz="800" dirty="0" smtClean="0">
                <a:solidFill>
                  <a:srgbClr val="999999"/>
                </a:solidFill>
                <a:latin typeface="Segoe WP" panose="020B0502040204020203" pitchFamily="34" charset="0"/>
                <a:cs typeface="Segoe WP" panose="020B0502040204020203" pitchFamily="34" charset="0"/>
              </a:rPr>
              <a:t>Alpha blending</a:t>
            </a:r>
          </a:p>
          <a:p>
            <a:pPr marL="0" indent="0">
              <a:buNone/>
            </a:pPr>
            <a:r>
              <a:rPr lang="en-US" sz="800" dirty="0" smtClean="0">
                <a:solidFill>
                  <a:srgbClr val="999999"/>
                </a:solidFill>
                <a:latin typeface="Segoe WP" panose="020B0502040204020203" pitchFamily="34" charset="0"/>
                <a:cs typeface="Segoe WP" panose="020B0502040204020203" pitchFamily="34" charset="0"/>
              </a:rPr>
              <a:t>Alpha testing</a:t>
            </a:r>
          </a:p>
          <a:p>
            <a:pPr marL="0" indent="0">
              <a:buNone/>
            </a:pPr>
            <a:r>
              <a:rPr lang="en-US" sz="800" dirty="0" err="1" smtClean="0">
                <a:solidFill>
                  <a:srgbClr val="999999"/>
                </a:solidFill>
                <a:latin typeface="Segoe WP" panose="020B0502040204020203" pitchFamily="34" charset="0"/>
                <a:cs typeface="Segoe WP" panose="020B0502040204020203" pitchFamily="34" charset="0"/>
              </a:rPr>
              <a:t>Billboarding</a:t>
            </a:r>
            <a:endParaRPr lang="en-US" sz="800" dirty="0" smtClean="0">
              <a:solidFill>
                <a:srgbClr val="999999"/>
              </a:solidFill>
              <a:latin typeface="Segoe WP" panose="020B0502040204020203" pitchFamily="34" charset="0"/>
              <a:cs typeface="Segoe WP" panose="020B0502040204020203" pitchFamily="34" charset="0"/>
            </a:endParaRPr>
          </a:p>
          <a:p>
            <a:pPr marL="0" indent="0">
              <a:buNone/>
            </a:pPr>
            <a:r>
              <a:rPr lang="en-US" sz="800" dirty="0" err="1" smtClean="0">
                <a:solidFill>
                  <a:srgbClr val="999999"/>
                </a:solidFill>
                <a:latin typeface="Segoe WP" panose="020B0502040204020203" pitchFamily="34" charset="0"/>
                <a:cs typeface="Segoe WP" panose="020B0502040204020203" pitchFamily="34" charset="0"/>
              </a:rPr>
              <a:t>Fullscreen</a:t>
            </a:r>
            <a:r>
              <a:rPr lang="en-US" sz="800" dirty="0" smtClean="0">
                <a:solidFill>
                  <a:srgbClr val="999999"/>
                </a:solidFill>
                <a:latin typeface="Segoe WP" panose="020B0502040204020203" pitchFamily="34" charset="0"/>
                <a:cs typeface="Segoe WP" panose="020B0502040204020203" pitchFamily="34" charset="0"/>
              </a:rPr>
              <a:t> mode</a:t>
            </a:r>
          </a:p>
          <a:p>
            <a:pPr marL="0" indent="0">
              <a:buNone/>
            </a:pPr>
            <a:r>
              <a:rPr lang="en-US" sz="800" dirty="0" smtClean="0">
                <a:solidFill>
                  <a:srgbClr val="999999"/>
                </a:solidFill>
                <a:latin typeface="Segoe WP" panose="020B0502040204020203" pitchFamily="34" charset="0"/>
                <a:cs typeface="Segoe WP" panose="020B0502040204020203" pitchFamily="34" charset="0"/>
              </a:rPr>
              <a:t>Shadow </a:t>
            </a:r>
            <a:r>
              <a:rPr lang="en-US" sz="800" dirty="0">
                <a:solidFill>
                  <a:srgbClr val="999999"/>
                </a:solidFill>
                <a:latin typeface="Segoe WP" panose="020B0502040204020203" pitchFamily="34" charset="0"/>
                <a:cs typeface="Segoe WP" panose="020B0502040204020203" pitchFamily="34" charset="0"/>
              </a:rPr>
              <a:t>Maps and Variance Shadow </a:t>
            </a:r>
            <a:r>
              <a:rPr lang="en-US" sz="800" dirty="0" smtClean="0">
                <a:solidFill>
                  <a:srgbClr val="999999"/>
                </a:solidFill>
                <a:latin typeface="Segoe WP" panose="020B0502040204020203" pitchFamily="34" charset="0"/>
                <a:cs typeface="Segoe WP" panose="020B0502040204020203" pitchFamily="34" charset="0"/>
              </a:rPr>
              <a:t>Maps</a:t>
            </a:r>
          </a:p>
          <a:p>
            <a:pPr marL="0" indent="0">
              <a:buNone/>
            </a:pPr>
            <a:r>
              <a:rPr lang="en-US" sz="800" dirty="0" smtClean="0">
                <a:solidFill>
                  <a:srgbClr val="999999"/>
                </a:solidFill>
                <a:latin typeface="Segoe WP" panose="020B0502040204020203" pitchFamily="34" charset="0"/>
                <a:cs typeface="Segoe WP" panose="020B0502040204020203" pitchFamily="34" charset="0"/>
              </a:rPr>
              <a:t>Rendering layers</a:t>
            </a:r>
          </a:p>
          <a:p>
            <a:pPr marL="0" indent="0">
              <a:buNone/>
            </a:pPr>
            <a:r>
              <a:rPr lang="en-US" sz="800" b="1" dirty="0" smtClean="0">
                <a:solidFill>
                  <a:srgbClr val="999999"/>
                </a:solidFill>
                <a:latin typeface="Segoe WP" panose="020B0502040204020203" pitchFamily="34" charset="0"/>
                <a:cs typeface="Segoe WP" panose="020B0502040204020203" pitchFamily="34" charset="0"/>
              </a:rPr>
              <a:t>Post-processes </a:t>
            </a:r>
            <a:r>
              <a:rPr lang="en-US" sz="800" b="1" dirty="0">
                <a:solidFill>
                  <a:srgbClr val="999999"/>
                </a:solidFill>
                <a:latin typeface="Segoe WP" panose="020B0502040204020203" pitchFamily="34" charset="0"/>
                <a:cs typeface="Segoe WP" panose="020B0502040204020203" pitchFamily="34" charset="0"/>
              </a:rPr>
              <a:t>(blur, refraction, </a:t>
            </a:r>
            <a:r>
              <a:rPr lang="en-US" sz="800" b="1" dirty="0" err="1">
                <a:solidFill>
                  <a:srgbClr val="999999"/>
                </a:solidFill>
                <a:latin typeface="Segoe WP" panose="020B0502040204020203" pitchFamily="34" charset="0"/>
                <a:cs typeface="Segoe WP" panose="020B0502040204020203" pitchFamily="34" charset="0"/>
              </a:rPr>
              <a:t>black'n'white</a:t>
            </a:r>
            <a:r>
              <a:rPr lang="en-US" sz="800" b="1" dirty="0">
                <a:solidFill>
                  <a:srgbClr val="999999"/>
                </a:solidFill>
                <a:latin typeface="Segoe WP" panose="020B0502040204020203" pitchFamily="34" charset="0"/>
                <a:cs typeface="Segoe WP" panose="020B0502040204020203" pitchFamily="34" charset="0"/>
              </a:rPr>
              <a:t>, </a:t>
            </a:r>
            <a:r>
              <a:rPr lang="en-US" sz="800" b="1" dirty="0" err="1">
                <a:solidFill>
                  <a:srgbClr val="999999"/>
                </a:solidFill>
                <a:latin typeface="Segoe WP" panose="020B0502040204020203" pitchFamily="34" charset="0"/>
                <a:cs typeface="Segoe WP" panose="020B0502040204020203" pitchFamily="34" charset="0"/>
              </a:rPr>
              <a:t>fxaa</a:t>
            </a:r>
            <a:r>
              <a:rPr lang="en-US" sz="800" b="1" dirty="0">
                <a:solidFill>
                  <a:srgbClr val="999999"/>
                </a:solidFill>
                <a:latin typeface="Segoe WP" panose="020B0502040204020203" pitchFamily="34" charset="0"/>
                <a:cs typeface="Segoe WP" panose="020B0502040204020203" pitchFamily="34" charset="0"/>
              </a:rPr>
              <a:t>, customs</a:t>
            </a:r>
            <a:r>
              <a:rPr lang="en-US" sz="800" b="1" dirty="0" smtClean="0">
                <a:solidFill>
                  <a:srgbClr val="999999"/>
                </a:solidFill>
                <a:latin typeface="Segoe WP" panose="020B0502040204020203" pitchFamily="34" charset="0"/>
                <a:cs typeface="Segoe WP" panose="020B0502040204020203" pitchFamily="34" charset="0"/>
              </a:rPr>
              <a:t>...)</a:t>
            </a:r>
          </a:p>
          <a:p>
            <a:pPr marL="0" indent="0">
              <a:buNone/>
            </a:pPr>
            <a:r>
              <a:rPr lang="en-US" sz="800" b="1" dirty="0" smtClean="0">
                <a:solidFill>
                  <a:srgbClr val="999999"/>
                </a:solidFill>
                <a:latin typeface="Segoe WP" panose="020B0502040204020203" pitchFamily="34" charset="0"/>
                <a:cs typeface="Segoe WP" panose="020B0502040204020203" pitchFamily="34" charset="0"/>
              </a:rPr>
              <a:t>Lens flares</a:t>
            </a:r>
          </a:p>
          <a:p>
            <a:pPr marL="0" indent="0">
              <a:buNone/>
            </a:pPr>
            <a:r>
              <a:rPr lang="en-US" sz="800" b="1" dirty="0" smtClean="0">
                <a:solidFill>
                  <a:srgbClr val="999999"/>
                </a:solidFill>
                <a:latin typeface="Segoe WP" panose="020B0502040204020203" pitchFamily="34" charset="0"/>
                <a:cs typeface="Segoe WP" panose="020B0502040204020203" pitchFamily="34" charset="0"/>
              </a:rPr>
              <a:t>Multi-views</a:t>
            </a:r>
          </a:p>
          <a:p>
            <a:pPr marL="0" indent="0">
              <a:buNone/>
            </a:pPr>
            <a:r>
              <a:rPr lang="en-US" sz="800" dirty="0" smtClean="0">
                <a:solidFill>
                  <a:srgbClr val="999999"/>
                </a:solidFill>
                <a:latin typeface="Segoe WP" panose="020B0502040204020203" pitchFamily="34" charset="0"/>
                <a:cs typeface="Segoe WP" panose="020B0502040204020203" pitchFamily="34" charset="0"/>
              </a:rPr>
              <a:t>Render </a:t>
            </a:r>
            <a:r>
              <a:rPr lang="en-US" sz="800" dirty="0">
                <a:solidFill>
                  <a:srgbClr val="999999"/>
                </a:solidFill>
                <a:latin typeface="Segoe WP" panose="020B0502040204020203" pitchFamily="34" charset="0"/>
                <a:cs typeface="Segoe WP" panose="020B0502040204020203" pitchFamily="34" charset="0"/>
              </a:rPr>
              <a:t>target </a:t>
            </a:r>
            <a:r>
              <a:rPr lang="en-US" sz="800" dirty="0" smtClean="0">
                <a:solidFill>
                  <a:srgbClr val="999999"/>
                </a:solidFill>
                <a:latin typeface="Segoe WP" panose="020B0502040204020203" pitchFamily="34" charset="0"/>
                <a:cs typeface="Segoe WP" panose="020B0502040204020203" pitchFamily="34" charset="0"/>
              </a:rPr>
              <a:t>textures</a:t>
            </a:r>
          </a:p>
          <a:p>
            <a:pPr marL="0" indent="0">
              <a:buNone/>
            </a:pPr>
            <a:r>
              <a:rPr lang="en-US" sz="800" dirty="0" smtClean="0">
                <a:solidFill>
                  <a:srgbClr val="999999"/>
                </a:solidFill>
                <a:latin typeface="Segoe WP" panose="020B0502040204020203" pitchFamily="34" charset="0"/>
                <a:cs typeface="Segoe WP" panose="020B0502040204020203" pitchFamily="34" charset="0"/>
              </a:rPr>
              <a:t>Dynamic </a:t>
            </a:r>
            <a:r>
              <a:rPr lang="en-US" sz="800" dirty="0">
                <a:solidFill>
                  <a:srgbClr val="999999"/>
                </a:solidFill>
                <a:latin typeface="Segoe WP" panose="020B0502040204020203" pitchFamily="34" charset="0"/>
                <a:cs typeface="Segoe WP" panose="020B0502040204020203" pitchFamily="34" charset="0"/>
              </a:rPr>
              <a:t>textures (</a:t>
            </a:r>
            <a:r>
              <a:rPr lang="en-US" sz="800" dirty="0" smtClean="0">
                <a:solidFill>
                  <a:srgbClr val="999999"/>
                </a:solidFill>
                <a:latin typeface="Segoe WP" panose="020B0502040204020203" pitchFamily="34" charset="0"/>
                <a:cs typeface="Segoe WP" panose="020B0502040204020203" pitchFamily="34" charset="0"/>
              </a:rPr>
              <a:t>canvas)</a:t>
            </a:r>
          </a:p>
          <a:p>
            <a:pPr marL="0" indent="0">
              <a:buNone/>
            </a:pPr>
            <a:r>
              <a:rPr lang="en-US" sz="800" dirty="0" smtClean="0">
                <a:solidFill>
                  <a:srgbClr val="999999"/>
                </a:solidFill>
                <a:latin typeface="Segoe WP" panose="020B0502040204020203" pitchFamily="34" charset="0"/>
                <a:cs typeface="Segoe WP" panose="020B0502040204020203" pitchFamily="34" charset="0"/>
              </a:rPr>
              <a:t>Video textures</a:t>
            </a:r>
          </a:p>
          <a:p>
            <a:pPr marL="0" indent="0">
              <a:buNone/>
            </a:pPr>
            <a:r>
              <a:rPr lang="en-US" sz="800" dirty="0" smtClean="0">
                <a:solidFill>
                  <a:srgbClr val="999999"/>
                </a:solidFill>
                <a:latin typeface="Segoe WP" panose="020B0502040204020203" pitchFamily="34" charset="0"/>
                <a:cs typeface="Segoe WP" panose="020B0502040204020203" pitchFamily="34" charset="0"/>
              </a:rPr>
              <a:t>Compressed </a:t>
            </a:r>
            <a:r>
              <a:rPr lang="en-US" sz="800" dirty="0">
                <a:solidFill>
                  <a:srgbClr val="999999"/>
                </a:solidFill>
                <a:latin typeface="Segoe WP" panose="020B0502040204020203" pitchFamily="34" charset="0"/>
                <a:cs typeface="Segoe WP" panose="020B0502040204020203" pitchFamily="34" charset="0"/>
              </a:rPr>
              <a:t>(DDS) </a:t>
            </a:r>
            <a:r>
              <a:rPr lang="en-US" sz="800" dirty="0" smtClean="0">
                <a:solidFill>
                  <a:srgbClr val="999999"/>
                </a:solidFill>
                <a:latin typeface="Segoe WP" panose="020B0502040204020203" pitchFamily="34" charset="0"/>
                <a:cs typeface="Segoe WP" panose="020B0502040204020203" pitchFamily="34" charset="0"/>
              </a:rPr>
              <a:t>textures</a:t>
            </a:r>
          </a:p>
          <a:p>
            <a:pPr marL="0" indent="0">
              <a:buNone/>
            </a:pPr>
            <a:r>
              <a:rPr lang="en-US" sz="800" dirty="0" smtClean="0">
                <a:solidFill>
                  <a:srgbClr val="999999"/>
                </a:solidFill>
                <a:latin typeface="Segoe WP" panose="020B0502040204020203" pitchFamily="34" charset="0"/>
                <a:cs typeface="Segoe WP" panose="020B0502040204020203" pitchFamily="34" charset="0"/>
              </a:rPr>
              <a:t>Arc </a:t>
            </a:r>
            <a:r>
              <a:rPr lang="en-US" sz="800" dirty="0">
                <a:solidFill>
                  <a:srgbClr val="999999"/>
                </a:solidFill>
                <a:latin typeface="Segoe WP" panose="020B0502040204020203" pitchFamily="34" charset="0"/>
                <a:cs typeface="Segoe WP" panose="020B0502040204020203" pitchFamily="34" charset="0"/>
              </a:rPr>
              <a:t>rotate </a:t>
            </a:r>
            <a:r>
              <a:rPr lang="en-US" sz="800" dirty="0" smtClean="0">
                <a:solidFill>
                  <a:srgbClr val="999999"/>
                </a:solidFill>
                <a:latin typeface="Segoe WP" panose="020B0502040204020203" pitchFamily="34" charset="0"/>
                <a:cs typeface="Segoe WP" panose="020B0502040204020203" pitchFamily="34" charset="0"/>
              </a:rPr>
              <a:t>camera</a:t>
            </a:r>
          </a:p>
          <a:p>
            <a:pPr marL="0" indent="0">
              <a:buNone/>
            </a:pPr>
            <a:r>
              <a:rPr lang="en-US" sz="800" dirty="0" smtClean="0">
                <a:solidFill>
                  <a:srgbClr val="999999"/>
                </a:solidFill>
                <a:latin typeface="Segoe WP" panose="020B0502040204020203" pitchFamily="34" charset="0"/>
                <a:cs typeface="Segoe WP" panose="020B0502040204020203" pitchFamily="34" charset="0"/>
              </a:rPr>
              <a:t>Free camera</a:t>
            </a:r>
          </a:p>
          <a:p>
            <a:pPr marL="0" indent="0">
              <a:buNone/>
            </a:pPr>
            <a:r>
              <a:rPr lang="en-US" sz="800" dirty="0" smtClean="0">
                <a:solidFill>
                  <a:srgbClr val="999999"/>
                </a:solidFill>
                <a:latin typeface="Segoe WP" panose="020B0502040204020203" pitchFamily="34" charset="0"/>
                <a:cs typeface="Segoe WP" panose="020B0502040204020203" pitchFamily="34" charset="0"/>
              </a:rPr>
              <a:t>Touch camera</a:t>
            </a:r>
          </a:p>
          <a:p>
            <a:pPr marL="0" indent="0">
              <a:buNone/>
            </a:pPr>
            <a:r>
              <a:rPr lang="en-US" sz="800" dirty="0" smtClean="0">
                <a:solidFill>
                  <a:srgbClr val="999999"/>
                </a:solidFill>
                <a:latin typeface="Segoe WP" panose="020B0502040204020203" pitchFamily="34" charset="0"/>
                <a:cs typeface="Segoe WP" panose="020B0502040204020203" pitchFamily="34" charset="0"/>
              </a:rPr>
              <a:t>Virtual </a:t>
            </a:r>
            <a:r>
              <a:rPr lang="en-US" sz="800" dirty="0">
                <a:solidFill>
                  <a:srgbClr val="999999"/>
                </a:solidFill>
                <a:latin typeface="Segoe WP" panose="020B0502040204020203" pitchFamily="34" charset="0"/>
                <a:cs typeface="Segoe WP" panose="020B0502040204020203" pitchFamily="34" charset="0"/>
              </a:rPr>
              <a:t>Joysticks </a:t>
            </a:r>
            <a:r>
              <a:rPr lang="en-US" sz="800" dirty="0" smtClean="0">
                <a:solidFill>
                  <a:srgbClr val="999999"/>
                </a:solidFill>
                <a:latin typeface="Segoe WP" panose="020B0502040204020203" pitchFamily="34" charset="0"/>
                <a:cs typeface="Segoe WP" panose="020B0502040204020203" pitchFamily="34" charset="0"/>
              </a:rPr>
              <a:t>camera</a:t>
            </a:r>
          </a:p>
          <a:p>
            <a:pPr marL="0" indent="0">
              <a:buNone/>
            </a:pPr>
            <a:r>
              <a:rPr lang="en-US" sz="800" dirty="0" smtClean="0">
                <a:solidFill>
                  <a:srgbClr val="999999"/>
                </a:solidFill>
                <a:latin typeface="Segoe WP" panose="020B0502040204020203" pitchFamily="34" charset="0"/>
                <a:cs typeface="Segoe WP" panose="020B0502040204020203" pitchFamily="34" charset="0"/>
              </a:rPr>
              <a:t>Oculus </a:t>
            </a:r>
            <a:r>
              <a:rPr lang="en-US" sz="800" dirty="0">
                <a:solidFill>
                  <a:srgbClr val="999999"/>
                </a:solidFill>
                <a:latin typeface="Segoe WP" panose="020B0502040204020203" pitchFamily="34" charset="0"/>
                <a:cs typeface="Segoe WP" panose="020B0502040204020203" pitchFamily="34" charset="0"/>
              </a:rPr>
              <a:t>Rift </a:t>
            </a:r>
            <a:r>
              <a:rPr lang="en-US" sz="800" dirty="0" smtClean="0">
                <a:solidFill>
                  <a:srgbClr val="999999"/>
                </a:solidFill>
                <a:latin typeface="Segoe WP" panose="020B0502040204020203" pitchFamily="34" charset="0"/>
                <a:cs typeface="Segoe WP" panose="020B0502040204020203" pitchFamily="34" charset="0"/>
              </a:rPr>
              <a:t>camera</a:t>
            </a:r>
          </a:p>
          <a:p>
            <a:pPr marL="0" indent="0">
              <a:buNone/>
            </a:pPr>
            <a:r>
              <a:rPr lang="en-US" sz="800" b="1" dirty="0" smtClean="0">
                <a:solidFill>
                  <a:srgbClr val="999999"/>
                </a:solidFill>
                <a:latin typeface="Segoe WP" panose="020B0502040204020203" pitchFamily="34" charset="0"/>
                <a:cs typeface="Segoe WP" panose="020B0502040204020203" pitchFamily="34" charset="0"/>
              </a:rPr>
              <a:t>Gamepad camera</a:t>
            </a:r>
          </a:p>
          <a:p>
            <a:pPr marL="0" indent="0">
              <a:buNone/>
            </a:pPr>
            <a:r>
              <a:rPr lang="en-US" sz="800" dirty="0" smtClean="0">
                <a:solidFill>
                  <a:srgbClr val="999999"/>
                </a:solidFill>
                <a:latin typeface="Segoe WP" panose="020B0502040204020203" pitchFamily="34" charset="0"/>
                <a:cs typeface="Segoe WP" panose="020B0502040204020203" pitchFamily="34" charset="0"/>
              </a:rPr>
              <a:t>Mesh cloning</a:t>
            </a:r>
          </a:p>
          <a:p>
            <a:pPr marL="0" indent="0">
              <a:buNone/>
            </a:pPr>
            <a:r>
              <a:rPr lang="en-US" sz="800" dirty="0" smtClean="0">
                <a:solidFill>
                  <a:srgbClr val="999999"/>
                </a:solidFill>
                <a:latin typeface="Segoe WP" panose="020B0502040204020203" pitchFamily="34" charset="0"/>
                <a:cs typeface="Segoe WP" panose="020B0502040204020203" pitchFamily="34" charset="0"/>
              </a:rPr>
              <a:t>Dynamic meshes</a:t>
            </a:r>
          </a:p>
          <a:p>
            <a:pPr marL="0" indent="0">
              <a:buNone/>
            </a:pPr>
            <a:r>
              <a:rPr lang="en-US" sz="800" b="1" dirty="0" smtClean="0">
                <a:solidFill>
                  <a:srgbClr val="999999"/>
                </a:solidFill>
                <a:latin typeface="Segoe WP" panose="020B0502040204020203" pitchFamily="34" charset="0"/>
                <a:cs typeface="Segoe WP" panose="020B0502040204020203" pitchFamily="34" charset="0"/>
              </a:rPr>
              <a:t>Height maps</a:t>
            </a:r>
          </a:p>
          <a:p>
            <a:pPr marL="0" indent="0">
              <a:buNone/>
            </a:pPr>
            <a:r>
              <a:rPr lang="en-US" sz="800" dirty="0" smtClean="0">
                <a:solidFill>
                  <a:srgbClr val="999999"/>
                </a:solidFill>
                <a:latin typeface="Segoe WP" panose="020B0502040204020203" pitchFamily="34" charset="0"/>
                <a:cs typeface="Segoe WP" panose="020B0502040204020203" pitchFamily="34" charset="0"/>
              </a:rPr>
              <a:t>Bones</a:t>
            </a:r>
          </a:p>
          <a:p>
            <a:pPr marL="0" indent="0">
              <a:buNone/>
            </a:pPr>
            <a:r>
              <a:rPr lang="en-US" sz="800" dirty="0" smtClean="0">
                <a:solidFill>
                  <a:srgbClr val="999999"/>
                </a:solidFill>
                <a:latin typeface="Segoe WP" panose="020B0502040204020203" pitchFamily="34" charset="0"/>
                <a:cs typeface="Segoe WP" panose="020B0502040204020203" pitchFamily="34" charset="0"/>
              </a:rPr>
              <a:t>Constructive </a:t>
            </a:r>
            <a:r>
              <a:rPr lang="en-US" sz="800" dirty="0">
                <a:solidFill>
                  <a:srgbClr val="999999"/>
                </a:solidFill>
                <a:latin typeface="Segoe WP" panose="020B0502040204020203" pitchFamily="34" charset="0"/>
                <a:cs typeface="Segoe WP" panose="020B0502040204020203" pitchFamily="34" charset="0"/>
              </a:rPr>
              <a:t>solid </a:t>
            </a:r>
            <a:r>
              <a:rPr lang="en-US" sz="800" dirty="0" smtClean="0">
                <a:solidFill>
                  <a:srgbClr val="999999"/>
                </a:solidFill>
                <a:latin typeface="Segoe WP" panose="020B0502040204020203" pitchFamily="34" charset="0"/>
                <a:cs typeface="Segoe WP" panose="020B0502040204020203" pitchFamily="34" charset="0"/>
              </a:rPr>
              <a:t>geometries</a:t>
            </a:r>
          </a:p>
          <a:p>
            <a:pPr marL="0" indent="0">
              <a:buNone/>
            </a:pPr>
            <a:r>
              <a:rPr lang="en-US" sz="800" dirty="0" smtClean="0">
                <a:solidFill>
                  <a:srgbClr val="999999"/>
                </a:solidFill>
                <a:latin typeface="Segoe WP" panose="020B0502040204020203" pitchFamily="34" charset="0"/>
                <a:cs typeface="Segoe WP" panose="020B0502040204020203" pitchFamily="34" charset="0"/>
              </a:rPr>
              <a:t>Babylon </a:t>
            </a:r>
            <a:r>
              <a:rPr lang="en-US" sz="800" dirty="0">
                <a:solidFill>
                  <a:srgbClr val="999999"/>
                </a:solidFill>
                <a:latin typeface="Segoe WP" panose="020B0502040204020203" pitchFamily="34" charset="0"/>
                <a:cs typeface="Segoe WP" panose="020B0502040204020203" pitchFamily="34" charset="0"/>
              </a:rPr>
              <a:t>scene file can be converted from </a:t>
            </a:r>
            <a:r>
              <a:rPr lang="en-US" sz="800" i="1" dirty="0">
                <a:solidFill>
                  <a:srgbClr val="999999"/>
                </a:solidFill>
                <a:latin typeface="Segoe WP" panose="020B0502040204020203" pitchFamily="34" charset="0"/>
                <a:cs typeface="Segoe WP" panose="020B0502040204020203" pitchFamily="34" charset="0"/>
              </a:rPr>
              <a:t>.OBJ</a:t>
            </a:r>
            <a:r>
              <a:rPr lang="en-US" sz="800" dirty="0">
                <a:solidFill>
                  <a:srgbClr val="999999"/>
                </a:solidFill>
                <a:latin typeface="Segoe WP" panose="020B0502040204020203" pitchFamily="34" charset="0"/>
                <a:cs typeface="Segoe WP" panose="020B0502040204020203" pitchFamily="34" charset="0"/>
              </a:rPr>
              <a:t>, </a:t>
            </a:r>
            <a:r>
              <a:rPr lang="en-US" sz="800" i="1" dirty="0">
                <a:solidFill>
                  <a:srgbClr val="999999"/>
                </a:solidFill>
                <a:latin typeface="Segoe WP" panose="020B0502040204020203" pitchFamily="34" charset="0"/>
                <a:cs typeface="Segoe WP" panose="020B0502040204020203" pitchFamily="34" charset="0"/>
              </a:rPr>
              <a:t>.FBX</a:t>
            </a:r>
            <a:r>
              <a:rPr lang="en-US" sz="800" dirty="0">
                <a:solidFill>
                  <a:srgbClr val="999999"/>
                </a:solidFill>
                <a:latin typeface="Segoe WP" panose="020B0502040204020203" pitchFamily="34" charset="0"/>
                <a:cs typeface="Segoe WP" panose="020B0502040204020203" pitchFamily="34" charset="0"/>
              </a:rPr>
              <a:t>, </a:t>
            </a:r>
            <a:r>
              <a:rPr lang="en-US" sz="800" i="1" dirty="0">
                <a:solidFill>
                  <a:srgbClr val="999999"/>
                </a:solidFill>
                <a:latin typeface="Segoe WP" panose="020B0502040204020203" pitchFamily="34" charset="0"/>
                <a:cs typeface="Segoe WP" panose="020B0502040204020203" pitchFamily="34" charset="0"/>
              </a:rPr>
              <a:t>.</a:t>
            </a:r>
            <a:r>
              <a:rPr lang="en-US" sz="800" i="1" dirty="0" smtClean="0">
                <a:solidFill>
                  <a:srgbClr val="999999"/>
                </a:solidFill>
                <a:latin typeface="Segoe WP" panose="020B0502040204020203" pitchFamily="34" charset="0"/>
                <a:cs typeface="Segoe WP" panose="020B0502040204020203" pitchFamily="34" charset="0"/>
              </a:rPr>
              <a:t>MXB</a:t>
            </a:r>
          </a:p>
          <a:p>
            <a:pPr marL="0" indent="0">
              <a:buNone/>
            </a:pPr>
            <a:r>
              <a:rPr lang="en-US" sz="800" dirty="0" smtClean="0">
                <a:solidFill>
                  <a:srgbClr val="999999"/>
                </a:solidFill>
                <a:latin typeface="Segoe WP" panose="020B0502040204020203" pitchFamily="34" charset="0"/>
                <a:cs typeface="Segoe WP" panose="020B0502040204020203" pitchFamily="34" charset="0"/>
              </a:rPr>
              <a:t>Exporter </a:t>
            </a:r>
            <a:r>
              <a:rPr lang="en-US" sz="800" dirty="0">
                <a:solidFill>
                  <a:srgbClr val="999999"/>
                </a:solidFill>
                <a:latin typeface="Segoe WP" panose="020B0502040204020203" pitchFamily="34" charset="0"/>
                <a:cs typeface="Segoe WP" panose="020B0502040204020203" pitchFamily="34" charset="0"/>
              </a:rPr>
              <a:t>for </a:t>
            </a:r>
            <a:r>
              <a:rPr lang="en-US" sz="800" dirty="0" smtClean="0">
                <a:solidFill>
                  <a:srgbClr val="999999"/>
                </a:solidFill>
                <a:latin typeface="Segoe WP" panose="020B0502040204020203" pitchFamily="34" charset="0"/>
                <a:cs typeface="Segoe WP" panose="020B0502040204020203" pitchFamily="34" charset="0"/>
              </a:rPr>
              <a:t>Blender</a:t>
            </a:r>
          </a:p>
          <a:p>
            <a:pPr marL="0" indent="0">
              <a:buNone/>
            </a:pPr>
            <a:r>
              <a:rPr lang="en-US" sz="800" dirty="0" smtClean="0">
                <a:solidFill>
                  <a:srgbClr val="999999"/>
                </a:solidFill>
                <a:latin typeface="Segoe WP" panose="020B0502040204020203" pitchFamily="34" charset="0"/>
                <a:cs typeface="Segoe WP" panose="020B0502040204020203" pitchFamily="34" charset="0"/>
              </a:rPr>
              <a:t>Exporter </a:t>
            </a:r>
            <a:r>
              <a:rPr lang="en-US" sz="800" dirty="0">
                <a:solidFill>
                  <a:srgbClr val="999999"/>
                </a:solidFill>
                <a:latin typeface="Segoe WP" panose="020B0502040204020203" pitchFamily="34" charset="0"/>
                <a:cs typeface="Segoe WP" panose="020B0502040204020203" pitchFamily="34" charset="0"/>
              </a:rPr>
              <a:t>for </a:t>
            </a:r>
            <a:r>
              <a:rPr lang="en-US" sz="800" dirty="0" smtClean="0">
                <a:solidFill>
                  <a:srgbClr val="999999"/>
                </a:solidFill>
                <a:latin typeface="Segoe WP" panose="020B0502040204020203" pitchFamily="34" charset="0"/>
                <a:cs typeface="Segoe WP" panose="020B0502040204020203" pitchFamily="34" charset="0"/>
              </a:rPr>
              <a:t>Cheetah3d</a:t>
            </a:r>
          </a:p>
          <a:p>
            <a:pPr marL="0" indent="0">
              <a:buNone/>
            </a:pPr>
            <a:r>
              <a:rPr lang="en-US" sz="800" dirty="0">
                <a:solidFill>
                  <a:srgbClr val="999999"/>
                </a:solidFill>
                <a:latin typeface="Segoe WP" panose="020B0502040204020203" pitchFamily="34" charset="0"/>
                <a:cs typeface="Segoe WP" panose="020B0502040204020203" pitchFamily="34" charset="0"/>
              </a:rPr>
              <a:t>Exporter for </a:t>
            </a:r>
            <a:r>
              <a:rPr lang="en-US" sz="800" dirty="0" smtClean="0">
                <a:solidFill>
                  <a:srgbClr val="999999"/>
                </a:solidFill>
                <a:latin typeface="Segoe WP" panose="020B0502040204020203" pitchFamily="34" charset="0"/>
                <a:cs typeface="Segoe WP" panose="020B0502040204020203" pitchFamily="34" charset="0"/>
              </a:rPr>
              <a:t>3ds Max</a:t>
            </a:r>
          </a:p>
          <a:p>
            <a:pPr marL="0" indent="0">
              <a:buNone/>
            </a:pPr>
            <a:r>
              <a:rPr lang="en-US" sz="800" dirty="0" smtClean="0">
                <a:solidFill>
                  <a:srgbClr val="999999"/>
                </a:solidFill>
                <a:latin typeface="Segoe WP" panose="020B0502040204020203" pitchFamily="34" charset="0"/>
                <a:cs typeface="Segoe WP" panose="020B0502040204020203" pitchFamily="34" charset="0"/>
              </a:rPr>
              <a:t>Support </a:t>
            </a:r>
            <a:r>
              <a:rPr lang="en-US" sz="800" dirty="0">
                <a:solidFill>
                  <a:srgbClr val="999999"/>
                </a:solidFill>
                <a:latin typeface="Segoe WP" panose="020B0502040204020203" pitchFamily="34" charset="0"/>
                <a:cs typeface="Segoe WP" panose="020B0502040204020203" pitchFamily="34" charset="0"/>
              </a:rPr>
              <a:t>for </a:t>
            </a:r>
            <a:r>
              <a:rPr lang="en-US" sz="800" dirty="0" err="1" smtClean="0">
                <a:solidFill>
                  <a:srgbClr val="999999"/>
                </a:solidFill>
                <a:latin typeface="Segoe WP" panose="020B0502040204020203" pitchFamily="34" charset="0"/>
                <a:cs typeface="Segoe WP" panose="020B0502040204020203" pitchFamily="34" charset="0"/>
              </a:rPr>
              <a:t>drag'n'drop</a:t>
            </a:r>
            <a:endParaRPr lang="en-US" sz="800" dirty="0" smtClean="0">
              <a:solidFill>
                <a:srgbClr val="999999"/>
              </a:solidFill>
              <a:latin typeface="Segoe WP" panose="020B0502040204020203" pitchFamily="34" charset="0"/>
              <a:cs typeface="Segoe WP" panose="020B0502040204020203" pitchFamily="34" charset="0"/>
            </a:endParaRPr>
          </a:p>
          <a:p>
            <a:pPr marL="0" indent="0">
              <a:buNone/>
            </a:pPr>
            <a:r>
              <a:rPr lang="en-US" sz="800" dirty="0" smtClean="0">
                <a:solidFill>
                  <a:srgbClr val="999999"/>
                </a:solidFill>
                <a:latin typeface="Segoe WP" panose="020B0502040204020203" pitchFamily="34" charset="0"/>
                <a:cs typeface="Segoe WP" panose="020B0502040204020203" pitchFamily="34" charset="0"/>
              </a:rPr>
              <a:t>….</a:t>
            </a:r>
            <a:endParaRPr lang="en-US" sz="800" dirty="0">
              <a:solidFill>
                <a:srgbClr val="999999"/>
              </a:solidFill>
              <a:latin typeface="Segoe WP" panose="020B0502040204020203" pitchFamily="34" charset="0"/>
              <a:cs typeface="Segoe WP" panose="020B0502040204020203" pitchFamily="34" charset="0"/>
            </a:endParaRPr>
          </a:p>
          <a:p>
            <a:pPr marL="0" indent="0">
              <a:buNone/>
            </a:pPr>
            <a:endParaRPr lang="en-US" sz="800" dirty="0">
              <a:solidFill>
                <a:srgbClr val="999999"/>
              </a:solidFill>
              <a:latin typeface="Segoe WP" panose="020B0502040204020203" pitchFamily="34" charset="0"/>
              <a:cs typeface="Segoe WP" panose="020B0502040204020203" pitchFamily="34" charset="0"/>
            </a:endParaRPr>
          </a:p>
        </p:txBody>
      </p:sp>
    </p:spTree>
    <p:extLst>
      <p:ext uri="{BB962C8B-B14F-4D97-AF65-F5344CB8AC3E}">
        <p14:creationId xmlns:p14="http://schemas.microsoft.com/office/powerpoint/2010/main" val="2049480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790950"/>
            <a:ext cx="9144000" cy="304800"/>
          </a:xfrm>
          <a:prstGeom prst="rect">
            <a:avLst/>
          </a:prstGeom>
          <a:solidFill>
            <a:srgbClr val="5BD9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Segoe WP" panose="020B0502040204020203" pitchFamily="34" charset="0"/>
              <a:cs typeface="Segoe WP" panose="020B0502040204020203" pitchFamily="34" charset="0"/>
            </a:endParaRPr>
          </a:p>
        </p:txBody>
      </p:sp>
      <p:sp>
        <p:nvSpPr>
          <p:cNvPr id="5" name="TextBox 4"/>
          <p:cNvSpPr txBox="1"/>
          <p:nvPr/>
        </p:nvSpPr>
        <p:spPr>
          <a:xfrm>
            <a:off x="4084638" y="2065338"/>
            <a:ext cx="4440237" cy="647700"/>
          </a:xfrm>
          <a:prstGeom prst="rect">
            <a:avLst/>
          </a:prstGeom>
          <a:noFill/>
        </p:spPr>
        <p:txBody>
          <a:bodyPr>
            <a:spAutoFit/>
          </a:bodyPr>
          <a:lstStyle/>
          <a:p>
            <a:pPr fontAlgn="auto">
              <a:spcBef>
                <a:spcPts val="0"/>
              </a:spcBef>
              <a:spcAft>
                <a:spcPts val="0"/>
              </a:spcAft>
              <a:defRPr/>
            </a:pPr>
            <a:r>
              <a:rPr lang="en-US" sz="3600" b="1" dirty="0" smtClean="0">
                <a:solidFill>
                  <a:schemeClr val="tx1">
                    <a:lumMod val="75000"/>
                    <a:lumOff val="25000"/>
                  </a:schemeClr>
                </a:solidFill>
                <a:latin typeface="Segoe WP" panose="020B0502040204020203" pitchFamily="34" charset="0"/>
                <a:cs typeface="Segoe WP" panose="020B0502040204020203" pitchFamily="34" charset="0"/>
              </a:rPr>
              <a:t>FIRST </a:t>
            </a:r>
            <a:r>
              <a:rPr lang="en-US" sz="3600" b="1" dirty="0" smtClean="0">
                <a:solidFill>
                  <a:srgbClr val="5BD999"/>
                </a:solidFill>
                <a:latin typeface="Segoe WP" panose="020B0502040204020203" pitchFamily="34" charset="0"/>
                <a:cs typeface="Segoe WP" panose="020B0502040204020203" pitchFamily="34" charset="0"/>
              </a:rPr>
              <a:t>CONTACT</a:t>
            </a:r>
            <a:endParaRPr lang="en-US" sz="3600" b="1" dirty="0">
              <a:solidFill>
                <a:srgbClr val="5BD999"/>
              </a:solidFill>
              <a:latin typeface="Segoe WP" panose="020B0502040204020203" pitchFamily="34" charset="0"/>
              <a:cs typeface="Segoe WP" panose="020B0502040204020203" pitchFamily="34" charset="0"/>
            </a:endParaRPr>
          </a:p>
        </p:txBody>
      </p:sp>
      <p:sp>
        <p:nvSpPr>
          <p:cNvPr id="6" name="TextBox 5"/>
          <p:cNvSpPr txBox="1"/>
          <p:nvPr/>
        </p:nvSpPr>
        <p:spPr>
          <a:xfrm>
            <a:off x="4084638" y="2571750"/>
            <a:ext cx="4379912" cy="338138"/>
          </a:xfrm>
          <a:prstGeom prst="rect">
            <a:avLst/>
          </a:prstGeom>
          <a:noFill/>
        </p:spPr>
        <p:txBody>
          <a:bodyPr>
            <a:spAutoFit/>
          </a:bodyPr>
          <a:lstStyle/>
          <a:p>
            <a:pPr fontAlgn="auto">
              <a:spcBef>
                <a:spcPts val="0"/>
              </a:spcBef>
              <a:spcAft>
                <a:spcPts val="0"/>
              </a:spcAft>
              <a:defRPr/>
            </a:pPr>
            <a:r>
              <a:rPr lang="en-US" sz="1600" dirty="0" smtClean="0">
                <a:solidFill>
                  <a:schemeClr val="bg1">
                    <a:lumMod val="65000"/>
                  </a:schemeClr>
                </a:solidFill>
                <a:latin typeface="Segoe WP" panose="020B0502040204020203" pitchFamily="34" charset="0"/>
                <a:cs typeface="Segoe WP" panose="020B0502040204020203" pitchFamily="34" charset="0"/>
              </a:rPr>
              <a:t>Hello world Babylon.js</a:t>
            </a:r>
            <a:endParaRPr lang="en-US" sz="1600" dirty="0">
              <a:solidFill>
                <a:schemeClr val="bg1">
                  <a:lumMod val="65000"/>
                </a:schemeClr>
              </a:solidFill>
              <a:latin typeface="Segoe WP" panose="020B0502040204020203" pitchFamily="34" charset="0"/>
              <a:cs typeface="Segoe WP" panose="020B0502040204020203" pitchFamily="34" charset="0"/>
            </a:endParaRPr>
          </a:p>
        </p:txBody>
      </p:sp>
      <p:cxnSp>
        <p:nvCxnSpPr>
          <p:cNvPr id="19" name="Straight Connector 18"/>
          <p:cNvCxnSpPr/>
          <p:nvPr/>
        </p:nvCxnSpPr>
        <p:spPr>
          <a:xfrm>
            <a:off x="3962400" y="1809750"/>
            <a:ext cx="0" cy="1371600"/>
          </a:xfrm>
          <a:prstGeom prst="line">
            <a:avLst/>
          </a:prstGeom>
          <a:ln w="19050" cmpd="sng">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3438" y="1712913"/>
            <a:ext cx="1352550" cy="1352550"/>
          </a:xfrm>
          <a:prstGeom prst="rect">
            <a:avLst/>
          </a:prstGeom>
        </p:spPr>
      </p:pic>
    </p:spTree>
    <p:extLst>
      <p:ext uri="{BB962C8B-B14F-4D97-AF65-F5344CB8AC3E}">
        <p14:creationId xmlns:p14="http://schemas.microsoft.com/office/powerpoint/2010/main" val="3053877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4623518" y="1607634"/>
            <a:ext cx="0" cy="1371600"/>
          </a:xfrm>
          <a:prstGeom prst="line">
            <a:avLst/>
          </a:prstGeom>
          <a:ln w="19050" cmpd="sng">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p:txBody>
          <a:bodyPr/>
          <a:lstStyle/>
          <a:p>
            <a:r>
              <a:rPr lang="en-US" dirty="0" smtClean="0">
                <a:latin typeface="Segoe WP" panose="020B0502040204020203" pitchFamily="34" charset="0"/>
                <a:cs typeface="Segoe WP" panose="020B0502040204020203" pitchFamily="34" charset="0"/>
              </a:rPr>
              <a:t>LEARN &amp; </a:t>
            </a:r>
            <a:r>
              <a:rPr lang="en-US" dirty="0" smtClean="0">
                <a:solidFill>
                  <a:srgbClr val="5BD999"/>
                </a:solidFill>
                <a:latin typeface="Segoe WP" panose="020B0502040204020203" pitchFamily="34" charset="0"/>
                <a:cs typeface="Segoe WP" panose="020B0502040204020203" pitchFamily="34" charset="0"/>
              </a:rPr>
              <a:t>EXPERIMENT</a:t>
            </a:r>
            <a:endParaRPr lang="en-US" dirty="0">
              <a:solidFill>
                <a:srgbClr val="5BD999"/>
              </a:solidFill>
              <a:latin typeface="Segoe WP" panose="020B0502040204020203" pitchFamily="34" charset="0"/>
              <a:cs typeface="Segoe WP" panose="020B0502040204020203" pitchFamily="34" charset="0"/>
            </a:endParaRPr>
          </a:p>
        </p:txBody>
      </p:sp>
      <p:pic>
        <p:nvPicPr>
          <p:cNvPr id="10" name="Picture 9"/>
          <p:cNvPicPr>
            <a:picLocks noChangeAspect="1"/>
          </p:cNvPicPr>
          <p:nvPr/>
        </p:nvPicPr>
        <p:blipFill>
          <a:blip r:embed="rId3"/>
          <a:stretch>
            <a:fillRect/>
          </a:stretch>
        </p:blipFill>
        <p:spPr>
          <a:xfrm>
            <a:off x="692713" y="1379034"/>
            <a:ext cx="3448924" cy="2514600"/>
          </a:xfrm>
          <a:prstGeom prst="rect">
            <a:avLst/>
          </a:prstGeom>
        </p:spPr>
      </p:pic>
      <p:pic>
        <p:nvPicPr>
          <p:cNvPr id="11" name="Picture 10"/>
          <p:cNvPicPr>
            <a:picLocks noChangeAspect="1"/>
          </p:cNvPicPr>
          <p:nvPr/>
        </p:nvPicPr>
        <p:blipFill>
          <a:blip r:embed="rId4"/>
          <a:stretch>
            <a:fillRect/>
          </a:stretch>
        </p:blipFill>
        <p:spPr>
          <a:xfrm>
            <a:off x="5105400" y="1352550"/>
            <a:ext cx="3477062" cy="2535116"/>
          </a:xfrm>
          <a:prstGeom prst="rect">
            <a:avLst/>
          </a:prstGeom>
        </p:spPr>
      </p:pic>
      <p:sp>
        <p:nvSpPr>
          <p:cNvPr id="12" name="TextBox 11"/>
          <p:cNvSpPr txBox="1"/>
          <p:nvPr/>
        </p:nvSpPr>
        <p:spPr>
          <a:xfrm>
            <a:off x="1499318" y="4122234"/>
            <a:ext cx="1752600" cy="369332"/>
          </a:xfrm>
          <a:prstGeom prst="rect">
            <a:avLst/>
          </a:prstGeom>
          <a:noFill/>
        </p:spPr>
        <p:txBody>
          <a:bodyPr wrap="square" rtlCol="0">
            <a:spAutoFit/>
          </a:bodyPr>
          <a:lstStyle/>
          <a:p>
            <a:pPr algn="ctr"/>
            <a:r>
              <a:rPr lang="en-US" b="1" dirty="0" smtClean="0">
                <a:solidFill>
                  <a:srgbClr val="5BD999"/>
                </a:solidFill>
                <a:latin typeface="Segoe WP" panose="020B0502040204020203" pitchFamily="34" charset="0"/>
                <a:cs typeface="Segoe WP" panose="020B0502040204020203" pitchFamily="34" charset="0"/>
              </a:rPr>
              <a:t>Playground</a:t>
            </a:r>
            <a:endParaRPr lang="en-US" b="1" dirty="0">
              <a:solidFill>
                <a:srgbClr val="5BD999"/>
              </a:solidFill>
              <a:latin typeface="Segoe WP" panose="020B0502040204020203" pitchFamily="34" charset="0"/>
              <a:cs typeface="Segoe WP" panose="020B0502040204020203" pitchFamily="34" charset="0"/>
            </a:endParaRPr>
          </a:p>
        </p:txBody>
      </p:sp>
      <p:sp>
        <p:nvSpPr>
          <p:cNvPr id="14" name="TextBox 13"/>
          <p:cNvSpPr txBox="1"/>
          <p:nvPr/>
        </p:nvSpPr>
        <p:spPr>
          <a:xfrm>
            <a:off x="5967631" y="4127345"/>
            <a:ext cx="1752600" cy="369332"/>
          </a:xfrm>
          <a:prstGeom prst="rect">
            <a:avLst/>
          </a:prstGeom>
          <a:noFill/>
        </p:spPr>
        <p:txBody>
          <a:bodyPr wrap="square" rtlCol="0">
            <a:spAutoFit/>
          </a:bodyPr>
          <a:lstStyle/>
          <a:p>
            <a:pPr algn="ctr"/>
            <a:r>
              <a:rPr lang="en-US" b="1" dirty="0" smtClean="0">
                <a:solidFill>
                  <a:srgbClr val="5BD999"/>
                </a:solidFill>
                <a:latin typeface="Segoe WP" panose="020B0502040204020203" pitchFamily="34" charset="0"/>
                <a:cs typeface="Segoe WP" panose="020B0502040204020203" pitchFamily="34" charset="0"/>
              </a:rPr>
              <a:t>CYOS</a:t>
            </a:r>
            <a:endParaRPr lang="en-US" b="1" dirty="0">
              <a:solidFill>
                <a:srgbClr val="5BD999"/>
              </a:solidFill>
              <a:latin typeface="Segoe WP" panose="020B0502040204020203" pitchFamily="34" charset="0"/>
              <a:cs typeface="Segoe WP" panose="020B0502040204020203" pitchFamily="34" charset="0"/>
            </a:endParaRPr>
          </a:p>
        </p:txBody>
      </p:sp>
    </p:spTree>
    <p:extLst>
      <p:ext uri="{BB962C8B-B14F-4D97-AF65-F5344CB8AC3E}">
        <p14:creationId xmlns:p14="http://schemas.microsoft.com/office/powerpoint/2010/main" val="477163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WP" panose="020B0502040204020203" pitchFamily="34" charset="0"/>
                <a:cs typeface="Segoe WP" panose="020B0502040204020203" pitchFamily="34" charset="0"/>
              </a:rPr>
              <a:t>WORKING WITH </a:t>
            </a:r>
            <a:r>
              <a:rPr lang="en-US" dirty="0" smtClean="0">
                <a:solidFill>
                  <a:srgbClr val="5BD999"/>
                </a:solidFill>
                <a:latin typeface="Segoe WP" panose="020B0502040204020203" pitchFamily="34" charset="0"/>
                <a:cs typeface="Segoe WP" panose="020B0502040204020203" pitchFamily="34" charset="0"/>
              </a:rPr>
              <a:t>ASSETS</a:t>
            </a:r>
            <a:endParaRPr lang="en-US" dirty="0">
              <a:latin typeface="Segoe WP" panose="020B0502040204020203" pitchFamily="34" charset="0"/>
              <a:cs typeface="Segoe WP" panose="020B0502040204020203" pitchFamily="34" charset="0"/>
            </a:endParaRPr>
          </a:p>
        </p:txBody>
      </p:sp>
      <p:sp>
        <p:nvSpPr>
          <p:cNvPr id="4" name="Rectangle 3"/>
          <p:cNvSpPr/>
          <p:nvPr/>
        </p:nvSpPr>
        <p:spPr>
          <a:xfrm>
            <a:off x="464634" y="1414895"/>
            <a:ext cx="2743200" cy="2005446"/>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1428750"/>
            <a:ext cx="2971800" cy="1991591"/>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352800" y="1657350"/>
            <a:ext cx="0" cy="1371600"/>
          </a:xfrm>
          <a:prstGeom prst="line">
            <a:avLst/>
          </a:prstGeom>
          <a:ln w="19050" cmpd="sng">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29400" y="1657350"/>
            <a:ext cx="0" cy="1371600"/>
          </a:xfrm>
          <a:prstGeom prst="line">
            <a:avLst/>
          </a:prstGeom>
          <a:ln w="19050" cmpd="sng">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9934" y="3561422"/>
            <a:ext cx="1752600" cy="369332"/>
          </a:xfrm>
          <a:prstGeom prst="rect">
            <a:avLst/>
          </a:prstGeom>
          <a:noFill/>
        </p:spPr>
        <p:txBody>
          <a:bodyPr wrap="square" rtlCol="0">
            <a:spAutoFit/>
          </a:bodyPr>
          <a:lstStyle/>
          <a:p>
            <a:pPr algn="ctr"/>
            <a:r>
              <a:rPr lang="en-US" b="1" dirty="0" smtClean="0">
                <a:solidFill>
                  <a:srgbClr val="5BD999"/>
                </a:solidFill>
                <a:latin typeface="Segoe WP" panose="020B0502040204020203" pitchFamily="34" charset="0"/>
                <a:cs typeface="Segoe WP" panose="020B0502040204020203" pitchFamily="34" charset="0"/>
              </a:rPr>
              <a:t>Blender 3D</a:t>
            </a:r>
            <a:endParaRPr lang="en-US" b="1" dirty="0">
              <a:solidFill>
                <a:srgbClr val="5BD999"/>
              </a:solidFill>
              <a:latin typeface="Segoe WP" panose="020B0502040204020203" pitchFamily="34" charset="0"/>
              <a:cs typeface="Segoe WP" panose="020B0502040204020203" pitchFamily="34" charset="0"/>
            </a:endParaRPr>
          </a:p>
        </p:txBody>
      </p:sp>
      <p:sp>
        <p:nvSpPr>
          <p:cNvPr id="9" name="TextBox 8"/>
          <p:cNvSpPr txBox="1"/>
          <p:nvPr/>
        </p:nvSpPr>
        <p:spPr>
          <a:xfrm>
            <a:off x="4038600" y="3561422"/>
            <a:ext cx="1752600" cy="369332"/>
          </a:xfrm>
          <a:prstGeom prst="rect">
            <a:avLst/>
          </a:prstGeom>
          <a:noFill/>
        </p:spPr>
        <p:txBody>
          <a:bodyPr wrap="square" rtlCol="0">
            <a:spAutoFit/>
          </a:bodyPr>
          <a:lstStyle/>
          <a:p>
            <a:pPr algn="ctr"/>
            <a:r>
              <a:rPr lang="en-US" b="1" dirty="0" smtClean="0">
                <a:solidFill>
                  <a:srgbClr val="5BD999"/>
                </a:solidFill>
                <a:latin typeface="Segoe WP" panose="020B0502040204020203" pitchFamily="34" charset="0"/>
                <a:cs typeface="Segoe WP" panose="020B0502040204020203" pitchFamily="34" charset="0"/>
              </a:rPr>
              <a:t>3DS Max</a:t>
            </a:r>
            <a:endParaRPr lang="en-US" b="1" dirty="0">
              <a:solidFill>
                <a:srgbClr val="5BD999"/>
              </a:solidFill>
              <a:latin typeface="Segoe WP" panose="020B0502040204020203" pitchFamily="34" charset="0"/>
              <a:cs typeface="Segoe WP" panose="020B0502040204020203" pitchFamily="34" charset="0"/>
            </a:endParaRPr>
          </a:p>
        </p:txBody>
      </p:sp>
      <p:sp>
        <p:nvSpPr>
          <p:cNvPr id="10" name="TextBox 9"/>
          <p:cNvSpPr txBox="1"/>
          <p:nvPr/>
        </p:nvSpPr>
        <p:spPr>
          <a:xfrm>
            <a:off x="6770939" y="3561422"/>
            <a:ext cx="2209800" cy="369332"/>
          </a:xfrm>
          <a:prstGeom prst="rect">
            <a:avLst/>
          </a:prstGeom>
          <a:noFill/>
        </p:spPr>
        <p:txBody>
          <a:bodyPr wrap="square" rtlCol="0">
            <a:spAutoFit/>
          </a:bodyPr>
          <a:lstStyle/>
          <a:p>
            <a:pPr algn="ctr"/>
            <a:r>
              <a:rPr lang="en-US" b="1" dirty="0" smtClean="0">
                <a:solidFill>
                  <a:srgbClr val="5BD999"/>
                </a:solidFill>
                <a:latin typeface="Segoe WP" panose="020B0502040204020203" pitchFamily="34" charset="0"/>
                <a:cs typeface="Segoe WP" panose="020B0502040204020203" pitchFamily="34" charset="0"/>
              </a:rPr>
              <a:t>.OBJ, .FBX, .DAE</a:t>
            </a:r>
            <a:endParaRPr lang="en-US" b="1" dirty="0">
              <a:solidFill>
                <a:srgbClr val="5BD999"/>
              </a:solidFill>
              <a:latin typeface="Segoe WP" panose="020B0502040204020203" pitchFamily="34" charset="0"/>
              <a:cs typeface="Segoe WP" panose="020B0502040204020203" pitchFamily="34" charset="0"/>
            </a:endParaRPr>
          </a:p>
        </p:txBody>
      </p:sp>
      <p:sp>
        <p:nvSpPr>
          <p:cNvPr id="11" name="Rectangle 10"/>
          <p:cNvSpPr/>
          <p:nvPr/>
        </p:nvSpPr>
        <p:spPr>
          <a:xfrm>
            <a:off x="457199" y="4552950"/>
            <a:ext cx="8436479" cy="457200"/>
          </a:xfrm>
          <a:prstGeom prst="rect">
            <a:avLst/>
          </a:prstGeom>
          <a:solidFill>
            <a:srgbClr val="5BD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.BABYLON</a:t>
            </a:r>
            <a:endParaRPr lang="en-US" dirty="0"/>
          </a:p>
        </p:txBody>
      </p:sp>
      <p:pic>
        <p:nvPicPr>
          <p:cNvPr id="12" name="Picture 11"/>
          <p:cNvPicPr>
            <a:picLocks noChangeAspect="1"/>
          </p:cNvPicPr>
          <p:nvPr/>
        </p:nvPicPr>
        <p:blipFill>
          <a:blip r:embed="rId5"/>
          <a:stretch>
            <a:fillRect/>
          </a:stretch>
        </p:blipFill>
        <p:spPr>
          <a:xfrm>
            <a:off x="6858000" y="1428750"/>
            <a:ext cx="2035679" cy="1991592"/>
          </a:xfrm>
          <a:prstGeom prst="rect">
            <a:avLst/>
          </a:prstGeom>
        </p:spPr>
      </p:pic>
      <p:sp>
        <p:nvSpPr>
          <p:cNvPr id="14" name="Down Arrow Callout 13"/>
          <p:cNvSpPr/>
          <p:nvPr/>
        </p:nvSpPr>
        <p:spPr>
          <a:xfrm>
            <a:off x="464634" y="4019550"/>
            <a:ext cx="8429044" cy="457200"/>
          </a:xfrm>
          <a:prstGeom prst="downArrowCallout">
            <a:avLst>
              <a:gd name="adj1" fmla="val 25000"/>
              <a:gd name="adj2" fmla="val 75407"/>
              <a:gd name="adj3" fmla="val 25000"/>
              <a:gd name="adj4" fmla="val 649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Exporters</a:t>
            </a:r>
            <a:r>
              <a:rPr lang="en-US" dirty="0" smtClean="0"/>
              <a:t> / </a:t>
            </a:r>
            <a:r>
              <a:rPr lang="en-US" b="1" dirty="0" smtClean="0"/>
              <a:t>Online</a:t>
            </a:r>
            <a:r>
              <a:rPr lang="en-US" dirty="0" smtClean="0"/>
              <a:t> </a:t>
            </a:r>
            <a:r>
              <a:rPr lang="en-US" b="1" dirty="0" smtClean="0"/>
              <a:t>converter</a:t>
            </a:r>
            <a:endParaRPr lang="en-US" b="1" dirty="0"/>
          </a:p>
        </p:txBody>
      </p:sp>
    </p:spTree>
    <p:extLst>
      <p:ext uri="{BB962C8B-B14F-4D97-AF65-F5344CB8AC3E}">
        <p14:creationId xmlns:p14="http://schemas.microsoft.com/office/powerpoint/2010/main" val="2470236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alpha val="14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3761</TotalTime>
  <Words>855</Words>
  <Application>Microsoft Office PowerPoint</Application>
  <PresentationFormat>On-screen Show (16:9)</PresentationFormat>
  <Paragraphs>195</Paragraphs>
  <Slides>17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Consolas</vt:lpstr>
      <vt:lpstr>Open Sans</vt:lpstr>
      <vt:lpstr>Segoe Semibold</vt:lpstr>
      <vt:lpstr>Segoe UI</vt:lpstr>
      <vt:lpstr>Segoe WP</vt:lpstr>
      <vt:lpstr>Signika</vt:lpstr>
      <vt:lpstr>Office Theme</vt:lpstr>
      <vt:lpstr>PowerPoint Presentation</vt:lpstr>
      <vt:lpstr>PowerPoint Presentation</vt:lpstr>
      <vt:lpstr>BABYLON.JS…</vt:lpstr>
      <vt:lpstr>HOW TO USE BABYLON.JS?</vt:lpstr>
      <vt:lpstr>HOW TO USE BABYLON.JS?</vt:lpstr>
      <vt:lpstr>DID YOU SAY FEATURES?</vt:lpstr>
      <vt:lpstr>PowerPoint Presentation</vt:lpstr>
      <vt:lpstr>LEARN &amp; EXPERIMENT</vt:lpstr>
      <vt:lpstr>WORKING WITH ASSETS</vt:lpstr>
      <vt:lpstr>TEST IT LIVE</vt:lpstr>
      <vt:lpstr>.BABYLON FORMATS</vt:lpstr>
      <vt:lpstr>PLAYING WITH INPUT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dc:creator>
  <cp:lastModifiedBy>David Catuhe</cp:lastModifiedBy>
  <cp:revision>230</cp:revision>
  <dcterms:created xsi:type="dcterms:W3CDTF">2013-10-07T15:31:20Z</dcterms:created>
  <dcterms:modified xsi:type="dcterms:W3CDTF">2014-10-15T17:39:40Z</dcterms:modified>
</cp:coreProperties>
</file>