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6" r:id="rId3"/>
    <p:sldId id="340" r:id="rId4"/>
    <p:sldId id="342" r:id="rId5"/>
    <p:sldId id="341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04" r:id="rId18"/>
    <p:sldId id="354" r:id="rId19"/>
    <p:sldId id="307" r:id="rId20"/>
    <p:sldId id="289" r:id="rId2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999"/>
    <a:srgbClr val="0D914C"/>
    <a:srgbClr val="3598DC"/>
    <a:srgbClr val="F6D066"/>
    <a:srgbClr val="F2BD26"/>
    <a:srgbClr val="FFDD61"/>
    <a:srgbClr val="75B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9" autoAdjust="0"/>
    <p:restoredTop sz="71553" autoAdjust="0"/>
  </p:normalViewPr>
  <p:slideViewPr>
    <p:cSldViewPr>
      <p:cViewPr varScale="1">
        <p:scale>
          <a:sx n="87" d="100"/>
          <a:sy n="87" d="100"/>
        </p:scale>
        <p:origin x="151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8A67465-82E2-41B0-9F2C-6A092D2F6D07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F3A51DB-B4D2-4E74-AC2E-9960A87AB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91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Opening demo with Mansion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A51DB-B4D2-4E74-AC2E-9960A87ABA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F92466-C537-45C1-8D44-92FBC1458D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1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Simple </a:t>
            </a:r>
            <a:r>
              <a:rPr lang="fr-FR" dirty="0" err="1" smtClean="0"/>
              <a:t>sample</a:t>
            </a:r>
            <a:r>
              <a:rPr lang="fr-FR" dirty="0" smtClean="0"/>
              <a:t> to show how to </a:t>
            </a:r>
            <a:r>
              <a:rPr lang="fr-FR" dirty="0" err="1" smtClean="0"/>
              <a:t>load</a:t>
            </a:r>
            <a:r>
              <a:rPr lang="fr-FR" dirty="0" smtClean="0"/>
              <a:t> a </a:t>
            </a:r>
            <a:r>
              <a:rPr lang="fr-FR" dirty="0" err="1" smtClean="0"/>
              <a:t>sound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XHR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ArrayBuffer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play</a:t>
            </a:r>
            <a:r>
              <a:rPr lang="fr-FR" baseline="0" dirty="0" smtClean="0"/>
              <a:t>(0).</a:t>
            </a:r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E1709E-225B-400F-89A9-46F9CD7B2DD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6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/>
              <a:t>Playing</a:t>
            </a:r>
            <a:r>
              <a:rPr lang="en-US" baseline="0" noProof="0" dirty="0" smtClean="0"/>
              <a:t> 2 sounds being synchronized, a </a:t>
            </a:r>
            <a:r>
              <a:rPr lang="en-US" baseline="0" noProof="0" dirty="0" err="1" smtClean="0"/>
              <a:t>masterGain</a:t>
            </a:r>
            <a:r>
              <a:rPr lang="en-US" baseline="0" noProof="0" dirty="0" smtClean="0"/>
              <a:t> + each sound having it owns gain controlled by sliders</a:t>
            </a:r>
            <a:endParaRPr lang="en-US" noProof="0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E1709E-225B-400F-89A9-46F9CD7B2DD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3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baseline="0" noProof="0" dirty="0" err="1" smtClean="0"/>
              <a:t>Creating</a:t>
            </a:r>
            <a:r>
              <a:rPr lang="fr-FR" baseline="0" noProof="0" dirty="0" smtClean="0"/>
              <a:t> an audio graph </a:t>
            </a:r>
            <a:r>
              <a:rPr lang="fr-FR" baseline="0" noProof="0" dirty="0" err="1" smtClean="0"/>
              <a:t>with</a:t>
            </a:r>
            <a:r>
              <a:rPr lang="fr-FR" baseline="0" noProof="0" dirty="0" smtClean="0"/>
              <a:t> 2 </a:t>
            </a:r>
            <a:r>
              <a:rPr lang="fr-FR" baseline="0" noProof="0" dirty="0" err="1" smtClean="0"/>
              <a:t>sounds</a:t>
            </a:r>
            <a:r>
              <a:rPr lang="fr-FR" baseline="0" noProof="0" dirty="0" smtClean="0"/>
              <a:t>, 3 gain &amp; 3 </a:t>
            </a:r>
            <a:r>
              <a:rPr lang="fr-FR" baseline="0" noProof="0" dirty="0" err="1" smtClean="0"/>
              <a:t>analyzer</a:t>
            </a:r>
            <a:endParaRPr lang="en-US" noProof="0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E1709E-225B-400F-89A9-46F9CD7B2DD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2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http://www.babylonjs-playground.com/#2AH4YH </a:t>
            </a:r>
            <a:endParaRPr lang="fr-FR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E1709E-225B-400F-89A9-46F9CD7B2DD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2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Opening demo with Mansion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A51DB-B4D2-4E74-AC2E-9960A87ABA3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08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baseline="0" dirty="0" smtClean="0"/>
              <a:t> 1 – 3D </a:t>
            </a:r>
            <a:r>
              <a:rPr lang="fr-FR" baseline="0" dirty="0" err="1" smtClean="0"/>
              <a:t>Sounds</a:t>
            </a:r>
            <a:r>
              <a:rPr lang="fr-FR" baseline="0" dirty="0" smtClean="0"/>
              <a:t>: http://www.babylonjs-playground.com/#2AH4YH + show babylon.js code+ </a:t>
            </a:r>
            <a:r>
              <a:rPr lang="fr-FR" baseline="0" dirty="0" err="1" smtClean="0"/>
              <a:t>adding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spectrum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analyzer</a:t>
            </a:r>
            <a:endParaRPr lang="fr-FR" baseline="0" dirty="0" smtClean="0"/>
          </a:p>
          <a:p>
            <a:r>
              <a:rPr lang="fr-FR" baseline="0" dirty="0" smtClean="0"/>
              <a:t> 2 – </a:t>
            </a:r>
            <a:r>
              <a:rPr lang="fr-FR" baseline="0" dirty="0" err="1" smtClean="0"/>
              <a:t>Attaching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sound</a:t>
            </a:r>
            <a:r>
              <a:rPr lang="fr-FR" baseline="0" dirty="0" smtClean="0"/>
              <a:t> to a </a:t>
            </a:r>
            <a:r>
              <a:rPr lang="fr-FR" baseline="0" dirty="0" err="1" smtClean="0"/>
              <a:t>mesh</a:t>
            </a:r>
            <a:r>
              <a:rPr lang="fr-FR" baseline="0" dirty="0" smtClean="0"/>
              <a:t>: http://www.babylonjs-playground.com/index.html?23</a:t>
            </a:r>
          </a:p>
          <a:p>
            <a:r>
              <a:rPr lang="fr-FR" baseline="0" dirty="0" smtClean="0"/>
              <a:t> 3 – </a:t>
            </a:r>
            <a:r>
              <a:rPr lang="fr-FR" baseline="0" dirty="0" err="1" smtClean="0"/>
              <a:t>Directional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sound</a:t>
            </a:r>
            <a:r>
              <a:rPr lang="fr-FR" baseline="0" dirty="0" smtClean="0"/>
              <a:t>: http://www.babylonjs-playground.com/#1BO0YS</a:t>
            </a:r>
          </a:p>
          <a:p>
            <a:r>
              <a:rPr lang="fr-FR" baseline="0" dirty="0" smtClean="0"/>
              <a:t> 4 – 3D Analyser: http://www.babylonjs-playground.com/#1YIXEO</a:t>
            </a:r>
          </a:p>
          <a:p>
            <a:r>
              <a:rPr lang="fr-FR" baseline="0" dirty="0" smtClean="0"/>
              <a:t> 5 – Mansion: http://www.babylonjs.com/index.html?MANSION</a:t>
            </a:r>
          </a:p>
          <a:p>
            <a:r>
              <a:rPr lang="fr-FR" baseline="0" dirty="0" smtClean="0"/>
              <a:t> 6 – </a:t>
            </a:r>
            <a:r>
              <a:rPr lang="fr-FR" dirty="0" smtClean="0"/>
              <a:t>Music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Lounge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demonstrated</a:t>
            </a:r>
            <a:r>
              <a:rPr lang="fr-FR" baseline="0" dirty="0" smtClean="0"/>
              <a:t> via VS + </a:t>
            </a:r>
            <a:r>
              <a:rPr lang="fr-FR" baseline="0" dirty="0" err="1" smtClean="0"/>
              <a:t>explaining</a:t>
            </a:r>
            <a:r>
              <a:rPr lang="fr-FR" baseline="0" dirty="0" smtClean="0"/>
              <a:t> custom </a:t>
            </a:r>
            <a:r>
              <a:rPr lang="fr-FR" baseline="0" dirty="0" err="1" smtClean="0"/>
              <a:t>attenuation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 7 – Accessible </a:t>
            </a:r>
            <a:r>
              <a:rPr lang="fr-FR" baseline="0" dirty="0" err="1" smtClean="0"/>
              <a:t>Breakout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Experiment</a:t>
            </a:r>
            <a:endParaRPr lang="fr-FR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E1709E-225B-400F-89A9-46F9CD7B2DD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F92466-C537-45C1-8D44-92FBC1458D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8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98F00-9E38-453E-B335-C54781A416EE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87988-928F-4E03-AF7F-90C9AA7C2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7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A8766-C63A-46DE-8E06-5076546995AD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414BC-B0E6-4B9C-8F85-7CCCFF87D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7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BC68A-55D9-4BB5-BFAD-1A70E1467B13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23F4-8408-401C-A6AF-D99D8A93E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EDDC6-25AE-457B-A262-DA085E685A4A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A457F-4EAD-4471-B1FB-5331682A9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F205E-DE86-4F88-9C40-BB665D40BB93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496B0-367F-4287-8E78-AE875F536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566F6-8F2B-46B3-ACCC-AA449517F5B4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42982-C623-4865-909D-9E9D6F439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8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80F36-C1A3-46B5-B99B-3E84FBFA2194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9E17A-B37F-4C4D-A325-A49E07EC3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55208-AE2E-4FDB-B2C2-55591F6C7353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0649-35F9-4C5A-8AA2-918C3C395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8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B50D6-1C0A-419C-9F0F-675B251AB63A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ED56E-F95E-424B-BC97-B9871AB42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08DB8-C5AE-456B-8FBC-6540BEEF9D0E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06A41-B49C-4567-B9B8-8C2D24077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EEE31-58E4-46FA-8926-0CAD14CCBCA9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C1CC2-CCDC-4417-B7CC-C80686E96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591AD9-10FF-4E35-B70C-7403E4F41909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73FB2A-022A-4AD3-8240-DB2B7288B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vbattles.com/en/sand/post-69-Learn-Web-Audio-API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43400" y="1276350"/>
            <a:ext cx="4572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Create </a:t>
            </a:r>
            <a:r>
              <a:rPr lang="en-US" sz="4400" b="1" dirty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fun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&amp; </a:t>
            </a:r>
            <a:r>
              <a:rPr lang="en-US" sz="4400" b="1" dirty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immersive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audio experiences with </a:t>
            </a:r>
            <a:r>
              <a:rPr lang="en-US" sz="4400" b="1" dirty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Web Audio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3" name="Parallelogram 2"/>
          <p:cNvSpPr/>
          <p:nvPr/>
        </p:nvSpPr>
        <p:spPr>
          <a:xfrm>
            <a:off x="-3886200" y="0"/>
            <a:ext cx="8577263" cy="5172941"/>
          </a:xfrm>
          <a:prstGeom prst="parallelogram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43504"/>
            <a:ext cx="9144000" cy="304800"/>
          </a:xfrm>
          <a:prstGeom prst="rect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4638" y="2065338"/>
            <a:ext cx="4440237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  <a:t>SYNCHONIZING</a:t>
            </a:r>
            <a:b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</a:b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Signika" pitchFamily="2" charset="0"/>
                <a:cs typeface="+mn-cs"/>
              </a:rPr>
              <a:t>SOUNDS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Signika" pitchFamily="2" charset="0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1809750"/>
            <a:ext cx="0" cy="137160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712913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3538" y="133350"/>
            <a:ext cx="8356923" cy="857250"/>
          </a:xfrm>
        </p:spPr>
        <p:txBody>
          <a:bodyPr/>
          <a:lstStyle/>
          <a:p>
            <a:pPr algn="l"/>
            <a:r>
              <a:rPr lang="en-US" sz="3400" b="1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Analyzing </a:t>
            </a:r>
            <a:r>
              <a:rPr lang="en-US" sz="3600" b="1" dirty="0">
                <a:solidFill>
                  <a:srgbClr val="40404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sounds</a:t>
            </a:r>
          </a:p>
        </p:txBody>
      </p:sp>
      <p:pic>
        <p:nvPicPr>
          <p:cNvPr id="5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17" y="3181350"/>
            <a:ext cx="2549564" cy="1660018"/>
          </a:xfrm>
          <a:prstGeom prst="rect">
            <a:avLst/>
          </a:prstGeom>
        </p:spPr>
      </p:pic>
      <p:pic>
        <p:nvPicPr>
          <p:cNvPr id="6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42" y="1227112"/>
            <a:ext cx="8193883" cy="183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43504"/>
            <a:ext cx="9144000" cy="304800"/>
          </a:xfrm>
          <a:prstGeom prst="rect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4638" y="2065338"/>
            <a:ext cx="4440237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  <a:t>ANALYZING</a:t>
            </a:r>
            <a:b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</a:b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Signika" pitchFamily="2" charset="0"/>
                <a:cs typeface="+mn-cs"/>
              </a:rPr>
              <a:t>SOUNDS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Signika" pitchFamily="2" charset="0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1809750"/>
            <a:ext cx="0" cy="137160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712913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511" y="1475905"/>
            <a:ext cx="8784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Based on </a:t>
            </a:r>
            <a:r>
              <a:rPr lang="en-US" sz="2800" dirty="0" err="1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OpenAL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(Open Audio Library)</a:t>
            </a:r>
          </a:p>
          <a:p>
            <a:endParaRPr lang="en-US" sz="2800" b="1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Most of the complexity being 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handled for you</a:t>
            </a:r>
          </a:p>
          <a:p>
            <a:endParaRPr lang="en-US" sz="2800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Omnidirectional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or 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directional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sounds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Direction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Velocity (Doppler effect)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93538" y="133350"/>
            <a:ext cx="8356923" cy="857250"/>
          </a:xfrm>
        </p:spPr>
        <p:txBody>
          <a:bodyPr/>
          <a:lstStyle/>
          <a:p>
            <a:pPr algn="l"/>
            <a:r>
              <a:rPr lang="en-US" sz="3400" b="1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3D Sounds</a:t>
            </a:r>
            <a:endParaRPr lang="en-US" b="1" dirty="0">
              <a:solidFill>
                <a:srgbClr val="5BD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51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43504"/>
            <a:ext cx="9144000" cy="304800"/>
          </a:xfrm>
          <a:prstGeom prst="rect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4638" y="2065338"/>
            <a:ext cx="4440237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  <a:t>3D</a:t>
            </a:r>
            <a:b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</a:b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Signika" pitchFamily="2" charset="0"/>
                <a:cs typeface="+mn-cs"/>
              </a:rPr>
              <a:t>SOUNDS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Signika" pitchFamily="2" charset="0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1809750"/>
            <a:ext cx="0" cy="137160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712913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6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6238" y="1026879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Oscillators</a:t>
            </a:r>
          </a:p>
          <a:p>
            <a:endParaRPr lang="en-US" sz="2800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Procedural sounds</a:t>
            </a:r>
          </a:p>
          <a:p>
            <a:endParaRPr lang="en-US" sz="2800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Filters</a:t>
            </a:r>
          </a:p>
          <a:p>
            <a:endParaRPr lang="en-US" sz="2800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800" dirty="0" err="1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Convolvers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effects (reverb, cathedral, phone, etc.)</a:t>
            </a:r>
          </a:p>
          <a:p>
            <a:endParaRPr lang="en-US" sz="2800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Dynamic Compression</a:t>
            </a:r>
            <a:endParaRPr lang="en-US" sz="2800" dirty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3538" y="169629"/>
            <a:ext cx="8356923" cy="85725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Web Audio: </a:t>
            </a:r>
            <a:r>
              <a:rPr lang="en-US" sz="3600" b="1" dirty="0">
                <a:solidFill>
                  <a:srgbClr val="40404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much more to discover!</a:t>
            </a:r>
          </a:p>
        </p:txBody>
      </p:sp>
    </p:spTree>
    <p:extLst>
      <p:ext uri="{BB962C8B-B14F-4D97-AF65-F5344CB8AC3E}">
        <p14:creationId xmlns:p14="http://schemas.microsoft.com/office/powerpoint/2010/main" val="12718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62463" y="1851147"/>
            <a:ext cx="4267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Babylon.js </a:t>
            </a:r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and Web Audio</a:t>
            </a:r>
            <a:endParaRPr lang="en-US" sz="4400" b="1" dirty="0">
              <a:solidFill>
                <a:srgbClr val="5BD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3" name="Parallelogram 2"/>
          <p:cNvSpPr/>
          <p:nvPr/>
        </p:nvSpPr>
        <p:spPr>
          <a:xfrm>
            <a:off x="-4114800" y="-12048"/>
            <a:ext cx="8577263" cy="5172941"/>
          </a:xfrm>
          <a:prstGeom prst="parallelogram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40404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How to use </a:t>
            </a:r>
            <a:r>
              <a:rPr lang="en-US" b="1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BABYLON.JS</a:t>
            </a:r>
            <a:r>
              <a:rPr lang="en-US" b="1" dirty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?</a:t>
            </a:r>
            <a:endParaRPr lang="en-US" b="1" dirty="0">
              <a:solidFill>
                <a:srgbClr val="404040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Open source project (Available on </a:t>
            </a:r>
            <a:r>
              <a:rPr lang="en-US" sz="2000" dirty="0" err="1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Github</a:t>
            </a:r>
            <a:r>
              <a:rPr lang="en-US" sz="20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http</a:t>
            </a:r>
            <a:r>
              <a:rPr lang="en-US" sz="2800" b="1" dirty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://</a:t>
            </a:r>
            <a:r>
              <a:rPr lang="en-US" sz="2800" b="1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www.babylonjs.com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http://</a:t>
            </a:r>
            <a:r>
              <a:rPr lang="en-US" sz="2800" b="1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cdn.babylonjs.com/2-0/babylon.js</a:t>
            </a:r>
          </a:p>
          <a:p>
            <a:pPr marL="0" indent="0">
              <a:buNone/>
            </a:pPr>
            <a:endParaRPr lang="en-US" sz="2000" b="1" dirty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How to use it? </a:t>
            </a:r>
            <a:r>
              <a:rPr lang="en-US" sz="2000" b="1" dirty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Include</a:t>
            </a:r>
            <a:r>
              <a:rPr lang="en-US" sz="2000" dirty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one file and you’re ready to go!</a:t>
            </a:r>
          </a:p>
          <a:p>
            <a:endParaRPr lang="en-US" sz="2000" dirty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To start Babylon.js, you’ve just need to create an </a:t>
            </a:r>
            <a:r>
              <a:rPr lang="en-US" sz="2000" b="1" dirty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engine</a:t>
            </a:r>
            <a:r>
              <a:rPr lang="en-US" sz="2000" dirty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object:</a:t>
            </a:r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327514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babylon.js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4095750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engine = new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BABYLON.Engine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(canvas, true);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6238" y="1026879"/>
            <a:ext cx="87849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Based on Web Audio</a:t>
            </a:r>
          </a:p>
          <a:p>
            <a:endParaRPr lang="en-US" sz="1600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Ambient, omnidirectional &amp; directional sounds</a:t>
            </a:r>
          </a:p>
          <a:p>
            <a:endParaRPr lang="en-US" sz="1600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3D Sounds using 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linear attenuation 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by default</a:t>
            </a:r>
          </a:p>
          <a:p>
            <a:endParaRPr lang="en-US" sz="1600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Handled by your 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code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or our 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.</a:t>
            </a:r>
            <a:r>
              <a:rPr lang="en-US" sz="2800" dirty="0" err="1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babylon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format file</a:t>
            </a:r>
          </a:p>
          <a:p>
            <a:endParaRPr lang="en-US" sz="1600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Can be 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exported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from 3DS Max (Blender &amp; Unity to come)</a:t>
            </a:r>
            <a:endParaRPr lang="en-US" sz="2800" dirty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3538" y="169629"/>
            <a:ext cx="8356923" cy="85725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Babylon.js </a:t>
            </a:r>
            <a:r>
              <a:rPr lang="en-US" sz="3600" b="1" dirty="0" smtClean="0">
                <a:solidFill>
                  <a:srgbClr val="40404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audio engine</a:t>
            </a:r>
            <a:endParaRPr lang="en-US" sz="3600" b="1" dirty="0">
              <a:solidFill>
                <a:srgbClr val="404040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2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90950"/>
            <a:ext cx="9144000" cy="304800"/>
          </a:xfrm>
          <a:prstGeom prst="rect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4638" y="2065338"/>
            <a:ext cx="4440237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BABYLONJS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Signika" pitchFamily="2" charset="0"/>
                <a:cs typeface="+mn-cs"/>
              </a:rPr>
              <a:t>EXPERIMENTS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Signika" pitchFamily="2" charset="0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1809750"/>
            <a:ext cx="0" cy="137160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712913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90950"/>
            <a:ext cx="9144000" cy="304800"/>
          </a:xfrm>
          <a:prstGeom prst="rect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davrous@microsoft.com -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davrous</a:t>
            </a:r>
            <a:r>
              <a:rPr lang="en-US" dirty="0" smtClean="0">
                <a:solidFill>
                  <a:schemeClr val="bg1"/>
                </a:solidFill>
              </a:rPr>
              <a:t> -  http://aka.ms/davrous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4638" y="2065338"/>
            <a:ext cx="4440237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itchFamily="2" charset="0"/>
                <a:cs typeface="+mn-cs"/>
              </a:rPr>
              <a:t>DAVID</a:t>
            </a:r>
            <a: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  <a:t>ROUSSET</a:t>
            </a:r>
            <a:endParaRPr lang="en-US" sz="3600" b="1" dirty="0">
              <a:solidFill>
                <a:srgbClr val="5BD999"/>
              </a:solidFill>
              <a:latin typeface="Signika" pitchFamily="2" charset="0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4638" y="2543175"/>
            <a:ext cx="3840162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Senior </a:t>
            </a:r>
            <a:r>
              <a:rPr lang="en-US" sz="160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Program </a:t>
            </a:r>
            <a:r>
              <a:rPr lang="en-US" sz="160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Manager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Signika" pitchFamily="2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Microsoft Edge / Open Web Standards</a:t>
            </a:r>
            <a:b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</a:b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D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eveloper E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x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perience and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ignika" pitchFamily="2" charset="0"/>
                <a:cs typeface="+mn-cs"/>
              </a:rPr>
              <a:t>vangelism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ignika" pitchFamily="2" charset="0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1809750"/>
            <a:ext cx="0" cy="137160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14475"/>
            <a:ext cx="196215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ardrop 2"/>
          <p:cNvSpPr/>
          <p:nvPr/>
        </p:nvSpPr>
        <p:spPr>
          <a:xfrm>
            <a:off x="5592745" y="1527329"/>
            <a:ext cx="2169842" cy="2136622"/>
          </a:xfrm>
          <a:prstGeom prst="teardrop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ignika" pitchFamily="2" charset="0"/>
              </a:rPr>
              <a:t>THANK YOU</a:t>
            </a:r>
            <a:r>
              <a:rPr lang="en-US" sz="2800" b="1" dirty="0" smtClean="0">
                <a:solidFill>
                  <a:schemeClr val="bg1"/>
                </a:solidFill>
                <a:latin typeface="Signika" pitchFamily="2" charset="0"/>
              </a:rPr>
              <a:t>!</a:t>
            </a:r>
            <a:endParaRPr lang="en-US" sz="2800" b="1" dirty="0">
              <a:solidFill>
                <a:schemeClr val="bg1"/>
              </a:solidFill>
              <a:latin typeface="Signika" pitchFamily="2" charset="0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5410200" y="1352550"/>
            <a:ext cx="2590800" cy="2514600"/>
          </a:xfrm>
          <a:prstGeom prst="teardrop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bg1"/>
              </a:solidFill>
              <a:latin typeface="Signika" pitchFamily="2" charset="0"/>
            </a:endParaRPr>
          </a:p>
        </p:txBody>
      </p:sp>
      <p:sp>
        <p:nvSpPr>
          <p:cNvPr id="7" name="Teardrop 6"/>
          <p:cNvSpPr/>
          <p:nvPr/>
        </p:nvSpPr>
        <p:spPr>
          <a:xfrm>
            <a:off x="-304800" y="209550"/>
            <a:ext cx="2209800" cy="2209800"/>
          </a:xfrm>
          <a:prstGeom prst="teardrop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/>
          <p:cNvSpPr/>
          <p:nvPr/>
        </p:nvSpPr>
        <p:spPr>
          <a:xfrm>
            <a:off x="558799" y="3663950"/>
            <a:ext cx="1651001" cy="1651001"/>
          </a:xfrm>
          <a:prstGeom prst="teardrop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/>
          <p:cNvSpPr/>
          <p:nvPr/>
        </p:nvSpPr>
        <p:spPr>
          <a:xfrm>
            <a:off x="7232649" y="832703"/>
            <a:ext cx="1651001" cy="1651001"/>
          </a:xfrm>
          <a:prstGeom prst="teardrop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/>
          <p:cNvSpPr/>
          <p:nvPr/>
        </p:nvSpPr>
        <p:spPr>
          <a:xfrm>
            <a:off x="6216650" y="3543300"/>
            <a:ext cx="2667000" cy="2667000"/>
          </a:xfrm>
          <a:prstGeom prst="teardrop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-1484339" y="-29441"/>
            <a:ext cx="6765131" cy="5172941"/>
          </a:xfrm>
          <a:prstGeom prst="parallelogram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>
          <a:xfrm>
            <a:off x="179512" y="169629"/>
            <a:ext cx="8659688" cy="85725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40404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Most</a:t>
            </a:r>
            <a:r>
              <a:rPr lang="en-US" sz="3400" b="1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sz="3400" b="1" dirty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advanced</a:t>
            </a:r>
            <a:r>
              <a:rPr lang="en-US" sz="3400" b="1" dirty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sz="3600" b="1" dirty="0">
                <a:solidFill>
                  <a:srgbClr val="40404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audio stack for the web!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1131590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b="1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b="1" dirty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b="1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b="1" dirty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b="1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grpSp>
        <p:nvGrpSpPr>
          <p:cNvPr id="6" name="Groupe 14"/>
          <p:cNvGrpSpPr/>
          <p:nvPr/>
        </p:nvGrpSpPr>
        <p:grpSpPr>
          <a:xfrm>
            <a:off x="1524000" y="2647950"/>
            <a:ext cx="1589224" cy="1735131"/>
            <a:chOff x="2085450" y="3033210"/>
            <a:chExt cx="2161455" cy="2359898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809" y="3716474"/>
              <a:ext cx="1352739" cy="1676634"/>
            </a:xfrm>
            <a:prstGeom prst="rect">
              <a:avLst/>
            </a:prstGeom>
          </p:spPr>
        </p:pic>
        <p:sp>
          <p:nvSpPr>
            <p:cNvPr id="8" name="ZoneTexte 10"/>
            <p:cNvSpPr txBox="1"/>
            <p:nvPr/>
          </p:nvSpPr>
          <p:spPr>
            <a:xfrm>
              <a:off x="2085450" y="3033210"/>
              <a:ext cx="2161455" cy="683365"/>
            </a:xfrm>
            <a:prstGeom prst="rect">
              <a:avLst/>
            </a:prstGeom>
            <a:noFill/>
          </p:spPr>
          <p:txBody>
            <a:bodyPr wrap="none" lIns="134464" tIns="107571" rIns="134464" bIns="107571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41"/>
                </a:spcAft>
              </a:pPr>
              <a:r>
                <a:rPr lang="fr-FR" sz="2059" dirty="0">
                  <a:solidFill>
                    <a:srgbClr val="5BD999"/>
                  </a:solidFill>
                  <a:latin typeface="Segoe UI Light"/>
                </a:rPr>
                <a:t>&lt;</a:t>
              </a:r>
              <a:r>
                <a:rPr lang="fr-FR" sz="2059" dirty="0" err="1">
                  <a:solidFill>
                    <a:srgbClr val="5BD999"/>
                  </a:solidFill>
                  <a:latin typeface="Segoe UI Light"/>
                </a:rPr>
                <a:t>bgsound</a:t>
              </a:r>
              <a:r>
                <a:rPr lang="fr-FR" sz="2059" dirty="0">
                  <a:solidFill>
                    <a:srgbClr val="5BD999"/>
                  </a:solidFill>
                  <a:latin typeface="Segoe UI Light"/>
                </a:rPr>
                <a:t>&gt;</a:t>
              </a:r>
              <a:endParaRPr lang="fr-FR" sz="2059" dirty="0">
                <a:solidFill>
                  <a:srgbClr val="5BD999"/>
                </a:solidFill>
              </a:endParaRPr>
            </a:p>
          </p:txBody>
        </p:sp>
      </p:grpSp>
      <p:grpSp>
        <p:nvGrpSpPr>
          <p:cNvPr id="9" name="Groupe 15"/>
          <p:cNvGrpSpPr/>
          <p:nvPr/>
        </p:nvGrpSpPr>
        <p:grpSpPr>
          <a:xfrm>
            <a:off x="3002096" y="2177695"/>
            <a:ext cx="943014" cy="2205386"/>
            <a:chOff x="4095763" y="2393630"/>
            <a:chExt cx="1282564" cy="2999478"/>
          </a:xfrm>
        </p:grpSpPr>
        <p:pic>
          <p:nvPicPr>
            <p:cNvPr id="13" name="Imag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5763" y="2935315"/>
              <a:ext cx="1209844" cy="2457793"/>
            </a:xfrm>
            <a:prstGeom prst="rect">
              <a:avLst/>
            </a:prstGeom>
          </p:spPr>
        </p:pic>
        <p:sp>
          <p:nvSpPr>
            <p:cNvPr id="14" name="ZoneTexte 11"/>
            <p:cNvSpPr txBox="1"/>
            <p:nvPr/>
          </p:nvSpPr>
          <p:spPr>
            <a:xfrm>
              <a:off x="4328773" y="2393630"/>
              <a:ext cx="1049554" cy="683366"/>
            </a:xfrm>
            <a:prstGeom prst="rect">
              <a:avLst/>
            </a:prstGeom>
            <a:noFill/>
          </p:spPr>
          <p:txBody>
            <a:bodyPr wrap="none" lIns="134464" tIns="107571" rIns="134464" bIns="107571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41"/>
                </a:spcAft>
              </a:pPr>
              <a:r>
                <a:rPr lang="fr-FR" sz="2059" dirty="0">
                  <a:solidFill>
                    <a:srgbClr val="5BD999"/>
                  </a:solidFill>
                  <a:latin typeface="Segoe UI Light"/>
                </a:rPr>
                <a:t>flash</a:t>
              </a:r>
              <a:endParaRPr lang="fr-FR" sz="2059" dirty="0">
                <a:solidFill>
                  <a:srgbClr val="5BD999"/>
                </a:solidFill>
              </a:endParaRPr>
            </a:p>
          </p:txBody>
        </p:sp>
      </p:grpSp>
      <p:grpSp>
        <p:nvGrpSpPr>
          <p:cNvPr id="15" name="Groupe 16"/>
          <p:cNvGrpSpPr/>
          <p:nvPr/>
        </p:nvGrpSpPr>
        <p:grpSpPr>
          <a:xfrm>
            <a:off x="4005643" y="1980670"/>
            <a:ext cx="1234960" cy="2402411"/>
            <a:chOff x="5460656" y="2125662"/>
            <a:chExt cx="1679631" cy="3267446"/>
          </a:xfrm>
        </p:grpSpPr>
        <p:pic>
          <p:nvPicPr>
            <p:cNvPr id="16" name="Imag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637" y="2735262"/>
              <a:ext cx="1076475" cy="2657846"/>
            </a:xfrm>
            <a:prstGeom prst="rect">
              <a:avLst/>
            </a:prstGeom>
          </p:spPr>
        </p:pic>
        <p:sp>
          <p:nvSpPr>
            <p:cNvPr id="17" name="ZoneTexte 12"/>
            <p:cNvSpPr txBox="1"/>
            <p:nvPr/>
          </p:nvSpPr>
          <p:spPr>
            <a:xfrm>
              <a:off x="5460656" y="2125662"/>
              <a:ext cx="1679631" cy="683366"/>
            </a:xfrm>
            <a:prstGeom prst="rect">
              <a:avLst/>
            </a:prstGeom>
            <a:noFill/>
          </p:spPr>
          <p:txBody>
            <a:bodyPr wrap="none" lIns="134464" tIns="107571" rIns="134464" bIns="107571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41"/>
                </a:spcAft>
              </a:pPr>
              <a:r>
                <a:rPr lang="fr-FR" sz="2059" dirty="0">
                  <a:solidFill>
                    <a:srgbClr val="5BD999"/>
                  </a:solidFill>
                  <a:latin typeface="Segoe UI Light"/>
                </a:rPr>
                <a:t>&lt;audio&gt;</a:t>
              </a:r>
              <a:endParaRPr lang="fr-FR" sz="2059" dirty="0">
                <a:solidFill>
                  <a:srgbClr val="5BD999"/>
                </a:solidFill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014821" y="1675321"/>
            <a:ext cx="2236028" cy="2707760"/>
            <a:chOff x="6833209" y="1710366"/>
            <a:chExt cx="3041153" cy="3682742"/>
          </a:xfrm>
        </p:grpSpPr>
        <p:pic>
          <p:nvPicPr>
            <p:cNvPr id="19" name="Imag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3209" y="2335156"/>
              <a:ext cx="2534004" cy="3057952"/>
            </a:xfrm>
            <a:prstGeom prst="rect">
              <a:avLst/>
            </a:prstGeom>
          </p:spPr>
        </p:pic>
        <p:sp>
          <p:nvSpPr>
            <p:cNvPr id="20" name="ZoneTexte 13"/>
            <p:cNvSpPr txBox="1"/>
            <p:nvPr/>
          </p:nvSpPr>
          <p:spPr>
            <a:xfrm>
              <a:off x="7220097" y="1710366"/>
              <a:ext cx="2654265" cy="683366"/>
            </a:xfrm>
            <a:prstGeom prst="rect">
              <a:avLst/>
            </a:prstGeom>
            <a:noFill/>
          </p:spPr>
          <p:txBody>
            <a:bodyPr wrap="none" lIns="134464" tIns="107571" rIns="134464" bIns="107571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41"/>
                </a:spcAft>
              </a:pPr>
              <a:r>
                <a:rPr lang="fr-FR" sz="2059" dirty="0">
                  <a:solidFill>
                    <a:srgbClr val="5BD999"/>
                  </a:solidFill>
                  <a:latin typeface="Segoe UI Light"/>
                </a:rPr>
                <a:t>Web Audio API</a:t>
              </a:r>
              <a:endParaRPr lang="fr-FR" sz="2059" dirty="0">
                <a:solidFill>
                  <a:srgbClr val="5BD999"/>
                </a:solidFill>
              </a:endParaRPr>
            </a:p>
          </p:txBody>
        </p:sp>
      </p:grpSp>
      <p:sp>
        <p:nvSpPr>
          <p:cNvPr id="21" name="ZoneTexte 18"/>
          <p:cNvSpPr txBox="1"/>
          <p:nvPr/>
        </p:nvSpPr>
        <p:spPr>
          <a:xfrm>
            <a:off x="7317302" y="4588706"/>
            <a:ext cx="1836085" cy="339392"/>
          </a:xfrm>
          <a:prstGeom prst="rect">
            <a:avLst/>
          </a:prstGeom>
          <a:noFill/>
        </p:spPr>
        <p:txBody>
          <a:bodyPr wrap="non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fr-FR" sz="882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Inspired</a:t>
            </a:r>
            <a:r>
              <a:rPr lang="fr-FR" sz="882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by: </a:t>
            </a:r>
            <a:r>
              <a:rPr lang="fr-FR" sz="882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Learn</a:t>
            </a:r>
            <a:r>
              <a:rPr lang="fr-FR" sz="88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 Web Audio API</a:t>
            </a:r>
            <a:r>
              <a:rPr lang="fr-FR" sz="88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8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1352550"/>
            <a:ext cx="8784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Provides a complete access to the sound 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stream</a:t>
            </a:r>
          </a:p>
          <a:p>
            <a:endParaRPr lang="en-US" sz="2800" b="1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Works via an 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audio routing graph 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based on nodes</a:t>
            </a:r>
          </a:p>
          <a:p>
            <a:endParaRPr lang="en-US" sz="2800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Offers a 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precise control 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over</a:t>
            </a:r>
          </a:p>
          <a:p>
            <a:endParaRPr lang="en-US" b="1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b="1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22" name="ZoneTexte 7"/>
          <p:cNvSpPr txBox="1"/>
          <p:nvPr/>
        </p:nvSpPr>
        <p:spPr>
          <a:xfrm>
            <a:off x="475123" y="3721196"/>
            <a:ext cx="7675637" cy="2371679"/>
          </a:xfrm>
          <a:prstGeom prst="rect">
            <a:avLst/>
          </a:prstGeom>
          <a:noFill/>
        </p:spPr>
        <p:txBody>
          <a:bodyPr wrap="square" lIns="134464" tIns="107571" rIns="134464" bIns="107571" numCol="2" rtlCol="0">
            <a:spAutoFit/>
          </a:bodyPr>
          <a:lstStyle/>
          <a:p>
            <a:r>
              <a:rPr lang="en-US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Time</a:t>
            </a:r>
          </a:p>
          <a:p>
            <a:r>
              <a:rPr lang="en-US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Filter</a:t>
            </a:r>
          </a:p>
          <a:p>
            <a:r>
              <a:rPr lang="en-US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Gain </a:t>
            </a:r>
          </a:p>
          <a:p>
            <a:endParaRPr lang="en-US" sz="2000" dirty="0" smtClean="0"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sz="2000" dirty="0" smtClean="0"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sz="2000" dirty="0" smtClean="0"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sz="2000" dirty="0" smtClean="0"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Spectrum analyzer</a:t>
            </a:r>
          </a:p>
          <a:p>
            <a:r>
              <a:rPr lang="en-US" sz="2000" dirty="0" err="1" smtClean="0">
                <a:latin typeface="Segoe WP" panose="020B0502040204020203" pitchFamily="34" charset="0"/>
                <a:cs typeface="Segoe WP" panose="020B0502040204020203" pitchFamily="34" charset="0"/>
              </a:rPr>
              <a:t>Convolvers</a:t>
            </a:r>
            <a:r>
              <a:rPr lang="en-US" sz="2000" dirty="0" smtClean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</a:p>
          <a:p>
            <a:r>
              <a:rPr lang="en-US" sz="2000" dirty="0">
                <a:latin typeface="Segoe WP" panose="020B0502040204020203" pitchFamily="34" charset="0"/>
                <a:cs typeface="Segoe WP" panose="020B0502040204020203" pitchFamily="34" charset="0"/>
              </a:rPr>
              <a:t>3D </a:t>
            </a:r>
            <a:r>
              <a:rPr lang="en-US" sz="2000" dirty="0" err="1">
                <a:latin typeface="Segoe WP" panose="020B0502040204020203" pitchFamily="34" charset="0"/>
                <a:cs typeface="Segoe WP" panose="020B0502040204020203" pitchFamily="34" charset="0"/>
              </a:rPr>
              <a:t>spatialization</a:t>
            </a:r>
            <a:r>
              <a:rPr lang="en-US" sz="2000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3538" y="133350"/>
            <a:ext cx="8356923" cy="857250"/>
          </a:xfrm>
        </p:spPr>
        <p:txBody>
          <a:bodyPr/>
          <a:lstStyle/>
          <a:p>
            <a:pPr algn="l"/>
            <a:r>
              <a:rPr lang="en-US" sz="3400" b="1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Web Audio</a:t>
            </a:r>
            <a:r>
              <a:rPr lang="en-US" sz="3400" b="1" dirty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sz="3600" b="1" dirty="0">
                <a:solidFill>
                  <a:srgbClr val="40404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in a nutshell</a:t>
            </a:r>
          </a:p>
        </p:txBody>
      </p:sp>
    </p:spTree>
    <p:extLst>
      <p:ext uri="{BB962C8B-B14F-4D97-AF65-F5344CB8AC3E}">
        <p14:creationId xmlns:p14="http://schemas.microsoft.com/office/powerpoint/2010/main" val="140706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511" y="1475905"/>
            <a:ext cx="87849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Not running on UI Thread, little 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performance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impact</a:t>
            </a:r>
          </a:p>
          <a:p>
            <a:endParaRPr lang="en-US" sz="2800" b="1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Supported 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codecs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are browser based: 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MP3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&amp; 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WAV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available everywhere</a:t>
            </a:r>
          </a:p>
          <a:p>
            <a:endParaRPr lang="en-US" sz="2800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Scenarios: </a:t>
            </a:r>
            <a:r>
              <a:rPr lang="en-US" sz="2800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gaming</a:t>
            </a:r>
            <a:r>
              <a:rPr lang="en-US" sz="2800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, music web apps, speech synthesis, etc. </a:t>
            </a:r>
          </a:p>
          <a:p>
            <a:endParaRPr lang="en-US" b="1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  <a:p>
            <a:endParaRPr lang="en-US" b="1" dirty="0" smtClean="0">
              <a:solidFill>
                <a:srgbClr val="999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93538" y="133350"/>
            <a:ext cx="8356923" cy="857250"/>
          </a:xfrm>
        </p:spPr>
        <p:txBody>
          <a:bodyPr/>
          <a:lstStyle/>
          <a:p>
            <a:pPr algn="l"/>
            <a:r>
              <a:rPr lang="en-US" sz="3400" b="1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Web Audio</a:t>
            </a:r>
            <a:r>
              <a:rPr lang="en-US" sz="3400" b="1" dirty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sz="3600" b="1" dirty="0">
                <a:solidFill>
                  <a:srgbClr val="40404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powerful &amp; performant</a:t>
            </a:r>
          </a:p>
        </p:txBody>
      </p:sp>
    </p:spTree>
    <p:extLst>
      <p:ext uri="{BB962C8B-B14F-4D97-AF65-F5344CB8AC3E}">
        <p14:creationId xmlns:p14="http://schemas.microsoft.com/office/powerpoint/2010/main" val="21583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96" y="1059033"/>
            <a:ext cx="4811376" cy="3585698"/>
          </a:xfrm>
          <a:prstGeom prst="rect">
            <a:avLst/>
          </a:prstGeom>
        </p:spPr>
      </p:pic>
      <p:pic>
        <p:nvPicPr>
          <p:cNvPr id="5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39" y="2732328"/>
            <a:ext cx="478101" cy="478101"/>
          </a:xfrm>
          <a:prstGeom prst="rect">
            <a:avLst/>
          </a:prstGeom>
        </p:spPr>
      </p:pic>
      <p:pic>
        <p:nvPicPr>
          <p:cNvPr id="6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39" y="1206292"/>
            <a:ext cx="478101" cy="478101"/>
          </a:xfrm>
          <a:prstGeom prst="rect">
            <a:avLst/>
          </a:prstGeom>
        </p:spPr>
      </p:pic>
      <p:pic>
        <p:nvPicPr>
          <p:cNvPr id="7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39" y="1705975"/>
            <a:ext cx="478101" cy="478101"/>
          </a:xfrm>
          <a:prstGeom prst="rect">
            <a:avLst/>
          </a:prstGeom>
        </p:spPr>
      </p:pic>
      <p:pic>
        <p:nvPicPr>
          <p:cNvPr id="8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39" y="2208360"/>
            <a:ext cx="478101" cy="478101"/>
          </a:xfrm>
          <a:prstGeom prst="rect">
            <a:avLst/>
          </a:prstGeom>
        </p:spPr>
      </p:pic>
      <p:pic>
        <p:nvPicPr>
          <p:cNvPr id="9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39" y="3210429"/>
            <a:ext cx="478101" cy="478101"/>
          </a:xfrm>
          <a:prstGeom prst="rect">
            <a:avLst/>
          </a:prstGeom>
        </p:spPr>
      </p:pic>
      <p:pic>
        <p:nvPicPr>
          <p:cNvPr id="11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39" y="3737099"/>
            <a:ext cx="478101" cy="478101"/>
          </a:xfrm>
          <a:prstGeom prst="rect">
            <a:avLst/>
          </a:prstGeom>
        </p:spPr>
      </p:pic>
      <p:pic>
        <p:nvPicPr>
          <p:cNvPr id="12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19" y="1405832"/>
            <a:ext cx="194218" cy="194218"/>
          </a:xfrm>
          <a:prstGeom prst="rect">
            <a:avLst/>
          </a:prstGeom>
        </p:spPr>
      </p:pic>
      <p:pic>
        <p:nvPicPr>
          <p:cNvPr id="13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19" y="2416971"/>
            <a:ext cx="194218" cy="194218"/>
          </a:xfrm>
          <a:prstGeom prst="rect">
            <a:avLst/>
          </a:prstGeom>
        </p:spPr>
      </p:pic>
      <p:pic>
        <p:nvPicPr>
          <p:cNvPr id="14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19" y="3188042"/>
            <a:ext cx="194218" cy="194218"/>
          </a:xfrm>
          <a:prstGeom prst="rect">
            <a:avLst/>
          </a:prstGeom>
        </p:spPr>
      </p:pic>
      <p:pic>
        <p:nvPicPr>
          <p:cNvPr id="15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19" y="3686267"/>
            <a:ext cx="194218" cy="194218"/>
          </a:xfrm>
          <a:prstGeom prst="rect">
            <a:avLst/>
          </a:prstGeom>
        </p:spPr>
      </p:pic>
      <p:pic>
        <p:nvPicPr>
          <p:cNvPr id="16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19" y="4184493"/>
            <a:ext cx="194218" cy="194218"/>
          </a:xfrm>
          <a:prstGeom prst="rect">
            <a:avLst/>
          </a:prstGeom>
        </p:spPr>
      </p:pic>
      <p:pic>
        <p:nvPicPr>
          <p:cNvPr id="17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24" y="4218490"/>
            <a:ext cx="534626" cy="534626"/>
          </a:xfrm>
          <a:prstGeom prst="rect">
            <a:avLst/>
          </a:prstGeom>
        </p:spPr>
      </p:pic>
      <p:pic>
        <p:nvPicPr>
          <p:cNvPr id="18" name="Imag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22" y="2424065"/>
            <a:ext cx="478101" cy="478101"/>
          </a:xfrm>
          <a:prstGeom prst="rect">
            <a:avLst/>
          </a:prstGeom>
        </p:spPr>
      </p:pic>
      <p:pic>
        <p:nvPicPr>
          <p:cNvPr id="19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64" y="3046101"/>
            <a:ext cx="478101" cy="478101"/>
          </a:xfrm>
          <a:prstGeom prst="rect">
            <a:avLst/>
          </a:prstGeom>
        </p:spPr>
      </p:pic>
      <p:pic>
        <p:nvPicPr>
          <p:cNvPr id="20" name="Imag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5477" y="1605549"/>
            <a:ext cx="239157" cy="239157"/>
          </a:xfrm>
          <a:prstGeom prst="rect">
            <a:avLst/>
          </a:prstGeom>
        </p:spPr>
      </p:pic>
      <p:pic>
        <p:nvPicPr>
          <p:cNvPr id="21" name="Imag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5477" y="2107077"/>
            <a:ext cx="239157" cy="239157"/>
          </a:xfrm>
          <a:prstGeom prst="rect">
            <a:avLst/>
          </a:prstGeom>
        </p:spPr>
      </p:pic>
      <p:pic>
        <p:nvPicPr>
          <p:cNvPr id="22" name="Imag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5254" y="2612750"/>
            <a:ext cx="239157" cy="239157"/>
          </a:xfrm>
          <a:prstGeom prst="rect">
            <a:avLst/>
          </a:prstGeom>
        </p:spPr>
      </p:pic>
      <p:pic>
        <p:nvPicPr>
          <p:cNvPr id="23" name="Imag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5254" y="3135423"/>
            <a:ext cx="239157" cy="239157"/>
          </a:xfrm>
          <a:prstGeom prst="rect">
            <a:avLst/>
          </a:prstGeom>
        </p:spPr>
      </p:pic>
      <p:pic>
        <p:nvPicPr>
          <p:cNvPr id="24" name="Imag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5254" y="3665410"/>
            <a:ext cx="239157" cy="239157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93538" y="133350"/>
            <a:ext cx="8356923" cy="85725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40404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Audio</a:t>
            </a:r>
            <a:r>
              <a:rPr lang="en-US" sz="3400" b="1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sz="3400" b="1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routing graph </a:t>
            </a:r>
            <a:r>
              <a:rPr lang="en-US" sz="3600" b="1" dirty="0">
                <a:solidFill>
                  <a:srgbClr val="40404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explained</a:t>
            </a:r>
          </a:p>
        </p:txBody>
      </p:sp>
    </p:spTree>
    <p:extLst>
      <p:ext uri="{BB962C8B-B14F-4D97-AF65-F5344CB8AC3E}">
        <p14:creationId xmlns:p14="http://schemas.microsoft.com/office/powerpoint/2010/main" val="16104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 txBox="1">
            <a:spLocks/>
          </p:cNvSpPr>
          <p:nvPr/>
        </p:nvSpPr>
        <p:spPr>
          <a:xfrm>
            <a:off x="426035" y="1171086"/>
            <a:ext cx="7619611" cy="239482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7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7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canUseWebAudio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sz="147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fr-FR" sz="147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47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47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fr-FR" sz="147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7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AudioContext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!== </a:t>
            </a:r>
            <a:r>
              <a:rPr lang="fr-FR" sz="147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sz="147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r>
              <a:rPr lang="fr-FR" sz="147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47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audioContext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sz="147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7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AudioContext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47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canUseWebAudio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sz="147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147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7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webkitAudioContext</a:t>
            </a:r>
            <a:r>
              <a:rPr lang="en-US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!== </a:t>
            </a:r>
            <a:r>
              <a:rPr lang="en-US" sz="147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'undefined'</a:t>
            </a:r>
            <a:r>
              <a:rPr lang="en-US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47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audioContext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sz="147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7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webkitAudioContext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47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canUseWebAudio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sz="147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fr-FR" sz="147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(e) {</a:t>
            </a:r>
          </a:p>
          <a:p>
            <a:pPr marL="0" indent="0">
              <a:buNone/>
            </a:pP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47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console.error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47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"Web Audio: "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sz="147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47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71" dirty="0">
              <a:solidFill>
                <a:srgbClr val="505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3538" y="133350"/>
            <a:ext cx="8356923" cy="85725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40404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Creating the</a:t>
            </a:r>
            <a:r>
              <a:rPr lang="en-US" sz="3400" b="1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sz="3400" b="1" dirty="0" err="1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AudioContext</a:t>
            </a:r>
            <a:endParaRPr lang="en-US" b="1" dirty="0">
              <a:solidFill>
                <a:srgbClr val="5BD999"/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7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43504"/>
            <a:ext cx="9144000" cy="304800"/>
          </a:xfrm>
          <a:prstGeom prst="rect">
            <a:avLst/>
          </a:prstGeom>
          <a:solidFill>
            <a:srgbClr val="5BD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4638" y="2065338"/>
            <a:ext cx="4440237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itchFamily="2" charset="0"/>
                <a:cs typeface="+mn-cs"/>
              </a:rPr>
              <a:t>LET’S </a:t>
            </a:r>
            <a: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  <a:t>START</a:t>
            </a:r>
            <a:br>
              <a:rPr lang="en-US" sz="3600" b="1" dirty="0" smtClean="0">
                <a:solidFill>
                  <a:srgbClr val="5BD999"/>
                </a:solidFill>
                <a:latin typeface="Signika" pitchFamily="2" charset="0"/>
                <a:cs typeface="+mn-cs"/>
              </a:rPr>
            </a:b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Signika" pitchFamily="2" charset="0"/>
                <a:cs typeface="+mn-cs"/>
              </a:rPr>
              <a:t>FROM SCRATCH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Signika" pitchFamily="2" charset="0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1809750"/>
            <a:ext cx="0" cy="137160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712913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93538" y="133350"/>
            <a:ext cx="8356923" cy="857250"/>
          </a:xfrm>
        </p:spPr>
        <p:txBody>
          <a:bodyPr/>
          <a:lstStyle/>
          <a:p>
            <a:pPr algn="l"/>
            <a:r>
              <a:rPr lang="en-US" sz="3400" b="1" dirty="0" smtClean="0">
                <a:solidFill>
                  <a:srgbClr val="5BD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Mixing</a:t>
            </a:r>
            <a:r>
              <a:rPr lang="en-US" sz="3400" b="1" dirty="0" smtClean="0">
                <a:solidFill>
                  <a:srgbClr val="999999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sz="3600" b="1" dirty="0">
                <a:solidFill>
                  <a:srgbClr val="404040"/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sounds in an easy way</a:t>
            </a:r>
          </a:p>
        </p:txBody>
      </p:sp>
      <p:pic>
        <p:nvPicPr>
          <p:cNvPr id="4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28" y="1733550"/>
            <a:ext cx="7509342" cy="22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4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14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</TotalTime>
  <Words>532</Words>
  <Application>Microsoft Office PowerPoint</Application>
  <PresentationFormat>On-screen Show (16:9)</PresentationFormat>
  <Paragraphs>123</Paragraphs>
  <Slides>20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Segoe UI Light</vt:lpstr>
      <vt:lpstr>Segoe WP</vt:lpstr>
      <vt:lpstr>Signika</vt:lpstr>
      <vt:lpstr>Office Theme</vt:lpstr>
      <vt:lpstr>PowerPoint Presentation</vt:lpstr>
      <vt:lpstr>PowerPoint Presentation</vt:lpstr>
      <vt:lpstr>Most advanced audio stack for the web!</vt:lpstr>
      <vt:lpstr>Web Audio in a nutshell</vt:lpstr>
      <vt:lpstr>Web Audio powerful &amp; performant</vt:lpstr>
      <vt:lpstr>Audio routing graph explained</vt:lpstr>
      <vt:lpstr>Creating the AudioContext</vt:lpstr>
      <vt:lpstr>PowerPoint Presentation</vt:lpstr>
      <vt:lpstr>Mixing sounds in an easy way</vt:lpstr>
      <vt:lpstr>PowerPoint Presentation</vt:lpstr>
      <vt:lpstr>Analyzing sounds</vt:lpstr>
      <vt:lpstr>PowerPoint Presentation</vt:lpstr>
      <vt:lpstr>3D Sounds</vt:lpstr>
      <vt:lpstr>PowerPoint Presentation</vt:lpstr>
      <vt:lpstr>Web Audio: much more to discover!</vt:lpstr>
      <vt:lpstr>PowerPoint Presentation</vt:lpstr>
      <vt:lpstr>How to use BABYLON.JS?</vt:lpstr>
      <vt:lpstr>Babylon.js audio engine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</dc:creator>
  <cp:lastModifiedBy>David Rousset</cp:lastModifiedBy>
  <cp:revision>244</cp:revision>
  <dcterms:created xsi:type="dcterms:W3CDTF">2013-10-07T15:31:20Z</dcterms:created>
  <dcterms:modified xsi:type="dcterms:W3CDTF">2015-05-13T08:55:45Z</dcterms:modified>
</cp:coreProperties>
</file>