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6"/>
  </p:notesMasterIdLst>
  <p:sldIdLst>
    <p:sldId id="256" r:id="rId5"/>
    <p:sldId id="257" r:id="rId6"/>
    <p:sldId id="415" r:id="rId7"/>
    <p:sldId id="416" r:id="rId8"/>
    <p:sldId id="382" r:id="rId9"/>
    <p:sldId id="383" r:id="rId10"/>
    <p:sldId id="391" r:id="rId11"/>
    <p:sldId id="392" r:id="rId12"/>
    <p:sldId id="393" r:id="rId13"/>
    <p:sldId id="394" r:id="rId14"/>
    <p:sldId id="396" r:id="rId15"/>
    <p:sldId id="397" r:id="rId16"/>
    <p:sldId id="395" r:id="rId17"/>
    <p:sldId id="398" r:id="rId18"/>
    <p:sldId id="399" r:id="rId19"/>
    <p:sldId id="400" r:id="rId20"/>
    <p:sldId id="402" r:id="rId21"/>
    <p:sldId id="403" r:id="rId22"/>
    <p:sldId id="404" r:id="rId23"/>
    <p:sldId id="405" r:id="rId24"/>
    <p:sldId id="406" r:id="rId25"/>
    <p:sldId id="407" r:id="rId26"/>
    <p:sldId id="408" r:id="rId27"/>
    <p:sldId id="409" r:id="rId28"/>
    <p:sldId id="410" r:id="rId29"/>
    <p:sldId id="412" r:id="rId30"/>
    <p:sldId id="413" r:id="rId31"/>
    <p:sldId id="310" r:id="rId32"/>
    <p:sldId id="309" r:id="rId33"/>
    <p:sldId id="376" r:id="rId34"/>
    <p:sldId id="31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257"/>
            <p14:sldId id="415"/>
          </p14:sldIdLst>
        </p14:section>
        <p14:section name="Introduction" id="{936E068D-CC59-48F2-82F0-9B02120A95AF}">
          <p14:sldIdLst>
            <p14:sldId id="416"/>
            <p14:sldId id="382"/>
            <p14:sldId id="383"/>
          </p14:sldIdLst>
        </p14:section>
        <p14:section name="Debugging and Introspection" id="{2FCEC5EF-106D-472F-ACB8-E02653753389}">
          <p14:sldIdLst>
            <p14:sldId id="391"/>
            <p14:sldId id="392"/>
            <p14:sldId id="393"/>
            <p14:sldId id="394"/>
            <p14:sldId id="396"/>
            <p14:sldId id="397"/>
            <p14:sldId id="395"/>
            <p14:sldId id="398"/>
          </p14:sldIdLst>
        </p14:section>
        <p14:section name="Remote Debugging" id="{51655E7D-D6C1-42DC-8E2B-8182685FC518}">
          <p14:sldIdLst>
            <p14:sldId id="399"/>
            <p14:sldId id="400"/>
            <p14:sldId id="402"/>
            <p14:sldId id="403"/>
            <p14:sldId id="404"/>
          </p14:sldIdLst>
        </p14:section>
        <p14:section name="Debugging Front-End JavaScript" id="{CC713614-E9A2-4A13-B298-C1CA1546EDB3}">
          <p14:sldIdLst>
            <p14:sldId id="405"/>
            <p14:sldId id="406"/>
            <p14:sldId id="407"/>
            <p14:sldId id="408"/>
            <p14:sldId id="409"/>
            <p14:sldId id="410"/>
          </p14:sldIdLst>
        </p14:section>
        <p14:section name="Other Tools" id="{7065AA9E-040F-4D6F-A8BC-D2573B22C463}">
          <p14:sldIdLst>
            <p14:sldId id="412"/>
            <p14:sldId id="413"/>
          </p14:sldIdLst>
        </p14:section>
        <p14:section name="Conclusion" id="{200156D3-C8C5-4D82-B7C3-172BC5B222B9}">
          <p14:sldIdLst>
            <p14:sldId id="310"/>
            <p14:sldId id="309"/>
            <p14:sldId id="376"/>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20" clrIdx="0">
    <p:extLst>
      <p:ext uri="{19B8F6BF-5375-455C-9EA6-DF929625EA0E}">
        <p15:presenceInfo xmlns:p15="http://schemas.microsoft.com/office/powerpoint/2012/main" userId="S-1-5-21-124525095-708259637-1543119021-1353542" providerId="AD"/>
      </p:ext>
    </p:extLst>
  </p:cmAuthor>
  <p:cmAuthor id="2" name="Rami" initials="R" lastIdx="2"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61335" autoAdjust="0"/>
  </p:normalViewPr>
  <p:slideViewPr>
    <p:cSldViewPr snapToGrid="0">
      <p:cViewPr varScale="1">
        <p:scale>
          <a:sx n="68" d="100"/>
          <a:sy n="68" d="100"/>
        </p:scale>
        <p:origin x="218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5</a:t>
            </a:fld>
            <a:endParaRPr lang="en-US"/>
          </a:p>
        </p:txBody>
      </p:sp>
    </p:spTree>
    <p:extLst>
      <p:ext uri="{BB962C8B-B14F-4D97-AF65-F5344CB8AC3E}">
        <p14:creationId xmlns:p14="http://schemas.microsoft.com/office/powerpoint/2010/main" val="358821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Gist on GitHub, you will find an HTML file that has a button you can click to generate a Memory Leak with jQuery. You can demo the F12 tools by hunting for the memory leak and identifying the line that causes it.</a:t>
            </a:r>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10</a:t>
            </a:fld>
            <a:endParaRPr lang="en-US"/>
          </a:p>
        </p:txBody>
      </p:sp>
    </p:spTree>
    <p:extLst>
      <p:ext uri="{BB962C8B-B14F-4D97-AF65-F5344CB8AC3E}">
        <p14:creationId xmlns:p14="http://schemas.microsoft.com/office/powerpoint/2010/main" val="2488728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13</a:t>
            </a:fld>
            <a:endParaRPr lang="en-US"/>
          </a:p>
        </p:txBody>
      </p:sp>
    </p:spTree>
    <p:extLst>
      <p:ext uri="{BB962C8B-B14F-4D97-AF65-F5344CB8AC3E}">
        <p14:creationId xmlns:p14="http://schemas.microsoft.com/office/powerpoint/2010/main" val="2374240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want to demo the node.js</a:t>
            </a:r>
            <a:r>
              <a:rPr lang="en-US" baseline="0" dirty="0" smtClean="0"/>
              <a:t> debugging tools in Visual Studio Code here. You can generate a sample express app by using the express-generator </a:t>
            </a:r>
            <a:r>
              <a:rPr lang="en-US" baseline="0" dirty="0" err="1" smtClean="0"/>
              <a:t>npm</a:t>
            </a:r>
            <a:r>
              <a:rPr lang="en-US" baseline="0" dirty="0" smtClean="0"/>
              <a:t> module.</a:t>
            </a:r>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14</a:t>
            </a:fld>
            <a:endParaRPr lang="en-US"/>
          </a:p>
        </p:txBody>
      </p:sp>
    </p:spTree>
    <p:extLst>
      <p:ext uri="{BB962C8B-B14F-4D97-AF65-F5344CB8AC3E}">
        <p14:creationId xmlns:p14="http://schemas.microsoft.com/office/powerpoint/2010/main" val="344688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68937B-F38D-496E-ADC6-4DB6D3A7C792}"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8A125-A591-4720-AE71-1BA01381E3BC}"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5FAA9-CEFB-49A6-96D0-CCF171405BBE}"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112D13-3C03-41E4-B98F-FA6236239D00}" type="datetime1">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9E3E0E-8C59-48EF-8557-5ECC05837079}" type="datetime1">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F5553-CFC8-4892-B1E7-B72BDDF850E5}"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EBC1C-94DC-447E-B249-926048FCD3D9}" type="datetime1">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80742-2077-4E3D-A9F5-DEE86230DC73}"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ABEBF7-184B-4E8D-9C75-1F3E01E51C29}" type="datetime1">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A8A503-E6F3-4FAD-ABD6-92946677793B}" type="datetime1">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9868C-129E-4B80-B080-90218B99D478}" type="datetime1">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55593-D682-4225-8656-B83E7961CD23}"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3C11FD-3B20-4F3A-BE68-BF7A229AED56}" type="datetime1">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A8342-9A72-4713-8838-251F63A962D4}" type="datetime1">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st.github.com/sayar/3ffa68c1765b8e6d78e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ode-inspector/node-inspecto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ode-inspector/node-inspect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localhost:1337/"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dthree/vantage"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trackjs.com/" TargetMode="External"/><Relationship Id="rId3" Type="http://schemas.openxmlformats.org/officeDocument/2006/relationships/hyperlink" Target="https://developers.google.com/web/tools/javascript/breakpoints/" TargetMode="External"/><Relationship Id="rId7" Type="http://schemas.openxmlformats.org/officeDocument/2006/relationships/hyperlink" Target="http://www.pluralsight.com/courses/fixing-common-javascript-bugs" TargetMode="External"/><Relationship Id="rId2" Type="http://schemas.openxmlformats.org/officeDocument/2006/relationships/hyperlink" Target="http://www.toptal.com/javascript/10-most-common-javascript-mistakes" TargetMode="External"/><Relationship Id="rId1" Type="http://schemas.openxmlformats.org/officeDocument/2006/relationships/slideLayout" Target="../slideLayouts/slideLayout2.xml"/><Relationship Id="rId6" Type="http://schemas.openxmlformats.org/officeDocument/2006/relationships/hyperlink" Target="http://eloquentjavascript.net/08_error.html" TargetMode="External"/><Relationship Id="rId5" Type="http://schemas.openxmlformats.org/officeDocument/2006/relationships/hyperlink" Target="http://www.webreference.com/programming/javascript/rg31/index.html" TargetMode="External"/><Relationship Id="rId4" Type="http://schemas.openxmlformats.org/officeDocument/2006/relationships/hyperlink" Target="http://www.w3schools.com/js/js_debugging.asp" TargetMode="External"/><Relationship Id="rId9" Type="http://schemas.openxmlformats.org/officeDocument/2006/relationships/hyperlink" Target="http://www.standardista.com/javascript/15-common-javascript-gotcha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JavaScript </a:t>
            </a:r>
            <a:r>
              <a:rPr lang="en-US" sz="9600" dirty="0" smtClean="0"/>
              <a:t>Debugging</a:t>
            </a:r>
            <a:endParaRPr lang="en-US" sz="9600" dirty="0"/>
          </a:p>
        </p:txBody>
      </p:sp>
      <p:sp>
        <p:nvSpPr>
          <p:cNvPr id="3" name="Subtitle 2"/>
          <p:cNvSpPr>
            <a:spLocks noGrp="1"/>
          </p:cNvSpPr>
          <p:nvPr>
            <p:ph type="subTitle" idx="1"/>
          </p:nvPr>
        </p:nvSpPr>
        <p:spPr/>
        <p:txBody>
          <a:bodyPr/>
          <a:lstStyle/>
          <a:p>
            <a:r>
              <a:rPr lang="en-US" dirty="0" smtClean="0"/>
              <a:t>[SPEAKER NAME]</a:t>
            </a:r>
            <a:endParaRPr lang="en-US" dirty="0" smtClean="0"/>
          </a:p>
          <a:p>
            <a:r>
              <a:rPr lang="en-US" dirty="0" smtClean="0"/>
              <a:t>Technical Evangelist</a:t>
            </a:r>
          </a:p>
          <a:p>
            <a:r>
              <a:rPr lang="en-US" dirty="0" smtClean="0"/>
              <a:t>Microsoft</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r>
              <a:rPr lang="en-US" dirty="0" smtClean="0"/>
              <a:t>: F12 Introspection Tools</a:t>
            </a:r>
            <a:endParaRPr lang="en-US" dirty="0"/>
          </a:p>
        </p:txBody>
      </p:sp>
      <p:sp>
        <p:nvSpPr>
          <p:cNvPr id="6" name="Text Placeholder 5"/>
          <p:cNvSpPr>
            <a:spLocks noGrp="1"/>
          </p:cNvSpPr>
          <p:nvPr>
            <p:ph type="body" idx="1"/>
          </p:nvPr>
        </p:nvSpPr>
        <p:spPr/>
        <p:txBody>
          <a:bodyPr/>
          <a:lstStyle/>
          <a:p>
            <a:r>
              <a:rPr lang="en-US" dirty="0">
                <a:solidFill>
                  <a:schemeClr val="tx1"/>
                </a:solidFill>
                <a:hlinkClick r:id="rId3"/>
              </a:rPr>
              <a:t>https://</a:t>
            </a:r>
            <a:r>
              <a:rPr lang="en-US" dirty="0" smtClean="0">
                <a:solidFill>
                  <a:schemeClr val="tx1"/>
                </a:solidFill>
                <a:hlinkClick r:id="rId3"/>
              </a:rPr>
              <a:t>gist.github.com/sayar/3ffa68c1765b8e6d78e0</a:t>
            </a:r>
            <a:endParaRPr lang="en-US" dirty="0" smtClean="0">
              <a:solidFill>
                <a:schemeClr val="tx1"/>
              </a:solidFill>
            </a:endParaRPr>
          </a:p>
          <a:p>
            <a:endParaRPr lang="en-US" dirty="0">
              <a:solidFill>
                <a:schemeClr val="tx1"/>
              </a:solidFill>
            </a:endParaRPr>
          </a:p>
          <a:p>
            <a:r>
              <a:rPr lang="en-US" dirty="0" smtClean="0">
                <a:solidFill>
                  <a:schemeClr val="tx1"/>
                </a:solidFill>
              </a:rPr>
              <a:t>See Speaker Notes</a:t>
            </a:r>
          </a:p>
        </p:txBody>
      </p:sp>
    </p:spTree>
    <p:extLst>
      <p:ext uri="{BB962C8B-B14F-4D97-AF65-F5344CB8AC3E}">
        <p14:creationId xmlns:p14="http://schemas.microsoft.com/office/powerpoint/2010/main" val="2805499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Node Apps – </a:t>
            </a:r>
            <a:r>
              <a:rPr lang="en-US" dirty="0" smtClean="0">
                <a:hlinkClick r:id="rId2"/>
              </a:rPr>
              <a:t>node-inspector</a:t>
            </a:r>
            <a:endParaRPr lang="en-US" dirty="0"/>
          </a:p>
        </p:txBody>
      </p:sp>
      <p:sp>
        <p:nvSpPr>
          <p:cNvPr id="6" name="Content Placeholder 5"/>
          <p:cNvSpPr>
            <a:spLocks noGrp="1"/>
          </p:cNvSpPr>
          <p:nvPr>
            <p:ph idx="1"/>
          </p:nvPr>
        </p:nvSpPr>
        <p:spPr/>
        <p:txBody>
          <a:bodyPr>
            <a:normAutofit/>
          </a:bodyPr>
          <a:lstStyle/>
          <a:p>
            <a:r>
              <a:rPr lang="en-US" sz="3200" dirty="0" smtClean="0"/>
              <a:t>Node </a:t>
            </a:r>
            <a:r>
              <a:rPr lang="en-US" sz="3200" dirty="0"/>
              <a:t>Inspector supports almost all of the debugging features of </a:t>
            </a:r>
            <a:r>
              <a:rPr lang="en-US" sz="3200" dirty="0" smtClean="0"/>
              <a:t>the Blink </a:t>
            </a:r>
            <a:r>
              <a:rPr lang="en-US" sz="3200" dirty="0" err="1" smtClean="0"/>
              <a:t>DevTools</a:t>
            </a:r>
            <a:r>
              <a:rPr lang="en-US" sz="3200" dirty="0"/>
              <a:t>, including:</a:t>
            </a:r>
          </a:p>
          <a:p>
            <a:pPr lvl="1"/>
            <a:r>
              <a:rPr lang="en-US" sz="2800" dirty="0" smtClean="0"/>
              <a:t>Set </a:t>
            </a:r>
            <a:r>
              <a:rPr lang="en-US" sz="2800" dirty="0"/>
              <a:t>breakpoints (and specify trigger conditions)</a:t>
            </a:r>
          </a:p>
          <a:p>
            <a:pPr lvl="1"/>
            <a:r>
              <a:rPr lang="en-US" sz="2800" dirty="0"/>
              <a:t>Step over, step in, step out, resume (continue)</a:t>
            </a:r>
          </a:p>
          <a:p>
            <a:pPr lvl="1"/>
            <a:r>
              <a:rPr lang="en-US" sz="2800" dirty="0" smtClean="0"/>
              <a:t>Inspect scopes, variables, object properties</a:t>
            </a:r>
          </a:p>
          <a:p>
            <a:pPr lvl="1"/>
            <a:r>
              <a:rPr lang="en-US" sz="2800" dirty="0" smtClean="0"/>
              <a:t>Edit variables and object properties</a:t>
            </a:r>
          </a:p>
          <a:p>
            <a:pPr lvl="1"/>
            <a:r>
              <a:rPr lang="en-US" sz="2800" dirty="0" smtClean="0"/>
              <a:t>CPU </a:t>
            </a:r>
            <a:r>
              <a:rPr lang="en-US" sz="2800" dirty="0"/>
              <a:t>and HEAP profiling</a:t>
            </a:r>
          </a:p>
          <a:p>
            <a:pPr lvl="1"/>
            <a:r>
              <a:rPr lang="en-US" sz="2800" dirty="0"/>
              <a:t>Network client requests </a:t>
            </a:r>
            <a:r>
              <a:rPr lang="en-US" sz="2800" dirty="0" smtClean="0"/>
              <a:t>inspection</a:t>
            </a:r>
            <a:endParaRPr lang="en-US" sz="2800" dirty="0"/>
          </a:p>
        </p:txBody>
      </p:sp>
    </p:spTree>
    <p:extLst>
      <p:ext uri="{BB962C8B-B14F-4D97-AF65-F5344CB8AC3E}">
        <p14:creationId xmlns:p14="http://schemas.microsoft.com/office/powerpoint/2010/main" val="697891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Node Apps – </a:t>
            </a:r>
            <a:r>
              <a:rPr lang="en-US" dirty="0">
                <a:hlinkClick r:id="rId2"/>
              </a:rPr>
              <a:t>node-inspector</a:t>
            </a:r>
            <a:endParaRPr lang="en-US" dirty="0"/>
          </a:p>
        </p:txBody>
      </p:sp>
      <p:sp>
        <p:nvSpPr>
          <p:cNvPr id="3" name="Content Placeholder 2"/>
          <p:cNvSpPr>
            <a:spLocks noGrp="1"/>
          </p:cNvSpPr>
          <p:nvPr>
            <p:ph idx="1"/>
          </p:nvPr>
        </p:nvSpPr>
        <p:spPr/>
        <p:txBody>
          <a:bodyPr/>
          <a:lstStyle/>
          <a:p>
            <a:r>
              <a:rPr lang="en-US" sz="3200" dirty="0" smtClean="0"/>
              <a:t>Other cool stuff:</a:t>
            </a:r>
            <a:endParaRPr lang="en-US" sz="3200" dirty="0"/>
          </a:p>
          <a:p>
            <a:pPr lvl="1"/>
            <a:r>
              <a:rPr lang="en-US" sz="2800" dirty="0"/>
              <a:t>Node Inspector uses </a:t>
            </a:r>
            <a:r>
              <a:rPr lang="en-US" sz="2800" dirty="0" err="1"/>
              <a:t>WebSockets</a:t>
            </a:r>
            <a:r>
              <a:rPr lang="en-US" sz="2800" dirty="0"/>
              <a:t>, so no polling for breaks.</a:t>
            </a:r>
          </a:p>
          <a:p>
            <a:pPr lvl="1"/>
            <a:r>
              <a:rPr lang="en-US" sz="2800" dirty="0"/>
              <a:t>Remote debugging</a:t>
            </a:r>
          </a:p>
          <a:p>
            <a:pPr lvl="1"/>
            <a:r>
              <a:rPr lang="en-US" sz="2800" dirty="0"/>
              <a:t>Live edit of running code, optionally persisting changes back to the file-system.</a:t>
            </a:r>
          </a:p>
          <a:p>
            <a:pPr lvl="1"/>
            <a:r>
              <a:rPr lang="en-US" sz="2800" dirty="0"/>
              <a:t>Set breakpoints in files that are not loaded into V8 yet - useful for debugging module loading/initialization.</a:t>
            </a:r>
          </a:p>
          <a:p>
            <a:pPr lvl="1"/>
            <a:r>
              <a:rPr lang="en-US" sz="2800" dirty="0"/>
              <a:t>Embeddable in other </a:t>
            </a:r>
            <a:r>
              <a:rPr lang="en-US" sz="2800" dirty="0" smtClean="0"/>
              <a:t>applications</a:t>
            </a:r>
            <a:endParaRPr lang="en-US" sz="2800" dirty="0"/>
          </a:p>
        </p:txBody>
      </p:sp>
    </p:spTree>
    <p:extLst>
      <p:ext uri="{BB962C8B-B14F-4D97-AF65-F5344CB8AC3E}">
        <p14:creationId xmlns:p14="http://schemas.microsoft.com/office/powerpoint/2010/main" val="2830671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Node-Inspector</a:t>
            </a:r>
            <a:endParaRPr lang="en-US" dirty="0"/>
          </a:p>
        </p:txBody>
      </p:sp>
      <p:sp>
        <p:nvSpPr>
          <p:cNvPr id="3" name="Text Placeholder 2"/>
          <p:cNvSpPr>
            <a:spLocks noGrp="1"/>
          </p:cNvSpPr>
          <p:nvPr>
            <p:ph type="body" idx="1"/>
          </p:nvPr>
        </p:nvSpPr>
        <p:spPr/>
        <p:txBody>
          <a:bodyPr/>
          <a:lstStyle/>
          <a:p>
            <a:r>
              <a:rPr lang="en-US" dirty="0" err="1">
                <a:solidFill>
                  <a:schemeClr val="tx1"/>
                </a:solidFill>
                <a:latin typeface="Courier New" panose="02070309020205020404" pitchFamily="49" charset="0"/>
                <a:cs typeface="Courier New" panose="02070309020205020404" pitchFamily="49" charset="0"/>
              </a:rPr>
              <a:t>npm</a:t>
            </a:r>
            <a:r>
              <a:rPr lang="en-US" dirty="0">
                <a:solidFill>
                  <a:schemeClr val="tx1"/>
                </a:solidFill>
                <a:latin typeface="Courier New" panose="02070309020205020404" pitchFamily="49" charset="0"/>
                <a:cs typeface="Courier New" panose="02070309020205020404" pitchFamily="49" charset="0"/>
              </a:rPr>
              <a:t> install -g </a:t>
            </a:r>
            <a:r>
              <a:rPr lang="en-US" dirty="0" smtClean="0">
                <a:solidFill>
                  <a:schemeClr val="tx1"/>
                </a:solidFill>
                <a:latin typeface="Courier New" panose="02070309020205020404" pitchFamily="49" charset="0"/>
                <a:cs typeface="Courier New" panose="02070309020205020404" pitchFamily="49" charset="0"/>
              </a:rPr>
              <a:t>node-inspector</a:t>
            </a:r>
          </a:p>
          <a:p>
            <a:r>
              <a:rPr lang="en-US" dirty="0" smtClean="0">
                <a:solidFill>
                  <a:schemeClr val="tx1"/>
                </a:solidFill>
                <a:latin typeface="Courier New" panose="02070309020205020404" pitchFamily="49" charset="0"/>
                <a:cs typeface="Courier New" panose="02070309020205020404" pitchFamily="49" charset="0"/>
              </a:rPr>
              <a:t>node-debug app.js</a:t>
            </a:r>
          </a:p>
          <a:p>
            <a:endParaRPr lang="en-US" dirty="0">
              <a:solidFill>
                <a:schemeClr val="tx1"/>
              </a:solidFill>
            </a:endParaRPr>
          </a:p>
        </p:txBody>
      </p:sp>
    </p:spTree>
    <p:extLst>
      <p:ext uri="{BB962C8B-B14F-4D97-AF65-F5344CB8AC3E}">
        <p14:creationId xmlns:p14="http://schemas.microsoft.com/office/powerpoint/2010/main" val="1042662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Demo: </a:t>
            </a:r>
            <a:r>
              <a:rPr lang="en-US" dirty="0" smtClean="0">
                <a:hlinkClick r:id="rId3"/>
              </a:rPr>
              <a:t>Code</a:t>
            </a:r>
            <a:endParaRPr lang="en-US" dirty="0"/>
          </a:p>
        </p:txBody>
      </p:sp>
      <p:sp>
        <p:nvSpPr>
          <p:cNvPr id="3" name="Text Placeholder 2"/>
          <p:cNvSpPr>
            <a:spLocks noGrp="1"/>
          </p:cNvSpPr>
          <p:nvPr>
            <p:ph type="body" idx="1"/>
          </p:nvPr>
        </p:nvSpPr>
        <p:spPr/>
        <p:txBody>
          <a:bodyPr/>
          <a:lstStyle/>
          <a:p>
            <a:r>
              <a:rPr lang="en-US" dirty="0" smtClean="0">
                <a:solidFill>
                  <a:schemeClr val="tx1"/>
                </a:solidFill>
              </a:rPr>
              <a:t>It’s free and runs on Linux/OSX/Windows</a:t>
            </a:r>
            <a:r>
              <a:rPr lang="en-US" dirty="0" smtClean="0">
                <a:solidFill>
                  <a:schemeClr val="tx1"/>
                </a:solidFill>
              </a:rPr>
              <a:t>.</a:t>
            </a:r>
            <a:endParaRPr lang="en-US" dirty="0">
              <a:solidFill>
                <a:schemeClr val="tx1"/>
              </a:solidFill>
            </a:endParaRPr>
          </a:p>
          <a:p>
            <a:endParaRPr lang="en-US" dirty="0">
              <a:solidFill>
                <a:schemeClr val="tx1"/>
              </a:solidFill>
            </a:endParaRPr>
          </a:p>
          <a:p>
            <a:r>
              <a:rPr lang="en-US" dirty="0" smtClean="0">
                <a:solidFill>
                  <a:schemeClr val="tx1"/>
                </a:solidFill>
              </a:rPr>
              <a:t>See Speaker Notes.</a:t>
            </a:r>
            <a:endParaRPr lang="en-US" dirty="0" smtClean="0">
              <a:solidFill>
                <a:schemeClr val="tx1"/>
              </a:solidFill>
            </a:endParaRPr>
          </a:p>
        </p:txBody>
      </p:sp>
    </p:spTree>
    <p:extLst>
      <p:ext uri="{BB962C8B-B14F-4D97-AF65-F5344CB8AC3E}">
        <p14:creationId xmlns:p14="http://schemas.microsoft.com/office/powerpoint/2010/main" val="56621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 All Debugging Happens During Development…</a:t>
            </a:r>
            <a:endParaRPr lang="en-US" dirty="0"/>
          </a:p>
        </p:txBody>
      </p:sp>
      <p:sp>
        <p:nvSpPr>
          <p:cNvPr id="6" name="Text Placeholder 5"/>
          <p:cNvSpPr>
            <a:spLocks noGrp="1"/>
          </p:cNvSpPr>
          <p:nvPr>
            <p:ph type="body"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819286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You Can Debug Production Node Applications!</a:t>
            </a:r>
            <a:endParaRPr lang="en-US" dirty="0"/>
          </a:p>
        </p:txBody>
      </p:sp>
      <p:sp>
        <p:nvSpPr>
          <p:cNvPr id="6" name="Content Placeholder 5"/>
          <p:cNvSpPr>
            <a:spLocks noGrp="1"/>
          </p:cNvSpPr>
          <p:nvPr>
            <p:ph type="body" idx="1"/>
          </p:nvPr>
        </p:nvSpPr>
        <p:spPr/>
        <p:txBody>
          <a:bodyPr/>
          <a:lstStyle/>
          <a:p>
            <a:r>
              <a:rPr lang="en-US" dirty="0" smtClean="0">
                <a:solidFill>
                  <a:schemeClr val="tx1"/>
                </a:solidFill>
              </a:rPr>
              <a:t>Debugging node applications is easy if you </a:t>
            </a:r>
            <a:r>
              <a:rPr lang="en-US" b="1" dirty="0" smtClean="0">
                <a:solidFill>
                  <a:schemeClr val="tx1"/>
                </a:solidFill>
              </a:rPr>
              <a:t>know</a:t>
            </a:r>
            <a:r>
              <a:rPr lang="en-US" dirty="0" smtClean="0">
                <a:solidFill>
                  <a:schemeClr val="tx1"/>
                </a:solidFill>
              </a:rPr>
              <a:t> you want to debug… It gets harder when you want to connect to already-running production applications…</a:t>
            </a:r>
          </a:p>
        </p:txBody>
      </p:sp>
    </p:spTree>
    <p:extLst>
      <p:ext uri="{BB962C8B-B14F-4D97-AF65-F5344CB8AC3E}">
        <p14:creationId xmlns:p14="http://schemas.microsoft.com/office/powerpoint/2010/main" val="2281185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Enabling Debugging on a Node Process</a:t>
            </a:r>
            <a:endParaRPr lang="en-US" dirty="0"/>
          </a:p>
        </p:txBody>
      </p:sp>
      <p:sp>
        <p:nvSpPr>
          <p:cNvPr id="6" name="Content Placeholder 5"/>
          <p:cNvSpPr>
            <a:spLocks noGrp="1"/>
          </p:cNvSpPr>
          <p:nvPr>
            <p:ph idx="1"/>
          </p:nvPr>
        </p:nvSpPr>
        <p:spPr/>
        <p:txBody>
          <a:bodyPr/>
          <a:lstStyle/>
          <a:p>
            <a:pPr marL="0" indent="0">
              <a:buNone/>
            </a:pPr>
            <a:r>
              <a:rPr lang="en-US" dirty="0" smtClean="0"/>
              <a:t>On OSX/Linux…</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pgrep</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 </a:t>
            </a:r>
            <a:r>
              <a:rPr lang="en-US" dirty="0" smtClean="0">
                <a:latin typeface="Courier New" panose="02070309020205020404" pitchFamily="49" charset="0"/>
                <a:cs typeface="Courier New" panose="02070309020205020404" pitchFamily="49" charset="0"/>
              </a:rPr>
              <a:t>node</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2345 </a:t>
            </a:r>
            <a:r>
              <a:rPr lang="en-US" dirty="0">
                <a:latin typeface="Courier New" panose="02070309020205020404" pitchFamily="49" charset="0"/>
                <a:cs typeface="Courier New" panose="02070309020205020404" pitchFamily="49" charset="0"/>
              </a:rPr>
              <a:t>node </a:t>
            </a:r>
            <a:r>
              <a:rPr lang="en-US" dirty="0" smtClean="0">
                <a:latin typeface="Courier New" panose="02070309020205020404" pitchFamily="49" charset="0"/>
                <a:cs typeface="Courier New" panose="02070309020205020404" pitchFamily="49" charset="0"/>
              </a:rPr>
              <a:t>your/node/server.js</a:t>
            </a:r>
          </a:p>
          <a:p>
            <a:pPr marL="0" indent="0">
              <a:buNone/>
            </a:pPr>
            <a:r>
              <a:rPr lang="en-US" dirty="0" smtClean="0">
                <a:latin typeface="Courier New" panose="02070309020205020404" pitchFamily="49" charset="0"/>
                <a:cs typeface="Courier New" panose="02070309020205020404" pitchFamily="49" charset="0"/>
              </a:rPr>
              <a:t>$ kill </a:t>
            </a:r>
            <a:r>
              <a:rPr lang="en-US" dirty="0">
                <a:latin typeface="Courier New" panose="02070309020205020404" pitchFamily="49" charset="0"/>
                <a:cs typeface="Courier New" panose="02070309020205020404" pitchFamily="49" charset="0"/>
              </a:rPr>
              <a:t>-s USR1 </a:t>
            </a:r>
            <a:r>
              <a:rPr lang="en-US" dirty="0" smtClean="0">
                <a:latin typeface="Courier New" panose="02070309020205020404" pitchFamily="49" charset="0"/>
                <a:cs typeface="Courier New" panose="02070309020205020404" pitchFamily="49" charset="0"/>
              </a:rPr>
              <a:t>2345</a:t>
            </a:r>
          </a:p>
          <a:p>
            <a:pPr marL="0" indent="0">
              <a:buNone/>
            </a:pPr>
            <a:endParaRPr lang="en-US" dirty="0"/>
          </a:p>
          <a:p>
            <a:pPr marL="0" indent="0">
              <a:buNone/>
            </a:pPr>
            <a:r>
              <a:rPr lang="en-US" dirty="0" smtClean="0"/>
              <a:t>On Windows…</a:t>
            </a:r>
          </a:p>
          <a:p>
            <a:pPr marL="0" indent="0">
              <a:buNone/>
            </a:pPr>
            <a:r>
              <a:rPr lang="en-US" dirty="0" smtClean="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tasklist</a:t>
            </a:r>
            <a:r>
              <a:rPr lang="en-US" dirty="0">
                <a:latin typeface="Courier New" panose="02070309020205020404" pitchFamily="49" charset="0"/>
                <a:cs typeface="Courier New" panose="02070309020205020404" pitchFamily="49" charset="0"/>
              </a:rPr>
              <a:t> /FI </a:t>
            </a:r>
            <a:r>
              <a:rPr lang="en-US" dirty="0" smtClean="0">
                <a:latin typeface="Courier New" panose="02070309020205020404" pitchFamily="49" charset="0"/>
                <a:cs typeface="Courier New" panose="02070309020205020404" pitchFamily="49" charset="0"/>
              </a:rPr>
              <a:t>“IMAGENAME </a:t>
            </a:r>
            <a:r>
              <a:rPr lang="en-US" dirty="0" err="1">
                <a:latin typeface="Courier New" panose="02070309020205020404" pitchFamily="49" charset="0"/>
                <a:cs typeface="Courier New" panose="02070309020205020404" pitchFamily="49" charset="0"/>
              </a:rPr>
              <a:t>eq</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node.exe”</a:t>
            </a:r>
          </a:p>
          <a:p>
            <a:pPr marL="0" indent="0">
              <a:buNone/>
            </a:pPr>
            <a:r>
              <a:rPr lang="en-US" dirty="0">
                <a:latin typeface="Courier New" panose="02070309020205020404" pitchFamily="49" charset="0"/>
                <a:cs typeface="Courier New" panose="02070309020205020404" pitchFamily="49" charset="0"/>
              </a:rPr>
              <a:t>&gt; node -e </a:t>
            </a:r>
            <a:r>
              <a:rPr lang="en-US" dirty="0" smtClean="0">
                <a:latin typeface="Courier New" panose="02070309020205020404" pitchFamily="49" charset="0"/>
                <a:cs typeface="Courier New" panose="02070309020205020404" pitchFamily="49" charset="0"/>
              </a:rPr>
              <a:t>“process</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debugProcess</a:t>
            </a:r>
            <a:r>
              <a:rPr lang="en-US" dirty="0">
                <a:latin typeface="Courier New" panose="02070309020205020404" pitchFamily="49" charset="0"/>
                <a:cs typeface="Courier New" panose="02070309020205020404" pitchFamily="49" charset="0"/>
              </a:rPr>
              <a:t>(3084</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5752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a Remote Node Process</a:t>
            </a:r>
            <a:endParaRPr lang="en-US" dirty="0"/>
          </a:p>
        </p:txBody>
      </p:sp>
      <p:sp>
        <p:nvSpPr>
          <p:cNvPr id="3" name="Content Placeholder 2"/>
          <p:cNvSpPr>
            <a:spLocks noGrp="1"/>
          </p:cNvSpPr>
          <p:nvPr>
            <p:ph idx="1"/>
          </p:nvPr>
        </p:nvSpPr>
        <p:spPr/>
        <p:txBody>
          <a:bodyPr/>
          <a:lstStyle/>
          <a:p>
            <a:r>
              <a:rPr lang="en-US" dirty="0" smtClean="0"/>
              <a:t>With built-in node debugger:</a:t>
            </a:r>
          </a:p>
          <a:p>
            <a:pPr marL="457200" lvl="1" indent="0">
              <a:buNone/>
            </a:pPr>
            <a:r>
              <a:rPr lang="en-US" dirty="0" smtClean="0">
                <a:latin typeface="Courier New" panose="02070309020205020404" pitchFamily="49" charset="0"/>
                <a:cs typeface="Courier New" panose="02070309020205020404" pitchFamily="49" charset="0"/>
              </a:rPr>
              <a:t>$ node debug localhost:5858</a:t>
            </a:r>
          </a:p>
          <a:p>
            <a:r>
              <a:rPr lang="en-US" dirty="0" smtClean="0"/>
              <a:t>With node-inspector:</a:t>
            </a:r>
            <a:endParaRPr lang="en-US" dirty="0"/>
          </a:p>
          <a:p>
            <a:pPr marL="457200" lvl="1" indent="0">
              <a:buNone/>
            </a:pPr>
            <a:r>
              <a:rPr lang="en-US" dirty="0" smtClean="0">
                <a:latin typeface="Courier New" panose="02070309020205020404" pitchFamily="49" charset="0"/>
                <a:cs typeface="Courier New" panose="02070309020205020404" pitchFamily="49" charset="0"/>
              </a:rPr>
              <a:t>$ node-inspector</a:t>
            </a:r>
            <a:endParaRPr lang="en-US" dirty="0">
              <a:latin typeface="Courier New" panose="02070309020205020404" pitchFamily="49" charset="0"/>
              <a:cs typeface="Courier New" panose="02070309020205020404" pitchFamily="49" charset="0"/>
            </a:endParaRPr>
          </a:p>
          <a:p>
            <a:r>
              <a:rPr lang="en-US" dirty="0"/>
              <a:t>With </a:t>
            </a:r>
            <a:r>
              <a:rPr lang="en-US" dirty="0" smtClean="0"/>
              <a:t>Visual Studio Code</a:t>
            </a:r>
          </a:p>
          <a:p>
            <a:pPr lvl="1"/>
            <a:r>
              <a:rPr lang="en-US" dirty="0" smtClean="0"/>
              <a:t>Use Attach launch setting, debug… </a:t>
            </a:r>
            <a:r>
              <a:rPr lang="en-US" dirty="0" smtClean="0">
                <a:sym typeface="Wingdings" panose="05000000000000000000" pitchFamily="2" charset="2"/>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9675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Debugging Remote Node Process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12044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fontAlgn="ctr"/>
            <a:r>
              <a:rPr lang="en-US" dirty="0" smtClean="0"/>
              <a:t>Types of Errors in JavaScript</a:t>
            </a:r>
          </a:p>
          <a:p>
            <a:pPr fontAlgn="ctr"/>
            <a:r>
              <a:rPr lang="en-US" dirty="0" smtClean="0"/>
              <a:t>Frequent Locations of Errors in JavaScript</a:t>
            </a:r>
          </a:p>
          <a:p>
            <a:pPr fontAlgn="ctr"/>
            <a:r>
              <a:rPr lang="en-US" dirty="0" smtClean="0"/>
              <a:t>Debugging and Introspection Tools</a:t>
            </a:r>
          </a:p>
          <a:p>
            <a:pPr fontAlgn="ctr"/>
            <a:r>
              <a:rPr lang="en-US" dirty="0" smtClean="0"/>
              <a:t>Remote Debugging Node Processes</a:t>
            </a:r>
          </a:p>
          <a:p>
            <a:pPr fontAlgn="ctr"/>
            <a:r>
              <a:rPr lang="en-US" dirty="0" smtClean="0"/>
              <a:t>Remote Debugging Front-End JavaScript</a:t>
            </a:r>
          </a:p>
          <a:p>
            <a:endParaRPr lang="en-US" dirty="0"/>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website doesn’t work on my pc”</a:t>
            </a:r>
            <a:endParaRPr lang="en-US" dirty="0"/>
          </a:p>
        </p:txBody>
      </p:sp>
      <p:sp>
        <p:nvSpPr>
          <p:cNvPr id="3" name="Text Placeholder 2"/>
          <p:cNvSpPr>
            <a:spLocks noGrp="1"/>
          </p:cNvSpPr>
          <p:nvPr>
            <p:ph type="body" idx="1"/>
          </p:nvPr>
        </p:nvSpPr>
        <p:spPr/>
        <p:txBody>
          <a:bodyPr/>
          <a:lstStyle/>
          <a:p>
            <a:r>
              <a:rPr lang="en-US" dirty="0" smtClean="0"/>
              <a:t>Who hasn’t heard that one or a variant before?</a:t>
            </a:r>
            <a:endParaRPr lang="en-US" dirty="0"/>
          </a:p>
        </p:txBody>
      </p:sp>
    </p:spTree>
    <p:extLst>
      <p:ext uri="{BB962C8B-B14F-4D97-AF65-F5344CB8AC3E}">
        <p14:creationId xmlns:p14="http://schemas.microsoft.com/office/powerpoint/2010/main" val="1656032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JavaScript in Remote Browsers</a:t>
            </a:r>
            <a:endParaRPr lang="en-US" dirty="0"/>
          </a:p>
        </p:txBody>
      </p:sp>
      <p:sp>
        <p:nvSpPr>
          <p:cNvPr id="3" name="Text Placeholder 2"/>
          <p:cNvSpPr>
            <a:spLocks noGrp="1"/>
          </p:cNvSpPr>
          <p:nvPr>
            <p:ph type="body" idx="1"/>
          </p:nvPr>
        </p:nvSpPr>
        <p:spPr/>
        <p:txBody>
          <a:bodyPr/>
          <a:lstStyle/>
          <a:p>
            <a:r>
              <a:rPr lang="en-US" dirty="0" smtClean="0">
                <a:solidFill>
                  <a:schemeClr val="tx1"/>
                </a:solidFill>
              </a:rPr>
              <a:t>Wait… what! You can do that?</a:t>
            </a:r>
            <a:endParaRPr lang="en-US" dirty="0">
              <a:solidFill>
                <a:schemeClr val="tx1"/>
              </a:solidFill>
            </a:endParaRPr>
          </a:p>
        </p:txBody>
      </p:sp>
    </p:spTree>
    <p:extLst>
      <p:ext uri="{BB962C8B-B14F-4D97-AF65-F5344CB8AC3E}">
        <p14:creationId xmlns:p14="http://schemas.microsoft.com/office/powerpoint/2010/main" val="3512203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396" b="7396"/>
          <a:stretch>
            <a:fillRect/>
          </a:stretch>
        </p:blipFill>
        <p:spPr/>
      </p:pic>
    </p:spTree>
    <p:extLst>
      <p:ext uri="{BB962C8B-B14F-4D97-AF65-F5344CB8AC3E}">
        <p14:creationId xmlns:p14="http://schemas.microsoft.com/office/powerpoint/2010/main" val="51383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Vorlon.JS</a:t>
            </a:r>
            <a:endParaRPr lang="en-US" dirty="0"/>
          </a:p>
        </p:txBody>
      </p:sp>
      <p:sp>
        <p:nvSpPr>
          <p:cNvPr id="6" name="Content Placeholder 5"/>
          <p:cNvSpPr>
            <a:spLocks noGrp="1"/>
          </p:cNvSpPr>
          <p:nvPr>
            <p:ph idx="1"/>
          </p:nvPr>
        </p:nvSpPr>
        <p:spPr/>
        <p:txBody>
          <a:bodyPr>
            <a:normAutofit fontScale="92500"/>
          </a:bodyPr>
          <a:lstStyle/>
          <a:p>
            <a:r>
              <a:rPr lang="en-US" dirty="0"/>
              <a:t>An open source, extensible, platform-agnostic tool for remotely debugging and testing your JavaScript. </a:t>
            </a:r>
            <a:endParaRPr lang="en-US" dirty="0" smtClean="0"/>
          </a:p>
          <a:p>
            <a:r>
              <a:rPr lang="en-US" dirty="0" smtClean="0"/>
              <a:t>Plugins:</a:t>
            </a:r>
          </a:p>
          <a:p>
            <a:pPr lvl="1"/>
            <a:r>
              <a:rPr lang="en-US" b="1" dirty="0"/>
              <a:t>Console</a:t>
            </a:r>
            <a:r>
              <a:rPr lang="en-US" dirty="0"/>
              <a:t>: View logs and errors for your application</a:t>
            </a:r>
            <a:r>
              <a:rPr lang="en-US" dirty="0" smtClean="0"/>
              <a:t>.</a:t>
            </a:r>
          </a:p>
          <a:p>
            <a:pPr lvl="1"/>
            <a:r>
              <a:rPr lang="en-US" b="1" dirty="0" err="1" smtClean="0"/>
              <a:t>Modernizr</a:t>
            </a:r>
            <a:r>
              <a:rPr lang="en-US" dirty="0" smtClean="0"/>
              <a:t>: View </a:t>
            </a:r>
            <a:r>
              <a:rPr lang="en-US" dirty="0"/>
              <a:t>a list of supported and unsupported features.</a:t>
            </a:r>
          </a:p>
          <a:p>
            <a:pPr lvl="1"/>
            <a:r>
              <a:rPr lang="en-US" b="1" dirty="0"/>
              <a:t>DOM </a:t>
            </a:r>
            <a:r>
              <a:rPr lang="en-US" b="1" dirty="0" smtClean="0"/>
              <a:t>Explorer</a:t>
            </a:r>
            <a:r>
              <a:rPr lang="en-US" dirty="0" smtClean="0"/>
              <a:t>: Inspect </a:t>
            </a:r>
            <a:r>
              <a:rPr lang="en-US" dirty="0"/>
              <a:t>the DOM tree and its corresponding styles</a:t>
            </a:r>
            <a:r>
              <a:rPr lang="en-US" dirty="0" smtClean="0"/>
              <a:t>.</a:t>
            </a:r>
          </a:p>
          <a:p>
            <a:pPr lvl="1"/>
            <a:r>
              <a:rPr lang="en-US" b="1" dirty="0"/>
              <a:t>Object </a:t>
            </a:r>
            <a:r>
              <a:rPr lang="en-US" b="1" dirty="0" smtClean="0"/>
              <a:t>Explorer</a:t>
            </a:r>
            <a:r>
              <a:rPr lang="en-US" dirty="0" smtClean="0"/>
              <a:t>: Display </a:t>
            </a:r>
            <a:r>
              <a:rPr lang="en-US" dirty="0"/>
              <a:t>the living JavaScript variables tree.</a:t>
            </a:r>
          </a:p>
          <a:p>
            <a:pPr lvl="1"/>
            <a:r>
              <a:rPr lang="en-US" b="1" dirty="0"/>
              <a:t>XHR </a:t>
            </a:r>
            <a:r>
              <a:rPr lang="en-US" b="1" dirty="0" smtClean="0"/>
              <a:t>Panel</a:t>
            </a:r>
            <a:r>
              <a:rPr lang="en-US" dirty="0" smtClean="0"/>
              <a:t>: View </a:t>
            </a:r>
            <a:r>
              <a:rPr lang="en-US" dirty="0"/>
              <a:t>XHR calls information sent by your devices.</a:t>
            </a:r>
          </a:p>
          <a:p>
            <a:pPr lvl="1"/>
            <a:r>
              <a:rPr lang="en-US" b="1" dirty="0" err="1" smtClean="0"/>
              <a:t>ngInspector</a:t>
            </a:r>
            <a:r>
              <a:rPr lang="en-US" dirty="0" smtClean="0"/>
              <a:t>: Inspect </a:t>
            </a:r>
            <a:r>
              <a:rPr lang="en-US" dirty="0"/>
              <a:t>your Angular.js scopes</a:t>
            </a:r>
          </a:p>
          <a:p>
            <a:pPr lvl="1"/>
            <a:r>
              <a:rPr lang="en-US" b="1" dirty="0"/>
              <a:t>Network </a:t>
            </a:r>
            <a:r>
              <a:rPr lang="en-US" b="1" dirty="0" smtClean="0"/>
              <a:t>Monitor</a:t>
            </a:r>
            <a:r>
              <a:rPr lang="en-US" dirty="0" smtClean="0"/>
              <a:t>: View </a:t>
            </a:r>
            <a:r>
              <a:rPr lang="en-US" dirty="0"/>
              <a:t>network activities (XHR &amp; resources loading).</a:t>
            </a:r>
          </a:p>
          <a:p>
            <a:pPr lvl="1"/>
            <a:r>
              <a:rPr lang="en-US" b="1" dirty="0"/>
              <a:t>Resources </a:t>
            </a:r>
            <a:r>
              <a:rPr lang="en-US" b="1" dirty="0" smtClean="0"/>
              <a:t>Explorer</a:t>
            </a:r>
            <a:r>
              <a:rPr lang="en-US" dirty="0" smtClean="0"/>
              <a:t>: Inspect </a:t>
            </a:r>
            <a:r>
              <a:rPr lang="en-US" dirty="0"/>
              <a:t>local resources such as </a:t>
            </a:r>
            <a:r>
              <a:rPr lang="en-US" dirty="0" err="1"/>
              <a:t>localStorage</a:t>
            </a:r>
            <a:r>
              <a:rPr lang="en-US" dirty="0"/>
              <a:t> or </a:t>
            </a:r>
            <a:r>
              <a:rPr lang="en-US" dirty="0" err="1"/>
              <a:t>cookoes</a:t>
            </a:r>
            <a:r>
              <a:rPr lang="en-US" dirty="0"/>
              <a:t>.</a:t>
            </a:r>
          </a:p>
          <a:p>
            <a:pPr lvl="1"/>
            <a:endParaRPr lang="en-US" dirty="0" smtClean="0"/>
          </a:p>
          <a:p>
            <a:pPr lvl="1"/>
            <a:endParaRPr lang="en-US" dirty="0"/>
          </a:p>
        </p:txBody>
      </p:sp>
    </p:spTree>
    <p:extLst>
      <p:ext uri="{BB962C8B-B14F-4D97-AF65-F5344CB8AC3E}">
        <p14:creationId xmlns:p14="http://schemas.microsoft.com/office/powerpoint/2010/main" val="1856216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Vorlon.JS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npm</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 </a:t>
            </a:r>
            <a:r>
              <a:rPr lang="en-US" dirty="0" err="1" smtClean="0">
                <a:latin typeface="Courier New" panose="02070309020205020404" pitchFamily="49" charset="0"/>
                <a:cs typeface="Courier New" panose="02070309020205020404" pitchFamily="49" charset="0"/>
              </a:rPr>
              <a:t>vorlon</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vorlon</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Add </a:t>
            </a:r>
            <a:r>
              <a:rPr lang="en-US" dirty="0" smtClean="0"/>
              <a:t>to your code.</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script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="http://localhost:1337/vorlon.js"&gt;&lt;/script</a:t>
            </a:r>
            <a:r>
              <a:rPr lang="en-US" dirty="0" smtClean="0">
                <a:latin typeface="Courier New" panose="02070309020205020404" pitchFamily="49" charset="0"/>
                <a:cs typeface="Courier New" panose="02070309020205020404" pitchFamily="49" charset="0"/>
              </a:rPr>
              <a:t>&gt;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t>Open </a:t>
            </a:r>
            <a:r>
              <a:rPr lang="en-US" dirty="0" smtClean="0">
                <a:hlinkClick r:id="rId2"/>
              </a:rPr>
              <a:t>http</a:t>
            </a:r>
            <a:r>
              <a:rPr lang="en-US" dirty="0">
                <a:hlinkClick r:id="rId2"/>
              </a:rPr>
              <a:t>://</a:t>
            </a:r>
            <a:r>
              <a:rPr lang="en-US" dirty="0" smtClean="0">
                <a:hlinkClick r:id="rId2"/>
              </a:rPr>
              <a:t>localhost:1337</a:t>
            </a:r>
            <a:endParaRPr lang="en-US" dirty="0"/>
          </a:p>
          <a:p>
            <a:pPr marL="0" indent="0">
              <a:buNone/>
            </a:pPr>
            <a:endParaRPr lang="en-US" dirty="0"/>
          </a:p>
        </p:txBody>
      </p:sp>
    </p:spTree>
    <p:extLst>
      <p:ext uri="{BB962C8B-B14F-4D97-AF65-F5344CB8AC3E}">
        <p14:creationId xmlns:p14="http://schemas.microsoft.com/office/powerpoint/2010/main" val="2807501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Vorlon.JS to Remote Debug</a:t>
            </a:r>
            <a:endParaRPr lang="en-US" dirty="0"/>
          </a:p>
        </p:txBody>
      </p:sp>
      <p:sp>
        <p:nvSpPr>
          <p:cNvPr id="3" name="Content Placeholder 2"/>
          <p:cNvSpPr>
            <a:spLocks noGrp="1"/>
          </p:cNvSpPr>
          <p:nvPr>
            <p:ph idx="1"/>
          </p:nvPr>
        </p:nvSpPr>
        <p:spPr/>
        <p:txBody>
          <a:bodyPr/>
          <a:lstStyle/>
          <a:p>
            <a:r>
              <a:rPr lang="en-US" dirty="0" smtClean="0"/>
              <a:t>Deploy Vorlon.JS to a public server/PaaS/</a:t>
            </a:r>
            <a:r>
              <a:rPr lang="en-US" dirty="0" err="1" smtClean="0"/>
              <a:t>wtv</a:t>
            </a:r>
            <a:r>
              <a:rPr lang="en-US" dirty="0" smtClean="0"/>
              <a:t>.</a:t>
            </a:r>
          </a:p>
          <a:p>
            <a:pPr lvl="1"/>
            <a:r>
              <a:rPr lang="en-US" dirty="0" smtClean="0"/>
              <a:t>As simple as a </a:t>
            </a:r>
            <a:r>
              <a:rPr lang="en-US" dirty="0" err="1" smtClean="0"/>
              <a:t>git</a:t>
            </a:r>
            <a:r>
              <a:rPr lang="en-US" dirty="0" smtClean="0"/>
              <a:t> push</a:t>
            </a:r>
          </a:p>
          <a:p>
            <a:pPr lvl="1"/>
            <a:endParaRPr lang="en-US" dirty="0"/>
          </a:p>
          <a:p>
            <a:r>
              <a:rPr lang="en-US" dirty="0" smtClean="0"/>
              <a:t>Add this to your public beta website:</a:t>
            </a:r>
          </a:p>
          <a:p>
            <a:pPr marL="0" indent="0">
              <a:buNone/>
            </a:pPr>
            <a:r>
              <a:rPr lang="en-US" dirty="0">
                <a:latin typeface="Courier New" panose="02070309020205020404" pitchFamily="49" charset="0"/>
                <a:cs typeface="Courier New" panose="02070309020205020404" pitchFamily="49" charset="0"/>
              </a:rPr>
              <a:t>&lt;script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="http</a:t>
            </a:r>
            <a:r>
              <a:rPr lang="en-US" dirty="0" smtClean="0">
                <a:latin typeface="Courier New" panose="02070309020205020404" pitchFamily="49" charset="0"/>
                <a:cs typeface="Courier New" panose="02070309020205020404" pitchFamily="49" charset="0"/>
              </a:rPr>
              <a:t>://mywebsite.com/vorlon.js</a:t>
            </a:r>
            <a:r>
              <a:rPr lang="en-US" dirty="0">
                <a:latin typeface="Courier New" panose="02070309020205020404" pitchFamily="49" charset="0"/>
                <a:cs typeface="Courier New" panose="02070309020205020404" pitchFamily="49" charset="0"/>
              </a:rPr>
              <a:t>"&gt;&lt;/script&gt;</a:t>
            </a:r>
          </a:p>
          <a:p>
            <a:endParaRPr lang="en-US" dirty="0" smtClean="0"/>
          </a:p>
          <a:p>
            <a:endParaRPr lang="en-US" dirty="0"/>
          </a:p>
        </p:txBody>
      </p:sp>
    </p:spTree>
    <p:extLst>
      <p:ext uri="{BB962C8B-B14F-4D97-AF65-F5344CB8AC3E}">
        <p14:creationId xmlns:p14="http://schemas.microsoft.com/office/powerpoint/2010/main" val="1767554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 </a:t>
            </a:r>
            <a:r>
              <a:rPr lang="en-US" dirty="0" smtClean="0">
                <a:hlinkClick r:id="rId2"/>
              </a:rPr>
              <a:t>Vantage</a:t>
            </a:r>
            <a:endParaRPr lang="en-US" dirty="0"/>
          </a:p>
        </p:txBody>
      </p:sp>
      <p:sp>
        <p:nvSpPr>
          <p:cNvPr id="3" name="Text Placeholder 2"/>
          <p:cNvSpPr>
            <a:spLocks noGrp="1"/>
          </p:cNvSpPr>
          <p:nvPr>
            <p:ph type="body" idx="1"/>
          </p:nvPr>
        </p:nvSpPr>
        <p:spPr/>
        <p:txBody>
          <a:bodyPr>
            <a:normAutofit/>
          </a:bodyPr>
          <a:lstStyle/>
          <a:p>
            <a:r>
              <a:rPr lang="en-US" dirty="0" smtClean="0">
                <a:solidFill>
                  <a:schemeClr val="tx1"/>
                </a:solidFill>
              </a:rPr>
              <a:t>Vantage  =  </a:t>
            </a:r>
            <a:r>
              <a:rPr lang="en-US" dirty="0">
                <a:solidFill>
                  <a:schemeClr val="tx1"/>
                </a:solidFill>
              </a:rPr>
              <a:t>CLI  +  SSH  +  REPL  for your live node </a:t>
            </a:r>
            <a:r>
              <a:rPr lang="en-US" dirty="0" smtClean="0">
                <a:solidFill>
                  <a:schemeClr val="tx1"/>
                </a:solidFill>
              </a:rPr>
              <a:t>app</a:t>
            </a:r>
          </a:p>
          <a:p>
            <a:endParaRPr lang="en-US" dirty="0">
              <a:solidFill>
                <a:schemeClr val="tx1"/>
              </a:solidFill>
            </a:endParaRPr>
          </a:p>
        </p:txBody>
      </p:sp>
    </p:spTree>
    <p:extLst>
      <p:ext uri="{BB962C8B-B14F-4D97-AF65-F5344CB8AC3E}">
        <p14:creationId xmlns:p14="http://schemas.microsoft.com/office/powerpoint/2010/main" val="1703200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Vantage</a:t>
            </a:r>
            <a:endParaRPr lang="en-US" dirty="0"/>
          </a:p>
        </p:txBody>
      </p:sp>
      <p:sp>
        <p:nvSpPr>
          <p:cNvPr id="3" name="Text Placeholder 2"/>
          <p:cNvSpPr>
            <a:spLocks noGrp="1"/>
          </p:cNvSpPr>
          <p:nvPr>
            <p:ph type="body" idx="1"/>
          </p:nvPr>
        </p:nvSpPr>
        <p:spPr/>
        <p:txBody>
          <a:bodyPr>
            <a:normAutofit/>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npm</a:t>
            </a:r>
            <a:r>
              <a:rPr lang="en-US" dirty="0">
                <a:solidFill>
                  <a:schemeClr val="tx1"/>
                </a:solidFill>
                <a:latin typeface="Courier New" panose="02070309020205020404" pitchFamily="49" charset="0"/>
                <a:cs typeface="Courier New" panose="02070309020205020404" pitchFamily="49" charset="0"/>
              </a:rPr>
              <a:t> install -g </a:t>
            </a:r>
            <a:r>
              <a:rPr lang="en-US" dirty="0" smtClean="0">
                <a:solidFill>
                  <a:schemeClr val="tx1"/>
                </a:solidFill>
                <a:latin typeface="Courier New" panose="02070309020205020404" pitchFamily="49" charset="0"/>
                <a:cs typeface="Courier New" panose="02070309020205020404" pitchFamily="49" charset="0"/>
              </a:rPr>
              <a:t>vantage</a:t>
            </a:r>
          </a:p>
          <a:p>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vantage tour</a:t>
            </a:r>
          </a:p>
        </p:txBody>
      </p:sp>
    </p:spTree>
    <p:extLst>
      <p:ext uri="{BB962C8B-B14F-4D97-AF65-F5344CB8AC3E}">
        <p14:creationId xmlns:p14="http://schemas.microsoft.com/office/powerpoint/2010/main" val="3518361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idx="1"/>
          </p:nvPr>
        </p:nvSpPr>
        <p:spPr/>
        <p:txBody>
          <a:bodyPr/>
          <a:lstStyle/>
          <a:p>
            <a:pPr fontAlgn="ctr"/>
            <a:r>
              <a:rPr lang="en-US" dirty="0"/>
              <a:t>Types of </a:t>
            </a:r>
            <a:r>
              <a:rPr lang="en-US" dirty="0" smtClean="0"/>
              <a:t>Errors &amp; </a:t>
            </a:r>
            <a:r>
              <a:rPr lang="en-US" dirty="0"/>
              <a:t>Locations</a:t>
            </a:r>
            <a:r>
              <a:rPr lang="en-US" dirty="0" smtClean="0"/>
              <a:t> </a:t>
            </a:r>
            <a:r>
              <a:rPr lang="en-US" dirty="0"/>
              <a:t>in </a:t>
            </a:r>
            <a:r>
              <a:rPr lang="en-US" dirty="0" smtClean="0"/>
              <a:t>JavaScript</a:t>
            </a:r>
          </a:p>
          <a:p>
            <a:pPr fontAlgn="ctr"/>
            <a:r>
              <a:rPr lang="en-US" dirty="0" smtClean="0"/>
              <a:t>Debugging </a:t>
            </a:r>
            <a:r>
              <a:rPr lang="en-US" dirty="0"/>
              <a:t>and Introspection </a:t>
            </a:r>
            <a:r>
              <a:rPr lang="en-US" dirty="0" smtClean="0"/>
              <a:t>Tools</a:t>
            </a:r>
          </a:p>
          <a:p>
            <a:pPr lvl="1" fontAlgn="ctr"/>
            <a:r>
              <a:rPr lang="en-US" dirty="0"/>
              <a:t>n</a:t>
            </a:r>
            <a:r>
              <a:rPr lang="en-US" dirty="0" smtClean="0"/>
              <a:t>ode-inspector</a:t>
            </a:r>
          </a:p>
          <a:p>
            <a:pPr lvl="1" fontAlgn="ctr"/>
            <a:r>
              <a:rPr lang="en-US" dirty="0" smtClean="0"/>
              <a:t>VS Code</a:t>
            </a:r>
            <a:endParaRPr lang="en-US" dirty="0"/>
          </a:p>
          <a:p>
            <a:pPr fontAlgn="ctr"/>
            <a:r>
              <a:rPr lang="en-US" dirty="0"/>
              <a:t>Remote Debugging Node </a:t>
            </a:r>
            <a:r>
              <a:rPr lang="en-US" dirty="0" smtClean="0"/>
              <a:t>Processes</a:t>
            </a:r>
          </a:p>
          <a:p>
            <a:pPr lvl="1" fontAlgn="ctr"/>
            <a:r>
              <a:rPr lang="en-US" dirty="0"/>
              <a:t>n</a:t>
            </a:r>
            <a:r>
              <a:rPr lang="en-US" dirty="0" smtClean="0"/>
              <a:t>ode-inspector, VS Code</a:t>
            </a:r>
          </a:p>
          <a:p>
            <a:pPr lvl="1" fontAlgn="ctr"/>
            <a:r>
              <a:rPr lang="en-US" dirty="0" smtClean="0"/>
              <a:t>Vantage</a:t>
            </a:r>
            <a:endParaRPr lang="en-US" dirty="0"/>
          </a:p>
          <a:p>
            <a:pPr fontAlgn="ctr"/>
            <a:r>
              <a:rPr lang="en-US" dirty="0"/>
              <a:t>Remote Debugging Front-End </a:t>
            </a:r>
            <a:r>
              <a:rPr lang="en-US" dirty="0" smtClean="0"/>
              <a:t>JavaScript</a:t>
            </a:r>
          </a:p>
          <a:p>
            <a:pPr lvl="1" fontAlgn="ctr"/>
            <a:r>
              <a:rPr lang="en-US" dirty="0" smtClean="0"/>
              <a:t>Vorlon.JS</a:t>
            </a:r>
            <a:endParaRPr lang="en-US" dirty="0"/>
          </a:p>
          <a:p>
            <a:pPr fontAlgn="ctr"/>
            <a:endParaRPr lang="en-US" dirty="0"/>
          </a:p>
          <a:p>
            <a:endParaRPr lang="en-US" dirty="0"/>
          </a:p>
        </p:txBody>
      </p:sp>
    </p:spTree>
    <p:extLst>
      <p:ext uri="{BB962C8B-B14F-4D97-AF65-F5344CB8AC3E}">
        <p14:creationId xmlns:p14="http://schemas.microsoft.com/office/powerpoint/2010/main" val="2951815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r>
              <a:rPr lang="en-US" dirty="0"/>
              <a:t> Questions</a:t>
            </a:r>
            <a:r>
              <a:rPr lang="en-US" dirty="0" smtClean="0"/>
              <a:t>?</a:t>
            </a:r>
            <a:endParaRPr lang="en-US" dirty="0"/>
          </a:p>
        </p:txBody>
      </p:sp>
      <p:sp>
        <p:nvSpPr>
          <p:cNvPr id="4" name="Content Placeholder 3"/>
          <p:cNvSpPr>
            <a:spLocks noGrp="1"/>
          </p:cNvSpPr>
          <p:nvPr>
            <p:ph type="subTitle" idx="1"/>
          </p:nvPr>
        </p:nvSpPr>
        <p:spPr/>
        <p:txBody>
          <a:bodyPr>
            <a:normAutofit/>
          </a:bodyPr>
          <a:lstStyle/>
          <a:p>
            <a:pPr marL="0" indent="0">
              <a:buNone/>
            </a:pPr>
            <a:r>
              <a:rPr lang="en-US" sz="4000" dirty="0" smtClean="0"/>
              <a:t>[ADD SPEAKER CONTACT HERE]</a:t>
            </a:r>
            <a:endParaRPr lang="en-US" sz="4000" dirty="0"/>
          </a:p>
          <a:p>
            <a:pPr marL="0" indent="0">
              <a:buNone/>
            </a:pPr>
            <a:endParaRPr lang="en-US" sz="4800" dirty="0"/>
          </a:p>
        </p:txBody>
      </p:sp>
    </p:spTree>
    <p:extLst>
      <p:ext uri="{BB962C8B-B14F-4D97-AF65-F5344CB8AC3E}">
        <p14:creationId xmlns:p14="http://schemas.microsoft.com/office/powerpoint/2010/main" val="3079462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[SPEAKER]</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52717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a:t>
            </a:r>
            <a:r>
              <a:rPr lang="en-US" dirty="0" smtClean="0">
                <a:hlinkClick r:id="rId2"/>
              </a:rPr>
              <a:t>www.toptal.com/javascript/10-most-common-javascript-mistakes</a:t>
            </a:r>
            <a:endParaRPr lang="en-US" dirty="0" smtClean="0"/>
          </a:p>
          <a:p>
            <a:r>
              <a:rPr lang="en-US" dirty="0">
                <a:hlinkClick r:id="rId3"/>
              </a:rPr>
              <a:t>https://developers.google.com/web/tools/javascript/breakpoints</a:t>
            </a:r>
            <a:r>
              <a:rPr lang="en-US" dirty="0" smtClean="0">
                <a:hlinkClick r:id="rId3"/>
              </a:rPr>
              <a:t>/</a:t>
            </a:r>
            <a:endParaRPr lang="en-US" dirty="0" smtClean="0"/>
          </a:p>
          <a:p>
            <a:r>
              <a:rPr lang="en-US" dirty="0">
                <a:hlinkClick r:id="rId4"/>
              </a:rPr>
              <a:t>http://</a:t>
            </a:r>
            <a:r>
              <a:rPr lang="en-US" dirty="0" smtClean="0">
                <a:hlinkClick r:id="rId4"/>
              </a:rPr>
              <a:t>www.w3schools.com/js/js_debugging.asp</a:t>
            </a:r>
            <a:endParaRPr lang="en-US" dirty="0" smtClean="0"/>
          </a:p>
          <a:p>
            <a:r>
              <a:rPr lang="en-US" dirty="0">
                <a:hlinkClick r:id="rId5"/>
              </a:rPr>
              <a:t>http://</a:t>
            </a:r>
            <a:r>
              <a:rPr lang="en-US" dirty="0" smtClean="0">
                <a:hlinkClick r:id="rId5"/>
              </a:rPr>
              <a:t>www.webreference.com/programming/javascript/rg31/index.html</a:t>
            </a:r>
            <a:endParaRPr lang="en-US" dirty="0" smtClean="0"/>
          </a:p>
          <a:p>
            <a:r>
              <a:rPr lang="en-US" dirty="0">
                <a:hlinkClick r:id="rId6"/>
              </a:rPr>
              <a:t>http://</a:t>
            </a:r>
            <a:r>
              <a:rPr lang="en-US" dirty="0" smtClean="0">
                <a:hlinkClick r:id="rId6"/>
              </a:rPr>
              <a:t>eloquentjavascript.net/08_error.html</a:t>
            </a:r>
            <a:endParaRPr lang="en-US" dirty="0" smtClean="0"/>
          </a:p>
          <a:p>
            <a:r>
              <a:rPr lang="en-US" dirty="0">
                <a:hlinkClick r:id="rId7"/>
              </a:rPr>
              <a:t>http://</a:t>
            </a:r>
            <a:r>
              <a:rPr lang="en-US" dirty="0" smtClean="0">
                <a:hlinkClick r:id="rId7"/>
              </a:rPr>
              <a:t>www.pluralsight.com/courses/fixing-common-javascript-bugs</a:t>
            </a:r>
            <a:endParaRPr lang="en-US" dirty="0" smtClean="0"/>
          </a:p>
          <a:p>
            <a:r>
              <a:rPr lang="en-US" dirty="0">
                <a:hlinkClick r:id="rId8"/>
              </a:rPr>
              <a:t>https://trackjs.com</a:t>
            </a:r>
            <a:r>
              <a:rPr lang="en-US" dirty="0" smtClean="0">
                <a:hlinkClick r:id="rId8"/>
              </a:rPr>
              <a:t>/</a:t>
            </a:r>
            <a:endParaRPr lang="en-US" dirty="0" smtClean="0"/>
          </a:p>
          <a:p>
            <a:r>
              <a:rPr lang="en-US" dirty="0">
                <a:hlinkClick r:id="rId9"/>
              </a:rPr>
              <a:t>http://www.standardista.com/javascript/15-common-javascript-gotchas</a:t>
            </a:r>
            <a:r>
              <a:rPr lang="en-US" dirty="0" smtClean="0">
                <a:hlinkClick r:id="rId9"/>
              </a:rPr>
              <a:t>/</a:t>
            </a:r>
            <a:endParaRPr lang="en-US" dirty="0" smtClean="0"/>
          </a:p>
          <a:p>
            <a:endParaRPr lang="en-US" b="1" dirty="0"/>
          </a:p>
          <a:p>
            <a:endParaRPr lang="en-US" dirty="0" smtClean="0"/>
          </a:p>
          <a:p>
            <a:endParaRPr lang="en-US" dirty="0"/>
          </a:p>
        </p:txBody>
      </p:sp>
    </p:spTree>
    <p:extLst>
      <p:ext uri="{BB962C8B-B14F-4D97-AF65-F5344CB8AC3E}">
        <p14:creationId xmlns:p14="http://schemas.microsoft.com/office/powerpoint/2010/main" val="91801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 and Locations of Errors in JavaScript</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7588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Errors in JavaScript</a:t>
            </a:r>
            <a:endParaRPr lang="en-US" dirty="0"/>
          </a:p>
        </p:txBody>
      </p:sp>
      <p:sp>
        <p:nvSpPr>
          <p:cNvPr id="6" name="Content Placeholder 5"/>
          <p:cNvSpPr>
            <a:spLocks noGrp="1"/>
          </p:cNvSpPr>
          <p:nvPr>
            <p:ph idx="1"/>
          </p:nvPr>
        </p:nvSpPr>
        <p:spPr/>
        <p:txBody>
          <a:bodyPr/>
          <a:lstStyle/>
          <a:p>
            <a:r>
              <a:rPr lang="en-US" dirty="0" smtClean="0"/>
              <a:t>Loading Errors</a:t>
            </a:r>
          </a:p>
          <a:p>
            <a:pPr lvl="1"/>
            <a:r>
              <a:rPr lang="en-US" dirty="0" smtClean="0"/>
              <a:t>E.g. Incorrect syntax, </a:t>
            </a:r>
            <a:r>
              <a:rPr lang="en-US" dirty="0" err="1"/>
              <a:t>m</a:t>
            </a:r>
            <a:r>
              <a:rPr lang="en-US" dirty="0" err="1" smtClean="0"/>
              <a:t>inification</a:t>
            </a:r>
            <a:r>
              <a:rPr lang="en-US" dirty="0" smtClean="0"/>
              <a:t> errors, network-related errors, missing files, etc.</a:t>
            </a:r>
          </a:p>
          <a:p>
            <a:r>
              <a:rPr lang="en-US" dirty="0" smtClean="0"/>
              <a:t>Runtime Errors</a:t>
            </a:r>
          </a:p>
          <a:p>
            <a:pPr lvl="1"/>
            <a:r>
              <a:rPr lang="en-US" dirty="0" smtClean="0"/>
              <a:t>E.g. Syntax errors, misspelled variables, illegal assignment, variables/classes don’t exist, etc. </a:t>
            </a:r>
          </a:p>
          <a:p>
            <a:r>
              <a:rPr lang="en-US" dirty="0" smtClean="0"/>
              <a:t>Logic Errors</a:t>
            </a:r>
          </a:p>
          <a:p>
            <a:pPr lvl="1"/>
            <a:r>
              <a:rPr lang="en-US" dirty="0" smtClean="0"/>
              <a:t>E.g. </a:t>
            </a:r>
            <a:r>
              <a:rPr lang="en-US" b="1" dirty="0" smtClean="0"/>
              <a:t>BUGS</a:t>
            </a:r>
            <a:r>
              <a:rPr lang="en-US" dirty="0" smtClean="0"/>
              <a:t>! But also errors due to format and parameters (JSON vs XML), </a:t>
            </a:r>
            <a:r>
              <a:rPr lang="en-US" dirty="0" err="1" smtClean="0"/>
              <a:t>etc</a:t>
            </a:r>
            <a:r>
              <a:rPr lang="en-US" dirty="0" smtClean="0"/>
              <a:t>…</a:t>
            </a:r>
            <a:endParaRPr lang="en-US" dirty="0"/>
          </a:p>
        </p:txBody>
      </p:sp>
    </p:spTree>
    <p:extLst>
      <p:ext uri="{BB962C8B-B14F-4D97-AF65-F5344CB8AC3E}">
        <p14:creationId xmlns:p14="http://schemas.microsoft.com/office/powerpoint/2010/main" val="2791653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 of Errors in JavaScript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778" y="1825625"/>
            <a:ext cx="5844444" cy="4351338"/>
          </a:xfrm>
        </p:spPr>
      </p:pic>
      <p:grpSp>
        <p:nvGrpSpPr>
          <p:cNvPr id="10" name="Group 9"/>
          <p:cNvGrpSpPr/>
          <p:nvPr/>
        </p:nvGrpSpPr>
        <p:grpSpPr>
          <a:xfrm>
            <a:off x="671010" y="2299106"/>
            <a:ext cx="3367590" cy="1587079"/>
            <a:chOff x="416404" y="2800147"/>
            <a:chExt cx="3367590" cy="1587079"/>
          </a:xfrm>
        </p:grpSpPr>
        <p:sp>
          <p:nvSpPr>
            <p:cNvPr id="6" name="Rectangle 5"/>
            <p:cNvSpPr/>
            <p:nvPr/>
          </p:nvSpPr>
          <p:spPr>
            <a:xfrm rot="19424638">
              <a:off x="416404" y="2800147"/>
              <a:ext cx="3367590" cy="923330"/>
            </a:xfrm>
            <a:prstGeom prst="rect">
              <a:avLst/>
            </a:prstGeom>
            <a:noFill/>
          </p:spPr>
          <p:txBody>
            <a:bodyPr wrap="none" lIns="91440" tIns="45720" rIns="91440" bIns="45720">
              <a:spAutoFit/>
            </a:bodyPr>
            <a:lstStyle/>
            <a:p>
              <a:pPr algn="ctr"/>
              <a:r>
                <a:rPr lang="en-US" sz="5400" b="1"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r>
                <a:rPr lang="en-US" sz="5400" b="1" cap="none" spc="0"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rrors here</a:t>
              </a:r>
              <a:endParaRPr lang="en-US" sz="5400" b="1" cap="none" spc="0" dirty="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Down Arrow 8"/>
            <p:cNvSpPr/>
            <p:nvPr/>
          </p:nvSpPr>
          <p:spPr>
            <a:xfrm rot="19168024">
              <a:off x="2441429" y="3615364"/>
              <a:ext cx="394781" cy="77186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rot="4667525">
            <a:off x="7448631" y="964618"/>
            <a:ext cx="3367590" cy="1587079"/>
            <a:chOff x="416404" y="2800147"/>
            <a:chExt cx="3367590" cy="1587079"/>
          </a:xfrm>
        </p:grpSpPr>
        <p:sp>
          <p:nvSpPr>
            <p:cNvPr id="12" name="Rectangle 11"/>
            <p:cNvSpPr/>
            <p:nvPr/>
          </p:nvSpPr>
          <p:spPr>
            <a:xfrm rot="19424638">
              <a:off x="416404" y="2800147"/>
              <a:ext cx="3367590" cy="923330"/>
            </a:xfrm>
            <a:prstGeom prst="rect">
              <a:avLst/>
            </a:prstGeom>
            <a:noFill/>
          </p:spPr>
          <p:txBody>
            <a:bodyPr wrap="none" lIns="91440" tIns="45720" rIns="91440" bIns="45720">
              <a:spAutoFit/>
            </a:bodyPr>
            <a:lstStyle/>
            <a:p>
              <a:pPr algn="ctr"/>
              <a:r>
                <a:rPr lang="en-US" sz="5400" b="1"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r>
                <a:rPr lang="en-US" sz="5400" b="1" cap="none" spc="0"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rrors here</a:t>
              </a:r>
              <a:endParaRPr lang="en-US" sz="5400" b="1" cap="none" spc="0" dirty="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Down Arrow 12"/>
            <p:cNvSpPr/>
            <p:nvPr/>
          </p:nvSpPr>
          <p:spPr>
            <a:xfrm rot="19168024">
              <a:off x="2441429" y="3615364"/>
              <a:ext cx="394781" cy="77186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rot="4667525">
            <a:off x="7499673" y="3749291"/>
            <a:ext cx="3367590" cy="1587079"/>
            <a:chOff x="416404" y="2800147"/>
            <a:chExt cx="3367590" cy="1587079"/>
          </a:xfrm>
        </p:grpSpPr>
        <p:sp>
          <p:nvSpPr>
            <p:cNvPr id="15" name="Rectangle 14"/>
            <p:cNvSpPr/>
            <p:nvPr/>
          </p:nvSpPr>
          <p:spPr>
            <a:xfrm rot="19424638">
              <a:off x="416404" y="2800147"/>
              <a:ext cx="3367590" cy="923330"/>
            </a:xfrm>
            <a:prstGeom prst="rect">
              <a:avLst/>
            </a:prstGeom>
            <a:noFill/>
          </p:spPr>
          <p:txBody>
            <a:bodyPr wrap="none" lIns="91440" tIns="45720" rIns="91440" bIns="45720">
              <a:spAutoFit/>
            </a:bodyPr>
            <a:lstStyle/>
            <a:p>
              <a:pPr algn="ctr"/>
              <a:r>
                <a:rPr lang="en-US" sz="5400" b="1"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r>
                <a:rPr lang="en-US" sz="5400" b="1" cap="none" spc="0"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rrors here</a:t>
              </a:r>
              <a:endParaRPr lang="en-US" sz="5400" b="1" cap="none" spc="0" dirty="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Down Arrow 15"/>
            <p:cNvSpPr/>
            <p:nvPr/>
          </p:nvSpPr>
          <p:spPr>
            <a:xfrm rot="19168024">
              <a:off x="2441429" y="3615364"/>
              <a:ext cx="394781" cy="77186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p:cNvSpPr/>
          <p:nvPr/>
        </p:nvSpPr>
        <p:spPr>
          <a:xfrm>
            <a:off x="6187858" y="2617940"/>
            <a:ext cx="1478071" cy="10146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85614" y="4221491"/>
            <a:ext cx="1478071" cy="10146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1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&amp; Introspection Tools</a:t>
            </a:r>
            <a:endParaRPr lang="en-US" dirty="0"/>
          </a:p>
        </p:txBody>
      </p:sp>
      <p:sp>
        <p:nvSpPr>
          <p:cNvPr id="7" name="Text Placeholder 6"/>
          <p:cNvSpPr>
            <a:spLocks noGrp="1"/>
          </p:cNvSpPr>
          <p:nvPr>
            <p:ph type="body" idx="1"/>
          </p:nvPr>
        </p:nvSpPr>
        <p:spPr/>
        <p:txBody>
          <a:bodyPr/>
          <a:lstStyle/>
          <a:p>
            <a:r>
              <a:rPr lang="en-US" dirty="0" smtClean="0">
                <a:solidFill>
                  <a:schemeClr val="tx1"/>
                </a:solidFill>
              </a:rPr>
              <a:t>With Demos.</a:t>
            </a:r>
            <a:endParaRPr lang="en-US" dirty="0">
              <a:solidFill>
                <a:schemeClr val="tx1"/>
              </a:solidFill>
            </a:endParaRPr>
          </a:p>
        </p:txBody>
      </p:sp>
    </p:spTree>
    <p:extLst>
      <p:ext uri="{BB962C8B-B14F-4D97-AF65-F5344CB8AC3E}">
        <p14:creationId xmlns:p14="http://schemas.microsoft.com/office/powerpoint/2010/main" val="2679338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Typical Logic Errors in JavaScript</a:t>
            </a:r>
            <a:endParaRPr lang="en-US" dirty="0"/>
          </a:p>
        </p:txBody>
      </p:sp>
      <p:sp>
        <p:nvSpPr>
          <p:cNvPr id="6" name="Content Placeholder 5"/>
          <p:cNvSpPr>
            <a:spLocks noGrp="1"/>
          </p:cNvSpPr>
          <p:nvPr>
            <p:ph idx="1"/>
          </p:nvPr>
        </p:nvSpPr>
        <p:spPr/>
        <p:txBody>
          <a:bodyPr/>
          <a:lstStyle/>
          <a:p>
            <a:r>
              <a:rPr lang="en-US" dirty="0" smtClean="0"/>
              <a:t>Using </a:t>
            </a:r>
            <a:r>
              <a:rPr lang="en-US" b="1" dirty="0" smtClean="0"/>
              <a:t>this</a:t>
            </a:r>
            <a:r>
              <a:rPr lang="en-US" dirty="0"/>
              <a:t> </a:t>
            </a:r>
            <a:r>
              <a:rPr lang="en-US" dirty="0" smtClean="0"/>
              <a:t>wrong an scoping errors</a:t>
            </a:r>
          </a:p>
          <a:p>
            <a:r>
              <a:rPr lang="en-US" dirty="0" smtClean="0"/>
              <a:t>Accidentally creating memory leaks</a:t>
            </a:r>
          </a:p>
          <a:p>
            <a:pPr lvl="1"/>
            <a:r>
              <a:rPr lang="en-US" dirty="0" smtClean="0"/>
              <a:t>Dangling references to unused objects</a:t>
            </a:r>
          </a:p>
          <a:p>
            <a:pPr lvl="1"/>
            <a:r>
              <a:rPr lang="en-US" dirty="0" smtClean="0"/>
              <a:t>Circular references</a:t>
            </a:r>
          </a:p>
          <a:p>
            <a:r>
              <a:rPr lang="en-US" dirty="0" smtClean="0"/>
              <a:t>Incorrect coercion, comparisons and equality</a:t>
            </a:r>
          </a:p>
          <a:p>
            <a:r>
              <a:rPr lang="en-US" dirty="0" smtClean="0"/>
              <a:t>Incorrect references to instance objects &amp; prototypical inheritance errors</a:t>
            </a:r>
          </a:p>
          <a:p>
            <a:r>
              <a:rPr lang="en-US" dirty="0" smtClean="0"/>
              <a:t>So much more… </a:t>
            </a:r>
          </a:p>
          <a:p>
            <a:endParaRPr lang="en-US" dirty="0" smtClean="0"/>
          </a:p>
          <a:p>
            <a:endParaRPr lang="en-US" dirty="0" smtClean="0"/>
          </a:p>
          <a:p>
            <a:pPr lvl="1"/>
            <a:endParaRPr lang="en-US" dirty="0"/>
          </a:p>
        </p:txBody>
      </p:sp>
    </p:spTree>
    <p:extLst>
      <p:ext uri="{BB962C8B-B14F-4D97-AF65-F5344CB8AC3E}">
        <p14:creationId xmlns:p14="http://schemas.microsoft.com/office/powerpoint/2010/main" val="2874834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&amp; Introspection Tools</a:t>
            </a:r>
            <a:endParaRPr lang="en-US" dirty="0"/>
          </a:p>
        </p:txBody>
      </p:sp>
      <p:sp>
        <p:nvSpPr>
          <p:cNvPr id="3" name="Content Placeholder 2"/>
          <p:cNvSpPr>
            <a:spLocks noGrp="1"/>
          </p:cNvSpPr>
          <p:nvPr>
            <p:ph idx="1"/>
          </p:nvPr>
        </p:nvSpPr>
        <p:spPr/>
        <p:txBody>
          <a:bodyPr/>
          <a:lstStyle/>
          <a:p>
            <a:r>
              <a:rPr lang="en-US" dirty="0" smtClean="0"/>
              <a:t>Allow you to control execution and walk through line-by-line</a:t>
            </a:r>
          </a:p>
          <a:p>
            <a:r>
              <a:rPr lang="en-US" dirty="0" smtClean="0"/>
              <a:t>Debug with breakpoints to conditionally stop execution</a:t>
            </a:r>
          </a:p>
          <a:p>
            <a:r>
              <a:rPr lang="en-US" dirty="0" smtClean="0"/>
              <a:t>Examine the call stack</a:t>
            </a:r>
          </a:p>
          <a:p>
            <a:r>
              <a:rPr lang="en-US" dirty="0" smtClean="0"/>
              <a:t>Pause on exceptions</a:t>
            </a:r>
          </a:p>
          <a:p>
            <a:r>
              <a:rPr lang="en-US" dirty="0" smtClean="0"/>
              <a:t>Stack trace exceptions</a:t>
            </a:r>
          </a:p>
        </p:txBody>
      </p:sp>
    </p:spTree>
    <p:extLst>
      <p:ext uri="{BB962C8B-B14F-4D97-AF65-F5344CB8AC3E}">
        <p14:creationId xmlns:p14="http://schemas.microsoft.com/office/powerpoint/2010/main" val="4094481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D2B90E-7551-4737-913C-9E5D5CFD0995}">
  <ds:schemaRefs>
    <ds:schemaRef ds:uri="http://schemas.microsoft.com/sharepoint/v3/contenttype/forms"/>
  </ds:schemaRefs>
</ds:datastoreItem>
</file>

<file path=customXml/itemProps3.xml><?xml version="1.0" encoding="utf-8"?>
<ds:datastoreItem xmlns:ds="http://schemas.openxmlformats.org/officeDocument/2006/customXml" ds:itemID="{B91D0F85-582A-44D6-AD1E-4CB486C41569}">
  <ds:schemaRefs>
    <ds:schemaRef ds:uri="http://schemas.microsoft.com/office/2006/metadata/properties"/>
    <ds:schemaRef ds:uri="http://schemas.microsoft.com/office/2006/documentManagement/types"/>
    <ds:schemaRef ds:uri="dff2e961-dbd1-4b6a-ab85-d84f915edb70"/>
    <ds:schemaRef ds:uri="http://schemas.microsoft.com/office/infopath/2007/PartnerControls"/>
    <ds:schemaRef ds:uri="http://www.w3.org/XML/1998/namespace"/>
    <ds:schemaRef ds:uri="http://purl.org/dc/terms/"/>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3398</TotalTime>
  <Words>832</Words>
  <Application>Microsoft Office PowerPoint</Application>
  <PresentationFormat>Widescreen</PresentationFormat>
  <Paragraphs>149</Paragraphs>
  <Slides>31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League Gothic</vt:lpstr>
      <vt:lpstr>Open Sans Light</vt:lpstr>
      <vt:lpstr>Wingdings</vt:lpstr>
      <vt:lpstr>Rami Sayar Presentation Template</vt:lpstr>
      <vt:lpstr>JavaScript Debugging</vt:lpstr>
      <vt:lpstr>Agenda</vt:lpstr>
      <vt:lpstr>About [SPEAKER]</vt:lpstr>
      <vt:lpstr>Type and Locations of Errors in JavaScript</vt:lpstr>
      <vt:lpstr>Types of Errors in JavaScript</vt:lpstr>
      <vt:lpstr>Locations of Errors in JavaScript</vt:lpstr>
      <vt:lpstr>Debugging &amp; Introspection Tools</vt:lpstr>
      <vt:lpstr>Typical Logic Errors in JavaScript</vt:lpstr>
      <vt:lpstr>Debugging &amp; Introspection Tools</vt:lpstr>
      <vt:lpstr>Demo: F12 Introspection Tools</vt:lpstr>
      <vt:lpstr>Debugging Node Apps – node-inspector</vt:lpstr>
      <vt:lpstr>Debugging Node Apps – node-inspector</vt:lpstr>
      <vt:lpstr>Demo: Node-Inspector</vt:lpstr>
      <vt:lpstr>IDE Demo: Code</vt:lpstr>
      <vt:lpstr>Not All Debugging Happens During Development…</vt:lpstr>
      <vt:lpstr>You Can Debug Production Node Applications!</vt:lpstr>
      <vt:lpstr>Enabling Debugging on a Node Process</vt:lpstr>
      <vt:lpstr>Connecting to a Remote Node Process</vt:lpstr>
      <vt:lpstr>Demo: Debugging Remote Node Process</vt:lpstr>
      <vt:lpstr>“your website doesn’t work on my pc”</vt:lpstr>
      <vt:lpstr>Debugging JavaScript in Remote Browsers</vt:lpstr>
      <vt:lpstr>PowerPoint Presentation</vt:lpstr>
      <vt:lpstr>Vorlon.JS</vt:lpstr>
      <vt:lpstr>Getting Started with Vorlon.JS</vt:lpstr>
      <vt:lpstr>Using Vorlon.JS to Remote Debug</vt:lpstr>
      <vt:lpstr>Other Tools: Vantage</vt:lpstr>
      <vt:lpstr>Demo: Vantage</vt:lpstr>
      <vt:lpstr>What did we learn?</vt:lpstr>
      <vt:lpstr>Thank You! Questions?</vt:lpstr>
      <vt:lpstr>Resources, References, Links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390</cp:revision>
  <dcterms:created xsi:type="dcterms:W3CDTF">2014-09-13T22:27:19Z</dcterms:created>
  <dcterms:modified xsi:type="dcterms:W3CDTF">2015-11-09T19:00:08Z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