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4" r:id="rId9"/>
    <p:sldId id="260" r:id="rId10"/>
    <p:sldId id="265" r:id="rId11"/>
    <p:sldId id="268" r:id="rId12"/>
    <p:sldId id="266" r:id="rId13"/>
    <p:sldId id="269" r:id="rId14"/>
    <p:sldId id="270" r:id="rId15"/>
    <p:sldId id="280" r:id="rId16"/>
    <p:sldId id="282" r:id="rId17"/>
    <p:sldId id="281" r:id="rId18"/>
    <p:sldId id="284" r:id="rId19"/>
    <p:sldId id="295" r:id="rId20"/>
    <p:sldId id="267" r:id="rId21"/>
    <p:sldId id="296" r:id="rId22"/>
    <p:sldId id="273" r:id="rId23"/>
    <p:sldId id="293" r:id="rId24"/>
    <p:sldId id="292" r:id="rId25"/>
    <p:sldId id="276" r:id="rId26"/>
    <p:sldId id="277" r:id="rId27"/>
    <p:sldId id="278" r:id="rId28"/>
    <p:sldId id="286" r:id="rId29"/>
    <p:sldId id="279" r:id="rId30"/>
    <p:sldId id="288" r:id="rId31"/>
    <p:sldId id="283" r:id="rId32"/>
    <p:sldId id="291" r:id="rId33"/>
    <p:sldId id="294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E3C8C-FA87-4EA3-9C1A-7266F99AB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37B532-3138-4B46-9DDC-69F8BDF09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6AAB70-0BEF-4E1E-A4B9-3D727CD8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C4AF90-5DF8-44C7-8B97-D9B1CCB1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8047C5-DCB0-4CA3-9084-73313F64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35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A7C9A-2D23-429B-91FF-5A408D2E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CF5502-DF31-400B-8D75-3EBE5793E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6DA62D-8B63-4E26-8B6D-B01DB213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79D2D7-F610-488F-9361-BDAA590A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6BA833-EC64-433C-BA9D-C9E6D5A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7EAC6E-146F-4827-A4C5-22B4F970C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46373F-BBB4-444A-9997-63F50B295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E9E5E7-07F3-4FF1-ADD2-E08EDB3B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FC4C9D-510E-40BE-A69E-FEF5C1C5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E0AFCF-F1B6-4692-88BF-DD23D6A5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954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lvl="0" algn="ctr">
              <a:spcBef>
                <a:spcPts val="751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5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6175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072866" lvl="1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609298" lvl="2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145731" lvl="3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682164" lvl="4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218597" lvl="5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755029" lvl="6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291462" lvl="7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827895" lvl="8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3632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8736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76829" algn="l">
              <a:spcBef>
                <a:spcPts val="65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300"/>
            </a:lvl1pPr>
            <a:lvl2pPr marL="1072866" lvl="1" indent="-447027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800"/>
            </a:lvl2pPr>
            <a:lvl3pPr marL="1609298" lvl="2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3pPr>
            <a:lvl4pPr marL="2145731" lvl="3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100"/>
            </a:lvl4pPr>
            <a:lvl5pPr marL="2682164" lvl="4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100"/>
            </a:lvl5pPr>
            <a:lvl6pPr marL="3218597" lvl="5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6pPr>
            <a:lvl7pPr marL="3755029" lvl="6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7pPr>
            <a:lvl8pPr marL="4291462" lvl="7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8pPr>
            <a:lvl9pPr marL="4827895" lvl="8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76829" algn="l">
              <a:spcBef>
                <a:spcPts val="65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300"/>
            </a:lvl1pPr>
            <a:lvl2pPr marL="1072866" lvl="1" indent="-447027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800"/>
            </a:lvl2pPr>
            <a:lvl3pPr marL="1609298" lvl="2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3pPr>
            <a:lvl4pPr marL="2145731" lvl="3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100"/>
            </a:lvl4pPr>
            <a:lvl5pPr marL="2682164" lvl="4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100"/>
            </a:lvl5pPr>
            <a:lvl6pPr marL="3218597" lvl="5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6pPr>
            <a:lvl7pPr marL="3755029" lvl="6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7pPr>
            <a:lvl8pPr marL="4291462" lvl="7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8pPr>
            <a:lvl9pPr marL="4827895" lvl="8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7749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7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b" anchorCtr="0">
            <a:noAutofit/>
          </a:bodyPr>
          <a:lstStyle>
            <a:lvl1pPr marL="536433" lvl="0" indent="-268216" algn="l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300">
                <a:solidFill>
                  <a:srgbClr val="888888"/>
                </a:solidFill>
              </a:defRPr>
            </a:lvl1pPr>
            <a:lvl2pPr marL="1072866" lvl="1" indent="-268216" algn="l"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100">
                <a:solidFill>
                  <a:srgbClr val="888888"/>
                </a:solidFill>
              </a:defRPr>
            </a:lvl2pPr>
            <a:lvl3pPr marL="1609298" lvl="2" indent="-268216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900">
                <a:solidFill>
                  <a:srgbClr val="888888"/>
                </a:solidFill>
              </a:defRPr>
            </a:lvl3pPr>
            <a:lvl4pPr marL="2145731" lvl="3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4pPr>
            <a:lvl5pPr marL="2682164" lvl="4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5pPr>
            <a:lvl6pPr marL="3218597" lvl="5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6pPr>
            <a:lvl7pPr marL="3755029" lvl="6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7pPr>
            <a:lvl8pPr marL="4291462" lvl="7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8pPr>
            <a:lvl9pPr marL="4827895" lvl="8" indent="-268216" algn="l">
              <a:spcBef>
                <a:spcPts val="32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2861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b" anchorCtr="0">
            <a:noAutofit/>
          </a:bodyPr>
          <a:lstStyle>
            <a:lvl1pPr marL="536433" lvl="0" indent="-268216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 b="1"/>
            </a:lvl1pPr>
            <a:lvl2pPr marL="1072866" lvl="1" indent="-268216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300" b="1"/>
            </a:lvl2pPr>
            <a:lvl3pPr marL="1609298" lvl="2" indent="-268216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/>
            </a:lvl3pPr>
            <a:lvl4pPr marL="2145731" lvl="3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4pPr>
            <a:lvl5pPr marL="2682164" lvl="4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5pPr>
            <a:lvl6pPr marL="3218597" lvl="5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6pPr>
            <a:lvl7pPr marL="3755029" lvl="6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7pPr>
            <a:lvl8pPr marL="4291462" lvl="7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8pPr>
            <a:lvl9pPr marL="4827895" lvl="8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47027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800"/>
            </a:lvl1pPr>
            <a:lvl2pPr marL="1072866" lvl="1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300"/>
            </a:lvl2pPr>
            <a:lvl3pPr marL="1609298" lvl="2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3pPr>
            <a:lvl4pPr marL="2145731" lvl="3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900"/>
            </a:lvl4pPr>
            <a:lvl5pPr marL="2682164" lvl="4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900"/>
            </a:lvl5pPr>
            <a:lvl6pPr marL="3218597" lvl="5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6pPr>
            <a:lvl7pPr marL="3755029" lvl="6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7pPr>
            <a:lvl8pPr marL="4291462" lvl="7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8pPr>
            <a:lvl9pPr marL="4827895" lvl="8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6193367" y="1535114"/>
            <a:ext cx="538903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b" anchorCtr="0">
            <a:noAutofit/>
          </a:bodyPr>
          <a:lstStyle>
            <a:lvl1pPr marL="536433" lvl="0" indent="-268216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 b="1"/>
            </a:lvl1pPr>
            <a:lvl2pPr marL="1072866" lvl="1" indent="-268216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300" b="1"/>
            </a:lvl2pPr>
            <a:lvl3pPr marL="1609298" lvl="2" indent="-268216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/>
            </a:lvl3pPr>
            <a:lvl4pPr marL="2145731" lvl="3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4pPr>
            <a:lvl5pPr marL="2682164" lvl="4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5pPr>
            <a:lvl6pPr marL="3218597" lvl="5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6pPr>
            <a:lvl7pPr marL="3755029" lvl="6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7pPr>
            <a:lvl8pPr marL="4291462" lvl="7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8pPr>
            <a:lvl9pPr marL="4827895" lvl="8" indent="-268216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47027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800"/>
            </a:lvl1pPr>
            <a:lvl2pPr marL="1072866" lvl="1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300"/>
            </a:lvl2pPr>
            <a:lvl3pPr marL="1609298" lvl="2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3pPr>
            <a:lvl4pPr marL="2145731" lvl="3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900"/>
            </a:lvl4pPr>
            <a:lvl5pPr marL="2682164" lvl="4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900"/>
            </a:lvl5pPr>
            <a:lvl6pPr marL="3218597" lvl="5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6pPr>
            <a:lvl7pPr marL="3755029" lvl="6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7pPr>
            <a:lvl8pPr marL="4291462" lvl="7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8pPr>
            <a:lvl9pPr marL="4827895" lvl="8" indent="-387424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9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9534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3430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09600" y="273053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766734" y="273053"/>
            <a:ext cx="6815666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506631" algn="l"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800"/>
            </a:lvl1pPr>
            <a:lvl2pPr marL="1072866" lvl="1" indent="-476829" algn="l">
              <a:spcBef>
                <a:spcPts val="65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300"/>
            </a:lvl2pPr>
            <a:lvl3pPr marL="1609298" lvl="2" indent="-447027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800"/>
            </a:lvl3pPr>
            <a:lvl4pPr marL="2145731" lvl="3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300"/>
            </a:lvl4pPr>
            <a:lvl5pPr marL="2682164" lvl="4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300"/>
            </a:lvl5pPr>
            <a:lvl6pPr marL="3218597" lvl="5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6pPr>
            <a:lvl7pPr marL="3755029" lvl="6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7pPr>
            <a:lvl8pPr marL="4291462" lvl="7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8pPr>
            <a:lvl9pPr marL="4827895" lvl="8" indent="-417225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3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268216" algn="l">
              <a:spcBef>
                <a:spcPts val="32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marL="1072866" lvl="1" indent="-268216" algn="l">
              <a:spcBef>
                <a:spcPts val="28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/>
            </a:lvl2pPr>
            <a:lvl3pPr marL="1609298" lvl="2" indent="-268216" algn="l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marL="2145731" lvl="3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4pPr>
            <a:lvl5pPr marL="2682164" lvl="4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5pPr>
            <a:lvl6pPr marL="3218597" lvl="5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6pPr>
            <a:lvl7pPr marL="3755029" lvl="6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7pPr>
            <a:lvl8pPr marL="4291462" lvl="7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8pPr>
            <a:lvl9pPr marL="4827895" lvl="8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632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6A3FC-7A19-4133-AD66-79BC49BB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FBF7CD-3BDA-4173-BFE7-642BB7EE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0A2E19-54BB-440D-A6B3-1B0F1998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E54CFE-CC67-4045-A1CE-065CD8CC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68C80-60CD-4ACD-A2C4-29446AC0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0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389717" y="4800602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R="0" lvl="0" algn="l" rtl="0"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5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2389717" y="5367339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268216" algn="l">
              <a:spcBef>
                <a:spcPts val="32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marL="1072866" lvl="1" indent="-268216" algn="l">
              <a:spcBef>
                <a:spcPts val="28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/>
            </a:lvl2pPr>
            <a:lvl3pPr marL="1609298" lvl="2" indent="-268216" algn="l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marL="2145731" lvl="3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4pPr>
            <a:lvl5pPr marL="2682164" lvl="4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5pPr>
            <a:lvl6pPr marL="3218597" lvl="5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6pPr>
            <a:lvl7pPr marL="3755029" lvl="6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7pPr>
            <a:lvl8pPr marL="4291462" lvl="7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8pPr>
            <a:lvl9pPr marL="4827895" lvl="8" indent="-268216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6429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072866" lvl="1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609298" lvl="2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145731" lvl="3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682164" lvl="4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218597" lvl="5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755029" lvl="6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291462" lvl="7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827895" lvl="8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20950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7285039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536433" lvl="0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072866" lvl="1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609298" lvl="2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145731" lvl="3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682164" lvl="4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218597" lvl="5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755029" lvl="6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291462" lvl="7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827895" lvl="8" indent="-402325" algn="l"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758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5F729-538F-46FD-A587-F37655C1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15BCE5-27C4-4CAC-868D-486F95007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EEB0F4-314A-4C4A-842A-CFB870EE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027177-581E-4D1A-BC58-7DF6C821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692789-3A7B-4015-9CBE-29EBFD09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22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C5B37-229C-445B-827F-DCCCA8DB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89DF59-B9E4-45B1-8640-978647C56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F88D7A-DD32-421B-B85F-557FCC6E0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79C7F7-3C46-4255-81CB-30B47B81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40D373-0F80-4B84-92C3-57C7B8A8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8BECF7-593D-4FC5-ABA5-B4CCE37A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17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82BA4-7051-4104-BAEB-24C52226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988246-26A2-4DA2-92A4-05577FFE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F17473-9196-460D-A936-8720C2683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E0B4D6-C817-41E2-9DA5-0F92865BD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3025039-FF0C-42B0-8046-3F44E3208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89B3C4A-211F-4BFD-AF16-5BD6AF46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733852-E1BF-4432-9B27-ED88B62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3C24252-BD26-45EF-9292-4B18EDA5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60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67887-7609-4FDF-BA1D-3A59C392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45BC640-7F31-4BF0-A658-3E17127D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665C93-7CA7-4FC7-9505-39209265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7024E4-6320-4A1E-9C0A-DAFB4962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90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BB40FB-C2EF-4AE1-962A-0325FC21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4315487-B3A2-4FCF-9C2E-AD49A3D3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3C94DC-37DD-4E7C-AF27-15FBB7F2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8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013AE-1A57-45C5-B47E-F1F2380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6C520F-6C0B-41C3-86FF-FBFD492B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C4D386-F44F-40BA-8CD9-48F8330D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265299-2302-48B2-AB31-414BBADB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B8E5B9-D83A-4535-AE53-74B416AB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2823B9-304A-464C-B788-34F8658C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51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943B3-9166-4703-999F-AB5651E7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695C3AF-9908-45E7-AFB6-720D57E89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02F841-64FD-4BCA-88E7-41005EF6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30C064-75A9-45BB-ACF8-9CA0A942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09EC07-C2D8-4F55-A92E-F7905275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6D69E0-B773-4314-9960-3421D058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53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5CD11FB-298E-4BED-9B35-87BD8023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1C1144-0870-4533-B84E-1656CB94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BEFEAF-5FB7-48E9-AC47-838F668DF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07B9-BCDB-4D86-8166-517B95095D1B}" type="datetimeFigureOut">
              <a:rPr lang="it-IT" smtClean="0"/>
              <a:t>13/09/2020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DF3B9B-13AA-408D-A3B7-B9492368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FC9526-31DF-447E-AC9B-645354AAC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C8E7-352F-44F0-A37D-D5F704C72A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4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36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68E87D9-081F-4FCC-BA73-FF72D77C2776}"/>
              </a:ext>
            </a:extLst>
          </p:cNvPr>
          <p:cNvSpPr txBox="1">
            <a:spLocks/>
          </p:cNvSpPr>
          <p:nvPr/>
        </p:nvSpPr>
        <p:spPr>
          <a:xfrm>
            <a:off x="838200" y="838117"/>
            <a:ext cx="10515600" cy="39980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it-IT" b="1" dirty="0"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it-IT" sz="5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Esercizio 3: Gestione documenti  </a:t>
            </a:r>
            <a:br>
              <a:rPr lang="it-IT" sz="5400" b="1" dirty="0">
                <a:latin typeface="AngsanaUPC" panose="02020603050405020304" pitchFamily="18" charset="-34"/>
                <a:cs typeface="AngsanaUPC" panose="02020603050405020304" pitchFamily="18" charset="-34"/>
              </a:rPr>
            </a:br>
            <a:br>
              <a:rPr lang="it-IT" sz="5400" b="1" dirty="0"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it-IT" sz="5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 Versione </a:t>
            </a:r>
            <a:r>
              <a:rPr lang="it-IT" sz="54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RIA</a:t>
            </a:r>
          </a:p>
          <a:p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9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A5438723-7034-4B4A-99B2-A2CAAA7CB4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230" y="-200203"/>
            <a:ext cx="10515600" cy="129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lvl="0"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dei requisiti applicativi (RIA)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20C1BE3-04A9-4345-A96B-EB1055F806C4}"/>
              </a:ext>
            </a:extLst>
          </p:cNvPr>
          <p:cNvSpPr txBox="1">
            <a:spLocks/>
          </p:cNvSpPr>
          <p:nvPr/>
        </p:nvSpPr>
        <p:spPr>
          <a:xfrm>
            <a:off x="74431" y="1062767"/>
            <a:ext cx="11880116" cy="4891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Si realizzi un’applicazione client server web che modifica le specifiche precedenti come segue: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L’applicazione supporta </a:t>
            </a:r>
            <a:r>
              <a:rPr lang="it-IT" sz="2400" b="1" dirty="0">
                <a:solidFill>
                  <a:srgbClr val="974806"/>
                </a:solidFill>
                <a:latin typeface="Calibri" panose="020F0502020204030204"/>
              </a:rPr>
              <a:t>registrazione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 e </a:t>
            </a:r>
            <a:r>
              <a:rPr lang="it-IT" sz="2400" b="1" dirty="0">
                <a:solidFill>
                  <a:srgbClr val="974806"/>
                </a:solidFill>
                <a:latin typeface="Calibri" panose="020F0502020204030204"/>
              </a:rPr>
              <a:t>login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 mediante una </a:t>
            </a:r>
            <a:r>
              <a:rPr lang="it-IT" sz="2000" b="1" dirty="0">
                <a:solidFill>
                  <a:srgbClr val="FF0000"/>
                </a:solidFill>
                <a:latin typeface="Calibri" panose="020F0502020204030204"/>
              </a:rPr>
              <a:t>pagina pubblica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 con </a:t>
            </a:r>
            <a:r>
              <a:rPr lang="it-IT" sz="2000" b="1" dirty="0">
                <a:solidFill>
                  <a:srgbClr val="00B050"/>
                </a:solidFill>
                <a:latin typeface="Calibri" panose="020F0502020204030204"/>
              </a:rPr>
              <a:t>opportune </a:t>
            </a:r>
            <a:r>
              <a:rPr lang="it-IT" sz="2000" b="1" dirty="0" err="1">
                <a:solidFill>
                  <a:srgbClr val="00B050"/>
                </a:solidFill>
                <a:latin typeface="Calibri" panose="020F0502020204030204"/>
              </a:rPr>
              <a:t>form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br>
              <a:rPr lang="it-IT" sz="2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it-IT" sz="2200" b="1" dirty="0">
                <a:solidFill>
                  <a:srgbClr val="7030A0"/>
                </a:solidFill>
                <a:latin typeface="Calibri" panose="020F0502020204030204"/>
              </a:rPr>
              <a:t>La registrazione controlla la validità sintattica dell’indirizzo di email e l’uguaglianza tra i campi “password” e “ripeti password”, anche a lato client. </a:t>
            </a:r>
            <a:br>
              <a:rPr lang="it-IT" sz="2200" b="1" dirty="0">
                <a:solidFill>
                  <a:srgbClr val="7030A0"/>
                </a:solidFill>
                <a:latin typeface="Calibri" panose="020F0502020204030204"/>
              </a:rPr>
            </a:br>
            <a:r>
              <a:rPr lang="it-IT" sz="2200" b="1" dirty="0">
                <a:solidFill>
                  <a:srgbClr val="7030A0"/>
                </a:solidFill>
                <a:latin typeface="Calibri" panose="020F0502020204030204"/>
              </a:rPr>
              <a:t>La registrazione controlla l’unicità dello username.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u="sng" dirty="0">
                <a:solidFill>
                  <a:prstClr val="black"/>
                </a:solidFill>
                <a:latin typeface="Calibri" panose="020F0502020204030204"/>
              </a:rPr>
              <a:t>Dopo il login, l’intera applicazione è realizzata con un’unica pagina</a:t>
            </a:r>
            <a:r>
              <a:rPr lang="it-IT" sz="2200" b="1" dirty="0">
                <a:solidFill>
                  <a:srgbClr val="7030A0"/>
                </a:solidFill>
                <a:latin typeface="Calibri" panose="020F0502020204030204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b="1" dirty="0">
                <a:solidFill>
                  <a:srgbClr val="7030A0"/>
                </a:solidFill>
                <a:latin typeface="Calibri" panose="020F0502020204030204"/>
              </a:rPr>
              <a:t>Ogni interazione dell’utente è gestita senza ricaricare completamente la pagina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, ma produce l’invocazione asincrona del server e l’eventuale modifica del contenuto da aggiornare a seguito dell’evento.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La funzione di </a:t>
            </a:r>
            <a:r>
              <a:rPr lang="it-IT" sz="2000" b="1" dirty="0">
                <a:solidFill>
                  <a:srgbClr val="974806"/>
                </a:solidFill>
                <a:latin typeface="Calibri" panose="020F0502020204030204"/>
              </a:rPr>
              <a:t>spostamento di un documento</a:t>
            </a:r>
            <a:r>
              <a:rPr lang="it-IT" sz="2000" b="1" dirty="0">
                <a:solidFill>
                  <a:srgbClr val="0070C0"/>
                </a:solidFill>
                <a:latin typeface="Calibri" panose="020F0502020204030204"/>
              </a:rPr>
              <a:t> è realizzata mediante drag and drop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Si aggiunge una </a:t>
            </a:r>
            <a:r>
              <a:rPr lang="it-IT" sz="2000" b="1" dirty="0">
                <a:solidFill>
                  <a:srgbClr val="00B050"/>
                </a:solidFill>
                <a:latin typeface="Calibri" panose="020F0502020204030204"/>
              </a:rPr>
              <a:t>cartella denominata “cestino”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. Il </a:t>
            </a:r>
            <a:r>
              <a:rPr lang="it-IT" sz="2000" b="1" dirty="0">
                <a:solidFill>
                  <a:srgbClr val="0070C0"/>
                </a:solidFill>
                <a:latin typeface="Calibri" panose="020F0502020204030204"/>
              </a:rPr>
              <a:t>drag &amp; drop di un documento o di una cartella nel cestino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 comporta la </a:t>
            </a:r>
            <a:r>
              <a:rPr lang="it-IT" sz="2000" b="1" dirty="0">
                <a:solidFill>
                  <a:srgbClr val="974806"/>
                </a:solidFill>
                <a:latin typeface="Calibri" panose="020F0502020204030204"/>
              </a:rPr>
              <a:t>cancellazione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. Prima di inviare il comando di cancellazione al server l’utente vede una </a:t>
            </a:r>
            <a:r>
              <a:rPr lang="it-IT" sz="2000" b="1" dirty="0">
                <a:solidFill>
                  <a:srgbClr val="00B050"/>
                </a:solidFill>
                <a:latin typeface="Calibri" panose="020F0502020204030204"/>
              </a:rPr>
              <a:t>finestra modale di conferma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 e può decidere se </a:t>
            </a:r>
            <a:r>
              <a:rPr lang="it-IT" sz="2000" b="1" dirty="0">
                <a:solidFill>
                  <a:srgbClr val="974806"/>
                </a:solidFill>
                <a:latin typeface="Calibri" panose="020F0502020204030204"/>
              </a:rPr>
              <a:t>annullare l’operazione o procedere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8DB6F2-3773-4FDD-834C-38ABDCFAFA9D}"/>
              </a:ext>
            </a:extLst>
          </p:cNvPr>
          <p:cNvSpPr txBox="1"/>
          <p:nvPr/>
        </p:nvSpPr>
        <p:spPr>
          <a:xfrm>
            <a:off x="696429" y="6126915"/>
            <a:ext cx="7474688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173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Pages (views)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components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748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3D2B5A-3A80-42A0-8F74-D2C070E25CC2}"/>
              </a:ext>
            </a:extLst>
          </p:cNvPr>
          <p:cNvSpPr txBox="1"/>
          <p:nvPr/>
        </p:nvSpPr>
        <p:spPr>
          <a:xfrm>
            <a:off x="8288075" y="6188150"/>
            <a:ext cx="3666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7030A0"/>
                </a:solidFill>
                <a:latin typeface="Calibri" panose="020F0502020204030204"/>
              </a:rPr>
              <a:t>Non-</a:t>
            </a:r>
            <a:r>
              <a:rPr lang="it-IT" sz="2200" b="1" dirty="0" err="1">
                <a:solidFill>
                  <a:srgbClr val="7030A0"/>
                </a:solidFill>
                <a:latin typeface="Calibri" panose="020F0502020204030204"/>
              </a:rPr>
              <a:t>functional</a:t>
            </a:r>
            <a:r>
              <a:rPr lang="it-IT" sz="2200" b="1" dirty="0">
                <a:solidFill>
                  <a:srgbClr val="7030A0"/>
                </a:solidFill>
                <a:latin typeface="Calibri" panose="020F0502020204030204"/>
              </a:rPr>
              <a:t> </a:t>
            </a:r>
            <a:r>
              <a:rPr lang="it-IT" sz="2200" b="1" dirty="0" err="1">
                <a:solidFill>
                  <a:srgbClr val="7030A0"/>
                </a:solidFill>
                <a:latin typeface="Calibri" panose="020F0502020204030204"/>
              </a:rPr>
              <a:t>requirements</a:t>
            </a:r>
            <a:endParaRPr lang="it-IT" sz="2200" b="1" dirty="0">
              <a:solidFill>
                <a:srgbClr val="7030A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757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4E6167-F090-4220-AF56-470B6703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50" y="966963"/>
            <a:ext cx="10143459" cy="348885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1600" dirty="0"/>
              <a:t>Aggiunta delle funzionalità di aggiunta di cartelle/sottocartelle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it-IT" sz="1600" dirty="0"/>
              <a:t> </a:t>
            </a:r>
            <a:r>
              <a:rPr lang="it-IT" sz="1400" dirty="0"/>
              <a:t>Utilizzo di un </a:t>
            </a:r>
            <a:r>
              <a:rPr lang="it-IT" sz="1400" dirty="0" err="1"/>
              <a:t>form</a:t>
            </a:r>
            <a:r>
              <a:rPr lang="it-IT" sz="1400" dirty="0"/>
              <a:t> per scegliere il nome della cartella/sottocartella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400" dirty="0"/>
              <a:t> Aggiunta dei bottoni appositi nella HOMEPAGE</a:t>
            </a:r>
          </a:p>
          <a:p>
            <a:pPr marL="514350" indent="-514350">
              <a:buFont typeface="+mj-lt"/>
              <a:buAutoNum type="arabicPeriod"/>
            </a:pPr>
            <a:endParaRPr lang="it-IT" sz="1600" dirty="0"/>
          </a:p>
          <a:p>
            <a:pPr marL="514350" indent="-514350">
              <a:buFont typeface="+mj-lt"/>
              <a:buAutoNum type="arabicPeriod"/>
            </a:pPr>
            <a:r>
              <a:rPr lang="it-IT" sz="1600" dirty="0"/>
              <a:t>Aggiunta della funzionalità di aggiunta dei documenti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it-IT" sz="1400" dirty="0"/>
              <a:t> Utilizzo di un </a:t>
            </a:r>
            <a:r>
              <a:rPr lang="it-IT" sz="1400" dirty="0" err="1"/>
              <a:t>form</a:t>
            </a:r>
            <a:r>
              <a:rPr lang="it-IT" sz="1400" dirty="0"/>
              <a:t> per l’aggiunta di un documento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400" dirty="0"/>
              <a:t> Aggiunta dei bottoni appositi nella HOMEPAGE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   Dopo la registrazione, si viene riportati alla pagina di login piuttosto che creare direttamente la sessione.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it-IT" sz="1600" dirty="0"/>
          </a:p>
        </p:txBody>
      </p:sp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0E11C06-E82E-4E89-808F-387279E4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791" y="-1359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lvl="0"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Estensione delle specifiche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5EDA392-356C-4456-B231-26F10A131BD8}"/>
              </a:ext>
            </a:extLst>
          </p:cNvPr>
          <p:cNvSpPr txBox="1">
            <a:spLocks/>
          </p:cNvSpPr>
          <p:nvPr/>
        </p:nvSpPr>
        <p:spPr>
          <a:xfrm>
            <a:off x="593650" y="5326801"/>
            <a:ext cx="10515600" cy="68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Le cartelle, le sottocartelle e i documenti vengono distinti mediante delle apposite icone ed è possibile vedere la data di creazione puntandoli con il cursore per pochi secondi.</a:t>
            </a:r>
          </a:p>
          <a:p>
            <a:pPr marL="514350" indent="-514350">
              <a:buFont typeface="+mj-lt"/>
              <a:buAutoNum type="arabicPeriod"/>
            </a:pPr>
            <a:endParaRPr lang="it-IT" sz="2000" dirty="0"/>
          </a:p>
        </p:txBody>
      </p:sp>
      <p:sp>
        <p:nvSpPr>
          <p:cNvPr id="6" name="Google Shape;135;p26">
            <a:extLst>
              <a:ext uri="{FF2B5EF4-FFF2-40B4-BE49-F238E27FC236}">
                <a16:creationId xmlns:a16="http://schemas.microsoft.com/office/drawing/2014/main" id="{88F9E291-DD0E-4AB4-8C02-286308A72CC8}"/>
              </a:ext>
            </a:extLst>
          </p:cNvPr>
          <p:cNvSpPr txBox="1">
            <a:spLocks/>
          </p:cNvSpPr>
          <p:nvPr/>
        </p:nvSpPr>
        <p:spPr>
          <a:xfrm>
            <a:off x="593650" y="4455817"/>
            <a:ext cx="10515600" cy="6831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Estensione sulla view</a:t>
            </a:r>
          </a:p>
        </p:txBody>
      </p:sp>
    </p:spTree>
    <p:extLst>
      <p:ext uri="{BB962C8B-B14F-4D97-AF65-F5344CB8AC3E}">
        <p14:creationId xmlns:p14="http://schemas.microsoft.com/office/powerpoint/2010/main" val="49160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5D48A58C-9CC7-4C60-AC66-7FE9CBB20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2090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lvl="0"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818F0FF-120D-482E-963D-570B38FD3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4" y="1116528"/>
            <a:ext cx="11010589" cy="51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6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5D48A58C-9CC7-4C60-AC66-7FE9CBB20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8079" y="-3366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lvl="0"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0CA745-CD17-4F8D-96E7-BD880044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5" y="747981"/>
            <a:ext cx="10958730" cy="60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3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14" y="11184"/>
            <a:ext cx="10972800" cy="1143000"/>
          </a:xfrm>
        </p:spPr>
        <p:txBody>
          <a:bodyPr/>
          <a:lstStyle/>
          <a:p>
            <a:pPr algn="l"/>
            <a:r>
              <a:rPr lang="it-IT" dirty="0"/>
              <a:t>Eventi &amp; azioni (1)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90631"/>
              </p:ext>
            </p:extLst>
          </p:nvPr>
        </p:nvGraphicFramePr>
        <p:xfrm>
          <a:off x="248092" y="1154184"/>
          <a:ext cx="11713535" cy="563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6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573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73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Index</a:t>
                      </a:r>
                      <a:r>
                        <a:rPr lang="it-IT" sz="1400" baseline="0" noProof="0" dirty="0"/>
                        <a:t> </a:t>
                      </a:r>
                      <a:r>
                        <a:rPr lang="it-IT" sz="1400" baseline="0" noProof="0" dirty="0">
                          <a:sym typeface="Wingdings" panose="05000000000000000000" pitchFamily="2" charset="2"/>
                        </a:rPr>
                        <a:t> login form  </a:t>
                      </a:r>
                      <a:r>
                        <a:rPr lang="it-IT" sz="1400" baseline="0" noProof="0" dirty="0" err="1">
                          <a:sym typeface="Wingdings" panose="05000000000000000000" pitchFamily="2" charset="2"/>
                        </a:rPr>
                        <a:t>submit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Controllo dati</a:t>
                      </a:r>
                      <a:endParaRPr lang="it-IT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Index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sign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up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button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Mostra il </a:t>
                      </a:r>
                      <a:r>
                        <a:rPr lang="it-IT" sz="1400" noProof="0" dirty="0" err="1"/>
                        <a:t>form</a:t>
                      </a:r>
                      <a:r>
                        <a:rPr lang="it-IT" sz="1400" noProof="0" dirty="0"/>
                        <a:t> di registrazione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415255034"/>
                  </a:ext>
                </a:extLst>
              </a:tr>
              <a:tr h="7512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Index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sign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up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submit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POST username, email </a:t>
                      </a:r>
                      <a:r>
                        <a:rPr lang="it-IT" sz="1400" noProof="0" dirty="0" err="1"/>
                        <a:t>address</a:t>
                      </a:r>
                      <a:r>
                        <a:rPr lang="it-IT" sz="1400" noProof="0" dirty="0"/>
                        <a:t>,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Controllo validità email e unicità dell'username e salvataggio nel DB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21282963"/>
                  </a:ext>
                </a:extLst>
              </a:tr>
              <a:tr h="540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page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load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Aggiorna </a:t>
                      </a:r>
                      <a:r>
                        <a:rPr lang="it-IT" sz="1400" baseline="0" noProof="0" dirty="0" err="1"/>
                        <a:t>view</a:t>
                      </a:r>
                      <a:r>
                        <a:rPr lang="it-IT" sz="1400" baseline="0" noProof="0" dirty="0"/>
                        <a:t> con dati elenco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GET</a:t>
                      </a:r>
                      <a:r>
                        <a:rPr lang="it-IT" sz="1400" baseline="0" noProof="0" dirty="0"/>
                        <a:t> 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Estrazione cartelle e sottocartelle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elenco sottocartelle  seleziona sottocartella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Aggiorna </a:t>
                      </a:r>
                      <a:r>
                        <a:rPr lang="it-IT" sz="1400" baseline="0" noProof="0" dirty="0" err="1"/>
                        <a:t>view</a:t>
                      </a:r>
                      <a:r>
                        <a:rPr lang="it-IT" sz="1400" baseline="0" noProof="0" dirty="0"/>
                        <a:t> con lista documenti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  <a:r>
                        <a:rPr lang="it-IT" sz="1400" noProof="0" dirty="0" err="1"/>
                        <a:t>dirID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Estrazione lista documenti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11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elenco documenti  selezione documento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Aggiorna </a:t>
                      </a:r>
                      <a:r>
                        <a:rPr lang="it-IT" sz="1400" noProof="0" dirty="0" err="1"/>
                        <a:t>view</a:t>
                      </a:r>
                      <a:r>
                        <a:rPr lang="it-IT" sz="1400" noProof="0" dirty="0"/>
                        <a:t> con info del documento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  <a:r>
                        <a:rPr lang="it-IT" sz="1400" noProof="0" dirty="0" err="1"/>
                        <a:t>docID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Estrazione dei dati del documento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1270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elenco sottocartelle  drop documento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Controllo validità sottocartella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  <a:r>
                        <a:rPr lang="it-IT" sz="1400" noProof="0" dirty="0" err="1"/>
                        <a:t>docID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dirID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Spostamento del documento nella sottocartella selezionata col drop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914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baseline="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baseline="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baseline="0" noProof="0" dirty="0">
                          <a:sym typeface="Wingdings" panose="05000000000000000000" pitchFamily="2" charset="2"/>
                        </a:rPr>
                        <a:t> folder </a:t>
                      </a:r>
                      <a:r>
                        <a:rPr lang="it-IT" sz="1400" baseline="0" noProof="0" dirty="0" err="1">
                          <a:sym typeface="Wingdings" panose="05000000000000000000" pitchFamily="2" charset="2"/>
                        </a:rPr>
                        <a:t>button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Mostra il </a:t>
                      </a:r>
                      <a:r>
                        <a:rPr lang="it-IT" sz="1400" noProof="0" dirty="0" err="1"/>
                        <a:t>form</a:t>
                      </a:r>
                      <a:r>
                        <a:rPr lang="it-IT" sz="1400" noProof="0" dirty="0"/>
                        <a:t> per decidere il nome della nuova cartella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8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64735"/>
              </p:ext>
            </p:extLst>
          </p:nvPr>
        </p:nvGraphicFramePr>
        <p:xfrm>
          <a:off x="265814" y="1259447"/>
          <a:ext cx="11660371" cy="5545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0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573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73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folder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submit</a:t>
                      </a:r>
                      <a:endParaRPr lang="it-IT" sz="1400" noProof="0" dirty="0">
                        <a:sym typeface="Wingdings" panose="05000000000000000000" pitchFamily="2" charset="2"/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Controlla campi ed invia i dati </a:t>
                      </a:r>
                      <a:endParaRPr lang="it-IT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POST </a:t>
                      </a:r>
                      <a:r>
                        <a:rPr lang="it-IT" sz="1400" noProof="0" dirty="0" err="1"/>
                        <a:t>dirName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Sanitize</a:t>
                      </a:r>
                      <a:r>
                        <a:rPr lang="it-IT" sz="1400" noProof="0" dirty="0"/>
                        <a:t> dei dati e creazione della nuova cartella nel DB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elenco cartelle 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subfolder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button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Mostra il </a:t>
                      </a:r>
                      <a:r>
                        <a:rPr lang="it-IT" sz="1400" noProof="0" dirty="0" err="1"/>
                        <a:t>form</a:t>
                      </a:r>
                      <a:r>
                        <a:rPr lang="it-IT" sz="1400" noProof="0" dirty="0"/>
                        <a:t> per creare una nuova sottocartella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415255034"/>
                  </a:ext>
                </a:extLst>
              </a:tr>
              <a:tr h="597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subfolder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submit</a:t>
                      </a:r>
                      <a:endParaRPr lang="it-IT" sz="1400" noProof="0" dirty="0">
                        <a:sym typeface="Wingdings" panose="05000000000000000000" pitchFamily="2" charset="2"/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Controlla campi ed invia i dati </a:t>
                      </a:r>
                      <a:endParaRPr lang="it-IT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POST </a:t>
                      </a:r>
                      <a:r>
                        <a:rPr lang="it-IT" sz="1400" noProof="0" dirty="0" err="1"/>
                        <a:t>dirID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subDirName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Sanitize</a:t>
                      </a:r>
                      <a:r>
                        <a:rPr lang="it-IT" sz="1400" noProof="0" dirty="0"/>
                        <a:t> dei dati e  creazione della nuova sottocartella nel DB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21282963"/>
                  </a:ext>
                </a:extLst>
              </a:tr>
              <a:tr h="6195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elenco documenti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document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button</a:t>
                      </a:r>
                      <a:endParaRPr lang="it-IT" sz="1400" noProof="0" dirty="0">
                        <a:sym typeface="Wingdings" panose="05000000000000000000" pitchFamily="2" charset="2"/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Mostra il </a:t>
                      </a:r>
                      <a:r>
                        <a:rPr lang="it-IT" sz="1400" noProof="0" dirty="0" err="1"/>
                        <a:t>form</a:t>
                      </a:r>
                      <a:r>
                        <a:rPr lang="it-IT" sz="1400" noProof="0" dirty="0"/>
                        <a:t> per creare un nuovo documento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document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submit</a:t>
                      </a:r>
                      <a:endParaRPr lang="it-IT" sz="1400" noProof="0" dirty="0">
                        <a:sym typeface="Wingdings" panose="05000000000000000000" pitchFamily="2" charset="2"/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Controlla campi ed invia i dati </a:t>
                      </a:r>
                      <a:endParaRPr lang="it-IT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POST </a:t>
                      </a:r>
                      <a:r>
                        <a:rPr lang="it-IT" sz="1400" noProof="0" dirty="0" err="1"/>
                        <a:t>subDirID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docName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docType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docSummary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Sanitize</a:t>
                      </a:r>
                      <a:r>
                        <a:rPr lang="it-IT" sz="1400" noProof="0" dirty="0"/>
                        <a:t> dei dati e creazione del nuovo documento nel DB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11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Trash folder </a:t>
                      </a:r>
                    </a:p>
                    <a:p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Drop di una cartella/sottocartella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Chiedi conferma e se accettata, invia la richiesta al server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  <a:r>
                        <a:rPr lang="it-IT" sz="1400" noProof="0" dirty="0" err="1"/>
                        <a:t>dirID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Elimina la cartella/sottocartella </a:t>
                      </a:r>
                    </a:p>
                    <a:p>
                      <a:r>
                        <a:rPr lang="it-IT" sz="1400" noProof="0" dirty="0"/>
                        <a:t>dal DB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288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Trash folder </a:t>
                      </a:r>
                    </a:p>
                    <a:p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Drop di un documento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Chiedi conferma e se accettata, invia la richiesta al server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  <a:r>
                        <a:rPr lang="it-IT" sz="1400" noProof="0" dirty="0" err="1"/>
                        <a:t>docID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Elimina il documento dal DB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288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Logout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Invalida la sessione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37835701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9304BEC-A8DD-4BB3-AD94-3EF1BFBE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14" y="11184"/>
            <a:ext cx="10972800" cy="1143000"/>
          </a:xfrm>
        </p:spPr>
        <p:txBody>
          <a:bodyPr/>
          <a:lstStyle/>
          <a:p>
            <a:pPr algn="l"/>
            <a:r>
              <a:rPr lang="it-IT" dirty="0"/>
              <a:t>Eventi &amp; azioni (2)</a:t>
            </a:r>
          </a:p>
        </p:txBody>
      </p:sp>
    </p:spTree>
    <p:extLst>
      <p:ext uri="{BB962C8B-B14F-4D97-AF65-F5344CB8AC3E}">
        <p14:creationId xmlns:p14="http://schemas.microsoft.com/office/powerpoint/2010/main" val="318870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930B3A-97C7-4997-AB42-B360E3B59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73871"/>
              </p:ext>
            </p:extLst>
          </p:nvPr>
        </p:nvGraphicFramePr>
        <p:xfrm>
          <a:off x="265814" y="1259447"/>
          <a:ext cx="11660371" cy="547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0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669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4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Index</a:t>
                      </a:r>
                      <a:r>
                        <a:rPr lang="it-IT" sz="1400" baseline="0" noProof="0" dirty="0"/>
                        <a:t> </a:t>
                      </a:r>
                      <a:r>
                        <a:rPr lang="it-IT" sz="1400" baseline="0" noProof="0" dirty="0">
                          <a:sym typeface="Wingdings" panose="05000000000000000000" pitchFamily="2" charset="2"/>
                        </a:rPr>
                        <a:t> login form  </a:t>
                      </a:r>
                      <a:r>
                        <a:rPr lang="it-IT" sz="1400" baseline="0" noProof="0" dirty="0" err="1">
                          <a:sym typeface="Wingdings" panose="05000000000000000000" pitchFamily="2" charset="2"/>
                        </a:rPr>
                        <a:t>submit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doLogin</a:t>
                      </a:r>
                      <a:endParaRPr lang="it-IT" sz="14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LoginController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Index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sign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up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button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showSignUp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415255034"/>
                  </a:ext>
                </a:extLst>
              </a:tr>
              <a:tr h="55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Index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sign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up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submit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doSignUp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POST username, email </a:t>
                      </a:r>
                      <a:r>
                        <a:rPr lang="it-IT" sz="1400" noProof="0" dirty="0" err="1"/>
                        <a:t>address</a:t>
                      </a:r>
                      <a:r>
                        <a:rPr lang="it-IT" sz="1400" noProof="0" dirty="0"/>
                        <a:t>,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u="sng" noProof="0" dirty="0" err="1"/>
                        <a:t>SignUpController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21282963"/>
                  </a:ext>
                </a:extLst>
              </a:tr>
              <a:tr h="544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page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load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PageOrchestrator.start</a:t>
                      </a:r>
                      <a:endParaRPr lang="it-IT" sz="14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PageOrchestrator.refresh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GET</a:t>
                      </a:r>
                      <a:r>
                        <a:rPr lang="it-IT" sz="1400" baseline="0" noProof="0" dirty="0"/>
                        <a:t> 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GetDirsList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elenco sottocartelle  seleziona sottocartella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docHandler.getDocuments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  <a:r>
                        <a:rPr lang="it-IT" sz="1400" noProof="0" dirty="0" err="1"/>
                        <a:t>dirID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GetDocsList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205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elenco documenti  selezione documento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docHandler.getDocInfo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  <a:r>
                        <a:rPr lang="it-IT" sz="1400" noProof="0" dirty="0" err="1"/>
                        <a:t>docID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GetDocInfo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6561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elenco sottocartelle  drop documento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docHandler.moveDoc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  <a:r>
                        <a:rPr lang="it-IT" sz="1400" noProof="0" dirty="0" err="1"/>
                        <a:t>docID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dirID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MoveDocument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505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baseline="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baseline="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baseline="0" noProof="0" dirty="0">
                          <a:sym typeface="Wingdings" panose="05000000000000000000" pitchFamily="2" charset="2"/>
                        </a:rPr>
                        <a:t> folder </a:t>
                      </a:r>
                      <a:r>
                        <a:rPr lang="it-IT" sz="1400" baseline="0" noProof="0" dirty="0" err="1">
                          <a:sym typeface="Wingdings" panose="05000000000000000000" pitchFamily="2" charset="2"/>
                        </a:rPr>
                        <a:t>button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dirHandler.showAddDir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BAF7DD4-9B38-480D-B988-ADD057C5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14" y="11184"/>
            <a:ext cx="10972800" cy="1143000"/>
          </a:xfrm>
        </p:spPr>
        <p:txBody>
          <a:bodyPr/>
          <a:lstStyle/>
          <a:p>
            <a:pPr algn="l"/>
            <a:r>
              <a:rPr lang="it-IT" dirty="0" err="1"/>
              <a:t>Servlets</a:t>
            </a:r>
            <a:r>
              <a:rPr lang="it-IT" dirty="0"/>
              <a:t> &amp; Controllori di eventi (1)</a:t>
            </a:r>
          </a:p>
        </p:txBody>
      </p:sp>
    </p:spTree>
    <p:extLst>
      <p:ext uri="{BB962C8B-B14F-4D97-AF65-F5344CB8AC3E}">
        <p14:creationId xmlns:p14="http://schemas.microsoft.com/office/powerpoint/2010/main" val="198607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58D33ED-A1DE-4BAF-81FC-0235E6F5F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9220"/>
              </p:ext>
            </p:extLst>
          </p:nvPr>
        </p:nvGraphicFramePr>
        <p:xfrm>
          <a:off x="265814" y="1192939"/>
          <a:ext cx="11660371" cy="5545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0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573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73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folder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submit</a:t>
                      </a:r>
                      <a:endParaRPr lang="it-IT" sz="1400" noProof="0" dirty="0">
                        <a:sym typeface="Wingdings" panose="05000000000000000000" pitchFamily="2" charset="2"/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dirHandler.createDir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POST </a:t>
                      </a:r>
                      <a:r>
                        <a:rPr lang="it-IT" sz="1400" noProof="0" dirty="0" err="1"/>
                        <a:t>dirName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CreateDirectory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elenco cartelle 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subfolder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button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dirHandler.showAddSubDir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415255034"/>
                  </a:ext>
                </a:extLst>
              </a:tr>
              <a:tr h="597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subfolder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submit</a:t>
                      </a:r>
                      <a:endParaRPr lang="it-IT" sz="1400" noProof="0" dirty="0">
                        <a:sym typeface="Wingdings" panose="05000000000000000000" pitchFamily="2" charset="2"/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dirHandler.createSubDir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POST </a:t>
                      </a:r>
                      <a:r>
                        <a:rPr lang="it-IT" sz="1400" noProof="0" dirty="0" err="1"/>
                        <a:t>dirID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subDirName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CreateDirectory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21282963"/>
                  </a:ext>
                </a:extLst>
              </a:tr>
              <a:tr h="6195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elenco documenti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document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button</a:t>
                      </a:r>
                      <a:endParaRPr lang="it-IT" sz="1400" noProof="0" dirty="0">
                        <a:sym typeface="Wingdings" panose="05000000000000000000" pitchFamily="2" charset="2"/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docHandler.showAddDoc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add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document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submit</a:t>
                      </a:r>
                      <a:endParaRPr lang="it-IT" sz="1400" noProof="0" dirty="0">
                        <a:sym typeface="Wingdings" panose="05000000000000000000" pitchFamily="2" charset="2"/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docHandler.createDoc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noProof="0" dirty="0"/>
                        <a:t>POST </a:t>
                      </a:r>
                      <a:r>
                        <a:rPr lang="it-IT" sz="1400" noProof="0" dirty="0" err="1"/>
                        <a:t>subDirID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docName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docType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docSummary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CreateDocument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11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Trash folder </a:t>
                      </a:r>
                    </a:p>
                    <a:p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Drop di una cartella/sottocartella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dirHandler.deleteDir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  <a:r>
                        <a:rPr lang="it-IT" sz="1400" noProof="0" dirty="0" err="1"/>
                        <a:t>dirID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TrashController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288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Trash folder </a:t>
                      </a:r>
                    </a:p>
                    <a:p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Drop di un documento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Function</a:t>
                      </a:r>
                      <a:r>
                        <a:rPr lang="it-IT" sz="1400" noProof="0" dirty="0"/>
                        <a:t> </a:t>
                      </a:r>
                      <a:r>
                        <a:rPr lang="it-IT" sz="1400" noProof="0" dirty="0" err="1"/>
                        <a:t>dirHandler.deleteDoc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  <a:r>
                        <a:rPr lang="it-IT" sz="1400" noProof="0" dirty="0" err="1"/>
                        <a:t>docID</a:t>
                      </a:r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TrashController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288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Home </a:t>
                      </a:r>
                      <a:r>
                        <a:rPr lang="it-IT" sz="14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400" noProof="0" dirty="0" err="1">
                          <a:sym typeface="Wingdings" panose="05000000000000000000" pitchFamily="2" charset="2"/>
                        </a:rPr>
                        <a:t>Logout</a:t>
                      </a:r>
                      <a:endParaRPr lang="it-IT" sz="1400" noProof="0" dirty="0"/>
                    </a:p>
                    <a:p>
                      <a:endParaRPr lang="it-IT" sz="14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GET 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Logout</a:t>
                      </a:r>
                      <a:r>
                        <a:rPr lang="it-IT" sz="1400" noProof="0" dirty="0"/>
                        <a:t>(</a:t>
                      </a:r>
                      <a:r>
                        <a:rPr lang="it-IT" sz="1400" noProof="0" dirty="0" err="1"/>
                        <a:t>servlet</a:t>
                      </a:r>
                      <a:r>
                        <a:rPr lang="it-IT" sz="14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58576386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9AC88A7-E117-47FA-9E5B-6BA391A2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14" y="11184"/>
            <a:ext cx="10972800" cy="1143000"/>
          </a:xfrm>
        </p:spPr>
        <p:txBody>
          <a:bodyPr/>
          <a:lstStyle/>
          <a:p>
            <a:pPr algn="l"/>
            <a:r>
              <a:rPr lang="it-IT" dirty="0" err="1"/>
              <a:t>Servlets</a:t>
            </a:r>
            <a:r>
              <a:rPr lang="it-IT" dirty="0"/>
              <a:t> &amp; Controllori di eventi (2)</a:t>
            </a:r>
          </a:p>
        </p:txBody>
      </p:sp>
    </p:spTree>
    <p:extLst>
      <p:ext uri="{BB962C8B-B14F-4D97-AF65-F5344CB8AC3E}">
        <p14:creationId xmlns:p14="http://schemas.microsoft.com/office/powerpoint/2010/main" val="284228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3C4DEF7E-899A-4F51-B424-942C698F920D}"/>
              </a:ext>
            </a:extLst>
          </p:cNvPr>
          <p:cNvSpPr txBox="1">
            <a:spLocks/>
          </p:cNvSpPr>
          <p:nvPr/>
        </p:nvSpPr>
        <p:spPr>
          <a:xfrm>
            <a:off x="838200" y="-2518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Tx/>
              <a:buNone/>
              <a:tabLst/>
              <a:defRPr/>
            </a:pPr>
            <a:r>
              <a:rPr kumimoji="0" lang="es-419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Componenti (Server Side)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336177-3486-47FC-8DA5-72DAE0FA0DD7}"/>
              </a:ext>
            </a:extLst>
          </p:cNvPr>
          <p:cNvSpPr txBox="1"/>
          <p:nvPr/>
        </p:nvSpPr>
        <p:spPr>
          <a:xfrm>
            <a:off x="1585251" y="1073673"/>
            <a:ext cx="3429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Object 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Beans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Folder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FolderList</a:t>
            </a:r>
            <a:endParaRPr lang="it-IT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AA3D27-DEF2-4949-A182-10B92054F29B}"/>
              </a:ext>
            </a:extLst>
          </p:cNvPr>
          <p:cNvSpPr txBox="1"/>
          <p:nvPr/>
        </p:nvSpPr>
        <p:spPr>
          <a:xfrm>
            <a:off x="1585251" y="3152554"/>
            <a:ext cx="3429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 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Servlets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LoginController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SignupController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GetDirsList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GetDocsList</a:t>
            </a:r>
            <a:endParaRPr lang="it-IT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GetDocInfo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CreateDirectory</a:t>
            </a:r>
            <a:endParaRPr lang="it-IT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CreateDocume</a:t>
            </a:r>
            <a:r>
              <a:rPr lang="it-IT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MoveDocument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TrashController</a:t>
            </a:r>
            <a:endParaRPr lang="it-IT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82177F-2F46-4458-B6D1-85DCB95470D5}"/>
              </a:ext>
            </a:extLst>
          </p:cNvPr>
          <p:cNvSpPr txBox="1"/>
          <p:nvPr/>
        </p:nvSpPr>
        <p:spPr>
          <a:xfrm>
            <a:off x="5761660" y="1073673"/>
            <a:ext cx="458676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Access Object (DAO Classes)</a:t>
            </a: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UserDAO</a:t>
            </a:r>
            <a:endParaRPr lang="it-IT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checkLogin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username,password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isUnique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(username)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ignup</a:t>
            </a: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(user)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DocDAO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getDocumentsInto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IDfolder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getDocument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docID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moveDoc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docID,intoDir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getDocumentsWithParent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IDparent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addDoc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name,type,summary,IDfolder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deleteDoc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docID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FolderDAO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getParentFolders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getChildFolders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IDparent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getFolder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dirID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addChildFolder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name,IDparent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addParentFolder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(name)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deleteFolder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(ID)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existParentDir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dirID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existSubDir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dirID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49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3C4DEF7E-899A-4F51-B424-942C698F920D}"/>
              </a:ext>
            </a:extLst>
          </p:cNvPr>
          <p:cNvSpPr txBox="1">
            <a:spLocks/>
          </p:cNvSpPr>
          <p:nvPr/>
        </p:nvSpPr>
        <p:spPr>
          <a:xfrm>
            <a:off x="838200" y="125615"/>
            <a:ext cx="10515600" cy="8223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Tx/>
              <a:buNone/>
              <a:tabLst/>
              <a:defRPr/>
            </a:pPr>
            <a:r>
              <a:rPr kumimoji="0" lang="es-419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Componenti (Client Side)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336177-3486-47FC-8DA5-72DAE0FA0DD7}"/>
              </a:ext>
            </a:extLst>
          </p:cNvPr>
          <p:cNvSpPr txBox="1"/>
          <p:nvPr/>
        </p:nvSpPr>
        <p:spPr>
          <a:xfrm>
            <a:off x="606464" y="1433561"/>
            <a:ext cx="26969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PageOrchestrator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tart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refresh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selectSubDir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selectDoc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showError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resetRightColumn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PersonalMessage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Tx/>
              <a:buChar char="-"/>
              <a:defRPr/>
            </a:pPr>
            <a:r>
              <a:rPr lang="it-IT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DocHandler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registerEvents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fillDocsList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getDocuments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showDocInfo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getDocInfo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showAddDoc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createDoc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ideRightColumn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AA3D27-DEF2-4949-A182-10B92054F29B}"/>
              </a:ext>
            </a:extLst>
          </p:cNvPr>
          <p:cNvSpPr txBox="1"/>
          <p:nvPr/>
        </p:nvSpPr>
        <p:spPr>
          <a:xfrm>
            <a:off x="6586780" y="964616"/>
            <a:ext cx="5247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6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login.html + login.js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Homepage.html + home.js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Utils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jax.js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asyncronous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server)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A826061-60B0-4325-A6CE-B71DAF1EA1D8}"/>
              </a:ext>
            </a:extLst>
          </p:cNvPr>
          <p:cNvSpPr txBox="1"/>
          <p:nvPr/>
        </p:nvSpPr>
        <p:spPr>
          <a:xfrm>
            <a:off x="3238151" y="1433561"/>
            <a:ext cx="272779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DirHandler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registerEvents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fillDirsList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getDirs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</a:rPr>
              <a:t>moveDoc</a:t>
            </a:r>
            <a:endParaRPr lang="it-IT" sz="1600" dirty="0">
              <a:solidFill>
                <a:prstClr val="black"/>
              </a:solidFill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showAddDir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createDir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showAddSubDir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createSubDir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deleteDir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deleteDoc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hideForm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reset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CB03C8-D17E-4325-B7BC-3E8429CE9CC6}"/>
              </a:ext>
            </a:extLst>
          </p:cNvPr>
          <p:cNvSpPr txBox="1"/>
          <p:nvPr/>
        </p:nvSpPr>
        <p:spPr>
          <a:xfrm>
            <a:off x="1425190" y="964616"/>
            <a:ext cx="325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Components JS</a:t>
            </a:r>
          </a:p>
        </p:txBody>
      </p:sp>
    </p:spTree>
    <p:extLst>
      <p:ext uri="{BB962C8B-B14F-4D97-AF65-F5344CB8AC3E}">
        <p14:creationId xmlns:p14="http://schemas.microsoft.com/office/powerpoint/2010/main" val="350808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B0E73FC-6731-4C2D-9B69-B2993B15A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250" y="660400"/>
            <a:ext cx="11408734" cy="6197600"/>
          </a:xfrm>
        </p:spPr>
        <p:txBody>
          <a:bodyPr>
            <a:no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cartelle, sottocartelle e documenti online.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cartella ha un nome e una data di creazione e può contenere (solo) sottocartelle.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sottocartella può contenere (solo) dei documenti.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documento ha un nome, una data di creazione, un sommario e un tipo.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l’utente accede all’applicazione appare una HOME PAGE che contiene un albero delle cartelle e delle sottocartella.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Nell’HOME page l’utente può selezionare una sottocartella e accedere a una pagina DOCUMENTI che mostra l’elenco dei documenti di una sottocartella.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Ogni documento in elenco ha due link: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accedi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sposta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l’utente seleziona il link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accedi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appare una pagina DOCUMENTO che mostra tutti i dati del documento selezionato.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l’utente seleziona il link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sposta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appare la HOME PAGE con l’albero delle cartelle e delle sottocartelle; in questo caso la pagina mostra il messaggio “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Stai spostando il documento X dalla sottocartella Y. Scegli la sottocartella di destinazione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la sottocartella a cui appartiene il documento da spostare NON è selezionabile e il suo nome è evidenziato (per esempio con un colore diverso).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l’utente seleziona la sottocartella di destinazione, il documento è spostato dalla sottocartella di origine a quella di destinazione e appare la pagina DOCUMENTI che mostra il contenuto aggiornato della sottocartella di destinazione.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80DEFE-182C-4B5E-8E78-780B84C0FEF4}"/>
              </a:ext>
            </a:extLst>
          </p:cNvPr>
          <p:cNvSpPr txBox="1"/>
          <p:nvPr/>
        </p:nvSpPr>
        <p:spPr>
          <a:xfrm>
            <a:off x="4238846" y="0"/>
            <a:ext cx="310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UPC" panose="02020603050405020304" pitchFamily="18" charset="-34"/>
                <a:ea typeface="+mn-ea"/>
                <a:cs typeface="AngsanaUPC" panose="02020603050405020304" pitchFamily="18" charset="-34"/>
              </a:rPr>
              <a:t>Gestione documenti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705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ED69E3-42F3-477B-92E7-94FB6302B092}"/>
              </a:ext>
            </a:extLst>
          </p:cNvPr>
          <p:cNvSpPr txBox="1"/>
          <p:nvPr/>
        </p:nvSpPr>
        <p:spPr>
          <a:xfrm>
            <a:off x="1655265" y="134224"/>
            <a:ext cx="8881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Stato contenuto nelle </a:t>
            </a:r>
            <a:r>
              <a:rPr lang="it-IT" sz="4000" b="1" dirty="0" err="1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View</a:t>
            </a:r>
            <a:r>
              <a:rPr lang="it-IT" sz="40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Components</a:t>
            </a:r>
            <a:endParaRPr lang="en-US" sz="40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C9575B-7F21-4D32-89E5-971D58783F9E}"/>
              </a:ext>
            </a:extLst>
          </p:cNvPr>
          <p:cNvSpPr txBox="1"/>
          <p:nvPr/>
        </p:nvSpPr>
        <p:spPr>
          <a:xfrm>
            <a:off x="505497" y="1133356"/>
            <a:ext cx="269693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PageOrchestrator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black"/>
                </a:solidFill>
                <a:latin typeface="Calibri" panose="020F0502020204030204"/>
              </a:rPr>
              <a:t>selectedSubDirId</a:t>
            </a:r>
            <a:endParaRPr lang="it-IT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selectedDocId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errorBo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x(</a:t>
            </a:r>
            <a:r>
              <a:rPr lang="it-IT" dirty="0" err="1">
                <a:solidFill>
                  <a:prstClr val="black"/>
                </a:solidFill>
                <a:latin typeface="Calibri" panose="020F0502020204030204"/>
              </a:rPr>
              <a:t>alert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 panose="020F0502020204030204"/>
            </a:endParaRPr>
          </a:p>
          <a:p>
            <a:pPr algn="l"/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PersonalMessage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username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Tx/>
              <a:buChar char="-"/>
              <a:defRPr/>
            </a:pPr>
            <a:r>
              <a:rPr lang="it-IT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DocHandler</a:t>
            </a:r>
            <a:endParaRPr lang="it-IT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docContainer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docInfoContainer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rightTitle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Orchestrator</a:t>
            </a:r>
          </a:p>
          <a:p>
            <a:pPr lvl="1">
              <a:defRPr/>
            </a:pP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Tx/>
              <a:buChar char="-"/>
              <a:defRPr/>
            </a:pPr>
            <a:r>
              <a:rPr lang="it-IT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DirHandler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dirContainer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dirForm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selectedSubDirTitle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subDirForm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 err="1">
                <a:solidFill>
                  <a:prstClr val="black"/>
                </a:solidFill>
                <a:latin typeface="Calibri" panose="020F0502020204030204"/>
              </a:rPr>
              <a:t>rightTitle</a:t>
            </a: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/>
              </a:rPr>
              <a:t>orchestrator</a:t>
            </a:r>
          </a:p>
          <a:p>
            <a:pPr lvl="1">
              <a:defRPr/>
            </a:pPr>
            <a:endParaRPr lang="it-IT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6B3C8DF-4337-402E-85C0-CE084D0C5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71" y="1690068"/>
            <a:ext cx="7105475" cy="347786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B69DAD-13CB-4960-A476-4DCCF4BD3427}"/>
              </a:ext>
            </a:extLst>
          </p:cNvPr>
          <p:cNvSpPr txBox="1"/>
          <p:nvPr/>
        </p:nvSpPr>
        <p:spPr>
          <a:xfrm>
            <a:off x="4471971" y="5621498"/>
            <a:ext cx="93054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errorBox</a:t>
            </a:r>
            <a:endParaRPr lang="en-US" sz="1400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EF72934-8387-4394-A9FD-31648ABAF44D}"/>
              </a:ext>
            </a:extLst>
          </p:cNvPr>
          <p:cNvCxnSpPr/>
          <p:nvPr/>
        </p:nvCxnSpPr>
        <p:spPr>
          <a:xfrm flipV="1">
            <a:off x="5167618" y="5167932"/>
            <a:ext cx="369116" cy="4359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AE7374-1B0E-4152-8842-846BC03E1A3F}"/>
              </a:ext>
            </a:extLst>
          </p:cNvPr>
          <p:cNvSpPr txBox="1"/>
          <p:nvPr/>
        </p:nvSpPr>
        <p:spPr>
          <a:xfrm>
            <a:off x="10755963" y="1100265"/>
            <a:ext cx="93054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username</a:t>
            </a:r>
            <a:endParaRPr lang="en-US" sz="14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89F422F-0DF7-43B9-BD12-A5AC8139E5A0}"/>
              </a:ext>
            </a:extLst>
          </p:cNvPr>
          <p:cNvCxnSpPr>
            <a:cxnSpLocks/>
          </p:cNvCxnSpPr>
          <p:nvPr/>
        </p:nvCxnSpPr>
        <p:spPr>
          <a:xfrm>
            <a:off x="11196705" y="1408042"/>
            <a:ext cx="86488" cy="38720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B85C10F-97B9-4A0D-9E2B-B176571B0808}"/>
              </a:ext>
            </a:extLst>
          </p:cNvPr>
          <p:cNvSpPr txBox="1"/>
          <p:nvPr/>
        </p:nvSpPr>
        <p:spPr>
          <a:xfrm>
            <a:off x="6948819" y="4391233"/>
            <a:ext cx="147938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docContainer</a:t>
            </a:r>
            <a:endParaRPr lang="en-US" sz="1400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AFA7156-FC73-4141-8BAF-85440872F023}"/>
              </a:ext>
            </a:extLst>
          </p:cNvPr>
          <p:cNvCxnSpPr>
            <a:cxnSpLocks/>
          </p:cNvCxnSpPr>
          <p:nvPr/>
        </p:nvCxnSpPr>
        <p:spPr>
          <a:xfrm flipH="1" flipV="1">
            <a:off x="7375519" y="3330430"/>
            <a:ext cx="250074" cy="10608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8145156-9902-4EFA-8FC6-2E7FD1F390DD}"/>
              </a:ext>
            </a:extLst>
          </p:cNvPr>
          <p:cNvSpPr txBox="1"/>
          <p:nvPr/>
        </p:nvSpPr>
        <p:spPr>
          <a:xfrm>
            <a:off x="10186909" y="5552392"/>
            <a:ext cx="17757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docInfoContainer</a:t>
            </a:r>
            <a:endParaRPr lang="en-US" sz="14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7B5FDAC-338F-47D1-8649-6192F70EC59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0620462" y="4815281"/>
            <a:ext cx="454343" cy="7371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A0B0BE84-A252-41BE-B1EA-8797A894F042}"/>
              </a:ext>
            </a:extLst>
          </p:cNvPr>
          <p:cNvSpPr/>
          <p:nvPr/>
        </p:nvSpPr>
        <p:spPr>
          <a:xfrm>
            <a:off x="9253057" y="2860646"/>
            <a:ext cx="2197915" cy="198819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5D0A8AB-CA0D-46F1-ABF4-4F13019E6C12}"/>
              </a:ext>
            </a:extLst>
          </p:cNvPr>
          <p:cNvSpPr txBox="1"/>
          <p:nvPr/>
        </p:nvSpPr>
        <p:spPr>
          <a:xfrm>
            <a:off x="3265097" y="4074630"/>
            <a:ext cx="12506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dirContainer</a:t>
            </a:r>
            <a:endParaRPr lang="en-US" sz="1400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0CDF96B-857A-40E6-825A-D3A0630443DB}"/>
              </a:ext>
            </a:extLst>
          </p:cNvPr>
          <p:cNvCxnSpPr>
            <a:cxnSpLocks/>
          </p:cNvCxnSpPr>
          <p:nvPr/>
        </p:nvCxnSpPr>
        <p:spPr>
          <a:xfrm flipV="1">
            <a:off x="4119634" y="3624044"/>
            <a:ext cx="486560" cy="4417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412A29D8-C2F3-4325-AED1-9C3C4527ACDF}"/>
              </a:ext>
            </a:extLst>
          </p:cNvPr>
          <p:cNvSpPr/>
          <p:nvPr/>
        </p:nvSpPr>
        <p:spPr>
          <a:xfrm>
            <a:off x="4606194" y="3071709"/>
            <a:ext cx="2113388" cy="162730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382BB7E-7F94-4083-9BF8-845B214ACF07}"/>
              </a:ext>
            </a:extLst>
          </p:cNvPr>
          <p:cNvSpPr txBox="1"/>
          <p:nvPr/>
        </p:nvSpPr>
        <p:spPr>
          <a:xfrm>
            <a:off x="4932727" y="1536179"/>
            <a:ext cx="17619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selectedSubDirTitle</a:t>
            </a:r>
            <a:endParaRPr lang="en-US" sz="1400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3E2799-C564-4170-9B32-3E7984159F5C}"/>
              </a:ext>
            </a:extLst>
          </p:cNvPr>
          <p:cNvCxnSpPr>
            <a:cxnSpLocks/>
          </p:cNvCxnSpPr>
          <p:nvPr/>
        </p:nvCxnSpPr>
        <p:spPr>
          <a:xfrm>
            <a:off x="6204873" y="1843956"/>
            <a:ext cx="1085160" cy="10754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819B448-3AC3-411D-900E-2D758BEAB7FE}"/>
              </a:ext>
            </a:extLst>
          </p:cNvPr>
          <p:cNvSpPr txBox="1"/>
          <p:nvPr/>
        </p:nvSpPr>
        <p:spPr>
          <a:xfrm>
            <a:off x="9630723" y="1753623"/>
            <a:ext cx="93054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rightTitle</a:t>
            </a:r>
            <a:endParaRPr lang="en-US" sz="1400" dirty="0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AC14B93-B3DF-4E0F-BC5D-2CDA7CE14288}"/>
              </a:ext>
            </a:extLst>
          </p:cNvPr>
          <p:cNvCxnSpPr>
            <a:cxnSpLocks/>
          </p:cNvCxnSpPr>
          <p:nvPr/>
        </p:nvCxnSpPr>
        <p:spPr>
          <a:xfrm flipH="1">
            <a:off x="10024844" y="2070226"/>
            <a:ext cx="1" cy="5768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7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9AB3B15-6E21-40C2-AEC9-96658682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5" y="1652631"/>
            <a:ext cx="3055097" cy="2243356"/>
          </a:xfrm>
          <a:prstGeom prst="rect">
            <a:avLst/>
          </a:prstGeom>
        </p:spPr>
      </p:pic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-92279" y="28188"/>
            <a:ext cx="5405285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Login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54B94EA-59D3-48EA-B5E2-FCA94444A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54" y="1652631"/>
            <a:ext cx="7972951" cy="3925812"/>
          </a:xfrm>
          <a:prstGeom prst="rect">
            <a:avLst/>
          </a:prstGeom>
        </p:spPr>
      </p:pic>
      <p:pic>
        <p:nvPicPr>
          <p:cNvPr id="12" name="Immagine 1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A152DF6-6FA2-466F-9962-D9CE94B14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56" y="400239"/>
            <a:ext cx="1103897" cy="98369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FA2B677-D27A-4837-9D01-2C54AF14E1EF}"/>
              </a:ext>
            </a:extLst>
          </p:cNvPr>
          <p:cNvSpPr txBox="1"/>
          <p:nvPr/>
        </p:nvSpPr>
        <p:spPr>
          <a:xfrm>
            <a:off x="7815730" y="430421"/>
            <a:ext cx="342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Status code 500 in caso di errori durante le query SQL</a:t>
            </a:r>
          </a:p>
          <a:p>
            <a:r>
              <a:rPr lang="it-IT" dirty="0"/>
              <a:t>(Non inserito per semplicità)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65BAA39-DB8B-4115-BF43-EC87F762911F}"/>
              </a:ext>
            </a:extLst>
          </p:cNvPr>
          <p:cNvSpPr txBox="1"/>
          <p:nvPr/>
        </p:nvSpPr>
        <p:spPr>
          <a:xfrm>
            <a:off x="321710" y="6088429"/>
            <a:ext cx="114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Nota Bene: </a:t>
            </a:r>
            <a:r>
              <a:rPr lang="it-IT" dirty="0"/>
              <a:t>Ogni status code di errore ricevuto dal client mostra il corrispettivo messaggio di errore sulla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0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SignUp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8738871-33F7-4950-8C6E-13AD51F5C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9" y="928099"/>
            <a:ext cx="8691961" cy="57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8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4CEA587-7CDB-48DE-82CC-A19AC6C8A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69" y="760574"/>
            <a:ext cx="7647702" cy="6054695"/>
          </a:xfrm>
          <a:prstGeom prst="rect">
            <a:avLst/>
          </a:prstGeom>
        </p:spPr>
      </p:pic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Caricamento della homepage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D2697B-224F-465C-80E1-5584E09A08CE}"/>
              </a:ext>
            </a:extLst>
          </p:cNvPr>
          <p:cNvSpPr txBox="1"/>
          <p:nvPr/>
        </p:nvSpPr>
        <p:spPr>
          <a:xfrm>
            <a:off x="4469424" y="4659922"/>
            <a:ext cx="1562099" cy="58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50" dirty="0"/>
              <a:t>con un parametro nullo</a:t>
            </a:r>
          </a:p>
          <a:p>
            <a:pPr algn="ctr"/>
            <a:r>
              <a:rPr lang="it-IT" sz="1050" dirty="0"/>
              <a:t>(Vedi Spostamento </a:t>
            </a:r>
          </a:p>
          <a:p>
            <a:pPr algn="ctr"/>
            <a:r>
              <a:rPr lang="it-IT" sz="1050" dirty="0"/>
              <a:t>di un documento)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02728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Selezione di una sottocartella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5810EA9-386D-45BB-A772-70AD2AB33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46" y="880217"/>
            <a:ext cx="8400676" cy="571945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2E6E686C-FDB5-4DE4-BC36-A3B5827C2805}"/>
              </a:ext>
            </a:extLst>
          </p:cNvPr>
          <p:cNvSpPr/>
          <p:nvPr/>
        </p:nvSpPr>
        <p:spPr>
          <a:xfrm>
            <a:off x="2478280" y="2367185"/>
            <a:ext cx="1606610" cy="444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CD7D40A-1E6F-4812-AEAE-2307EE060094}"/>
              </a:ext>
            </a:extLst>
          </p:cNvPr>
          <p:cNvCxnSpPr/>
          <p:nvPr/>
        </p:nvCxnSpPr>
        <p:spPr>
          <a:xfrm flipH="1">
            <a:off x="2179178" y="2811566"/>
            <a:ext cx="675117" cy="14698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A34F010-B4C8-4914-A955-F731711760FB}"/>
              </a:ext>
            </a:extLst>
          </p:cNvPr>
          <p:cNvSpPr txBox="1"/>
          <p:nvPr/>
        </p:nvSpPr>
        <p:spPr>
          <a:xfrm>
            <a:off x="1091588" y="4281443"/>
            <a:ext cx="2335276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PageOrchestrator</a:t>
            </a:r>
            <a:r>
              <a:rPr lang="it-IT" sz="1400" dirty="0"/>
              <a:t> salva la sottocartella selezionata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33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Accesso ad un documento</a:t>
            </a:r>
          </a:p>
        </p:txBody>
      </p:sp>
      <p:pic>
        <p:nvPicPr>
          <p:cNvPr id="2" name="Immagine 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423CA2D-3FBC-4379-82F3-DAA4C60BC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03" y="788092"/>
            <a:ext cx="5940958" cy="591056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3E1C321C-D962-4F95-9D4D-09FB51459687}"/>
              </a:ext>
            </a:extLst>
          </p:cNvPr>
          <p:cNvSpPr/>
          <p:nvPr/>
        </p:nvSpPr>
        <p:spPr>
          <a:xfrm>
            <a:off x="4018327" y="1585519"/>
            <a:ext cx="1400961" cy="405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5A24F4E-E12F-4500-A1AA-B27AC97ECAD2}"/>
              </a:ext>
            </a:extLst>
          </p:cNvPr>
          <p:cNvCxnSpPr>
            <a:cxnSpLocks/>
          </p:cNvCxnSpPr>
          <p:nvPr/>
        </p:nvCxnSpPr>
        <p:spPr>
          <a:xfrm flipH="1">
            <a:off x="1971413" y="1990843"/>
            <a:ext cx="2327188" cy="12293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EE8676-274C-4DB6-9309-6810259E3BF3}"/>
              </a:ext>
            </a:extLst>
          </p:cNvPr>
          <p:cNvSpPr txBox="1"/>
          <p:nvPr/>
        </p:nvSpPr>
        <p:spPr>
          <a:xfrm>
            <a:off x="364427" y="3220156"/>
            <a:ext cx="2335276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PageOrchestrator</a:t>
            </a:r>
            <a:r>
              <a:rPr lang="it-IT" sz="1400" dirty="0"/>
              <a:t> salva il documento selezionato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769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Spostamento di un documento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596AC67-6EAA-4A4E-BD10-AF34CAB7C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23" y="930895"/>
            <a:ext cx="6730839" cy="57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6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5;p26">
            <a:extLst>
              <a:ext uri="{FF2B5EF4-FFF2-40B4-BE49-F238E27FC236}">
                <a16:creationId xmlns:a16="http://schemas.microsoft.com/office/drawing/2014/main" id="{40445891-5A73-49A4-B06A-85CD9BBB727A}"/>
              </a:ext>
            </a:extLst>
          </p:cNvPr>
          <p:cNvSpPr txBox="1">
            <a:spLocks/>
          </p:cNvSpPr>
          <p:nvPr/>
        </p:nvSpPr>
        <p:spPr>
          <a:xfrm>
            <a:off x="136404" y="228600"/>
            <a:ext cx="4655404" cy="21453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</a:t>
            </a:r>
          </a:p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Spostamento di </a:t>
            </a:r>
          </a:p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documento</a:t>
            </a:r>
          </a:p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(continua)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CB02D4-D029-45A6-BCAD-58FA618861CE}"/>
              </a:ext>
            </a:extLst>
          </p:cNvPr>
          <p:cNvSpPr txBox="1"/>
          <p:nvPr/>
        </p:nvSpPr>
        <p:spPr>
          <a:xfrm>
            <a:off x="365004" y="3516704"/>
            <a:ext cx="52864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DirHandler.getDirs</a:t>
            </a:r>
            <a:r>
              <a:rPr lang="it-IT" b="1" dirty="0"/>
              <a:t>(</a:t>
            </a:r>
            <a:r>
              <a:rPr lang="it-IT" b="1" dirty="0" err="1"/>
              <a:t>subDirId</a:t>
            </a:r>
            <a:r>
              <a:rPr lang="it-IT" b="1" dirty="0"/>
              <a:t>)</a:t>
            </a:r>
          </a:p>
          <a:p>
            <a:pPr lvl="1"/>
            <a:r>
              <a:rPr lang="it-IT" dirty="0"/>
              <a:t>Aggiorna l’elenco di cartelle e sottocartelle e seleziona in automatico la sottocartella con </a:t>
            </a:r>
          </a:p>
          <a:p>
            <a:pPr lvl="1"/>
            <a:r>
              <a:rPr lang="it-IT" dirty="0"/>
              <a:t>id = </a:t>
            </a:r>
            <a:r>
              <a:rPr lang="it-IT" dirty="0" err="1"/>
              <a:t>subDirId</a:t>
            </a:r>
            <a:r>
              <a:rPr lang="it-IT" dirty="0"/>
              <a:t> se tale parametro non è nullo, altrimenti non seleziona nulla.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DocHandler.getDocuments</a:t>
            </a:r>
            <a:r>
              <a:rPr lang="en-US" b="1" dirty="0"/>
              <a:t>(</a:t>
            </a:r>
            <a:r>
              <a:rPr lang="en-US" b="1" dirty="0" err="1"/>
              <a:t>subDirId</a:t>
            </a:r>
            <a:r>
              <a:rPr lang="en-US" b="1" dirty="0"/>
              <a:t>, </a:t>
            </a:r>
            <a:r>
              <a:rPr lang="en-US" b="1" dirty="0" err="1"/>
              <a:t>docId</a:t>
            </a:r>
            <a:r>
              <a:rPr lang="en-US" b="1" dirty="0"/>
              <a:t>)</a:t>
            </a:r>
          </a:p>
          <a:p>
            <a:pPr lvl="1"/>
            <a:r>
              <a:rPr lang="it-IT" dirty="0"/>
              <a:t>Aggiorna l’elenco di documenti contenuti nella sottocartella con id = </a:t>
            </a:r>
            <a:r>
              <a:rPr lang="it-IT" dirty="0" err="1"/>
              <a:t>subDirId</a:t>
            </a:r>
            <a:r>
              <a:rPr lang="it-IT" dirty="0"/>
              <a:t> e seleziona in automatico il documento con </a:t>
            </a:r>
          </a:p>
          <a:p>
            <a:pPr lvl="1"/>
            <a:r>
              <a:rPr lang="it-IT" dirty="0"/>
              <a:t>id = </a:t>
            </a:r>
            <a:r>
              <a:rPr lang="it-IT" dirty="0" err="1"/>
              <a:t>docId</a:t>
            </a:r>
            <a:r>
              <a:rPr lang="it-IT" dirty="0"/>
              <a:t> se tale parametro non è nullo, altrimenti non seleziona nulla.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FD2200C-79E7-4F21-B22F-DDAAC521C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24" y="149469"/>
            <a:ext cx="6101072" cy="655906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35E2B968-D4A7-4668-BEF4-A5DBE65B5AED}"/>
              </a:ext>
            </a:extLst>
          </p:cNvPr>
          <p:cNvSpPr/>
          <p:nvPr/>
        </p:nvSpPr>
        <p:spPr>
          <a:xfrm>
            <a:off x="6464444" y="1157626"/>
            <a:ext cx="1642064" cy="405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678FD0E-7272-44A1-AF7D-D9C5A716CB24}"/>
              </a:ext>
            </a:extLst>
          </p:cNvPr>
          <p:cNvCxnSpPr>
            <a:cxnSpLocks/>
          </p:cNvCxnSpPr>
          <p:nvPr/>
        </p:nvCxnSpPr>
        <p:spPr>
          <a:xfrm flipH="1">
            <a:off x="5725924" y="1562950"/>
            <a:ext cx="1018794" cy="10591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67C8D2B-08BC-4F38-A88B-490AC5E2D280}"/>
              </a:ext>
            </a:extLst>
          </p:cNvPr>
          <p:cNvSpPr txBox="1"/>
          <p:nvPr/>
        </p:nvSpPr>
        <p:spPr>
          <a:xfrm>
            <a:off x="2620108" y="2622148"/>
            <a:ext cx="3475892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Questa chiamata inserisce sempre il parametro </a:t>
            </a:r>
            <a:r>
              <a:rPr lang="it-IT" sz="1200" dirty="0" err="1"/>
              <a:t>selectedSubDirId</a:t>
            </a:r>
            <a:r>
              <a:rPr lang="it-IT" sz="1200" dirty="0"/>
              <a:t>, che però è </a:t>
            </a:r>
            <a:r>
              <a:rPr lang="it-IT" sz="1200" dirty="0" err="1"/>
              <a:t>null</a:t>
            </a:r>
            <a:r>
              <a:rPr lang="it-IT" sz="1200" dirty="0"/>
              <a:t> nel caso in cui non è stato selezionato nulla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37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618256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Creazione di una cartella/sottocartella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5F23F6-4092-4876-976C-020A672B275C}"/>
              </a:ext>
            </a:extLst>
          </p:cNvPr>
          <p:cNvSpPr txBox="1"/>
          <p:nvPr/>
        </p:nvSpPr>
        <p:spPr>
          <a:xfrm>
            <a:off x="2251173" y="998638"/>
            <a:ext cx="21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Cartella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AB4612-A8DC-403D-97BD-A62734D1F2DC}"/>
              </a:ext>
            </a:extLst>
          </p:cNvPr>
          <p:cNvSpPr txBox="1"/>
          <p:nvPr/>
        </p:nvSpPr>
        <p:spPr>
          <a:xfrm>
            <a:off x="7632623" y="998638"/>
            <a:ext cx="332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Sottocartella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29CD678-D501-43A6-B501-913CE281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6" y="1680137"/>
            <a:ext cx="5381450" cy="4209683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45A7AF9-D6FD-4621-84BB-0EE81C646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23" y="1688930"/>
            <a:ext cx="4764021" cy="420968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7578BB-ABC3-490A-AA31-26D880703AC4}"/>
              </a:ext>
            </a:extLst>
          </p:cNvPr>
          <p:cNvSpPr txBox="1"/>
          <p:nvPr/>
        </p:nvSpPr>
        <p:spPr>
          <a:xfrm>
            <a:off x="-106292" y="5854652"/>
            <a:ext cx="1182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CHECKS</a:t>
            </a:r>
          </a:p>
          <a:p>
            <a:pPr algn="ctr"/>
            <a:r>
              <a:rPr lang="it-IT" dirty="0"/>
              <a:t>Il nome delle cartelle/sottocartelle deve essere non vuoto o una stringa vuota</a:t>
            </a:r>
          </a:p>
          <a:p>
            <a:pPr algn="ctr"/>
            <a:r>
              <a:rPr lang="it-IT" dirty="0"/>
              <a:t>ed è necessario fare </a:t>
            </a:r>
            <a:r>
              <a:rPr lang="it-IT" dirty="0" err="1"/>
              <a:t>l'escape</a:t>
            </a:r>
            <a:r>
              <a:rPr lang="it-IT" dirty="0"/>
              <a:t> della stringa prima di salvarlo sul DB</a:t>
            </a:r>
          </a:p>
        </p:txBody>
      </p:sp>
    </p:spTree>
    <p:extLst>
      <p:ext uri="{BB962C8B-B14F-4D97-AF65-F5344CB8AC3E}">
        <p14:creationId xmlns:p14="http://schemas.microsoft.com/office/powerpoint/2010/main" val="2067626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Creazione di un documento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B61AC4-E0A5-4F65-9550-86356DE776E4}"/>
              </a:ext>
            </a:extLst>
          </p:cNvPr>
          <p:cNvSpPr txBox="1"/>
          <p:nvPr/>
        </p:nvSpPr>
        <p:spPr>
          <a:xfrm>
            <a:off x="8001000" y="2040175"/>
            <a:ext cx="4018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subDirID</a:t>
            </a:r>
            <a:r>
              <a:rPr lang="it-IT" sz="1600" dirty="0"/>
              <a:t> deve essere valido e riferito ad una sottocartella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dname</a:t>
            </a:r>
            <a:r>
              <a:rPr lang="it-IT" sz="1600" dirty="0"/>
              <a:t> deve essere non nullo, valido e non superiore a 30 caratteri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dtype</a:t>
            </a:r>
            <a:r>
              <a:rPr lang="it-IT" sz="1600" dirty="0"/>
              <a:t> è un indice compreso tra 0 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dname</a:t>
            </a:r>
            <a:r>
              <a:rPr lang="it-IT" sz="1600" dirty="0"/>
              <a:t> e 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dsum</a:t>
            </a:r>
            <a:r>
              <a:rPr lang="it-IT" sz="1600" dirty="0"/>
              <a:t> devono subire </a:t>
            </a:r>
            <a:r>
              <a:rPr lang="it-IT" sz="1600" dirty="0" err="1"/>
              <a:t>l'escape</a:t>
            </a:r>
            <a:r>
              <a:rPr lang="it-IT" sz="1600" dirty="0"/>
              <a:t> prima di essere salvati sul DB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5EB6CA7-1524-4CE2-8975-0D4B162E8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4" y="980503"/>
            <a:ext cx="7255253" cy="58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FF0C48-B981-47A2-A87C-0B7F3CCDD268}"/>
              </a:ext>
            </a:extLst>
          </p:cNvPr>
          <p:cNvSpPr txBox="1"/>
          <p:nvPr/>
        </p:nvSpPr>
        <p:spPr>
          <a:xfrm>
            <a:off x="285577" y="1075334"/>
            <a:ext cx="11620845" cy="533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realizzi un’applicazione client server web che modifica le specifiche precedenti come segue: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L’applicazione supporta registrazione e login mediante una pagina pubblica con opportune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registrazione controlla la validità sintattica dell’indirizzo di email e l’uguaglianza tra i campi “password” e “ripeti password”, anche a lato client. </a:t>
            </a:r>
            <a:b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registrazione controlla l’unicità dello username.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Dopo il login, l’intera applicazione è realizzata con un’unica pagina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Ogni interazione dell’utente è gestita senza ricaricare completamente la pagina, ma produce l’invocazione asincrona del server e l’eventuale modifica del contenuto da aggiornare a seguito dell’evento.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funzione di spostamento di un documento è realizzata mediante drag and drop.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aggiunge una cartella denominata “cestino”. Il drag &amp; drop di un documento o di una cartella nel cestino comporta la cancellazione. Prima di inviare il comando di cancellazione al server l’utente vede una finestra modale di conferma e può decidere se annullare l’operazione o procedere. </a:t>
            </a:r>
          </a:p>
          <a:p>
            <a:endParaRPr lang="it-IT" sz="2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46D87A-7860-45EB-B2F9-DBF7D70D60C7}"/>
              </a:ext>
            </a:extLst>
          </p:cNvPr>
          <p:cNvSpPr txBox="1"/>
          <p:nvPr/>
        </p:nvSpPr>
        <p:spPr>
          <a:xfrm>
            <a:off x="4377392" y="143694"/>
            <a:ext cx="310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Gestione documenti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737158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913996" y="-1800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Rimozione di una cartella/sottocartella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853AC4-8923-4853-9D66-399981EC3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69" y="955040"/>
            <a:ext cx="8267228" cy="576072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4087C8D-D824-4A8B-9EB7-233196E3A17E}"/>
              </a:ext>
            </a:extLst>
          </p:cNvPr>
          <p:cNvSpPr/>
          <p:nvPr/>
        </p:nvSpPr>
        <p:spPr>
          <a:xfrm>
            <a:off x="5307330" y="5417820"/>
            <a:ext cx="1459230" cy="562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34CBE96-BC3A-4130-A869-0F15552FF1D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61488" y="2843784"/>
            <a:ext cx="2545842" cy="2855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A5B426-B65C-4B34-89B7-ED5760E33200}"/>
              </a:ext>
            </a:extLst>
          </p:cNvPr>
          <p:cNvSpPr txBox="1"/>
          <p:nvPr/>
        </p:nvSpPr>
        <p:spPr>
          <a:xfrm>
            <a:off x="274321" y="1828121"/>
            <a:ext cx="2487168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Dopo la cancellazione di una cartella, è necessario resettare lo stato dell’orchestrator, in modo da non generare errori sulla procedura di </a:t>
            </a:r>
            <a:r>
              <a:rPr lang="it-IT" sz="1200" dirty="0" err="1"/>
              <a:t>autoclick</a:t>
            </a:r>
            <a:r>
              <a:rPr lang="it-IT" sz="1200" dirty="0"/>
              <a:t> nel </a:t>
            </a:r>
            <a:r>
              <a:rPr lang="it-IT" sz="1200" dirty="0" err="1"/>
              <a:t>refresh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59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Rimozione di un documento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91CC59D-622E-4F6E-9C6E-0E64F612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39" y="910492"/>
            <a:ext cx="7857172" cy="570971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8CC50A4-44B0-4184-B61C-4AC4E91844A4}"/>
              </a:ext>
            </a:extLst>
          </p:cNvPr>
          <p:cNvSpPr/>
          <p:nvPr/>
        </p:nvSpPr>
        <p:spPr>
          <a:xfrm>
            <a:off x="5706650" y="5270686"/>
            <a:ext cx="1571974" cy="599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FA80680-5B04-40A4-A073-A0E0CD00C8FD}"/>
              </a:ext>
            </a:extLst>
          </p:cNvPr>
          <p:cNvCxnSpPr>
            <a:cxnSpLocks/>
          </p:cNvCxnSpPr>
          <p:nvPr/>
        </p:nvCxnSpPr>
        <p:spPr>
          <a:xfrm flipH="1" flipV="1">
            <a:off x="3257122" y="2998042"/>
            <a:ext cx="2449528" cy="25725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101F5E8-7D7B-435F-AB82-51D41F3D384A}"/>
              </a:ext>
            </a:extLst>
          </p:cNvPr>
          <p:cNvSpPr txBox="1"/>
          <p:nvPr/>
        </p:nvSpPr>
        <p:spPr>
          <a:xfrm>
            <a:off x="346571" y="1982379"/>
            <a:ext cx="3301885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Se si cancella un documento selezionato, è opportuno resettare lo stato dell’orchestrator che salva l’id di tale documento, in modo da evitare che ci sia un </a:t>
            </a:r>
            <a:r>
              <a:rPr lang="it-IT" sz="1200" dirty="0" err="1"/>
              <a:t>autoclick</a:t>
            </a:r>
            <a:r>
              <a:rPr lang="it-IT" sz="1200" dirty="0"/>
              <a:t> su un elemento inesistente durante il </a:t>
            </a:r>
            <a:r>
              <a:rPr lang="it-IT" sz="1200" dirty="0" err="1"/>
              <a:t>refresh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446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D97D84F3-A834-45A0-924B-1423615C7BEE}"/>
              </a:ext>
            </a:extLst>
          </p:cNvPr>
          <p:cNvSpPr txBox="1">
            <a:spLocks/>
          </p:cNvSpPr>
          <p:nvPr/>
        </p:nvSpPr>
        <p:spPr>
          <a:xfrm>
            <a:off x="584812" y="-234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Evento: Logout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2B3E59A-4A50-49DB-8C31-C6C756FE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6" y="1090670"/>
            <a:ext cx="10290787" cy="55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0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B0E73FC-6731-4C2D-9B69-B2993B15A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50" y="956929"/>
            <a:ext cx="11408734" cy="4965406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/>
              <a:t>Un’applicazione web consente la gestione di </a:t>
            </a:r>
            <a:r>
              <a:rPr lang="it-IT" b="1" dirty="0">
                <a:solidFill>
                  <a:srgbClr val="FF0000"/>
                </a:solidFill>
              </a:rPr>
              <a:t>cartelle</a:t>
            </a:r>
            <a:r>
              <a:rPr lang="it-IT" dirty="0"/>
              <a:t>, </a:t>
            </a:r>
            <a:r>
              <a:rPr lang="it-IT" b="1" u="sng" dirty="0">
                <a:solidFill>
                  <a:srgbClr val="FF0000"/>
                </a:solidFill>
              </a:rPr>
              <a:t>sottocartelle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documenti</a:t>
            </a:r>
            <a:r>
              <a:rPr lang="it-IT" dirty="0"/>
              <a:t> online. Una cartella ha un </a:t>
            </a:r>
            <a:r>
              <a:rPr lang="it-IT" b="1" dirty="0">
                <a:solidFill>
                  <a:srgbClr val="00B050"/>
                </a:solidFill>
              </a:rPr>
              <a:t>nome</a:t>
            </a:r>
            <a:r>
              <a:rPr lang="it-IT" dirty="0"/>
              <a:t> e una </a:t>
            </a:r>
            <a:r>
              <a:rPr lang="it-IT" b="1" dirty="0">
                <a:solidFill>
                  <a:srgbClr val="00B050"/>
                </a:solidFill>
              </a:rPr>
              <a:t>data di creazione</a:t>
            </a:r>
            <a:r>
              <a:rPr lang="it-IT" dirty="0"/>
              <a:t> e può </a:t>
            </a:r>
            <a:r>
              <a:rPr lang="it-IT" b="1" dirty="0">
                <a:solidFill>
                  <a:srgbClr val="366092"/>
                </a:solidFill>
              </a:rPr>
              <a:t>contenere (solo) sottocartelle</a:t>
            </a:r>
            <a:r>
              <a:rPr lang="it-IT" dirty="0"/>
              <a:t>. Una sottocartella può </a:t>
            </a:r>
            <a:r>
              <a:rPr lang="it-IT" b="1" dirty="0">
                <a:solidFill>
                  <a:srgbClr val="366092"/>
                </a:solidFill>
              </a:rPr>
              <a:t>contenere (solo) dei documenti</a:t>
            </a:r>
            <a:r>
              <a:rPr lang="it-IT" dirty="0"/>
              <a:t>. Un documento ha un </a:t>
            </a:r>
            <a:r>
              <a:rPr lang="it-IT" b="1" dirty="0">
                <a:solidFill>
                  <a:srgbClr val="00B050"/>
                </a:solidFill>
              </a:rPr>
              <a:t>nome</a:t>
            </a:r>
            <a:r>
              <a:rPr lang="it-IT" dirty="0"/>
              <a:t>, una </a:t>
            </a:r>
            <a:r>
              <a:rPr lang="it-IT" b="1" dirty="0">
                <a:solidFill>
                  <a:srgbClr val="00B050"/>
                </a:solidFill>
              </a:rPr>
              <a:t>data di creazione</a:t>
            </a:r>
            <a:r>
              <a:rPr lang="it-IT" dirty="0"/>
              <a:t>, un </a:t>
            </a:r>
            <a:r>
              <a:rPr lang="it-IT" b="1" dirty="0">
                <a:solidFill>
                  <a:srgbClr val="00B050"/>
                </a:solidFill>
              </a:rPr>
              <a:t>sommario</a:t>
            </a:r>
            <a:r>
              <a:rPr lang="it-IT" dirty="0"/>
              <a:t> e un </a:t>
            </a:r>
            <a:r>
              <a:rPr lang="it-IT" b="1" dirty="0">
                <a:solidFill>
                  <a:srgbClr val="00B050"/>
                </a:solidFill>
              </a:rPr>
              <a:t>tipo</a:t>
            </a:r>
            <a:r>
              <a:rPr lang="it-IT" dirty="0"/>
              <a:t>. Quando l’utente accede all’applicazione appare una HOME PAGE che contiene un albero delle cartelle e delle sottocartella.</a:t>
            </a:r>
            <a:br>
              <a:rPr lang="it-IT" dirty="0"/>
            </a:br>
            <a:r>
              <a:rPr lang="it-IT" dirty="0"/>
              <a:t>Nell’HOME page l’utente può selezionare una sottocartella e accedere a una pagina DOCUMENTI che mostra l’elenco dei documenti di una sottocartella. Ogni documento in elenco ha due link: </a:t>
            </a:r>
            <a:r>
              <a:rPr lang="it-IT" i="1" dirty="0"/>
              <a:t>accedi </a:t>
            </a:r>
            <a:r>
              <a:rPr lang="it-IT" dirty="0"/>
              <a:t>e </a:t>
            </a:r>
            <a:r>
              <a:rPr lang="it-IT" i="1" dirty="0"/>
              <a:t>sposta</a:t>
            </a:r>
            <a:r>
              <a:rPr lang="it-IT" dirty="0"/>
              <a:t>. Quando l’utente seleziona il link </a:t>
            </a:r>
            <a:r>
              <a:rPr lang="it-IT" i="1" dirty="0"/>
              <a:t>accedi</a:t>
            </a:r>
            <a:r>
              <a:rPr lang="it-IT" dirty="0"/>
              <a:t>, appare una pagina DOCUMENTO che mostra tutti i dati del documento selezionato. Quando l’utente seleziona il link </a:t>
            </a:r>
            <a:r>
              <a:rPr lang="it-IT" i="1" dirty="0"/>
              <a:t>sposta</a:t>
            </a:r>
            <a:r>
              <a:rPr lang="it-IT" dirty="0"/>
              <a:t>, appare la HOME PAGE con l’albero delle cartelle e delle sottocartelle; in questo caso la pagina mostra il messaggio “</a:t>
            </a:r>
            <a:r>
              <a:rPr lang="it-IT" i="1" dirty="0"/>
              <a:t>Stai spostando il documento X dalla sottocartella Y. Scegli la sottocartella di destinazione</a:t>
            </a:r>
            <a:r>
              <a:rPr lang="it-IT" dirty="0"/>
              <a:t>”, la sottocartella a cui appartiene il documento da spostare NON è selezionabile e il suo nome è evidenziato (per esempio con un colore diverso). Quando l’utente seleziona la sottocartella di destinazione, il documento è spostato dalla sottocartella di origine a quella di destinazione e appare la pagina DOCUMENTI che mostra il contenuto aggiornato della sottocartella di destinazione.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80DEFE-182C-4B5E-8E78-780B84C0FEF4}"/>
              </a:ext>
            </a:extLst>
          </p:cNvPr>
          <p:cNvSpPr txBox="1"/>
          <p:nvPr/>
        </p:nvSpPr>
        <p:spPr>
          <a:xfrm>
            <a:off x="4104167" y="38617"/>
            <a:ext cx="310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UPC" panose="02020603050405020304" pitchFamily="18" charset="-34"/>
                <a:ea typeface="+mn-ea"/>
                <a:cs typeface="AngsanaUPC" panose="02020603050405020304" pitchFamily="18" charset="-34"/>
              </a:rPr>
              <a:t>Analisi dei dati</a:t>
            </a:r>
            <a:endParaRPr kumimoji="0" lang="it-IT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FDA0FB-F73C-45D3-9C10-227031AF2551}"/>
              </a:ext>
            </a:extLst>
          </p:cNvPr>
          <p:cNvSpPr txBox="1"/>
          <p:nvPr/>
        </p:nvSpPr>
        <p:spPr>
          <a:xfrm>
            <a:off x="366823" y="6009650"/>
            <a:ext cx="7474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Entità</a:t>
            </a:r>
            <a:r>
              <a:rPr kumimoji="0" lang="es-419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419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attributi</a:t>
            </a:r>
            <a:r>
              <a:rPr kumimoji="0" lang="es-419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419" sz="2400" b="1" i="0" u="none" strike="noStrike" kern="1200" cap="none" spc="0" normalizeH="0" baseline="0" noProof="0" dirty="0">
                <a:ln>
                  <a:noFill/>
                </a:ln>
                <a:solidFill>
                  <a:srgbClr val="36609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relazioni</a:t>
            </a:r>
            <a:endParaRPr kumimoji="0" lang="es-419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97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FE43C9B-EBB5-4A26-B49D-DF4880F39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31" y="1213649"/>
            <a:ext cx="8321580" cy="543068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879404-A504-4048-87A0-A0D335B6B5CB}"/>
              </a:ext>
            </a:extLst>
          </p:cNvPr>
          <p:cNvSpPr txBox="1"/>
          <p:nvPr/>
        </p:nvSpPr>
        <p:spPr>
          <a:xfrm>
            <a:off x="3247091" y="217270"/>
            <a:ext cx="487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arajita" panose="020B0604020202020204" pitchFamily="34" charset="0"/>
                <a:ea typeface="+mn-ea"/>
                <a:cs typeface="Aparajita" panose="020B0604020202020204" pitchFamily="34" charset="0"/>
              </a:rPr>
              <a:t>Database Design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B29A4CE-C305-45B9-BE1B-216F274E779B}"/>
              </a:ext>
            </a:extLst>
          </p:cNvPr>
          <p:cNvSpPr/>
          <p:nvPr/>
        </p:nvSpPr>
        <p:spPr>
          <a:xfrm>
            <a:off x="1307805" y="1010220"/>
            <a:ext cx="6719776" cy="3402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E842586-B8AB-420E-8584-CDD54CD25C49}"/>
              </a:ext>
            </a:extLst>
          </p:cNvPr>
          <p:cNvCxnSpPr/>
          <p:nvPr/>
        </p:nvCxnSpPr>
        <p:spPr>
          <a:xfrm>
            <a:off x="8016949" y="2562447"/>
            <a:ext cx="8506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40C4D6-9B95-4269-8CD8-C9B017BE6A39}"/>
              </a:ext>
            </a:extLst>
          </p:cNvPr>
          <p:cNvSpPr txBox="1"/>
          <p:nvPr/>
        </p:nvSpPr>
        <p:spPr>
          <a:xfrm>
            <a:off x="9001757" y="1546785"/>
            <a:ext cx="2938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Nel modello logico si accorpa la generalizzazione nel padre con </a:t>
            </a:r>
            <a:r>
              <a:rPr kumimoji="0" lang="it-IT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perdita di informazione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nel DB, ma ciò si compensa inserendo dei vincoli sui dati aggiunti lato server</a:t>
            </a:r>
          </a:p>
        </p:txBody>
      </p:sp>
    </p:spTree>
    <p:extLst>
      <p:ext uri="{BB962C8B-B14F-4D97-AF65-F5344CB8AC3E}">
        <p14:creationId xmlns:p14="http://schemas.microsoft.com/office/powerpoint/2010/main" val="23413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36D9E0-21F6-4258-B9C5-FCADBEB62B49}"/>
              </a:ext>
            </a:extLst>
          </p:cNvPr>
          <p:cNvSpPr txBox="1"/>
          <p:nvPr/>
        </p:nvSpPr>
        <p:spPr>
          <a:xfrm>
            <a:off x="3247091" y="302334"/>
            <a:ext cx="487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arajita" panose="020B0604020202020204" pitchFamily="34" charset="0"/>
                <a:ea typeface="+mn-ea"/>
                <a:cs typeface="Aparajita" panose="020B0604020202020204" pitchFamily="34" charset="0"/>
              </a:rPr>
              <a:t>Database Schema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CED479-3021-4B0E-A6D0-6BED75A5250F}"/>
              </a:ext>
            </a:extLst>
          </p:cNvPr>
          <p:cNvSpPr txBox="1"/>
          <p:nvPr/>
        </p:nvSpPr>
        <p:spPr>
          <a:xfrm>
            <a:off x="244545" y="1151854"/>
            <a:ext cx="5237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CREATE TABLE 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poliDoc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`.`folder` (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`ID` INT NOT NULL AUTO_INCREMENT,  `name` VARCHAR(250) NOT NULL,    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creationDate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 DATE NOT NULL,  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 INT,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 KEY (`ID`),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CONSTRAINT 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subfold_const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FOREIGN KEY (`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REFERENCES 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poliDoc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`.`folder` (`ID`)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DELETE CASCADE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UPDATE NO ACTION);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921318-66AF-448E-890A-7C02DE71172B}"/>
              </a:ext>
            </a:extLst>
          </p:cNvPr>
          <p:cNvSpPr txBox="1"/>
          <p:nvPr/>
        </p:nvSpPr>
        <p:spPr>
          <a:xfrm>
            <a:off x="5482241" y="1151854"/>
            <a:ext cx="6617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CREATE TABLE 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poliDoc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`.`document` (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`ID` INT NOT NULL AUTO_INCREMENT,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`name` VARCHAR(45) NOT NULL,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creationDate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 DATE NOT NULL,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`type` VARCHAR(50) NOT NULL,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`summary` TEXT NOT NULL,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IDfolder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 INT NOT NULL,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 KEY (`ID`),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CONSTRAINT 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fold_doc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  FOREIGN KEY (`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IDfolder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`)  REFERENCES `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poliDoc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`.`folder` (`ID`)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DELETE CASCADE  ON UPDATE CASCADE);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7A22DED-1052-4DCE-9093-CFD1146DA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0" y="5762847"/>
            <a:ext cx="1103897" cy="98369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78549F-4FCF-4455-94FB-60C8710E96F2}"/>
              </a:ext>
            </a:extLst>
          </p:cNvPr>
          <p:cNvSpPr txBox="1"/>
          <p:nvPr/>
        </p:nvSpPr>
        <p:spPr>
          <a:xfrm>
            <a:off x="1683182" y="4429404"/>
            <a:ext cx="8343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database gestisce la relazione tra cartella e sottocartella attraverso l’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IDparent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IDparent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NULL  =&gt; indica che è una folder (non ha un padre)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IDparent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!= NULL =&gt; indica che è una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subfolder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mentre  «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IDfolder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» in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indica in quale cartella è contenuto il documento.</a:t>
            </a:r>
            <a:b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 VIENE GARANTITO CHE: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DOCUMENTI SIANO CONTENUTI SOLO NELLE SOTTOCARTELLE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SOTTOCARTELLE NON CONTENGANO ALTRE CARTELLE/SOTTOCARTELLE</a:t>
            </a:r>
          </a:p>
        </p:txBody>
      </p:sp>
    </p:spTree>
    <p:extLst>
      <p:ext uri="{BB962C8B-B14F-4D97-AF65-F5344CB8AC3E}">
        <p14:creationId xmlns:p14="http://schemas.microsoft.com/office/powerpoint/2010/main" val="13660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55485-764F-4F1D-90FD-49EC80EA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931" y="209697"/>
            <a:ext cx="4169735" cy="942680"/>
          </a:xfrm>
        </p:spPr>
        <p:txBody>
          <a:bodyPr/>
          <a:lstStyle/>
          <a:p>
            <a:pPr algn="ctr"/>
            <a:r>
              <a:rPr lang="it-IT" sz="4000" b="1" dirty="0">
                <a:latin typeface="Aparajita" panose="020B0604020202020204" pitchFamily="34" charset="0"/>
                <a:ea typeface="+mn-ea"/>
                <a:cs typeface="Aparajita" panose="020B0604020202020204" pitchFamily="34" charset="0"/>
              </a:rPr>
              <a:t>Vincoli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F096A9D-EDD3-49C7-89B2-DD2F626E220F}"/>
              </a:ext>
            </a:extLst>
          </p:cNvPr>
          <p:cNvSpPr txBox="1"/>
          <p:nvPr/>
        </p:nvSpPr>
        <p:spPr>
          <a:xfrm>
            <a:off x="887498" y="1604069"/>
            <a:ext cx="10760149" cy="32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Prima di inserire dati nel database bisogna verificare che:</a:t>
            </a:r>
          </a:p>
          <a:p>
            <a:pPr marL="342900" marR="0" lvl="0" indent="-34290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Il documento da inserire sia contenuto in una cartella padre con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IDparent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! = 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sottocartella da inserire sia figlia di una cartella con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IDparent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= NULL</a:t>
            </a:r>
          </a:p>
        </p:txBody>
      </p:sp>
    </p:spTree>
    <p:extLst>
      <p:ext uri="{BB962C8B-B14F-4D97-AF65-F5344CB8AC3E}">
        <p14:creationId xmlns:p14="http://schemas.microsoft.com/office/powerpoint/2010/main" val="418090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E7C147-A770-4857-830A-6B2C7D955577}"/>
              </a:ext>
            </a:extLst>
          </p:cNvPr>
          <p:cNvSpPr txBox="1"/>
          <p:nvPr/>
        </p:nvSpPr>
        <p:spPr>
          <a:xfrm>
            <a:off x="3044069" y="339634"/>
            <a:ext cx="6103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UPC" panose="02020603050405020304" pitchFamily="18" charset="-34"/>
                <a:ea typeface="+mn-ea"/>
                <a:cs typeface="AngsanaUPC" panose="02020603050405020304" pitchFamily="18" charset="-34"/>
              </a:rPr>
              <a:t>Estensione dei dati per il login</a:t>
            </a:r>
            <a:endParaRPr kumimoji="0" lang="it-IT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C6364D-4E44-4FD6-AA31-46DED73F769C}"/>
              </a:ext>
            </a:extLst>
          </p:cNvPr>
          <p:cNvSpPr txBox="1"/>
          <p:nvPr/>
        </p:nvSpPr>
        <p:spPr>
          <a:xfrm>
            <a:off x="6475710" y="2419556"/>
            <a:ext cx="5344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it-IT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poliDocCS</a:t>
            </a:r>
            <a:r>
              <a:rPr lang="it-IT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`.`user` (  `username` VARCHAR(50) NOT NULL ,  `email` VARCHAR(150) NOT NULL,  `password` VARCHAR(100) NOT NULL,  PRIMARY KEY (`username`));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34A7240-B160-442C-8D5E-97F2BC1F8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8" y="2037296"/>
            <a:ext cx="5687589" cy="23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6">
            <a:extLst>
              <a:ext uri="{FF2B5EF4-FFF2-40B4-BE49-F238E27FC236}">
                <a16:creationId xmlns:a16="http://schemas.microsoft.com/office/drawing/2014/main" id="{A5438723-7034-4B4A-99B2-A2CAAA7CB4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230" y="-200203"/>
            <a:ext cx="10515600" cy="129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lvl="0" algn="ctr">
              <a:buSzPts val="4400"/>
            </a:pPr>
            <a:r>
              <a:rPr lang="es-419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dei requisiti applicativi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20C1BE3-04A9-4345-A96B-EB1055F806C4}"/>
              </a:ext>
            </a:extLst>
          </p:cNvPr>
          <p:cNvSpPr txBox="1">
            <a:spLocks/>
          </p:cNvSpPr>
          <p:nvPr/>
        </p:nvSpPr>
        <p:spPr>
          <a:xfrm>
            <a:off x="776170" y="818701"/>
            <a:ext cx="10281690" cy="563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Un’applicazione web consente la gestione di cartelle, sottocartelle e documenti online. Una cartella ha un nome e una data di creazione e può contenere (solo) sottocartelle. Una sottocartella può contenere (solo) dei documenti. Un documento ha un nome, una data di creazione, un sommario e un tipo. Quando l’utente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accede all’applicazione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appare una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che contiene un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albero delle cartelle e delle sottocartella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Nell’HOME page l’utente può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selezionare una sottocartella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9748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accedere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9748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una pagina 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DOCUMENTI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che mostra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l’elenco dei documenti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 una sottocartella. Ogni documento in elenco ha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link: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9748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accedi 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9748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sposta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Quando l’utente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seleziona il link accedi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appare una pagina </a:t>
            </a:r>
            <a:r>
              <a:rPr lang="it-IT" sz="2200" dirty="0">
                <a:solidFill>
                  <a:prstClr val="black"/>
                </a:solidFill>
                <a:latin typeface="Calibri" panose="020F0502020204030204"/>
              </a:rPr>
              <a:t>DOCUMENTO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che mostra tutti i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dati del documento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selezionato. Quando l’utente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seleziona il link sposta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appare la HOME PAGE con l’albero delle cartelle e delle sottocartelle; in questo caso la pagina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mostra il messaggio 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“Stai spostando il documento X dalla sottocartella Y. Scegli la sottocartella di destinazione”, la sottocartella a cui appartiene il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documento da spostare NON è selezionabile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il suo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nome è evidenziato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(per esempio con un colore diverso). Quando l’utente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seleziona la sottocartella di destinazione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9748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documento è spostato 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dalla sottocartella di origine a quella di destinazione e appare la pagina DOCUMENTI che mostra il contenuto aggiornato della sottocartella di destinazione.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8DB6F2-3773-4FDD-834C-38ABDCFAFA9D}"/>
              </a:ext>
            </a:extLst>
          </p:cNvPr>
          <p:cNvSpPr txBox="1"/>
          <p:nvPr/>
        </p:nvSpPr>
        <p:spPr>
          <a:xfrm>
            <a:off x="792121" y="6188150"/>
            <a:ext cx="747468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173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Pages (views)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components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748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35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2785</Words>
  <Application>Microsoft Office PowerPoint</Application>
  <PresentationFormat>Widescreen</PresentationFormat>
  <Paragraphs>406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43" baseType="lpstr">
      <vt:lpstr>AngsanaUPC</vt:lpstr>
      <vt:lpstr>Aparajita</vt:lpstr>
      <vt:lpstr>Arial</vt:lpstr>
      <vt:lpstr>Calibri</vt:lpstr>
      <vt:lpstr>Calibri Light</vt:lpstr>
      <vt:lpstr>Calisto MT</vt:lpstr>
      <vt:lpstr>Courier New</vt:lpstr>
      <vt:lpstr>Times New Roman</vt:lpstr>
      <vt:lpstr>Wingdings</vt:lpstr>
      <vt:lpstr>Tema di Office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Vincoli </vt:lpstr>
      <vt:lpstr>Presentazione standard di PowerPoint</vt:lpstr>
      <vt:lpstr>Analisi dei requisiti applicativi</vt:lpstr>
      <vt:lpstr>Analisi dei requisiti applicativi (RIA)</vt:lpstr>
      <vt:lpstr>Estensione delle specifiche</vt:lpstr>
      <vt:lpstr>Application Design</vt:lpstr>
      <vt:lpstr>Application Design</vt:lpstr>
      <vt:lpstr>Eventi &amp; azioni (1)</vt:lpstr>
      <vt:lpstr>Eventi &amp; azioni (2)</vt:lpstr>
      <vt:lpstr>Servlets &amp; Controllori di eventi (1)</vt:lpstr>
      <vt:lpstr>Servlets &amp; Controllori di eventi (2)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Admin</dc:creator>
  <cp:lastModifiedBy>Stefano Del Tufo</cp:lastModifiedBy>
  <cp:revision>84</cp:revision>
  <dcterms:created xsi:type="dcterms:W3CDTF">2020-08-20T23:03:01Z</dcterms:created>
  <dcterms:modified xsi:type="dcterms:W3CDTF">2020-09-13T15:35:34Z</dcterms:modified>
</cp:coreProperties>
</file>