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92" r:id="rId2"/>
    <p:sldId id="393" r:id="rId3"/>
    <p:sldId id="394" r:id="rId4"/>
    <p:sldId id="396" r:id="rId5"/>
    <p:sldId id="397" r:id="rId6"/>
    <p:sldId id="395" r:id="rId7"/>
    <p:sldId id="398" r:id="rId8"/>
    <p:sldId id="399" r:id="rId9"/>
    <p:sldId id="400" r:id="rId10"/>
    <p:sldId id="401" r:id="rId11"/>
    <p:sldId id="402" r:id="rId12"/>
    <p:sldId id="403" r:id="rId13"/>
  </p:sldIdLst>
  <p:sldSz cx="9144000" cy="6858000" type="screen4x3"/>
  <p:notesSz cx="6858000" cy="9180513"/>
  <p:custDataLst>
    <p:tags r:id="rId16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i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i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i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i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i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i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i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i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i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30">
          <p15:clr>
            <a:srgbClr val="A4A3A4"/>
          </p15:clr>
        </p15:guide>
        <p15:guide id="2" pos="2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6699"/>
    <a:srgbClr val="FF33CC"/>
    <a:srgbClr val="003300"/>
    <a:srgbClr val="CCFF99"/>
    <a:srgbClr val="0000FF"/>
    <a:srgbClr val="FF00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101" d="100"/>
          <a:sy n="101" d="100"/>
        </p:scale>
        <p:origin x="-738" y="-96"/>
      </p:cViewPr>
      <p:guideLst>
        <p:guide orient="horz" pos="2430"/>
        <p:guide pos="2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312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58" tIns="0" rIns="18758" bIns="0" numCol="1" anchor="t" anchorCtr="0" compatLnSpc="1">
            <a:prstTxWarp prst="textNoShape">
              <a:avLst/>
            </a:prstTxWarp>
          </a:bodyPr>
          <a:lstStyle>
            <a:lvl1pPr algn="l" defTabSz="938213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58" tIns="0" rIns="18758" bIns="0" numCol="1" anchor="t" anchorCtr="0" compatLnSpc="1">
            <a:prstTxWarp prst="textNoShape">
              <a:avLst/>
            </a:prstTxWarp>
          </a:bodyPr>
          <a:lstStyle>
            <a:lvl1pPr algn="r" defTabSz="938213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93738"/>
            <a:ext cx="4573588" cy="34305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60863"/>
            <a:ext cx="5030787" cy="413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9" tIns="46896" rIns="92229" bIns="468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721725"/>
            <a:ext cx="2971801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58" tIns="0" rIns="18758" bIns="0" numCol="1" anchor="b" anchorCtr="0" compatLnSpc="1">
            <a:prstTxWarp prst="textNoShape">
              <a:avLst/>
            </a:prstTxWarp>
          </a:bodyPr>
          <a:lstStyle>
            <a:lvl1pPr algn="l" defTabSz="938213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58" tIns="0" rIns="18758" bIns="0" numCol="1" anchor="b" anchorCtr="0" compatLnSpc="1">
            <a:prstTxWarp prst="textNoShape">
              <a:avLst/>
            </a:prstTxWarp>
          </a:bodyPr>
          <a:lstStyle>
            <a:lvl1pPr algn="r" defTabSz="938213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312D305-9889-4116-A803-899D1B0D4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ChangeArrowheads="1"/>
          </p:cNvSpPr>
          <p:nvPr/>
        </p:nvSpPr>
        <p:spPr bwMode="gray">
          <a:xfrm>
            <a:off x="479425" y="1111250"/>
            <a:ext cx="8223250" cy="65088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01882" tIns="50941" rIns="101882" bIns="50941" anchor="ctr"/>
          <a:lstStyle/>
          <a:p>
            <a:pPr defTabSz="1019175" eaLnBrk="1" hangingPunct="1">
              <a:defRPr/>
            </a:pPr>
            <a:endParaRPr kumimoji="1" lang="en-US" sz="270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227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307013" y="6089650"/>
            <a:ext cx="12192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3810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set 4 -- </a:t>
            </a:r>
            <a:fld id="{67ACC9A4-2EBD-4AF5-9FF9-7F67EE80879E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936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257175"/>
            <a:ext cx="2054225" cy="5915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250" y="257175"/>
            <a:ext cx="6013450" cy="5915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307013" y="6089650"/>
            <a:ext cx="12192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3810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set 4 -- </a:t>
            </a:r>
            <a:fld id="{45AC59B6-DC1C-4418-8CB1-69F005B0AD20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31970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57175"/>
            <a:ext cx="822007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1975" y="1276350"/>
            <a:ext cx="3948113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276350"/>
            <a:ext cx="3948112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07013" y="6089650"/>
            <a:ext cx="12192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3810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set 4 -- </a:t>
            </a:r>
            <a:fld id="{9369F181-F456-446D-93B1-F1265F43CE21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3739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307013" y="6089650"/>
            <a:ext cx="12192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3810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A3C17E-56D9-4EA0-A5CD-F8A960E45FF3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360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307013" y="6089650"/>
            <a:ext cx="12192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3810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07A0AC-3D11-4955-9058-DC4E4C7FC598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120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1975" y="1276350"/>
            <a:ext cx="39481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276350"/>
            <a:ext cx="39481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A62CFB-9712-45C0-BB59-DF5BCAD54DA5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978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5307013" y="6089650"/>
            <a:ext cx="12192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3810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set 4 -- </a:t>
            </a:r>
            <a:fld id="{C3487C3C-8ABD-4F31-967A-A61AFA4D9606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4339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307013" y="6089650"/>
            <a:ext cx="12192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set 4 -- </a:t>
            </a:r>
            <a:fld id="{83EF9D15-4ADC-4282-86EC-1AA0B100049A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5862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5307013" y="6089650"/>
            <a:ext cx="12192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>
          <a:xfrm>
            <a:off x="3810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set 4 -- </a:t>
            </a:r>
            <a:fld id="{93842B01-58EF-4832-9A87-0B8A3C14A4AE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3853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07013" y="6089650"/>
            <a:ext cx="12192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3810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set 4 -- </a:t>
            </a:r>
            <a:fld id="{C252B223-96BF-438A-959A-853770755588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3248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07013" y="6089650"/>
            <a:ext cx="12192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3810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set 4 -- </a:t>
            </a:r>
            <a:fld id="{97EE0E92-568C-488A-A138-1F9EA38F4FEA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7372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276350"/>
            <a:ext cx="80486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257175"/>
            <a:ext cx="82200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172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21D0127-4960-4282-92DC-62A84F6C0B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74" name="Rectangle 50"/>
          <p:cNvSpPr>
            <a:spLocks noChangeArrowheads="1"/>
          </p:cNvSpPr>
          <p:nvPr/>
        </p:nvSpPr>
        <p:spPr bwMode="gray">
          <a:xfrm>
            <a:off x="660400" y="1035050"/>
            <a:ext cx="8223250" cy="65088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01882" tIns="50941" rIns="101882" bIns="50941" anchor="ctr"/>
          <a:lstStyle/>
          <a:p>
            <a:pPr defTabSz="1019175" eaLnBrk="1" hangingPunct="1">
              <a:defRPr/>
            </a:pPr>
            <a:endParaRPr kumimoji="1" lang="en-US" sz="270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6285721"/>
            <a:ext cx="2102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/>
              <a:t>CSE 530 EOSI Fall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folHlink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folHlink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folHlink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folHlink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q"/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v"/>
        <a:defRPr sz="2000">
          <a:solidFill>
            <a:schemeClr val="tx2"/>
          </a:solidFill>
          <a:latin typeface="+mn-lt"/>
        </a:defRPr>
      </a:lvl2pPr>
      <a:lvl3pPr marL="1141413" indent="-2841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Ø"/>
        <a:defRPr>
          <a:solidFill>
            <a:schemeClr val="tx2"/>
          </a:solidFill>
          <a:latin typeface="+mn-lt"/>
        </a:defRPr>
      </a:lvl3pPr>
      <a:lvl4pPr marL="1604963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ü"/>
        <a:defRPr i="1">
          <a:solidFill>
            <a:schemeClr val="tx2"/>
          </a:solidFill>
          <a:latin typeface="+mn-lt"/>
        </a:defRPr>
      </a:lvl4pPr>
      <a:lvl5pPr marL="1947863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</a:defRPr>
      </a:lvl5pPr>
      <a:lvl6pPr marL="2405063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</a:defRPr>
      </a:lvl6pPr>
      <a:lvl7pPr marL="2862263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</a:defRPr>
      </a:lvl7pPr>
      <a:lvl8pPr marL="3319463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</a:defRPr>
      </a:lvl8pPr>
      <a:lvl9pPr marL="3776663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8001000" cy="1143000"/>
          </a:xfrm>
        </p:spPr>
        <p:txBody>
          <a:bodyPr/>
          <a:lstStyle/>
          <a:p>
            <a:r>
              <a:rPr lang="en-US" i="1" dirty="0"/>
              <a:t>Linux </a:t>
            </a:r>
            <a:r>
              <a:rPr lang="en-US" i="1" dirty="0" err="1"/>
              <a:t>Tracepoint</a:t>
            </a:r>
            <a:r>
              <a:rPr lang="en-US" i="1" dirty="0"/>
              <a:t> and </a:t>
            </a:r>
            <a:r>
              <a:rPr lang="en-US" i="1" dirty="0" err="1"/>
              <a:t>Kprobe</a:t>
            </a:r>
            <a:endParaRPr lang="en-US" i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0" i="1"/>
              <a:t>Computer Science &amp; Engineering Department</a:t>
            </a:r>
            <a:br>
              <a:rPr lang="en-US" sz="1800" b="0" i="1"/>
            </a:br>
            <a:r>
              <a:rPr lang="en-US" sz="1800" b="0" i="1"/>
              <a:t>Arizona State University </a:t>
            </a:r>
            <a:br>
              <a:rPr lang="en-US" sz="1800" b="0" i="1"/>
            </a:br>
            <a:r>
              <a:rPr lang="en-US" sz="1800" b="0" i="1"/>
              <a:t>Tempe, AZ 85287</a:t>
            </a:r>
            <a:br>
              <a:rPr lang="en-US" sz="1800" b="0" i="1"/>
            </a:br>
            <a:endParaRPr lang="en-US" sz="1800" b="0" i="1"/>
          </a:p>
          <a:p>
            <a:r>
              <a:rPr lang="en-US" sz="1800" b="0" i="1"/>
              <a:t> Dr. Yann-Hang Lee</a:t>
            </a:r>
            <a:br>
              <a:rPr lang="en-US" sz="1800" b="0" i="1"/>
            </a:br>
            <a:r>
              <a:rPr lang="en-US" sz="1800" b="0" i="1"/>
              <a:t>yhlee@asu.edu</a:t>
            </a:r>
            <a:br>
              <a:rPr lang="en-US" sz="1800" b="0" i="1"/>
            </a:br>
            <a:r>
              <a:rPr lang="en-US" sz="1800" b="0" i="1"/>
              <a:t>(480) 727-7507</a:t>
            </a:r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err="1" smtClean="0"/>
              <a:t>Tracepoint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399" cy="5029200"/>
          </a:xfrm>
        </p:spPr>
        <p:txBody>
          <a:bodyPr/>
          <a:lstStyle/>
          <a:p>
            <a:r>
              <a:rPr lang="en-US" sz="2000" dirty="0" smtClean="0"/>
              <a:t>TRACE_EVENT is defined differently based on the .h file included</a:t>
            </a:r>
          </a:p>
          <a:p>
            <a:pPr lvl="1"/>
            <a:r>
              <a:rPr lang="en-US" sz="1600" dirty="0" smtClean="0"/>
              <a:t>in /include/</a:t>
            </a:r>
            <a:r>
              <a:rPr lang="en-US" sz="1600" dirty="0" err="1" smtClean="0"/>
              <a:t>linux</a:t>
            </a:r>
            <a:r>
              <a:rPr lang="en-US" sz="1600" dirty="0" smtClean="0"/>
              <a:t>/</a:t>
            </a:r>
            <a:r>
              <a:rPr lang="en-US" sz="1600" dirty="0" err="1" smtClean="0"/>
              <a:t>tracepoint.h</a:t>
            </a:r>
            <a:endParaRPr lang="en-US" sz="1600" dirty="0" smtClean="0"/>
          </a:p>
          <a:p>
            <a:pPr marL="457200" lvl="1" indent="0" defTabSz="62230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500" i="1" dirty="0" smtClean="0"/>
              <a:t>#</a:t>
            </a:r>
            <a:r>
              <a:rPr lang="en-US" sz="1500" i="1" dirty="0"/>
              <a:t>define TRACE_EVENT(name, proto, </a:t>
            </a:r>
            <a:r>
              <a:rPr lang="en-US" sz="1500" i="1" dirty="0" err="1"/>
              <a:t>args</a:t>
            </a:r>
            <a:r>
              <a:rPr lang="en-US" sz="1500" i="1" dirty="0"/>
              <a:t>, </a:t>
            </a:r>
            <a:r>
              <a:rPr lang="en-US" sz="1500" i="1" dirty="0" err="1"/>
              <a:t>struct</a:t>
            </a:r>
            <a:r>
              <a:rPr lang="en-US" sz="1500" i="1" dirty="0"/>
              <a:t>, assign, print)   \</a:t>
            </a:r>
          </a:p>
          <a:p>
            <a:pPr marL="457200" lvl="1" indent="0" defTabSz="622300">
              <a:buNone/>
            </a:pPr>
            <a:r>
              <a:rPr lang="en-US" sz="1500" i="1" dirty="0" smtClean="0"/>
              <a:t>			DECLARE_TRACE(name</a:t>
            </a:r>
            <a:r>
              <a:rPr lang="en-US" sz="1500" i="1" dirty="0"/>
              <a:t>, PARAMS(proto), PARAMS(</a:t>
            </a:r>
            <a:r>
              <a:rPr lang="en-US" sz="1500" i="1" dirty="0" err="1"/>
              <a:t>args</a:t>
            </a:r>
            <a:r>
              <a:rPr lang="en-US" sz="1500" i="1" dirty="0"/>
              <a:t>))</a:t>
            </a:r>
          </a:p>
          <a:p>
            <a:pPr lvl="1"/>
            <a:r>
              <a:rPr lang="en-US" sz="1600" dirty="0"/>
              <a:t>in /</a:t>
            </a:r>
            <a:r>
              <a:rPr lang="en-US" sz="1600" dirty="0" smtClean="0"/>
              <a:t>include/trace/</a:t>
            </a:r>
            <a:r>
              <a:rPr lang="en-US" sz="1600" dirty="0" err="1" smtClean="0"/>
              <a:t>ftrace.h</a:t>
            </a:r>
            <a:endParaRPr lang="en-US" sz="1600" dirty="0" smtClean="0"/>
          </a:p>
          <a:p>
            <a:pPr marL="457200" lvl="1" indent="0">
              <a:buNone/>
              <a:tabLst>
                <a:tab pos="1254125" algn="l"/>
              </a:tabLst>
            </a:pPr>
            <a:r>
              <a:rPr lang="en-US" sz="1600" dirty="0"/>
              <a:t>	</a:t>
            </a:r>
            <a:r>
              <a:rPr lang="en-US" sz="1500" i="1" dirty="0" smtClean="0"/>
              <a:t>#</a:t>
            </a:r>
            <a:r>
              <a:rPr lang="en-US" sz="1500" i="1" dirty="0" err="1"/>
              <a:t>undef</a:t>
            </a:r>
            <a:r>
              <a:rPr lang="en-US" sz="1500" i="1" dirty="0"/>
              <a:t> TRACE_EVENT</a:t>
            </a:r>
          </a:p>
          <a:p>
            <a:pPr marL="457200" lvl="1" indent="0" defTabSz="339725">
              <a:buNone/>
              <a:tabLst>
                <a:tab pos="1254125" algn="l"/>
              </a:tabLst>
            </a:pPr>
            <a:r>
              <a:rPr lang="en-US" sz="1500" i="1" dirty="0" smtClean="0"/>
              <a:t>	#</a:t>
            </a:r>
            <a:r>
              <a:rPr lang="en-US" sz="1500" i="1" dirty="0"/>
              <a:t>define TRACE_EVENT(name, proto, </a:t>
            </a:r>
            <a:r>
              <a:rPr lang="en-US" sz="1500" i="1" dirty="0" err="1"/>
              <a:t>args</a:t>
            </a:r>
            <a:r>
              <a:rPr lang="en-US" sz="1500" i="1" dirty="0"/>
              <a:t>, </a:t>
            </a:r>
            <a:r>
              <a:rPr lang="en-US" sz="1500" i="1" dirty="0" err="1"/>
              <a:t>tstruct</a:t>
            </a:r>
            <a:r>
              <a:rPr lang="en-US" sz="1500" i="1" dirty="0"/>
              <a:t>, assign, print) \</a:t>
            </a:r>
          </a:p>
          <a:p>
            <a:pPr marL="457200" lvl="1" indent="0" defTabSz="339725">
              <a:buNone/>
              <a:tabLst>
                <a:tab pos="1254125" algn="l"/>
                <a:tab pos="1885950" algn="l"/>
              </a:tabLst>
            </a:pPr>
            <a:r>
              <a:rPr lang="en-US" sz="1500" i="1" dirty="0" smtClean="0"/>
              <a:t>		DECLARE_EVENT_CLASS(name</a:t>
            </a:r>
            <a:r>
              <a:rPr lang="en-US" sz="1500" i="1" dirty="0"/>
              <a:t>,                              \</a:t>
            </a:r>
          </a:p>
          <a:p>
            <a:pPr marL="457200" lvl="1" indent="0" defTabSz="339725">
              <a:buNone/>
              <a:tabLst>
                <a:tab pos="1254125" algn="l"/>
              </a:tabLst>
            </a:pPr>
            <a:r>
              <a:rPr lang="en-US" sz="1500" i="1" dirty="0" smtClean="0"/>
              <a:t>						PARAMS(proto</a:t>
            </a:r>
            <a:r>
              <a:rPr lang="en-US" sz="1500" i="1" dirty="0"/>
              <a:t>),                    \</a:t>
            </a:r>
          </a:p>
          <a:p>
            <a:pPr marL="457200" lvl="1" indent="0" defTabSz="339725">
              <a:buNone/>
              <a:tabLst>
                <a:tab pos="1254125" algn="l"/>
              </a:tabLst>
            </a:pPr>
            <a:r>
              <a:rPr lang="en-US" sz="1500" i="1" dirty="0" smtClean="0"/>
              <a:t>						PARAMS(</a:t>
            </a:r>
            <a:r>
              <a:rPr lang="en-US" sz="1500" i="1" dirty="0" err="1" smtClean="0"/>
              <a:t>args</a:t>
            </a:r>
            <a:r>
              <a:rPr lang="en-US" sz="1500" i="1" dirty="0"/>
              <a:t>),                     \</a:t>
            </a:r>
          </a:p>
          <a:p>
            <a:pPr marL="457200" lvl="1" indent="0" defTabSz="339725">
              <a:buNone/>
              <a:tabLst>
                <a:tab pos="1254125" algn="l"/>
              </a:tabLst>
            </a:pPr>
            <a:r>
              <a:rPr lang="en-US" sz="1500" i="1" dirty="0" smtClean="0"/>
              <a:t>						PARAMS(</a:t>
            </a:r>
            <a:r>
              <a:rPr lang="en-US" sz="1500" i="1" dirty="0" err="1" smtClean="0"/>
              <a:t>tstruct</a:t>
            </a:r>
            <a:r>
              <a:rPr lang="en-US" sz="1500" i="1" dirty="0"/>
              <a:t>),                  \</a:t>
            </a:r>
          </a:p>
          <a:p>
            <a:pPr marL="457200" lvl="1" indent="0" defTabSz="339725">
              <a:buNone/>
              <a:tabLst>
                <a:tab pos="1254125" algn="l"/>
              </a:tabLst>
            </a:pPr>
            <a:r>
              <a:rPr lang="en-US" sz="1500" i="1" dirty="0" smtClean="0"/>
              <a:t>						PARAMS(assign</a:t>
            </a:r>
            <a:r>
              <a:rPr lang="en-US" sz="1500" i="1" dirty="0"/>
              <a:t>),                   \</a:t>
            </a:r>
          </a:p>
          <a:p>
            <a:pPr marL="457200" lvl="1" indent="0" defTabSz="339725">
              <a:buNone/>
              <a:tabLst>
                <a:tab pos="1254125" algn="l"/>
              </a:tabLst>
            </a:pPr>
            <a:r>
              <a:rPr lang="en-US" sz="1500" i="1" dirty="0" smtClean="0"/>
              <a:t>						PARAMS(print</a:t>
            </a:r>
            <a:r>
              <a:rPr lang="en-US" sz="1500" i="1" dirty="0"/>
              <a:t>));                   \</a:t>
            </a:r>
          </a:p>
          <a:p>
            <a:pPr marL="457200" lvl="1" indent="0" defTabSz="347663">
              <a:buNone/>
              <a:tabLst>
                <a:tab pos="1254125" algn="l"/>
                <a:tab pos="1885950" algn="l"/>
              </a:tabLst>
            </a:pPr>
            <a:r>
              <a:rPr lang="en-US" sz="1500" i="1" dirty="0" smtClean="0"/>
              <a:t>		DEFINE_EVENT(name</a:t>
            </a:r>
            <a:r>
              <a:rPr lang="en-US" sz="1500" i="1" dirty="0"/>
              <a:t>, name, PARAMS(proto), PARAMS(</a:t>
            </a:r>
            <a:r>
              <a:rPr lang="en-US" sz="1500" i="1" dirty="0" err="1"/>
              <a:t>args</a:t>
            </a:r>
            <a:r>
              <a:rPr lang="en-US" sz="1500" i="1" dirty="0" smtClean="0"/>
              <a:t>));</a:t>
            </a:r>
          </a:p>
          <a:p>
            <a:pPr lvl="1" defTabSz="347663">
              <a:tabLst>
                <a:tab pos="1254125" algn="l"/>
                <a:tab pos="1885950" algn="l"/>
              </a:tabLst>
            </a:pPr>
            <a:r>
              <a:rPr lang="en-US" sz="1500" i="1" dirty="0" smtClean="0"/>
              <a:t>in /include/trace/</a:t>
            </a:r>
            <a:r>
              <a:rPr lang="en-US" sz="1500" i="1" dirty="0" err="1" smtClean="0"/>
              <a:t>define_trace.h</a:t>
            </a:r>
            <a:endParaRPr lang="en-US" sz="1500" i="1" dirty="0" smtClean="0"/>
          </a:p>
          <a:p>
            <a:pPr marL="457200" lvl="1" indent="0" defTabSz="347663">
              <a:buNone/>
              <a:tabLst>
                <a:tab pos="1254125" algn="l"/>
                <a:tab pos="1885950" algn="l"/>
              </a:tabLst>
            </a:pPr>
            <a:r>
              <a:rPr lang="en-US" sz="1500" i="1" dirty="0"/>
              <a:t>	#</a:t>
            </a:r>
            <a:r>
              <a:rPr lang="en-US" sz="1500" i="1" dirty="0" err="1"/>
              <a:t>undef</a:t>
            </a:r>
            <a:r>
              <a:rPr lang="en-US" sz="1500" i="1" dirty="0"/>
              <a:t> TRACE_EVENT</a:t>
            </a:r>
          </a:p>
          <a:p>
            <a:pPr marL="457200" lvl="1" indent="0" defTabSz="347663">
              <a:buNone/>
              <a:tabLst>
                <a:tab pos="1254125" algn="l"/>
                <a:tab pos="1885950" algn="l"/>
              </a:tabLst>
            </a:pPr>
            <a:r>
              <a:rPr lang="en-US" sz="1500" i="1" dirty="0"/>
              <a:t> 	</a:t>
            </a:r>
            <a:r>
              <a:rPr lang="en-US" sz="1500" i="1" dirty="0" smtClean="0"/>
              <a:t>#define </a:t>
            </a:r>
            <a:r>
              <a:rPr lang="en-US" sz="1500" i="1" dirty="0"/>
              <a:t>TRACE_EVENT(name, proto, </a:t>
            </a:r>
            <a:r>
              <a:rPr lang="en-US" sz="1500" i="1" dirty="0" err="1"/>
              <a:t>args</a:t>
            </a:r>
            <a:r>
              <a:rPr lang="en-US" sz="1500" i="1" dirty="0"/>
              <a:t>, </a:t>
            </a:r>
            <a:r>
              <a:rPr lang="en-US" sz="1500" i="1" dirty="0" err="1"/>
              <a:t>tstruct</a:t>
            </a:r>
            <a:r>
              <a:rPr lang="en-US" sz="1500" i="1" dirty="0"/>
              <a:t>, assign, print)  \</a:t>
            </a:r>
          </a:p>
          <a:p>
            <a:pPr marL="457200" lvl="1" indent="0" defTabSz="347663">
              <a:buNone/>
              <a:tabLst>
                <a:tab pos="1254125" algn="l"/>
                <a:tab pos="1885950" algn="l"/>
              </a:tabLst>
            </a:pPr>
            <a:r>
              <a:rPr lang="en-US" sz="1500" i="1" dirty="0" smtClean="0"/>
              <a:t>		DEFINE_TRACE(name</a:t>
            </a:r>
            <a:r>
              <a:rPr lang="en-US" sz="1500" i="1" dirty="0"/>
              <a:t>)</a:t>
            </a:r>
            <a:endParaRPr lang="en-US" sz="15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3C17E-56D9-4EA0-A5CD-F8A960E45FF3}" type="slidenum">
              <a:rPr lang="en-US" smtClean="0"/>
              <a:pPr>
                <a:defRPr/>
              </a:pPr>
              <a:t>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023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err="1" smtClean="0"/>
              <a:t>Tracepoint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399" cy="5029200"/>
          </a:xfrm>
        </p:spPr>
        <p:txBody>
          <a:bodyPr/>
          <a:lstStyle/>
          <a:p>
            <a:r>
              <a:rPr lang="en-US" sz="2000" dirty="0" err="1" smtClean="0"/>
              <a:t>Tracepoint</a:t>
            </a:r>
            <a:r>
              <a:rPr lang="en-US" sz="2000" dirty="0" smtClean="0"/>
              <a:t> is to insert a function statically in source program</a:t>
            </a:r>
          </a:p>
          <a:p>
            <a:r>
              <a:rPr lang="en-US" sz="2000" dirty="0" smtClean="0"/>
              <a:t>Why the macro mechanism is adapted</a:t>
            </a:r>
          </a:p>
          <a:p>
            <a:pPr lvl="1"/>
            <a:r>
              <a:rPr lang="en-US" sz="1800" dirty="0"/>
              <a:t>too tedious </a:t>
            </a:r>
            <a:r>
              <a:rPr lang="en-US" sz="1800" dirty="0" smtClean="0"/>
              <a:t>to </a:t>
            </a:r>
            <a:r>
              <a:rPr lang="en-US" sz="1800" dirty="0"/>
              <a:t>create a callback for every </a:t>
            </a:r>
            <a:r>
              <a:rPr lang="en-US" sz="1800" dirty="0" err="1" smtClean="0"/>
              <a:t>tracepoint</a:t>
            </a:r>
            <a:endParaRPr lang="en-US" sz="1800" dirty="0" smtClean="0"/>
          </a:p>
          <a:p>
            <a:pPr lvl="1"/>
            <a:r>
              <a:rPr lang="en-US" sz="1800" dirty="0" smtClean="0"/>
              <a:t>automate the process that </a:t>
            </a:r>
            <a:r>
              <a:rPr lang="en-US" sz="1800" dirty="0" err="1" smtClean="0"/>
              <a:t>tracepoints</a:t>
            </a:r>
            <a:r>
              <a:rPr lang="en-US" sz="1800" dirty="0" smtClean="0"/>
              <a:t> are created, registered, and managed (enabled), as well as to connect to a tracer (e.g. </a:t>
            </a:r>
            <a:r>
              <a:rPr lang="en-US" sz="1800" dirty="0" err="1" smtClean="0"/>
              <a:t>Ftrace</a:t>
            </a:r>
            <a:r>
              <a:rPr lang="en-US" sz="1800" dirty="0" smtClean="0"/>
              <a:t>)</a:t>
            </a:r>
          </a:p>
          <a:p>
            <a:pPr marL="457200" lvl="1" indent="0">
              <a:buNone/>
            </a:pPr>
            <a:r>
              <a:rPr lang="en-US" sz="1800" dirty="0" smtClean="0"/>
              <a:t>	</a:t>
            </a:r>
            <a:r>
              <a:rPr lang="en-US" sz="1600" i="1" dirty="0" smtClean="0"/>
              <a:t># </a:t>
            </a:r>
            <a:r>
              <a:rPr lang="en-US" sz="1600" i="1" dirty="0"/>
              <a:t>ls /</a:t>
            </a:r>
            <a:r>
              <a:rPr lang="en-US" sz="1600" i="1" dirty="0" smtClean="0"/>
              <a:t>sys/kernel/debug/tracing/events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i="1" dirty="0" smtClean="0"/>
              <a:t>   	block   enable ext4 </a:t>
            </a:r>
            <a:r>
              <a:rPr lang="en-US" sz="1600" i="1" dirty="0" err="1" smtClean="0"/>
              <a:t>header_event</a:t>
            </a:r>
            <a:r>
              <a:rPr lang="en-US" sz="1600" i="1" dirty="0" smtClean="0"/>
              <a:t>  module  </a:t>
            </a:r>
            <a:r>
              <a:rPr lang="en-US" sz="1600" i="1" dirty="0" err="1"/>
              <a:t>sched</a:t>
            </a:r>
            <a:r>
              <a:rPr lang="en-US" sz="1600" i="1" dirty="0"/>
              <a:t>  </a:t>
            </a:r>
            <a:r>
              <a:rPr lang="en-US" sz="1600" i="1" dirty="0" err="1"/>
              <a:t>skb</a:t>
            </a:r>
            <a:r>
              <a:rPr lang="en-US" sz="1600" i="1" dirty="0"/>
              <a:t> </a:t>
            </a:r>
            <a:r>
              <a:rPr lang="en-US" sz="1600" i="1" dirty="0" smtClean="0"/>
              <a:t>timer</a:t>
            </a:r>
            <a:endParaRPr lang="en-US" sz="1600" i="1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i="1" dirty="0"/>
              <a:t>   </a:t>
            </a:r>
            <a:r>
              <a:rPr lang="en-US" sz="1600" i="1" dirty="0" smtClean="0"/>
              <a:t>	enable  </a:t>
            </a:r>
            <a:r>
              <a:rPr lang="en-US" sz="1600" i="1" dirty="0" err="1"/>
              <a:t>ftrace</a:t>
            </a:r>
            <a:r>
              <a:rPr lang="en-US" sz="1600" i="1" dirty="0"/>
              <a:t>  </a:t>
            </a:r>
            <a:r>
              <a:rPr lang="en-US" sz="1600" i="1" dirty="0" err="1"/>
              <a:t>header_page</a:t>
            </a:r>
            <a:r>
              <a:rPr lang="en-US" sz="1600" i="1" dirty="0"/>
              <a:t> </a:t>
            </a:r>
            <a:r>
              <a:rPr lang="en-US" sz="1600" i="1" dirty="0" err="1" smtClean="0"/>
              <a:t>irq</a:t>
            </a:r>
            <a:r>
              <a:rPr lang="en-US" sz="1600" i="1" dirty="0" smtClean="0"/>
              <a:t>  </a:t>
            </a:r>
            <a:r>
              <a:rPr lang="en-US" sz="1600" i="1" dirty="0" err="1" smtClean="0"/>
              <a:t>kmem</a:t>
            </a:r>
            <a:r>
              <a:rPr lang="en-US" sz="1600" i="1" dirty="0" smtClean="0"/>
              <a:t>  </a:t>
            </a:r>
            <a:r>
              <a:rPr lang="en-US" sz="1600" i="1" dirty="0"/>
              <a:t>power </a:t>
            </a:r>
            <a:r>
              <a:rPr lang="en-US" sz="1600" i="1" dirty="0" err="1" smtClean="0"/>
              <a:t>syscalls</a:t>
            </a:r>
            <a:r>
              <a:rPr lang="en-US" sz="1600" i="1" dirty="0" smtClean="0"/>
              <a:t>  </a:t>
            </a:r>
            <a:r>
              <a:rPr lang="en-US" sz="1600" i="1" dirty="0" err="1" smtClean="0"/>
              <a:t>workqueue</a:t>
            </a:r>
            <a:endParaRPr lang="en-US" sz="1600" i="1" dirty="0" smtClean="0"/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1600" i="1" dirty="0"/>
              <a:t>	# ls /</a:t>
            </a:r>
            <a:r>
              <a:rPr lang="en-US" sz="1600" i="1" dirty="0" smtClean="0"/>
              <a:t>sys/kernel/debug/tracing/events/</a:t>
            </a:r>
            <a:r>
              <a:rPr lang="en-US" sz="1600" i="1" dirty="0" err="1" smtClean="0"/>
              <a:t>sched</a:t>
            </a:r>
            <a:endParaRPr lang="en-US" sz="1600" i="1" dirty="0" smtClean="0"/>
          </a:p>
          <a:p>
            <a:pPr marL="457200" lvl="1" indent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1600" i="1" dirty="0"/>
              <a:t>	</a:t>
            </a:r>
            <a:r>
              <a:rPr lang="en-US" sz="1600" i="1" dirty="0" smtClean="0"/>
              <a:t>enable 			</a:t>
            </a:r>
            <a:r>
              <a:rPr lang="en-US" sz="1600" i="1" dirty="0" err="1" smtClean="0"/>
              <a:t>sched_process_exit</a:t>
            </a:r>
            <a:r>
              <a:rPr lang="en-US" sz="1600" i="1" dirty="0" smtClean="0"/>
              <a:t>  	</a:t>
            </a:r>
            <a:r>
              <a:rPr lang="en-US" sz="1600" i="1" dirty="0" err="1" smtClean="0"/>
              <a:t>sched_stat_wait</a:t>
            </a:r>
            <a:r>
              <a:rPr lang="en-US" sz="1600" i="1" dirty="0" smtClean="0"/>
              <a:t> </a:t>
            </a:r>
          </a:p>
          <a:p>
            <a:pPr marL="457200" lvl="1" indent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1600" i="1" dirty="0"/>
              <a:t>	</a:t>
            </a:r>
            <a:r>
              <a:rPr lang="en-US" sz="1600" i="1" dirty="0" smtClean="0"/>
              <a:t>filter 			</a:t>
            </a:r>
            <a:r>
              <a:rPr lang="en-US" sz="1600" i="1" dirty="0" err="1" smtClean="0"/>
              <a:t>sched_process_fork</a:t>
            </a:r>
            <a:r>
              <a:rPr lang="en-US" sz="1600" i="1" dirty="0" smtClean="0"/>
              <a:t> 	</a:t>
            </a:r>
            <a:r>
              <a:rPr lang="en-US" sz="1600" i="1" dirty="0" err="1" smtClean="0"/>
              <a:t>sched_stick_numa</a:t>
            </a:r>
            <a:r>
              <a:rPr lang="en-US" sz="1600" i="1" dirty="0" smtClean="0"/>
              <a:t> </a:t>
            </a:r>
          </a:p>
          <a:p>
            <a:pPr marL="457200" lvl="1" indent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1600" i="1" dirty="0"/>
              <a:t> </a:t>
            </a:r>
            <a:r>
              <a:rPr lang="en-US" sz="1600" i="1" dirty="0" smtClean="0"/>
              <a:t>	</a:t>
            </a:r>
            <a:r>
              <a:rPr lang="en-US" sz="1600" i="1" dirty="0" err="1" smtClean="0"/>
              <a:t>sched_kthread_stop</a:t>
            </a:r>
            <a:r>
              <a:rPr lang="en-US" sz="1600" i="1" dirty="0" smtClean="0"/>
              <a:t> 	</a:t>
            </a:r>
            <a:r>
              <a:rPr lang="en-US" sz="1600" i="1" dirty="0" err="1" smtClean="0"/>
              <a:t>sched_process_free</a:t>
            </a:r>
            <a:r>
              <a:rPr lang="en-US" sz="1600" i="1" dirty="0" smtClean="0"/>
              <a:t> 	</a:t>
            </a:r>
            <a:r>
              <a:rPr lang="en-US" sz="1600" i="1" dirty="0" err="1" smtClean="0"/>
              <a:t>sched_swap_numa</a:t>
            </a:r>
            <a:r>
              <a:rPr lang="en-US" sz="1600" i="1" dirty="0" smtClean="0"/>
              <a:t> 	</a:t>
            </a:r>
            <a:r>
              <a:rPr lang="en-US" sz="1600" i="1" dirty="0" err="1" smtClean="0"/>
              <a:t>sched_kthread_stop_ret</a:t>
            </a:r>
            <a:r>
              <a:rPr lang="en-US" sz="1600" i="1" dirty="0" smtClean="0"/>
              <a:t> 	</a:t>
            </a:r>
            <a:r>
              <a:rPr lang="en-US" sz="1600" i="1" dirty="0" err="1" smtClean="0"/>
              <a:t>sched_process_wait</a:t>
            </a:r>
            <a:r>
              <a:rPr lang="en-US" sz="1600" i="1" dirty="0" smtClean="0"/>
              <a:t> 	</a:t>
            </a:r>
            <a:r>
              <a:rPr lang="en-US" sz="1600" i="1" dirty="0" err="1" smtClean="0"/>
              <a:t>sched_switch</a:t>
            </a:r>
            <a:r>
              <a:rPr lang="en-US" sz="1600" i="1" dirty="0" smtClean="0"/>
              <a:t> </a:t>
            </a:r>
          </a:p>
          <a:p>
            <a:pPr marL="457200" lvl="1" indent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1600" i="1" dirty="0"/>
              <a:t>	</a:t>
            </a:r>
            <a:r>
              <a:rPr lang="en-US" sz="1600" i="1" dirty="0" err="1" smtClean="0"/>
              <a:t>sched_migrate_task</a:t>
            </a:r>
            <a:r>
              <a:rPr lang="en-US" sz="1600" i="1" dirty="0" smtClean="0"/>
              <a:t> 	</a:t>
            </a:r>
            <a:r>
              <a:rPr lang="en-US" sz="1600" i="1" dirty="0" err="1" smtClean="0"/>
              <a:t>sched_stat_blocked</a:t>
            </a:r>
            <a:r>
              <a:rPr lang="en-US" sz="1600" i="1" dirty="0" smtClean="0"/>
              <a:t> 	</a:t>
            </a:r>
            <a:r>
              <a:rPr lang="en-US" sz="1600" i="1" dirty="0" err="1" smtClean="0"/>
              <a:t>sched_wait_task</a:t>
            </a:r>
            <a:r>
              <a:rPr lang="en-US" sz="1600" i="1" dirty="0" smtClean="0"/>
              <a:t> </a:t>
            </a:r>
          </a:p>
          <a:p>
            <a:pPr marL="457200" lvl="1" indent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1600" i="1" dirty="0"/>
              <a:t>	</a:t>
            </a:r>
            <a:r>
              <a:rPr lang="en-US" sz="1600" i="1" dirty="0" err="1" smtClean="0"/>
              <a:t>sched_move_numa</a:t>
            </a:r>
            <a:r>
              <a:rPr lang="en-US" sz="1600" i="1" dirty="0" smtClean="0"/>
              <a:t> 	</a:t>
            </a:r>
            <a:r>
              <a:rPr lang="en-US" sz="1600" i="1" dirty="0" err="1" smtClean="0"/>
              <a:t>sched_stat_iowait</a:t>
            </a:r>
            <a:r>
              <a:rPr lang="en-US" sz="1600" i="1" dirty="0" smtClean="0"/>
              <a:t> 		</a:t>
            </a:r>
            <a:r>
              <a:rPr lang="en-US" sz="1600" i="1" dirty="0" err="1" smtClean="0"/>
              <a:t>sched_wakeup</a:t>
            </a:r>
            <a:r>
              <a:rPr lang="en-US" sz="1600" i="1" dirty="0" smtClean="0"/>
              <a:t> </a:t>
            </a:r>
          </a:p>
          <a:p>
            <a:pPr marL="457200" lvl="1" indent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1600" i="1" dirty="0"/>
              <a:t>	</a:t>
            </a:r>
            <a:r>
              <a:rPr lang="en-US" sz="1600" i="1" dirty="0" err="1" smtClean="0"/>
              <a:t>sched_pi_setprio</a:t>
            </a:r>
            <a:r>
              <a:rPr lang="en-US" sz="1600" i="1" dirty="0" smtClean="0"/>
              <a:t> 		</a:t>
            </a:r>
            <a:r>
              <a:rPr lang="en-US" sz="1600" i="1" dirty="0" err="1" smtClean="0"/>
              <a:t>sched_stat_runtime</a:t>
            </a:r>
            <a:r>
              <a:rPr lang="en-US" sz="1600" i="1" dirty="0" smtClean="0"/>
              <a:t> 	</a:t>
            </a:r>
            <a:r>
              <a:rPr lang="en-US" sz="1600" i="1" dirty="0" err="1" smtClean="0"/>
              <a:t>sched_wakeup_new</a:t>
            </a:r>
            <a:r>
              <a:rPr lang="en-US" sz="1600" i="1" dirty="0" smtClean="0"/>
              <a:t> </a:t>
            </a:r>
          </a:p>
          <a:p>
            <a:pPr marL="457200" lvl="1" indent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1600" i="1" dirty="0"/>
              <a:t>	</a:t>
            </a:r>
            <a:r>
              <a:rPr lang="en-US" sz="1600" i="1" dirty="0" err="1" smtClean="0"/>
              <a:t>sched_process_exec</a:t>
            </a:r>
            <a:r>
              <a:rPr lang="en-US" sz="1600" i="1" dirty="0" smtClean="0"/>
              <a:t> 	</a:t>
            </a:r>
            <a:r>
              <a:rPr lang="en-US" sz="1600" i="1" dirty="0" err="1" smtClean="0"/>
              <a:t>sched_stat_sleep</a:t>
            </a:r>
            <a:endParaRPr lang="en-US" sz="1600" i="1" dirty="0"/>
          </a:p>
          <a:p>
            <a:pPr marL="457200" lvl="1" indent="0">
              <a:buNone/>
            </a:pPr>
            <a:endParaRPr lang="en-US" sz="1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3C17E-56D9-4EA0-A5CD-F8A960E45FF3}" type="slidenum">
              <a:rPr lang="en-US" smtClean="0"/>
              <a:pPr>
                <a:defRPr/>
              </a:pPr>
              <a:t>10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525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– </a:t>
            </a:r>
            <a:r>
              <a:rPr lang="en-US" dirty="0" err="1" smtClean="0"/>
              <a:t>Sillymod-event.c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029200"/>
          </a:xfrm>
        </p:spPr>
        <p:txBody>
          <a:bodyPr/>
          <a:lstStyle/>
          <a:p>
            <a:r>
              <a:rPr lang="en-US" sz="2000" dirty="0" err="1" smtClean="0"/>
              <a:t>Tracepoint</a:t>
            </a:r>
            <a:r>
              <a:rPr lang="en-US" sz="2000" dirty="0" smtClean="0"/>
              <a:t> “</a:t>
            </a:r>
            <a:r>
              <a:rPr lang="en-US" sz="2000" dirty="0" err="1" smtClean="0"/>
              <a:t>trace_me_silly</a:t>
            </a:r>
            <a:r>
              <a:rPr lang="en-US" sz="2000" dirty="0" smtClean="0"/>
              <a:t>()” is </a:t>
            </a:r>
            <a:r>
              <a:rPr lang="en-US" sz="2000" dirty="0"/>
              <a:t>defined in </a:t>
            </a:r>
            <a:r>
              <a:rPr lang="en-US" sz="2000" dirty="0" err="1" smtClean="0"/>
              <a:t>silly_trace.h</a:t>
            </a:r>
            <a:r>
              <a:rPr lang="en-US" sz="2000" dirty="0" smtClean="0"/>
              <a:t> in which</a:t>
            </a:r>
          </a:p>
          <a:p>
            <a:pPr lvl="1"/>
            <a:r>
              <a:rPr lang="en-US" sz="1600" dirty="0" err="1" smtClean="0"/>
              <a:t>tracepoint.h</a:t>
            </a:r>
            <a:r>
              <a:rPr lang="en-US" sz="1600" dirty="0" smtClean="0"/>
              <a:t> is included to define TRACE_EVENT (</a:t>
            </a:r>
            <a:r>
              <a:rPr lang="en-US" sz="1600" dirty="0" err="1" smtClean="0"/>
              <a:t>me_silly</a:t>
            </a:r>
            <a:r>
              <a:rPr lang="en-US" sz="1600" dirty="0" smtClean="0"/>
              <a:t> …..)</a:t>
            </a:r>
          </a:p>
          <a:p>
            <a:pPr lvl="1"/>
            <a:r>
              <a:rPr lang="en-US" sz="1600" dirty="0" smtClean="0"/>
              <a:t>define </a:t>
            </a:r>
            <a:r>
              <a:rPr lang="en-US" sz="1600" i="1" dirty="0" smtClean="0"/>
              <a:t>TRACE_SYSTEM, TRACE_INCLUDE_PATH</a:t>
            </a:r>
            <a:r>
              <a:rPr lang="en-US" sz="1600" dirty="0" smtClean="0"/>
              <a:t>, and </a:t>
            </a:r>
            <a:r>
              <a:rPr lang="en-US" sz="1600" i="1" dirty="0" smtClean="0"/>
              <a:t>TRACE_INCLUDE_FILE</a:t>
            </a:r>
          </a:p>
          <a:p>
            <a:pPr lvl="1"/>
            <a:r>
              <a:rPr lang="en-US" sz="1600" dirty="0" err="1" smtClean="0"/>
              <a:t>define_trace.h</a:t>
            </a:r>
            <a:r>
              <a:rPr lang="en-US" sz="1600" dirty="0" smtClean="0"/>
              <a:t> is included </a:t>
            </a:r>
          </a:p>
          <a:p>
            <a:r>
              <a:rPr lang="en-US" sz="2000" dirty="0" smtClean="0"/>
              <a:t>In </a:t>
            </a:r>
            <a:r>
              <a:rPr lang="en-US" sz="2000" dirty="0" err="1" smtClean="0"/>
              <a:t>define_trace.h</a:t>
            </a:r>
            <a:r>
              <a:rPr lang="en-US" sz="2000" dirty="0" smtClean="0"/>
              <a:t>, </a:t>
            </a:r>
          </a:p>
          <a:p>
            <a:pPr lvl="1"/>
            <a:r>
              <a:rPr lang="en-US" sz="1600" dirty="0" smtClean="0"/>
              <a:t>TRACE_EVENT is redefined </a:t>
            </a:r>
          </a:p>
          <a:p>
            <a:pPr lvl="1"/>
            <a:r>
              <a:rPr lang="en-US" sz="1600" dirty="0" err="1"/>
              <a:t>s</a:t>
            </a:r>
            <a:r>
              <a:rPr lang="en-US" sz="1600" dirty="0" err="1" smtClean="0"/>
              <a:t>illy_trace.h</a:t>
            </a:r>
            <a:r>
              <a:rPr lang="en-US" sz="1600" dirty="0" smtClean="0"/>
              <a:t> is included </a:t>
            </a:r>
            <a:r>
              <a:rPr lang="en-US" sz="1600" dirty="0"/>
              <a:t>again  </a:t>
            </a:r>
            <a:r>
              <a:rPr lang="en-US" sz="1600" i="1" dirty="0" smtClean="0"/>
              <a:t>(#include TRACE_INCLUDE(TRACE_INCLUDE_FILE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/>
              <a:t>TRACE_EVENT (</a:t>
            </a:r>
            <a:r>
              <a:rPr lang="en-US" sz="1600" dirty="0" err="1"/>
              <a:t>me_silly</a:t>
            </a:r>
            <a:r>
              <a:rPr lang="en-US" sz="1600" dirty="0"/>
              <a:t> </a:t>
            </a:r>
            <a:r>
              <a:rPr lang="en-US" sz="1600" dirty="0" smtClean="0"/>
              <a:t>…..) leads to</a:t>
            </a:r>
          </a:p>
          <a:p>
            <a:pPr lvl="2"/>
            <a:r>
              <a:rPr lang="en-US" sz="1400" dirty="0" smtClean="0"/>
              <a:t>the declaration of “</a:t>
            </a:r>
            <a:r>
              <a:rPr lang="en-US" sz="1400" dirty="0" err="1" smtClean="0"/>
              <a:t>struct</a:t>
            </a:r>
            <a:r>
              <a:rPr lang="en-US" sz="1400" dirty="0" smtClean="0"/>
              <a:t> </a:t>
            </a:r>
            <a:r>
              <a:rPr lang="en-US" sz="1400" dirty="0" err="1"/>
              <a:t>tracepoint</a:t>
            </a:r>
            <a:r>
              <a:rPr lang="en-US" sz="1400" dirty="0"/>
              <a:t> __</a:t>
            </a:r>
            <a:r>
              <a:rPr lang="en-US" sz="1400" dirty="0" err="1" smtClean="0"/>
              <a:t>tracepointme_silly</a:t>
            </a:r>
            <a:r>
              <a:rPr lang="en-US" sz="1400" dirty="0" smtClean="0"/>
              <a:t>”</a:t>
            </a:r>
            <a:endParaRPr lang="en-US" sz="1400" dirty="0"/>
          </a:p>
          <a:p>
            <a:pPr lvl="2"/>
            <a:r>
              <a:rPr lang="en-US" sz="1400" dirty="0"/>
              <a:t>TRACE_INCLUDE(TRACE_INCLUDE_FILE) </a:t>
            </a:r>
            <a:r>
              <a:rPr lang="en-US" sz="1400" dirty="0" smtClean="0"/>
              <a:t>will </a:t>
            </a:r>
            <a:r>
              <a:rPr lang="en-US" sz="1400" dirty="0"/>
              <a:t>include the file that included </a:t>
            </a:r>
            <a:r>
              <a:rPr lang="en-US" sz="1400" dirty="0" smtClean="0"/>
              <a:t>it</a:t>
            </a:r>
          </a:p>
          <a:p>
            <a:pPr lvl="1"/>
            <a:r>
              <a:rPr lang="en-US" sz="1600" dirty="0" smtClean="0"/>
              <a:t>Then </a:t>
            </a:r>
            <a:r>
              <a:rPr lang="en-US" sz="1600" dirty="0" err="1" smtClean="0"/>
              <a:t>ftrace.h</a:t>
            </a:r>
            <a:r>
              <a:rPr lang="en-US" sz="1600" dirty="0" smtClean="0"/>
              <a:t> is included</a:t>
            </a:r>
          </a:p>
          <a:p>
            <a:pPr lvl="2"/>
            <a:r>
              <a:rPr lang="en-US" sz="1400" dirty="0" smtClean="0"/>
              <a:t>4 stages of macro expansion of </a:t>
            </a:r>
            <a:r>
              <a:rPr lang="en-US" sz="1400" dirty="0" err="1" smtClean="0"/>
              <a:t>silly_trace.h</a:t>
            </a:r>
            <a:endParaRPr lang="en-US" sz="1400" dirty="0" smtClean="0"/>
          </a:p>
          <a:p>
            <a:pPr lvl="2"/>
            <a:r>
              <a:rPr lang="en-US" sz="1400" dirty="0"/>
              <a:t>#include TRACE_INCLUDE(TRACE_INCLUDE_FILE</a:t>
            </a:r>
            <a:r>
              <a:rPr lang="en-US" sz="1400" dirty="0" smtClean="0"/>
              <a:t>)</a:t>
            </a:r>
          </a:p>
          <a:p>
            <a:pPr lvl="2"/>
            <a:r>
              <a:rPr lang="en-US" sz="1400" dirty="0" smtClean="0"/>
              <a:t>TRACE_EVENT is redefined again </a:t>
            </a:r>
          </a:p>
          <a:p>
            <a:pPr lvl="2"/>
            <a:endParaRPr lang="en-US" sz="1400" dirty="0" smtClean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3C17E-56D9-4EA0-A5CD-F8A960E45FF3}" type="slidenum">
              <a:rPr lang="en-US" smtClean="0"/>
              <a:pPr>
                <a:defRPr/>
              </a:pPr>
              <a:t>11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036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716" y="257175"/>
            <a:ext cx="8534400" cy="914400"/>
          </a:xfrm>
        </p:spPr>
        <p:txBody>
          <a:bodyPr/>
          <a:lstStyle/>
          <a:p>
            <a:r>
              <a:rPr lang="en-US" dirty="0"/>
              <a:t>Big Picture of Linux Probe and Trace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143000"/>
            <a:ext cx="8305800" cy="5029200"/>
          </a:xfrm>
        </p:spPr>
        <p:txBody>
          <a:bodyPr/>
          <a:lstStyle/>
          <a:p>
            <a:r>
              <a:rPr lang="en-US" sz="2000" dirty="0"/>
              <a:t>performance measurement, trace logs, debugging support (breakpoint, single step)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3C17E-56D9-4EA0-A5CD-F8A960E45FF3}" type="slidenum">
              <a:rPr lang="en-US" smtClean="0"/>
              <a:pPr>
                <a:defRPr/>
              </a:pPr>
              <a:t>1</a:t>
            </a:fld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44750" y="5869104"/>
            <a:ext cx="7906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http://events.linuxfoundation.org/sites/events/files/slides/LinuxConJapan2015-DynamicProbes.pdf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16" y="1869892"/>
            <a:ext cx="8534400" cy="399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24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Kprobe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382001" cy="5105400"/>
          </a:xfrm>
        </p:spPr>
        <p:txBody>
          <a:bodyPr/>
          <a:lstStyle/>
          <a:p>
            <a:r>
              <a:rPr lang="en-US" sz="2200" dirty="0" err="1"/>
              <a:t>Kprobes</a:t>
            </a:r>
            <a:r>
              <a:rPr lang="en-US" sz="2200" dirty="0"/>
              <a:t> - Dynamic event tracing in kernel</a:t>
            </a:r>
          </a:p>
          <a:p>
            <a:pPr lvl="1"/>
            <a:r>
              <a:rPr lang="en-US" sz="1800" dirty="0"/>
              <a:t>probes can be added or removed</a:t>
            </a:r>
          </a:p>
          <a:p>
            <a:r>
              <a:rPr lang="en-US" sz="2200" dirty="0"/>
              <a:t>Add a new trace event</a:t>
            </a:r>
          </a:p>
          <a:p>
            <a:pPr lvl="1"/>
            <a:r>
              <a:rPr lang="en-US" sz="1800" dirty="0" err="1"/>
              <a:t>register_kprobe</a:t>
            </a:r>
            <a:r>
              <a:rPr lang="en-US" sz="1800" dirty="0"/>
              <a:t>() specifies where the probe is </a:t>
            </a:r>
          </a:p>
          <a:p>
            <a:pPr marL="457200" lvl="1" indent="0" defTabSz="744538">
              <a:spcBef>
                <a:spcPts val="0"/>
              </a:spcBef>
              <a:buNone/>
            </a:pPr>
            <a:r>
              <a:rPr lang="en-US" sz="1800" dirty="0"/>
              <a:t>	to be inserted and what pre_ and post_</a:t>
            </a:r>
          </a:p>
          <a:p>
            <a:pPr marL="457200" lvl="1" indent="0" defTabSz="744538">
              <a:spcBef>
                <a:spcPts val="0"/>
              </a:spcBef>
              <a:buNone/>
            </a:pPr>
            <a:r>
              <a:rPr lang="en-US" sz="1800" dirty="0"/>
              <a:t>	handlers are to be called when the probe is hit.</a:t>
            </a:r>
          </a:p>
          <a:p>
            <a:pPr marL="1319213" lvl="3" indent="0">
              <a:buNone/>
            </a:pP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register_kprobe</a:t>
            </a:r>
            <a:r>
              <a:rPr lang="en-US" i="1" dirty="0"/>
              <a:t>(</a:t>
            </a:r>
            <a:r>
              <a:rPr lang="en-US" i="1" dirty="0" err="1"/>
              <a:t>struct</a:t>
            </a:r>
            <a:r>
              <a:rPr lang="en-US" i="1" dirty="0"/>
              <a:t> </a:t>
            </a:r>
            <a:r>
              <a:rPr lang="en-US" i="1" dirty="0" err="1"/>
              <a:t>kprobe</a:t>
            </a:r>
            <a:r>
              <a:rPr lang="en-US" i="1" dirty="0"/>
              <a:t> *p);</a:t>
            </a:r>
          </a:p>
          <a:p>
            <a:pPr marL="1319213" lvl="3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kprobe</a:t>
            </a:r>
            <a:r>
              <a:rPr lang="en-US" dirty="0"/>
              <a:t> – </a:t>
            </a:r>
          </a:p>
          <a:p>
            <a:pPr marL="1319213" lvl="3" indent="0">
              <a:buNone/>
            </a:pPr>
            <a:r>
              <a:rPr lang="en-US" dirty="0"/>
              <a:t>	</a:t>
            </a:r>
            <a:r>
              <a:rPr lang="en-US" dirty="0" err="1"/>
              <a:t>linux</a:t>
            </a:r>
            <a:r>
              <a:rPr lang="en-US" dirty="0"/>
              <a:t>/include/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kprobes.h</a:t>
            </a:r>
            <a:r>
              <a:rPr lang="en-US" dirty="0"/>
              <a:t>, line 73</a:t>
            </a:r>
            <a:endParaRPr lang="en-US" i="1" dirty="0"/>
          </a:p>
          <a:p>
            <a:pPr lvl="1"/>
            <a:r>
              <a:rPr lang="en-US" sz="1800" dirty="0" err="1"/>
              <a:t>unregister_kprobe</a:t>
            </a:r>
            <a:r>
              <a:rPr lang="en-US" sz="1800" dirty="0"/>
              <a:t>()</a:t>
            </a:r>
          </a:p>
          <a:p>
            <a:pPr lvl="1"/>
            <a:r>
              <a:rPr lang="en-US" sz="1800" dirty="0"/>
              <a:t>where -- function entry (symbol) + offset / function return </a:t>
            </a:r>
          </a:p>
          <a:p>
            <a:pPr lvl="1"/>
            <a:r>
              <a:rPr lang="en-US" sz="1800" dirty="0"/>
              <a:t>handler can fetch various registers/memory/symbols – dereferencing (resolving pointer) is supported</a:t>
            </a:r>
          </a:p>
          <a:p>
            <a:r>
              <a:rPr lang="en-US" sz="2200" dirty="0"/>
              <a:t>To enable </a:t>
            </a:r>
            <a:r>
              <a:rPr lang="en-US" sz="2200" dirty="0" err="1"/>
              <a:t>kprobe</a:t>
            </a:r>
            <a:endParaRPr lang="en-US" sz="2200" dirty="0"/>
          </a:p>
          <a:p>
            <a:pPr lvl="1"/>
            <a:r>
              <a:rPr lang="en-US" sz="1800" dirty="0"/>
              <a:t>CONFIG_KPROBES=y and CONFIG_KALLSYMS=y or CONFIG_KALLSYMS_ALL=y</a:t>
            </a:r>
          </a:p>
          <a:p>
            <a:pPr lvl="1"/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3C17E-56D9-4EA0-A5CD-F8A960E45FF3}" type="slidenum">
              <a:rPr lang="en-US" smtClean="0"/>
              <a:pPr>
                <a:defRPr/>
              </a:pPr>
              <a:t>2</a:t>
            </a:fld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84" y="1600200"/>
            <a:ext cx="3009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25146" y="4078304"/>
            <a:ext cx="2379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(https://lwn.net/Articles/132196/)</a:t>
            </a:r>
          </a:p>
        </p:txBody>
      </p:sp>
    </p:spTree>
    <p:extLst>
      <p:ext uri="{BB962C8B-B14F-4D97-AF65-F5344CB8AC3E}">
        <p14:creationId xmlns:p14="http://schemas.microsoft.com/office/powerpoint/2010/main" val="162411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Kprobe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143000"/>
            <a:ext cx="8305800" cy="5029200"/>
          </a:xfrm>
        </p:spPr>
        <p:txBody>
          <a:bodyPr/>
          <a:lstStyle/>
          <a:p>
            <a:r>
              <a:rPr lang="en-US" dirty="0"/>
              <a:t>uses a breakpoint and a single-step on copied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3C17E-56D9-4EA0-A5CD-F8A960E45FF3}" type="slidenum">
              <a:rPr lang="en-US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98" y="1676400"/>
            <a:ext cx="8885237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4864" y="1676400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Preparing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171" y="3428583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Running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750" y="5869104"/>
            <a:ext cx="7906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http://events.linuxfoundation.org/sites/events/files/slides/LinuxConJapan2015-DynamicProbes.pdf</a:t>
            </a:r>
          </a:p>
        </p:txBody>
      </p:sp>
    </p:spTree>
    <p:extLst>
      <p:ext uri="{BB962C8B-B14F-4D97-AF65-F5344CB8AC3E}">
        <p14:creationId xmlns:p14="http://schemas.microsoft.com/office/powerpoint/2010/main" val="20346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Kprobe</a:t>
            </a:r>
            <a:r>
              <a:rPr lang="en-US" dirty="0"/>
              <a:t>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143000"/>
            <a:ext cx="8305800" cy="5029200"/>
          </a:xfrm>
        </p:spPr>
        <p:txBody>
          <a:bodyPr/>
          <a:lstStyle/>
          <a:p>
            <a:r>
              <a:rPr lang="en-US" sz="2000" dirty="0" err="1"/>
              <a:t>Kprobes</a:t>
            </a:r>
            <a:r>
              <a:rPr lang="en-US" sz="2000" dirty="0"/>
              <a:t> can be installed anywhere in the kernel, including ISR</a:t>
            </a:r>
          </a:p>
          <a:p>
            <a:pPr lvl="1"/>
            <a:r>
              <a:rPr lang="en-US" sz="1800" dirty="0"/>
              <a:t>allow multiple probes at the same address</a:t>
            </a:r>
          </a:p>
          <a:p>
            <a:pPr lvl="1"/>
            <a:r>
              <a:rPr lang="en-US" sz="1800" dirty="0"/>
              <a:t>multiple handlers (or multiple instances of the same handler) may run concurrently on different CPUs.</a:t>
            </a:r>
          </a:p>
          <a:p>
            <a:pPr lvl="1"/>
            <a:r>
              <a:rPr lang="en-US" sz="1800" dirty="0"/>
              <a:t>registered </a:t>
            </a:r>
            <a:r>
              <a:rPr lang="en-US" sz="1800" dirty="0" err="1"/>
              <a:t>kprobes</a:t>
            </a:r>
            <a:r>
              <a:rPr lang="en-US" sz="1800" dirty="0"/>
              <a:t> are visible under the /sys/kernel/debug/</a:t>
            </a:r>
            <a:r>
              <a:rPr lang="en-US" sz="1800" dirty="0" err="1"/>
              <a:t>kprobes</a:t>
            </a:r>
            <a:r>
              <a:rPr lang="en-US" sz="1800" dirty="0"/>
              <a:t>/ directory</a:t>
            </a:r>
          </a:p>
          <a:p>
            <a:pPr lvl="1"/>
            <a:r>
              <a:rPr lang="en-US" sz="1800" dirty="0"/>
              <a:t>when registered, probes are saved in a hash table hashed by the address of the probe</a:t>
            </a:r>
          </a:p>
          <a:p>
            <a:pPr lvl="1"/>
            <a:r>
              <a:rPr lang="en-US" sz="1800" dirty="0"/>
              <a:t>Hash table can be locked using </a:t>
            </a:r>
            <a:r>
              <a:rPr lang="en-US" sz="1800" dirty="0" err="1"/>
              <a:t>kprobe_lock</a:t>
            </a:r>
            <a:r>
              <a:rPr lang="en-US" sz="1800" dirty="0"/>
              <a:t> (a spinlock)</a:t>
            </a:r>
          </a:p>
          <a:p>
            <a:r>
              <a:rPr lang="en-US" sz="2000" dirty="0" err="1"/>
              <a:t>Kprobes</a:t>
            </a:r>
            <a:r>
              <a:rPr lang="en-US" sz="2000" dirty="0"/>
              <a:t> cannot probe itself</a:t>
            </a:r>
          </a:p>
          <a:p>
            <a:pPr lvl="1"/>
            <a:r>
              <a:rPr lang="en-US" sz="1800" dirty="0"/>
              <a:t>use a blacklist to prevent recursive traps</a:t>
            </a:r>
          </a:p>
          <a:p>
            <a:r>
              <a:rPr lang="en-US" sz="2000" dirty="0"/>
              <a:t>Probe handlers are run with preemption disabled.  </a:t>
            </a:r>
          </a:p>
          <a:p>
            <a:pPr lvl="1"/>
            <a:r>
              <a:rPr lang="en-US" sz="1800" dirty="0"/>
              <a:t>Depending on the architecture and optimization state, handlers may also run with interrupts disabled (not on x86/x86-64).  </a:t>
            </a:r>
          </a:p>
          <a:p>
            <a:pPr lvl="1"/>
            <a:r>
              <a:rPr lang="en-US" sz="1800" dirty="0"/>
              <a:t>In any case, should not yield the CPU (e.g., by attempting to acquire a semaphore).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3C17E-56D9-4EA0-A5CD-F8A960E45FF3}" type="slidenum">
              <a:rPr lang="en-US" smtClean="0"/>
              <a:pPr>
                <a:defRPr/>
              </a:pPr>
              <a:t>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019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err="1"/>
              <a:t>Kprobe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3C17E-56D9-4EA0-A5CD-F8A960E45FF3}" type="slidenum">
              <a:rPr lang="en-US" smtClean="0"/>
              <a:pPr>
                <a:defRPr/>
              </a:pPr>
              <a:t>5</a:t>
            </a:fld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461963" algn="l"/>
              </a:tabLst>
            </a:pPr>
            <a:r>
              <a:rPr lang="en-US" dirty="0"/>
              <a:t>#include &lt;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kernel.h</a:t>
            </a:r>
            <a:r>
              <a:rPr lang="en-US" dirty="0"/>
              <a:t>&gt;</a:t>
            </a:r>
          </a:p>
          <a:p>
            <a:pPr algn="l">
              <a:tabLst>
                <a:tab pos="461963" algn="l"/>
              </a:tabLst>
            </a:pPr>
            <a:r>
              <a:rPr lang="en-US" dirty="0"/>
              <a:t>#include &lt;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module.h</a:t>
            </a:r>
            <a:r>
              <a:rPr lang="en-US" dirty="0"/>
              <a:t>&gt;</a:t>
            </a:r>
          </a:p>
          <a:p>
            <a:pPr algn="l">
              <a:tabLst>
                <a:tab pos="461963" algn="l"/>
              </a:tabLst>
            </a:pPr>
            <a:r>
              <a:rPr lang="en-US" dirty="0"/>
              <a:t>#include &lt;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kprobes.h</a:t>
            </a:r>
            <a:r>
              <a:rPr lang="en-US" dirty="0"/>
              <a:t>&gt;</a:t>
            </a:r>
          </a:p>
          <a:p>
            <a:pPr algn="l">
              <a:tabLst>
                <a:tab pos="461963" algn="l"/>
              </a:tabLst>
            </a:pPr>
            <a:endParaRPr lang="en-US" sz="900" dirty="0"/>
          </a:p>
          <a:p>
            <a:pPr algn="l">
              <a:tabLst>
                <a:tab pos="461963" algn="l"/>
              </a:tabLst>
            </a:pPr>
            <a:r>
              <a:rPr lang="en-US" dirty="0"/>
              <a:t>static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kprobe</a:t>
            </a:r>
            <a:r>
              <a:rPr lang="en-US" dirty="0"/>
              <a:t> </a:t>
            </a:r>
            <a:r>
              <a:rPr lang="en-US" dirty="0" err="1"/>
              <a:t>kp</a:t>
            </a:r>
            <a:r>
              <a:rPr lang="en-US" dirty="0"/>
              <a:t> = {	/* need to allocate a </a:t>
            </a:r>
            <a:r>
              <a:rPr lang="en-US" dirty="0" err="1"/>
              <a:t>kprobe</a:t>
            </a:r>
            <a:r>
              <a:rPr lang="en-US" dirty="0"/>
              <a:t> structure */</a:t>
            </a:r>
          </a:p>
          <a:p>
            <a:pPr algn="l">
              <a:tabLst>
                <a:tab pos="461963" algn="l"/>
              </a:tabLst>
            </a:pPr>
            <a:r>
              <a:rPr lang="en-US" dirty="0"/>
              <a:t>	.</a:t>
            </a:r>
            <a:r>
              <a:rPr lang="en-US" dirty="0" err="1"/>
              <a:t>symbol_name</a:t>
            </a:r>
            <a:r>
              <a:rPr lang="en-US" dirty="0"/>
              <a:t>	= "</a:t>
            </a:r>
            <a:r>
              <a:rPr lang="en-US" dirty="0" err="1"/>
              <a:t>do_fork</a:t>
            </a:r>
            <a:r>
              <a:rPr lang="en-US" dirty="0"/>
              <a:t>", };</a:t>
            </a:r>
          </a:p>
          <a:p>
            <a:pPr algn="l">
              <a:tabLst>
                <a:tab pos="461963" algn="l"/>
              </a:tabLst>
            </a:pPr>
            <a:endParaRPr lang="en-US" dirty="0"/>
          </a:p>
          <a:p>
            <a:pPr algn="l">
              <a:tabLst>
                <a:tab pos="461963" algn="l"/>
              </a:tabLst>
            </a:pP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handler_pre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kprobe</a:t>
            </a:r>
            <a:r>
              <a:rPr lang="en-US" dirty="0"/>
              <a:t> *p,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pt_regs</a:t>
            </a:r>
            <a:r>
              <a:rPr lang="en-US" dirty="0"/>
              <a:t> *</a:t>
            </a:r>
            <a:r>
              <a:rPr lang="en-US" dirty="0" err="1"/>
              <a:t>regs</a:t>
            </a:r>
            <a:r>
              <a:rPr lang="en-US" dirty="0"/>
              <a:t>)</a:t>
            </a:r>
          </a:p>
          <a:p>
            <a:pPr algn="l">
              <a:tabLst>
                <a:tab pos="461963" algn="l"/>
              </a:tabLst>
            </a:pPr>
            <a:r>
              <a:rPr lang="en-US" dirty="0"/>
              <a:t>{	</a:t>
            </a:r>
            <a:r>
              <a:rPr lang="en-US" dirty="0" err="1"/>
              <a:t>printk</a:t>
            </a:r>
            <a:r>
              <a:rPr lang="en-US" dirty="0"/>
              <a:t>(KERN_INFO "</a:t>
            </a:r>
            <a:r>
              <a:rPr lang="en-US" dirty="0" err="1"/>
              <a:t>pre_handler</a:t>
            </a:r>
            <a:r>
              <a:rPr lang="en-US" dirty="0"/>
              <a:t>: p-&gt;</a:t>
            </a:r>
            <a:r>
              <a:rPr lang="en-US" dirty="0" err="1"/>
              <a:t>addr</a:t>
            </a:r>
            <a:r>
              <a:rPr lang="en-US" dirty="0"/>
              <a:t> = 0x%p, </a:t>
            </a:r>
            <a:r>
              <a:rPr lang="en-US" dirty="0" err="1"/>
              <a:t>ip</a:t>
            </a:r>
            <a:r>
              <a:rPr lang="en-US" dirty="0"/>
              <a:t> = %lx,"</a:t>
            </a:r>
          </a:p>
          <a:p>
            <a:pPr algn="l">
              <a:tabLst>
                <a:tab pos="461963" algn="l"/>
              </a:tabLst>
            </a:pPr>
            <a:r>
              <a:rPr lang="en-US" dirty="0"/>
              <a:t>			" flags = 0x%lx\n", p-&gt;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regs</a:t>
            </a:r>
            <a:r>
              <a:rPr lang="en-US" dirty="0"/>
              <a:t>-&gt;</a:t>
            </a:r>
            <a:r>
              <a:rPr lang="en-US" dirty="0" err="1"/>
              <a:t>ip</a:t>
            </a:r>
            <a:r>
              <a:rPr lang="en-US" dirty="0"/>
              <a:t>, </a:t>
            </a:r>
            <a:r>
              <a:rPr lang="en-US" dirty="0" err="1"/>
              <a:t>regs</a:t>
            </a:r>
            <a:r>
              <a:rPr lang="en-US" dirty="0"/>
              <a:t>-&gt;flags); 	</a:t>
            </a:r>
          </a:p>
          <a:p>
            <a:pPr algn="l">
              <a:tabLst>
                <a:tab pos="461963" algn="l"/>
              </a:tabLst>
            </a:pPr>
            <a:r>
              <a:rPr lang="en-US" dirty="0"/>
              <a:t>}</a:t>
            </a:r>
          </a:p>
          <a:p>
            <a:pPr algn="l">
              <a:tabLst>
                <a:tab pos="461963" algn="l"/>
              </a:tabLst>
            </a:pP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kprobe_init</a:t>
            </a:r>
            <a:r>
              <a:rPr lang="en-US" dirty="0"/>
              <a:t>(void)</a:t>
            </a:r>
          </a:p>
          <a:p>
            <a:pPr algn="l">
              <a:tabLst>
                <a:tab pos="461963" algn="l"/>
              </a:tabLst>
            </a:pPr>
            <a:r>
              <a:rPr lang="en-US" dirty="0"/>
              <a:t>{	</a:t>
            </a:r>
            <a:r>
              <a:rPr lang="en-US" dirty="0" err="1"/>
              <a:t>int</a:t>
            </a:r>
            <a:r>
              <a:rPr lang="en-US" dirty="0"/>
              <a:t> ret;</a:t>
            </a:r>
          </a:p>
          <a:p>
            <a:pPr algn="l">
              <a:tabLst>
                <a:tab pos="461963" algn="l"/>
              </a:tabLst>
            </a:pPr>
            <a:r>
              <a:rPr lang="en-US" dirty="0"/>
              <a:t>	</a:t>
            </a:r>
            <a:r>
              <a:rPr lang="en-US" dirty="0" err="1"/>
              <a:t>kp.pre_handler</a:t>
            </a:r>
            <a:r>
              <a:rPr lang="en-US" dirty="0"/>
              <a:t> = </a:t>
            </a:r>
            <a:r>
              <a:rPr lang="en-US" dirty="0" err="1"/>
              <a:t>handler_pre</a:t>
            </a:r>
            <a:r>
              <a:rPr lang="en-US" dirty="0"/>
              <a:t>;     </a:t>
            </a:r>
            <a:r>
              <a:rPr lang="en-US" dirty="0" err="1"/>
              <a:t>kp.post_handler</a:t>
            </a:r>
            <a:r>
              <a:rPr lang="en-US" dirty="0"/>
              <a:t> = </a:t>
            </a:r>
            <a:r>
              <a:rPr lang="en-US" dirty="0" err="1"/>
              <a:t>handler_post</a:t>
            </a:r>
            <a:r>
              <a:rPr lang="en-US" dirty="0"/>
              <a:t>;  </a:t>
            </a:r>
            <a:r>
              <a:rPr lang="en-US" dirty="0" err="1"/>
              <a:t>kp.fault_handler</a:t>
            </a:r>
            <a:r>
              <a:rPr lang="en-US" dirty="0"/>
              <a:t> = </a:t>
            </a:r>
            <a:r>
              <a:rPr lang="en-US" dirty="0" err="1"/>
              <a:t>handler_fault</a:t>
            </a:r>
            <a:r>
              <a:rPr lang="en-US" dirty="0"/>
              <a:t>;</a:t>
            </a:r>
          </a:p>
          <a:p>
            <a:pPr algn="l">
              <a:tabLst>
                <a:tab pos="461963" algn="l"/>
              </a:tabLst>
            </a:pPr>
            <a:endParaRPr lang="en-US" dirty="0"/>
          </a:p>
          <a:p>
            <a:pPr algn="l">
              <a:tabLst>
                <a:tab pos="461963" algn="l"/>
              </a:tabLst>
            </a:pPr>
            <a:r>
              <a:rPr lang="en-US" dirty="0"/>
              <a:t>	ret = </a:t>
            </a:r>
            <a:r>
              <a:rPr lang="en-US" dirty="0" err="1"/>
              <a:t>register_kprobe</a:t>
            </a:r>
            <a:r>
              <a:rPr lang="en-US" dirty="0"/>
              <a:t>(&amp;</a:t>
            </a:r>
            <a:r>
              <a:rPr lang="en-US" dirty="0" err="1"/>
              <a:t>kp</a:t>
            </a:r>
            <a:r>
              <a:rPr lang="en-US" dirty="0"/>
              <a:t>);</a:t>
            </a:r>
          </a:p>
          <a:p>
            <a:pPr algn="l">
              <a:tabLst>
                <a:tab pos="461963" algn="l"/>
              </a:tabLst>
            </a:pPr>
            <a:r>
              <a:rPr lang="en-US" dirty="0"/>
              <a:t>	if (ret &lt; 0) {</a:t>
            </a:r>
          </a:p>
          <a:p>
            <a:pPr algn="l">
              <a:tabLst>
                <a:tab pos="461963" algn="l"/>
              </a:tabLst>
            </a:pPr>
            <a:r>
              <a:rPr lang="en-US" dirty="0"/>
              <a:t>		</a:t>
            </a:r>
            <a:r>
              <a:rPr lang="en-US" dirty="0" err="1"/>
              <a:t>printk</a:t>
            </a:r>
            <a:r>
              <a:rPr lang="en-US" dirty="0"/>
              <a:t>(KERN_INFO "</a:t>
            </a:r>
            <a:r>
              <a:rPr lang="en-US" dirty="0" err="1"/>
              <a:t>register_kprobe</a:t>
            </a:r>
            <a:r>
              <a:rPr lang="en-US" dirty="0"/>
              <a:t> failed, returned %d\n", ret);  return ret;</a:t>
            </a:r>
          </a:p>
          <a:p>
            <a:pPr algn="l">
              <a:tabLst>
                <a:tab pos="461963" algn="l"/>
              </a:tabLst>
            </a:pPr>
            <a:r>
              <a:rPr lang="en-US" dirty="0"/>
              <a:t>	}</a:t>
            </a:r>
          </a:p>
          <a:p>
            <a:pPr algn="l">
              <a:tabLst>
                <a:tab pos="461963" algn="l"/>
              </a:tabLst>
            </a:pPr>
            <a:r>
              <a:rPr lang="en-US" dirty="0"/>
              <a:t>	</a:t>
            </a:r>
            <a:r>
              <a:rPr lang="en-US" dirty="0" err="1"/>
              <a:t>printk</a:t>
            </a:r>
            <a:r>
              <a:rPr lang="en-US" dirty="0"/>
              <a:t>(KERN_INFO "Planted </a:t>
            </a:r>
            <a:r>
              <a:rPr lang="en-US" dirty="0" err="1"/>
              <a:t>kprobe</a:t>
            </a:r>
            <a:r>
              <a:rPr lang="en-US" dirty="0"/>
              <a:t> at %p\n", </a:t>
            </a:r>
            <a:r>
              <a:rPr lang="en-US" dirty="0" err="1"/>
              <a:t>kp.addr</a:t>
            </a:r>
            <a:r>
              <a:rPr lang="en-US" dirty="0"/>
              <a:t>);   return 0;</a:t>
            </a:r>
          </a:p>
          <a:p>
            <a:pPr algn="l">
              <a:tabLst>
                <a:tab pos="461963" algn="l"/>
              </a:tabLst>
            </a:pPr>
            <a:r>
              <a:rPr lang="en-US" dirty="0"/>
              <a:t>}</a:t>
            </a:r>
          </a:p>
          <a:p>
            <a:pPr algn="l">
              <a:tabLst>
                <a:tab pos="461963" algn="l"/>
              </a:tabLst>
            </a:pPr>
            <a:r>
              <a:rPr lang="en-US" dirty="0"/>
              <a:t>static void __exit </a:t>
            </a:r>
            <a:r>
              <a:rPr lang="en-US" dirty="0" err="1"/>
              <a:t>kprobe_exit</a:t>
            </a:r>
            <a:r>
              <a:rPr lang="en-US" dirty="0"/>
              <a:t>(void)</a:t>
            </a:r>
          </a:p>
          <a:p>
            <a:pPr algn="l">
              <a:tabLst>
                <a:tab pos="461963" algn="l"/>
              </a:tabLst>
            </a:pPr>
            <a:r>
              <a:rPr lang="en-US" dirty="0"/>
              <a:t>{	</a:t>
            </a:r>
            <a:r>
              <a:rPr lang="en-US" dirty="0" err="1"/>
              <a:t>unregister_kprobe</a:t>
            </a:r>
            <a:r>
              <a:rPr lang="en-US" dirty="0"/>
              <a:t>(&amp;</a:t>
            </a:r>
            <a:r>
              <a:rPr lang="en-US" dirty="0" err="1"/>
              <a:t>kp</a:t>
            </a:r>
            <a:r>
              <a:rPr lang="en-US" dirty="0"/>
              <a:t>);</a:t>
            </a:r>
          </a:p>
          <a:p>
            <a:pPr algn="l">
              <a:tabLst>
                <a:tab pos="461963" algn="l"/>
              </a:tabLst>
            </a:pPr>
            <a:r>
              <a:rPr lang="en-US" dirty="0"/>
              <a:t>	</a:t>
            </a:r>
            <a:r>
              <a:rPr lang="en-US" dirty="0" err="1"/>
              <a:t>printk</a:t>
            </a:r>
            <a:r>
              <a:rPr lang="en-US" dirty="0"/>
              <a:t>(KERN_INFO "</a:t>
            </a:r>
            <a:r>
              <a:rPr lang="en-US" dirty="0" err="1"/>
              <a:t>kprobe</a:t>
            </a:r>
            <a:r>
              <a:rPr lang="en-US" dirty="0"/>
              <a:t> at %p unregistered\n", </a:t>
            </a:r>
            <a:r>
              <a:rPr lang="en-US" dirty="0" err="1"/>
              <a:t>kp.addr</a:t>
            </a:r>
            <a:r>
              <a:rPr lang="en-US" dirty="0"/>
              <a:t>);		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7966" y="1143000"/>
            <a:ext cx="5836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(http://shell-storm.org/blog/Trace-and-debug-the-Linux-Kernel-functons/kprobe_example.c)</a:t>
            </a:r>
          </a:p>
        </p:txBody>
      </p:sp>
    </p:spTree>
    <p:extLst>
      <p:ext uri="{BB962C8B-B14F-4D97-AF65-F5344CB8AC3E}">
        <p14:creationId xmlns:p14="http://schemas.microsoft.com/office/powerpoint/2010/main" val="22394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Accessing in </a:t>
            </a:r>
            <a:r>
              <a:rPr lang="en-US" dirty="0" err="1"/>
              <a:t>Kprobe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1" y="1143000"/>
            <a:ext cx="8686800" cy="5029200"/>
          </a:xfrm>
        </p:spPr>
        <p:txBody>
          <a:bodyPr/>
          <a:lstStyle/>
          <a:p>
            <a:r>
              <a:rPr lang="en-US" sz="2000" dirty="0"/>
              <a:t>Accesses to</a:t>
            </a:r>
          </a:p>
          <a:p>
            <a:pPr lvl="1"/>
            <a:r>
              <a:rPr lang="en-US" sz="1800" dirty="0"/>
              <a:t>registers %</a:t>
            </a:r>
            <a:r>
              <a:rPr lang="en-US" sz="1800" dirty="0" err="1"/>
              <a:t>reg</a:t>
            </a:r>
            <a:endParaRPr lang="en-US" sz="1800" dirty="0"/>
          </a:p>
          <a:p>
            <a:pPr lvl="1"/>
            <a:r>
              <a:rPr lang="en-US" sz="1800" dirty="0"/>
              <a:t>memory location (@</a:t>
            </a:r>
            <a:r>
              <a:rPr lang="en-US" sz="1800" dirty="0" err="1"/>
              <a:t>addr</a:t>
            </a:r>
            <a:r>
              <a:rPr lang="en-US" sz="1800" dirty="0"/>
              <a:t>) in kernel</a:t>
            </a:r>
          </a:p>
          <a:p>
            <a:pPr lvl="1"/>
            <a:r>
              <a:rPr lang="en-US" sz="1800" dirty="0"/>
              <a:t>symbol +|- offset (via </a:t>
            </a:r>
            <a:r>
              <a:rPr lang="en-US" sz="1800" dirty="0" err="1"/>
              <a:t>kallsyms_lookup_name</a:t>
            </a:r>
            <a:r>
              <a:rPr lang="en-US" sz="1800" dirty="0"/>
              <a:t>())</a:t>
            </a:r>
          </a:p>
          <a:p>
            <a:r>
              <a:rPr lang="en-US" sz="2000" dirty="0"/>
              <a:t>Global kernel structures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000" dirty="0"/>
              <a:t>The running kernel process</a:t>
            </a:r>
          </a:p>
          <a:p>
            <a:pPr lvl="1"/>
            <a:r>
              <a:rPr lang="en-US" sz="1800" dirty="0" err="1"/>
              <a:t>task_struct</a:t>
            </a:r>
            <a:r>
              <a:rPr lang="en-US" sz="1800" dirty="0"/>
              <a:t> or local variables </a:t>
            </a:r>
          </a:p>
          <a:p>
            <a:pPr lvl="1"/>
            <a:r>
              <a:rPr lang="en-US" sz="1800" dirty="0" err="1"/>
              <a:t>kernel_stack_pointer</a:t>
            </a:r>
            <a:r>
              <a:rPr lang="en-US" sz="1800" dirty="0"/>
              <a:t> and </a:t>
            </a:r>
            <a:r>
              <a:rPr lang="en-US" sz="1800" dirty="0" err="1"/>
              <a:t>regs_get_kernel_stack_nth</a:t>
            </a:r>
            <a:r>
              <a:rPr lang="en-US" sz="1800" dirty="0"/>
              <a:t>() in </a:t>
            </a:r>
            <a:r>
              <a:rPr lang="en-US" sz="1800" i="1" dirty="0"/>
              <a:t>Linux/arch/x86/kernel/</a:t>
            </a:r>
            <a:r>
              <a:rPr lang="en-US" sz="1800" i="1" dirty="0" err="1"/>
              <a:t>ptrace.c</a:t>
            </a:r>
            <a:endParaRPr lang="en-US" sz="1800" i="1" dirty="0"/>
          </a:p>
          <a:p>
            <a:pPr lvl="1"/>
            <a:endParaRPr lang="en-US" sz="1800" dirty="0"/>
          </a:p>
          <a:p>
            <a:endParaRPr lang="en-US" sz="22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17E-56D9-4EA0-A5CD-F8A960E45FF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61329" y="2971800"/>
            <a:ext cx="7039106" cy="181588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void </a:t>
            </a:r>
            <a:r>
              <a:rPr lang="en-US" dirty="0" err="1"/>
              <a:t>handler_post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kprobe</a:t>
            </a:r>
            <a:r>
              <a:rPr lang="en-US" dirty="0"/>
              <a:t> *p,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pt_regs</a:t>
            </a:r>
            <a:r>
              <a:rPr lang="en-US" dirty="0"/>
              <a:t> *</a:t>
            </a:r>
            <a:r>
              <a:rPr lang="en-US" dirty="0" err="1"/>
              <a:t>regs</a:t>
            </a:r>
            <a:r>
              <a:rPr lang="en-US" dirty="0"/>
              <a:t>, unsigned long flags) {</a:t>
            </a:r>
          </a:p>
          <a:p>
            <a:pPr algn="l" defTabSz="339725"/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task_struct</a:t>
            </a:r>
            <a:r>
              <a:rPr lang="en-US" dirty="0"/>
              <a:t> *task;</a:t>
            </a:r>
          </a:p>
          <a:p>
            <a:pPr algn="l" defTabSz="339725"/>
            <a:r>
              <a:rPr lang="en-US" dirty="0"/>
              <a:t>	</a:t>
            </a:r>
            <a:r>
              <a:rPr lang="en-US" dirty="0" err="1"/>
              <a:t>read_lock</a:t>
            </a:r>
            <a:r>
              <a:rPr lang="en-US" dirty="0"/>
              <a:t>(&amp;</a:t>
            </a:r>
            <a:r>
              <a:rPr lang="en-US" dirty="0" err="1"/>
              <a:t>tasklist_lock</a:t>
            </a:r>
            <a:r>
              <a:rPr lang="en-US" dirty="0"/>
              <a:t>);</a:t>
            </a:r>
          </a:p>
          <a:p>
            <a:pPr algn="l" defTabSz="339725"/>
            <a:r>
              <a:rPr lang="en-US" dirty="0"/>
              <a:t>	</a:t>
            </a:r>
            <a:r>
              <a:rPr lang="en-US" dirty="0" err="1"/>
              <a:t>for_each_process</a:t>
            </a:r>
            <a:r>
              <a:rPr lang="en-US" dirty="0"/>
              <a:t>(task) {</a:t>
            </a:r>
          </a:p>
          <a:p>
            <a:pPr algn="l" defTabSz="339725"/>
            <a:r>
              <a:rPr lang="en-US" dirty="0"/>
              <a:t>		</a:t>
            </a:r>
            <a:r>
              <a:rPr lang="en-US" dirty="0" err="1"/>
              <a:t>printk</a:t>
            </a:r>
            <a:r>
              <a:rPr lang="en-US" dirty="0"/>
              <a:t>("</a:t>
            </a:r>
            <a:r>
              <a:rPr lang="en-US" dirty="0" err="1"/>
              <a:t>pid</a:t>
            </a:r>
            <a:r>
              <a:rPr lang="en-US" dirty="0"/>
              <a:t> =%x task-</a:t>
            </a:r>
            <a:r>
              <a:rPr lang="en-US" dirty="0" err="1"/>
              <a:t>info_ptr</a:t>
            </a:r>
            <a:r>
              <a:rPr lang="en-US" dirty="0"/>
              <a:t>=%lx\n", task-&gt;</a:t>
            </a:r>
            <a:r>
              <a:rPr lang="en-US" dirty="0" err="1"/>
              <a:t>pid</a:t>
            </a:r>
            <a:r>
              <a:rPr lang="en-US" dirty="0"/>
              <a:t>,  task-&gt;</a:t>
            </a:r>
            <a:r>
              <a:rPr lang="en-US" dirty="0" err="1"/>
              <a:t>thread_info</a:t>
            </a:r>
            <a:r>
              <a:rPr lang="en-US" dirty="0"/>
              <a:t>);</a:t>
            </a:r>
          </a:p>
          <a:p>
            <a:pPr algn="l" defTabSz="339725"/>
            <a:r>
              <a:rPr lang="en-US" dirty="0"/>
              <a:t>	}</a:t>
            </a:r>
          </a:p>
          <a:p>
            <a:pPr algn="l" defTabSz="339725"/>
            <a:r>
              <a:rPr lang="en-US" dirty="0"/>
              <a:t>	</a:t>
            </a:r>
            <a:r>
              <a:rPr lang="en-US" dirty="0" err="1"/>
              <a:t>read_unlock</a:t>
            </a:r>
            <a:r>
              <a:rPr lang="en-US" dirty="0"/>
              <a:t>(&amp;</a:t>
            </a:r>
            <a:r>
              <a:rPr lang="en-US" dirty="0" err="1"/>
              <a:t>tasklist_lock</a:t>
            </a:r>
            <a:r>
              <a:rPr lang="en-US" dirty="0"/>
              <a:t>);</a:t>
            </a:r>
          </a:p>
          <a:p>
            <a:pPr algn="l"/>
            <a:r>
              <a:rPr lang="en-US" dirty="0"/>
              <a:t>}			(</a:t>
            </a:r>
            <a:r>
              <a:rPr lang="en-US" sz="1100" dirty="0"/>
              <a:t>http://www.ibm.com/developerworks/library/l-kprobes/index.html)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09800"/>
            <a:ext cx="50863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Kernel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71575"/>
            <a:ext cx="8382000" cy="5000625"/>
          </a:xfrm>
        </p:spPr>
        <p:txBody>
          <a:bodyPr/>
          <a:lstStyle/>
          <a:p>
            <a:r>
              <a:rPr lang="en-US" sz="2000" i="1" dirty="0" err="1"/>
              <a:t>struct</a:t>
            </a:r>
            <a:r>
              <a:rPr lang="en-US" sz="2000" i="1" dirty="0"/>
              <a:t> </a:t>
            </a:r>
            <a:r>
              <a:rPr lang="en-US" sz="2000" i="1" dirty="0" err="1"/>
              <a:t>thread_info</a:t>
            </a:r>
            <a:r>
              <a:rPr lang="en-US" sz="2000" i="1" dirty="0"/>
              <a:t> </a:t>
            </a:r>
            <a:r>
              <a:rPr lang="en-US" sz="2000" dirty="0"/>
              <a:t>at the bottom of the process kernel stack</a:t>
            </a:r>
          </a:p>
          <a:p>
            <a:pPr lvl="1"/>
            <a:r>
              <a:rPr lang="en-US" sz="1700" dirty="0"/>
              <a:t>pointer to </a:t>
            </a:r>
            <a:r>
              <a:rPr lang="en-US" sz="1700" dirty="0" err="1"/>
              <a:t>task_struct</a:t>
            </a:r>
            <a:r>
              <a:rPr lang="en-US" sz="1700" dirty="0"/>
              <a:t> (process control block)</a:t>
            </a:r>
          </a:p>
          <a:p>
            <a:pPr lvl="1"/>
            <a:r>
              <a:rPr lang="en-US" sz="1700" dirty="0"/>
              <a:t>Where it is: </a:t>
            </a:r>
          </a:p>
          <a:p>
            <a:pPr marL="457200" lvl="1" indent="0">
              <a:buNone/>
            </a:pPr>
            <a:r>
              <a:rPr lang="en-US" sz="1700" dirty="0"/>
              <a:t>	</a:t>
            </a:r>
            <a:r>
              <a:rPr lang="en-US" sz="1700" i="1" dirty="0"/>
              <a:t>(</a:t>
            </a:r>
            <a:r>
              <a:rPr lang="en-US" sz="1700" i="1" dirty="0" err="1"/>
              <a:t>sp</a:t>
            </a:r>
            <a:r>
              <a:rPr lang="en-US" sz="1700" i="1" dirty="0"/>
              <a:t> &amp; ~(THREAD_SIZE - </a:t>
            </a:r>
            <a:r>
              <a:rPr lang="en-US" sz="1700" dirty="0"/>
              <a:t>1)))</a:t>
            </a:r>
          </a:p>
          <a:p>
            <a:pPr marL="457200" lvl="1" indent="0">
              <a:buNone/>
            </a:pPr>
            <a:r>
              <a:rPr lang="en-US" sz="1700" dirty="0"/>
              <a:t>or</a:t>
            </a:r>
          </a:p>
          <a:p>
            <a:pPr marL="457200" lvl="1" indent="0">
              <a:buNone/>
            </a:pPr>
            <a:r>
              <a:rPr lang="en-US" sz="1700" dirty="0"/>
              <a:t>	GET_THREAD_INFO(</a:t>
            </a:r>
            <a:r>
              <a:rPr lang="en-US" sz="1700" dirty="0" err="1"/>
              <a:t>reg</a:t>
            </a:r>
            <a:r>
              <a:rPr lang="en-US" sz="1700" dirty="0"/>
              <a:t>) </a:t>
            </a:r>
          </a:p>
          <a:p>
            <a:pPr marL="457200" lvl="1" indent="0">
              <a:buNone/>
            </a:pPr>
            <a:r>
              <a:rPr lang="en-US" sz="1700" dirty="0"/>
              <a:t>	</a:t>
            </a:r>
            <a:r>
              <a:rPr lang="en-US" sz="1700" dirty="0" err="1"/>
              <a:t>current_thread_info</a:t>
            </a:r>
            <a:r>
              <a:rPr lang="en-US" sz="1700" dirty="0"/>
              <a:t>(void)</a:t>
            </a:r>
          </a:p>
          <a:p>
            <a:pPr marL="457200" lvl="1" indent="0">
              <a:buNone/>
            </a:pPr>
            <a:r>
              <a:rPr lang="en-US" sz="1700" dirty="0"/>
              <a:t>	 (/arch/x86/include/</a:t>
            </a:r>
            <a:r>
              <a:rPr lang="en-US" sz="1700" dirty="0" err="1"/>
              <a:t>asm</a:t>
            </a:r>
            <a:r>
              <a:rPr lang="en-US" sz="1700" dirty="0"/>
              <a:t>/</a:t>
            </a:r>
            <a:r>
              <a:rPr lang="en-US" sz="1700" dirty="0" err="1"/>
              <a:t>thread_info.h</a:t>
            </a:r>
            <a:r>
              <a:rPr lang="en-US" sz="1700" dirty="0" smtClean="0"/>
              <a:t>)</a:t>
            </a:r>
          </a:p>
          <a:p>
            <a:r>
              <a:rPr lang="en-US" sz="2000" dirty="0" smtClean="0"/>
              <a:t>Example: </a:t>
            </a:r>
            <a:r>
              <a:rPr lang="en-US" sz="2000" dirty="0" err="1" smtClean="0"/>
              <a:t>sys_getpid</a:t>
            </a:r>
            <a:endParaRPr lang="en-US" sz="2000" dirty="0" smtClean="0"/>
          </a:p>
          <a:p>
            <a:pPr lvl="1"/>
            <a:r>
              <a:rPr lang="en-US" sz="1700" dirty="0"/>
              <a:t>SYSCALL_DEFINE0(</a:t>
            </a:r>
            <a:r>
              <a:rPr lang="en-US" sz="1700" dirty="0" err="1"/>
              <a:t>getpid</a:t>
            </a:r>
            <a:r>
              <a:rPr lang="en-US" sz="1700" dirty="0" smtClean="0"/>
              <a:t>) </a:t>
            </a:r>
          </a:p>
          <a:p>
            <a:pPr marL="457200" lvl="1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in /kernel/</a:t>
            </a:r>
            <a:r>
              <a:rPr lang="en-US" sz="1700" dirty="0" err="1" smtClean="0"/>
              <a:t>sys.c</a:t>
            </a:r>
            <a:endParaRPr lang="en-US" sz="1700" dirty="0" smtClean="0"/>
          </a:p>
          <a:p>
            <a:pPr lvl="1"/>
            <a:r>
              <a:rPr lang="en-US" sz="1700" dirty="0" smtClean="0"/>
              <a:t>current </a:t>
            </a:r>
            <a:r>
              <a:rPr lang="en-US" sz="1700" dirty="0"/>
              <a:t>is defined as </a:t>
            </a:r>
            <a:endParaRPr lang="en-US" sz="1700" dirty="0" smtClean="0"/>
          </a:p>
          <a:p>
            <a:pPr marL="457200" lvl="1" indent="0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current_thread_info</a:t>
            </a:r>
            <a:r>
              <a:rPr lang="en-US" sz="1700" dirty="0"/>
              <a:t>()-&gt;</a:t>
            </a:r>
            <a:r>
              <a:rPr lang="en-US" sz="1700" dirty="0" smtClean="0"/>
              <a:t>task</a:t>
            </a:r>
          </a:p>
          <a:p>
            <a:pPr marL="457200" lvl="1" indent="0">
              <a:buNone/>
            </a:pPr>
            <a:r>
              <a:rPr lang="en-US" sz="1700" dirty="0" smtClean="0"/>
              <a:t>	</a:t>
            </a:r>
            <a:r>
              <a:rPr lang="en-US" sz="1700" dirty="0"/>
              <a:t>in /include/</a:t>
            </a:r>
            <a:r>
              <a:rPr lang="en-US" sz="1700" dirty="0" err="1"/>
              <a:t>asm</a:t>
            </a:r>
            <a:r>
              <a:rPr lang="en-US" sz="1700" dirty="0"/>
              <a:t>-generic/</a:t>
            </a:r>
            <a:r>
              <a:rPr lang="en-US" sz="1700" dirty="0" err="1"/>
              <a:t>current.h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3C17E-56D9-4EA0-A5CD-F8A960E45FF3}" type="slidenum">
              <a:rPr lang="en-US" smtClean="0"/>
              <a:pPr>
                <a:defRPr/>
              </a:pPr>
              <a:t>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76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err="1" smtClean="0"/>
              <a:t>Tracepoint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</a:t>
            </a:r>
            <a:r>
              <a:rPr lang="en-US" sz="2000" dirty="0" smtClean="0"/>
              <a:t>tatic instrumentation (in source code)</a:t>
            </a:r>
          </a:p>
          <a:p>
            <a:pPr lvl="1"/>
            <a:r>
              <a:rPr lang="en-US" sz="1700" dirty="0" smtClean="0"/>
              <a:t>callback functions </a:t>
            </a:r>
            <a:r>
              <a:rPr lang="en-US" sz="1700" dirty="0"/>
              <a:t>that record data at a specific </a:t>
            </a:r>
            <a:r>
              <a:rPr lang="en-US" sz="1700" dirty="0" smtClean="0"/>
              <a:t>location </a:t>
            </a:r>
            <a:r>
              <a:rPr lang="en-US" sz="1700" dirty="0"/>
              <a:t>in the </a:t>
            </a:r>
            <a:r>
              <a:rPr lang="en-US" sz="1700" dirty="0" smtClean="0"/>
              <a:t>kernel</a:t>
            </a:r>
          </a:p>
          <a:p>
            <a:r>
              <a:rPr lang="en-US" sz="2000" dirty="0" smtClean="0"/>
              <a:t>Example</a:t>
            </a:r>
            <a:r>
              <a:rPr lang="en-US" sz="2000" dirty="0"/>
              <a:t>: in /</a:t>
            </a:r>
            <a:r>
              <a:rPr lang="en-US" sz="2000" dirty="0" smtClean="0"/>
              <a:t>kernel/</a:t>
            </a:r>
            <a:r>
              <a:rPr lang="en-US" sz="2000" dirty="0" err="1" smtClean="0"/>
              <a:t>sched</a:t>
            </a:r>
            <a:r>
              <a:rPr lang="en-US" sz="2000" dirty="0" smtClean="0"/>
              <a:t>/</a:t>
            </a:r>
            <a:r>
              <a:rPr lang="en-US" sz="2000" dirty="0" err="1" smtClean="0"/>
              <a:t>core.c</a:t>
            </a:r>
            <a:endParaRPr lang="en-US" sz="2000" dirty="0" smtClean="0"/>
          </a:p>
          <a:p>
            <a:pPr lvl="1"/>
            <a:r>
              <a:rPr lang="en-US" sz="1700" dirty="0" smtClean="0"/>
              <a:t>a trace point is </a:t>
            </a:r>
            <a:r>
              <a:rPr lang="en-US" sz="1700" dirty="0"/>
              <a:t>placed in </a:t>
            </a:r>
            <a:r>
              <a:rPr lang="en-US" sz="1700" dirty="0" smtClean="0"/>
              <a:t>context switch function </a:t>
            </a:r>
            <a:r>
              <a:rPr lang="en-US" sz="1700" i="1" dirty="0" err="1" smtClean="0"/>
              <a:t>context_switch</a:t>
            </a:r>
            <a:r>
              <a:rPr lang="en-US" sz="1700" i="1" dirty="0" smtClean="0"/>
              <a:t>()</a:t>
            </a:r>
            <a:endParaRPr lang="en-US" sz="1700" dirty="0" smtClean="0"/>
          </a:p>
          <a:p>
            <a:pPr marL="457200" lvl="1" indent="0">
              <a:buNone/>
            </a:pPr>
            <a:r>
              <a:rPr lang="en-US" sz="1700" dirty="0" smtClean="0"/>
              <a:t> </a:t>
            </a:r>
            <a:r>
              <a:rPr lang="en-US" sz="1700" dirty="0"/>
              <a:t>	</a:t>
            </a:r>
            <a:r>
              <a:rPr lang="en-US" sz="1700" i="1" dirty="0" err="1" smtClean="0"/>
              <a:t>trace_sched_switch</a:t>
            </a:r>
            <a:r>
              <a:rPr lang="en-US" sz="1700" i="1" dirty="0" smtClean="0"/>
              <a:t>(</a:t>
            </a:r>
            <a:r>
              <a:rPr lang="en-US" sz="1700" i="1" dirty="0" err="1" smtClean="0"/>
              <a:t>prev</a:t>
            </a:r>
            <a:r>
              <a:rPr lang="en-US" sz="1700" i="1" dirty="0"/>
              <a:t>, next); </a:t>
            </a:r>
            <a:endParaRPr lang="en-US" sz="1700" i="1" dirty="0" smtClean="0"/>
          </a:p>
          <a:p>
            <a:pPr lvl="1"/>
            <a:r>
              <a:rPr lang="en-US" sz="1700" i="1" dirty="0" err="1" smtClean="0"/>
              <a:t>trace_sched_switch</a:t>
            </a:r>
            <a:r>
              <a:rPr lang="en-US" sz="1700" i="1" dirty="0" smtClean="0"/>
              <a:t> </a:t>
            </a:r>
            <a:r>
              <a:rPr lang="en-US" sz="1700" dirty="0" smtClean="0"/>
              <a:t>is generated via macro definitions</a:t>
            </a:r>
            <a:endParaRPr lang="en-US" sz="1500" i="1" dirty="0" smtClean="0"/>
          </a:p>
          <a:p>
            <a:pPr marL="457200" lvl="1" indent="0">
              <a:buNone/>
            </a:pPr>
            <a:r>
              <a:rPr lang="en-US" sz="1500" i="1" dirty="0"/>
              <a:t>	TRACE_EVENT(</a:t>
            </a:r>
            <a:r>
              <a:rPr lang="en-US" sz="1500" i="1" dirty="0" err="1"/>
              <a:t>sched_switch</a:t>
            </a:r>
            <a:r>
              <a:rPr lang="en-US" sz="1500" i="1" dirty="0" smtClean="0"/>
              <a:t>, …..) </a:t>
            </a:r>
            <a:r>
              <a:rPr lang="en-US" sz="1500" dirty="0"/>
              <a:t>is defined in </a:t>
            </a:r>
            <a:r>
              <a:rPr lang="en-US" sz="1500" i="1" dirty="0"/>
              <a:t>/</a:t>
            </a:r>
            <a:r>
              <a:rPr lang="en-US" sz="1500" i="1" dirty="0" smtClean="0"/>
              <a:t>include/trace/events/</a:t>
            </a:r>
            <a:r>
              <a:rPr lang="en-US" sz="1500" i="1" dirty="0" err="1" smtClean="0"/>
              <a:t>sched.h</a:t>
            </a:r>
            <a:endParaRPr lang="en-US" sz="1500" i="1" dirty="0" smtClean="0"/>
          </a:p>
          <a:p>
            <a:r>
              <a:rPr lang="en-US" sz="2000" dirty="0" smtClean="0"/>
              <a:t>TRACE_EVENT macro</a:t>
            </a:r>
          </a:p>
          <a:p>
            <a:pPr lvl="1"/>
            <a:r>
              <a:rPr lang="en-US" sz="1700" dirty="0"/>
              <a:t>TRACE_EVENT(name, proto, </a:t>
            </a:r>
            <a:r>
              <a:rPr lang="en-US" sz="1700" dirty="0" err="1"/>
              <a:t>args</a:t>
            </a:r>
            <a:r>
              <a:rPr lang="en-US" sz="1700" dirty="0"/>
              <a:t>, </a:t>
            </a:r>
            <a:r>
              <a:rPr lang="en-US" sz="1700" dirty="0" err="1"/>
              <a:t>struct</a:t>
            </a:r>
            <a:r>
              <a:rPr lang="en-US" sz="1700" dirty="0"/>
              <a:t>, assign, print</a:t>
            </a:r>
            <a:r>
              <a:rPr lang="en-US" sz="1700" dirty="0" smtClean="0"/>
              <a:t>)</a:t>
            </a:r>
          </a:p>
          <a:p>
            <a:pPr lvl="2"/>
            <a:r>
              <a:rPr lang="en-US" sz="1500" dirty="0"/>
              <a:t>name - the name of the </a:t>
            </a:r>
            <a:r>
              <a:rPr lang="en-US" sz="1500" dirty="0" err="1"/>
              <a:t>tracepoint</a:t>
            </a:r>
            <a:r>
              <a:rPr lang="en-US" sz="1500" dirty="0"/>
              <a:t> to be created.</a:t>
            </a:r>
          </a:p>
          <a:p>
            <a:pPr lvl="2"/>
            <a:r>
              <a:rPr lang="en-US" sz="1500" dirty="0"/>
              <a:t>prototype - the prototype for the </a:t>
            </a:r>
            <a:r>
              <a:rPr lang="en-US" sz="1500" dirty="0" err="1"/>
              <a:t>tracepoint</a:t>
            </a:r>
            <a:r>
              <a:rPr lang="en-US" sz="1500" dirty="0"/>
              <a:t> callbacks</a:t>
            </a:r>
          </a:p>
          <a:p>
            <a:pPr lvl="2"/>
            <a:r>
              <a:rPr lang="en-US" sz="1500" dirty="0" err="1"/>
              <a:t>args</a:t>
            </a:r>
            <a:r>
              <a:rPr lang="en-US" sz="1500" dirty="0"/>
              <a:t> - the arguments that match the prototype.</a:t>
            </a:r>
          </a:p>
          <a:p>
            <a:pPr lvl="2"/>
            <a:r>
              <a:rPr lang="en-US" sz="1500" dirty="0" err="1"/>
              <a:t>struct</a:t>
            </a:r>
            <a:r>
              <a:rPr lang="en-US" sz="1500" dirty="0"/>
              <a:t> - the structure that a tracer could use (but is not required to) to store the data passed into the </a:t>
            </a:r>
            <a:r>
              <a:rPr lang="en-US" sz="1500" dirty="0" err="1"/>
              <a:t>tracepoint</a:t>
            </a:r>
            <a:r>
              <a:rPr lang="en-US" sz="1500" dirty="0"/>
              <a:t>.</a:t>
            </a:r>
          </a:p>
          <a:p>
            <a:pPr lvl="2"/>
            <a:r>
              <a:rPr lang="en-US" sz="1500" dirty="0"/>
              <a:t>assign - the C-like way to assign the data to the structure.</a:t>
            </a:r>
          </a:p>
          <a:p>
            <a:pPr lvl="2"/>
            <a:r>
              <a:rPr lang="en-US" sz="1500" dirty="0"/>
              <a:t>print - the way to output the structure in human readable ASCII format.</a:t>
            </a:r>
            <a:endParaRPr lang="en-US" sz="1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3C17E-56D9-4EA0-A5CD-F8A960E45FF3}" type="slidenum">
              <a:rPr lang="en-US" smtClean="0"/>
              <a:pPr>
                <a:defRPr/>
              </a:pPr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09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CI Bus Architecture&amp;quot;&quot;/&gt;&lt;property id=&quot;20307&quot; value=&quot;392&quot;/&gt;&lt;/object&gt;&lt;object type=&quot;3&quot; unique_id=&quot;10793&quot;&gt;&lt;property id=&quot;20148&quot; value=&quot;5&quot;/&gt;&lt;property id=&quot;20300&quot; value=&quot;Slide 18 - &amp;quot;Intro to PCI Bus Operation &amp;amp;#x09;&amp;quot;&quot;/&gt;&lt;property id=&quot;20307&quot; value=&quot;463&quot;/&gt;&lt;/object&gt;&lt;object type=&quot;3&quot; unique_id=&quot;10797&quot;&gt;&lt;property id=&quot;20148&quot; value=&quot;5&quot;/&gt;&lt;property id=&quot;20300&quot; value=&quot;Slide 19 - &amp;quot;PCI Lines (1)&amp;quot;&quot;/&gt;&lt;property id=&quot;20307&quot; value=&quot;467&quot;/&gt;&lt;/object&gt;&lt;object type=&quot;3&quot; unique_id=&quot;10803&quot;&gt;&lt;property id=&quot;20148&quot; value=&quot;5&quot;/&gt;&lt;property id=&quot;20300&quot; value=&quot;Slide 20 - &amp;quot;Address and Data Signals&amp;quot;&quot;/&gt;&lt;property id=&quot;20307&quot; value=&quot;473&quot;/&gt;&lt;/object&gt;&lt;object type=&quot;3&quot; unique_id=&quot;10804&quot;&gt;&lt;property id=&quot;20148&quot; value=&quot;5&quot;/&gt;&lt;property id=&quot;20300&quot; value=&quot;Slide 21 - &amp;quot;Address and Data Signals&amp;quot;&quot;/&gt;&lt;property id=&quot;20307&quot; value=&quot;474&quot;/&gt;&lt;/object&gt;&lt;object type=&quot;3&quot; unique_id=&quot;10805&quot;&gt;&lt;property id=&quot;20148&quot; value=&quot;5&quot;/&gt;&lt;property id=&quot;20300&quot; value=&quot;Slide 22 - &amp;quot;Arbitration Signals&amp;quot;&quot;/&gt;&lt;property id=&quot;20307&quot; value=&quot;475&quot;/&gt;&lt;/object&gt;&lt;object type=&quot;3&quot; unique_id=&quot;10806&quot;&gt;&lt;property id=&quot;20148&quot; value=&quot;5&quot;/&gt;&lt;property id=&quot;20300&quot; value=&quot;Slide 23 - &amp;quot;Error Signals&amp;quot;&quot;/&gt;&lt;property id=&quot;20307&quot; value=&quot;476&quot;/&gt;&lt;/object&gt;&lt;object type=&quot;3&quot; unique_id=&quot;10807&quot;&gt;&lt;property id=&quot;20148&quot; value=&quot;5&quot;/&gt;&lt;property id=&quot;20300&quot; value=&quot;Slide 24 - &amp;quot;Basic Bus Operations&amp;quot;&quot;/&gt;&lt;property id=&quot;20307&quot; value=&quot;477&quot;/&gt;&lt;/object&gt;&lt;object type=&quot;3&quot; unique_id=&quot;10808&quot;&gt;&lt;property id=&quot;20148&quot; value=&quot;5&quot;/&gt;&lt;property id=&quot;20300&quot; value=&quot;Slide 25 - &amp;quot;Transfer Modes&amp;quot;&quot;/&gt;&lt;property id=&quot;20307&quot; value=&quot;478&quot;/&gt;&lt;/object&gt;&lt;object type=&quot;3&quot; unique_id=&quot;10809&quot;&gt;&lt;property id=&quot;20148&quot; value=&quot;5&quot;/&gt;&lt;property id=&quot;20300&quot; value=&quot;Slide 26 - &amp;quot;Burst Mode&amp;quot;&quot;/&gt;&lt;property id=&quot;20307&quot; value=&quot;479&quot;/&gt;&lt;/object&gt;&lt;object type=&quot;3&quot; unique_id=&quot;10810&quot;&gt;&lt;property id=&quot;20148&quot; value=&quot;5&quot;/&gt;&lt;property id=&quot;20300&quot; value=&quot;Slide 27 - &amp;quot;Example #1 – Basic Write&amp;quot;&quot;/&gt;&lt;property id=&quot;20307&quot; value=&quot;480&quot;/&gt;&lt;/object&gt;&lt;object type=&quot;3&quot; unique_id=&quot;10811&quot;&gt;&lt;property id=&quot;20148&quot; value=&quot;5&quot;/&gt;&lt;property id=&quot;20300&quot; value=&quot;Slide 28 - &amp;quot;Write Transfer&amp;quot;&quot;/&gt;&lt;property id=&quot;20307&quot; value=&quot;481&quot;/&gt;&lt;/object&gt;&lt;object type=&quot;3&quot; unique_id=&quot;10812&quot;&gt;&lt;property id=&quot;20148&quot; value=&quot;5&quot;/&gt;&lt;property id=&quot;20300&quot; value=&quot;Slide 29 - &amp;quot;PCI Bus Cycles&amp;quot;&quot;/&gt;&lt;property id=&quot;20307&quot; value=&quot;482&quot;/&gt;&lt;/object&gt;&lt;object type=&quot;3&quot; unique_id=&quot;10813&quot;&gt;&lt;property id=&quot;20148&quot; value=&quot;5&quot;/&gt;&lt;property id=&quot;20300&quot; value=&quot;Slide 30 - &amp;quot;Basic Write Transaction&amp;quot;&quot;/&gt;&lt;property id=&quot;20307&quot; value=&quot;483&quot;/&gt;&lt;/object&gt;&lt;object type=&quot;3&quot; unique_id=&quot;10814&quot;&gt;&lt;property id=&quot;20148&quot; value=&quot;5&quot;/&gt;&lt;property id=&quot;20300&quot; value=&quot;Slide 31 - &amp;quot;Write Example – Things to Note&amp;quot;&quot;/&gt;&lt;property id=&quot;20307&quot; value=&quot;484&quot;/&gt;&lt;/object&gt;&lt;object type=&quot;3&quot; unique_id=&quot;10815&quot;&gt;&lt;property id=&quot;20148&quot; value=&quot;5&quot;/&gt;&lt;property id=&quot;20300&quot; value=&quot;Slide 32 - &amp;quot;Write Example – Things to Note&amp;quot;&quot;/&gt;&lt;property id=&quot;20307&quot; value=&quot;485&quot;/&gt;&lt;/object&gt;&lt;object type=&quot;3&quot; unique_id=&quot;10816&quot;&gt;&lt;property id=&quot;20148&quot; value=&quot;5&quot;/&gt;&lt;property id=&quot;20300&quot; value=&quot;Slide 33 - &amp;quot;Target Address Decoding&amp;quot;&quot;/&gt;&lt;property id=&quot;20307&quot; value=&quot;486&quot;/&gt;&lt;/object&gt;&lt;object type=&quot;3&quot; unique_id=&quot;10817&quot;&gt;&lt;property id=&quot;20148&quot; value=&quot;5&quot;/&gt;&lt;property id=&quot;20300&quot; value=&quot;Slide 34 - &amp;quot;Distributed Address Decoding&amp;quot;&quot;/&gt;&lt;property id=&quot;20307&quot; value=&quot;487&quot;/&gt;&lt;/object&gt;&lt;object type=&quot;3&quot; unique_id=&quot;10818&quot;&gt;&lt;property id=&quot;20148&quot; value=&quot;5&quot;/&gt;&lt;property id=&quot;20300&quot; value=&quot;Slide 35 - &amp;quot;Target Decode&amp;quot;&quot;/&gt;&lt;property id=&quot;20307&quot; value=&quot;488&quot;/&gt;&lt;/object&gt;&lt;object type=&quot;3&quot; unique_id=&quot;10819&quot;&gt;&lt;property id=&quot;20148&quot; value=&quot;5&quot;/&gt;&lt;property id=&quot;20300&quot; value=&quot;Slide 36 - &amp;quot;Example #2 – Target Read&amp;quot;&quot;/&gt;&lt;property id=&quot;20307&quot; value=&quot;489&quot;/&gt;&lt;/object&gt;&lt;object type=&quot;3&quot; unique_id=&quot;10820&quot;&gt;&lt;property id=&quot;20148&quot; value=&quot;5&quot;/&gt;&lt;property id=&quot;20300&quot; value=&quot;Slide 37&quot;/&gt;&lt;property id=&quot;20307&quot; value=&quot;490&quot;/&gt;&lt;/object&gt;&lt;object type=&quot;3&quot; unique_id=&quot;10821&quot;&gt;&lt;property id=&quot;20148&quot; value=&quot;5&quot;/&gt;&lt;property id=&quot;20300&quot; value=&quot;Slide 38 - &amp;quot;More Terms&amp;quot;&quot;/&gt;&lt;property id=&quot;20307&quot; value=&quot;491&quot;/&gt;&lt;/object&gt;&lt;object type=&quot;3&quot; unique_id=&quot;10822&quot;&gt;&lt;property id=&quot;20148&quot; value=&quot;5&quot;/&gt;&lt;property id=&quot;20300&quot; value=&quot;Slide 39 - &amp;quot;Target Read – Things to Note&amp;quot;&quot;/&gt;&lt;property id=&quot;20307&quot; value=&quot;492&quot;/&gt;&lt;/object&gt;&lt;object type=&quot;3&quot; unique_id=&quot;10823&quot;&gt;&lt;property id=&quot;20148&quot; value=&quot;5&quot;/&gt;&lt;property id=&quot;20300&quot; value=&quot;Slide 40 - &amp;quot;Zero and One Wait State&amp;quot;&quot;/&gt;&lt;property id=&quot;20307&quot; value=&quot;493&quot;/&gt;&lt;/object&gt;&lt;object type=&quot;3&quot; unique_id=&quot;10824&quot;&gt;&lt;property id=&quot;20148&quot; value=&quot;5&quot;/&gt;&lt;property id=&quot;20300&quot; value=&quot;Slide 41 - &amp;quot;Zero and One Wait State&amp;quot;&quot;/&gt;&lt;property id=&quot;20307&quot; value=&quot;494&quot;/&gt;&lt;/object&gt;&lt;object type=&quot;3&quot; unique_id=&quot;10825&quot;&gt;&lt;property id=&quot;20148&quot; value=&quot;5&quot;/&gt;&lt;property id=&quot;20300&quot; value=&quot;Slide 42&quot;/&gt;&lt;property id=&quot;20307&quot; value=&quot;495&quot;/&gt;&lt;/object&gt;&lt;object type=&quot;3&quot; unique_id=&quot;10826&quot;&gt;&lt;property id=&quot;20148&quot; value=&quot;5&quot;/&gt;&lt;property id=&quot;20300&quot; value=&quot;Slide 43 - &amp;quot;PCI Address Space&amp;quot;&quot;/&gt;&lt;property id=&quot;20307&quot; value=&quot;496&quot;/&gt;&lt;/object&gt;&lt;object type=&quot;3&quot; unique_id=&quot;10827&quot;&gt;&lt;property id=&quot;20148&quot; value=&quot;5&quot;/&gt;&lt;property id=&quot;20300&quot; value=&quot;Slide 44 - &amp;quot;Types of PCI Address Space&amp;quot;&quot;/&gt;&lt;property id=&quot;20307&quot; value=&quot;497&quot;/&gt;&lt;/object&gt;&lt;object type=&quot;3&quot; unique_id=&quot;10828&quot;&gt;&lt;property id=&quot;20148&quot; value=&quot;5&quot;/&gt;&lt;property id=&quot;20300&quot; value=&quot;Slide 45 - &amp;quot;Types of PCI Address Space&amp;quot;&quot;/&gt;&lt;property id=&quot;20307&quot; value=&quot;498&quot;/&gt;&lt;/object&gt;&lt;object type=&quot;3&quot; unique_id=&quot;10829&quot;&gt;&lt;property id=&quot;20148&quot; value=&quot;5&quot;/&gt;&lt;property id=&quot;20300&quot; value=&quot;Slide 46 - &amp;quot;IO Space&amp;quot;&quot;/&gt;&lt;property id=&quot;20307&quot; value=&quot;499&quot;/&gt;&lt;/object&gt;&lt;object type=&quot;3&quot; unique_id=&quot;10830&quot;&gt;&lt;property id=&quot;20148&quot; value=&quot;5&quot;/&gt;&lt;property id=&quot;20300&quot; value=&quot;Slide 47 - &amp;quot;Memory Space&amp;quot;&quot;/&gt;&lt;property id=&quot;20307&quot; value=&quot;500&quot;/&gt;&lt;/object&gt;&lt;object type=&quot;3&quot; unique_id=&quot;10831&quot;&gt;&lt;property id=&quot;20148&quot; value=&quot;5&quot;/&gt;&lt;property id=&quot;20300&quot; value=&quot;Slide 48 - &amp;quot;PCI Commands&amp;quot;&quot;/&gt;&lt;property id=&quot;20307&quot; value=&quot;501&quot;/&gt;&lt;/object&gt;&lt;object type=&quot;3&quot; unique_id=&quot;10832&quot;&gt;&lt;property id=&quot;20148&quot; value=&quot;5&quot;/&gt;&lt;property id=&quot;20300&quot; value=&quot;Slide 49 - &amp;quot;PCI Commands&amp;quot;&quot;/&gt;&lt;property id=&quot;20307&quot; value=&quot;502&quot;/&gt;&lt;/object&gt;&lt;object type=&quot;3&quot; unique_id=&quot;10833&quot;&gt;&lt;property id=&quot;20148&quot; value=&quot;5&quot;/&gt;&lt;property id=&quot;20300&quot; value=&quot;Slide 50&quot;/&gt;&lt;property id=&quot;20307&quot; value=&quot;503&quot;/&gt;&lt;/object&gt;&lt;object type=&quot;3&quot; unique_id=&quot;10834&quot;&gt;&lt;property id=&quot;20148&quot; value=&quot;5&quot;/&gt;&lt;property id=&quot;20300&quot; value=&quot;Slide 51 - &amp;quot;The Plug-and-Play Concept&amp;quot;&quot;/&gt;&lt;property id=&quot;20307&quot; value=&quot;504&quot;/&gt;&lt;/object&gt;&lt;object type=&quot;3&quot; unique_id=&quot;10835&quot;&gt;&lt;property id=&quot;20148&quot; value=&quot;5&quot;/&gt;&lt;property id=&quot;20300&quot; value=&quot;Slide 52 - &amp;quot;Configuration Transactions&amp;quot;&quot;/&gt;&lt;property id=&quot;20307&quot; value=&quot;505&quot;/&gt;&lt;/object&gt;&lt;object type=&quot;3&quot; unique_id=&quot;10836&quot;&gt;&lt;property id=&quot;20148&quot; value=&quot;5&quot;/&gt;&lt;property id=&quot;20300&quot; value=&quot;Slide 53&quot;/&gt;&lt;property id=&quot;20307&quot; value=&quot;506&quot;/&gt;&lt;/object&gt;&lt;object type=&quot;3&quot; unique_id=&quot;10837&quot;&gt;&lt;property id=&quot;20148&quot; value=&quot;5&quot;/&gt;&lt;property id=&quot;20300&quot; value=&quot;Slide 54&quot;/&gt;&lt;property id=&quot;20307&quot; value=&quot;507&quot;/&gt;&lt;/object&gt;&lt;object type=&quot;3&quot; unique_id=&quot;10838&quot;&gt;&lt;property id=&quot;20148&quot; value=&quot;5&quot;/&gt;&lt;property id=&quot;20300&quot; value=&quot;Slide 55&quot;/&gt;&lt;property id=&quot;20307&quot; value=&quot;508&quot;/&gt;&lt;/object&gt;&lt;object type=&quot;3&quot; unique_id=&quot;10839&quot;&gt;&lt;property id=&quot;20148&quot; value=&quot;5&quot;/&gt;&lt;property id=&quot;20300&quot; value=&quot;Slide 56 - &amp;quot;Why PCI-X 2.0?&amp;quot;&quot;/&gt;&lt;property id=&quot;20307&quot; value=&quot;509&quot;/&gt;&lt;/object&gt;&lt;object type=&quot;3&quot; unique_id=&quot;10840&quot;&gt;&lt;property id=&quot;20148&quot; value=&quot;5&quot;/&gt;&lt;property id=&quot;20300&quot; value=&quot;Slide 57 - &amp;quot;Bus Bandwidths&amp;quot;&quot;/&gt;&lt;property id=&quot;20307&quot; value=&quot;510&quot;/&gt;&lt;/object&gt;&lt;object type=&quot;3&quot; unique_id=&quot;10841&quot;&gt;&lt;property id=&quot;20148&quot; value=&quot;5&quot;/&gt;&lt;property id=&quot;20300&quot; value=&quot;Slide 58 - &amp;quot;PCI-X 2.0 Write - Example&amp;quot;&quot;/&gt;&lt;property id=&quot;20307&quot; value=&quot;511&quot;/&gt;&lt;/object&gt;&lt;object type=&quot;3&quot; unique_id=&quot;10842&quot;&gt;&lt;property id=&quot;20148&quot; value=&quot;5&quot;/&gt;&lt;property id=&quot;20300&quot; value=&quot;Slide 59 - &amp;quot;Productization Timeline&amp;quot;&quot;/&gt;&lt;property id=&quot;20307&quot; value=&quot;512&quot;/&gt;&lt;/object&gt;&lt;object type=&quot;3&quot; unique_id=&quot;12103&quot;&gt;&lt;property id=&quot;20148&quot; value=&quot;5&quot;/&gt;&lt;property id=&quot;20300&quot; value=&quot;Slide 2 - &amp;quot;Buses in PC-XT and PC-AT&amp;quot;&quot;/&gt;&lt;property id=&quot;20307&quot; value=&quot;517&quot;/&gt;&lt;/object&gt;&lt;object type=&quot;3&quot; unique_id=&quot;12104&quot;&gt;&lt;property id=&quot;20148&quot; value=&quot;5&quot;/&gt;&lt;property id=&quot;20300&quot; value=&quot;Slide 3 - &amp;quot;Buses in PC(486)&amp;quot;&quot;/&gt;&lt;property id=&quot;20307&quot; value=&quot;518&quot;/&gt;&lt;/object&gt;&lt;object type=&quot;3&quot; unique_id=&quot;12105&quot;&gt;&lt;property id=&quot;20148&quot; value=&quot;5&quot;/&gt;&lt;property id=&quot;20300&quot; value=&quot;Slide 4 - &amp;quot;Buses in PC (Pentium)&amp;quot;&quot;/&gt;&lt;property id=&quot;20307&quot; value=&quot;531&quot;/&gt;&lt;/object&gt;&lt;object type=&quot;3&quot; unique_id=&quot;12106&quot;&gt;&lt;property id=&quot;20148&quot; value=&quot;5&quot;/&gt;&lt;property id=&quot;20300&quot; value=&quot;Slide 5 - &amp;quot;Advantages and Disadvantages of Buses&amp;quot;&quot;/&gt;&lt;property id=&quot;20307&quot; value=&quot;520&quot;/&gt;&lt;/object&gt;&lt;object type=&quot;3&quot; unique_id=&quot;12107&quot;&gt;&lt;property id=&quot;20148&quot; value=&quot;5&quot;/&gt;&lt;property id=&quot;20300&quot; value=&quot;Slide 6 - &amp;quot;Master versus Slave in a Bus&amp;quot;&quot;/&gt;&lt;property id=&quot;20307&quot; value=&quot;521&quot;/&gt;&lt;/object&gt;&lt;object type=&quot;3&quot; unique_id=&quot;12108&quot;&gt;&lt;property id=&quot;20148&quot; value=&quot;5&quot;/&gt;&lt;property id=&quot;20300&quot; value=&quot;Slide 7 - &amp;quot;Types of Buses&amp;quot;&quot;/&gt;&lt;property id=&quot;20307&quot; value=&quot;522&quot;/&gt;&lt;/object&gt;&lt;object type=&quot;3&quot; unique_id=&quot;12109&quot;&gt;&lt;property id=&quot;20148&quot; value=&quot;5&quot;/&gt;&lt;property id=&quot;20300&quot; value=&quot;Slide 8 - &amp;quot;Synchronous and Asynchronous Bus&amp;quot;&quot;/&gt;&lt;property id=&quot;20307&quot; value=&quot;523&quot;/&gt;&lt;/object&gt;&lt;object type=&quot;3&quot; unique_id=&quot;12110&quot;&gt;&lt;property id=&quot;20148&quot; value=&quot;5&quot;/&gt;&lt;property id=&quot;20300&quot; value=&quot;Slide 9 - &amp;quot;Simple Synchronous Protocol&amp;quot;&quot;/&gt;&lt;property id=&quot;20307&quot; value=&quot;524&quot;/&gt;&lt;/object&gt;&lt;object type=&quot;3&quot; unique_id=&quot;12111&quot;&gt;&lt;property id=&quot;20148&quot; value=&quot;5&quot;/&gt;&lt;property id=&quot;20300&quot; value=&quot;Slide 10 - &amp;quot;Asynchronous Handshake&amp;quot;&quot;/&gt;&lt;property id=&quot;20307&quot; value=&quot;525&quot;/&gt;&lt;/object&gt;&lt;object type=&quot;3&quot; unique_id=&quot;12112&quot;&gt;&lt;property id=&quot;20148&quot; value=&quot;5&quot;/&gt;&lt;property id=&quot;20300&quot; value=&quot;Slide 11 - &amp;quot;Multiple Bus Masters: the Need for Arbitration&amp;quot;&quot;/&gt;&lt;property id=&quot;20307&quot; value=&quot;526&quot;/&gt;&lt;/object&gt;&lt;object type=&quot;3&quot; unique_id=&quot;12113&quot;&gt;&lt;property id=&quot;20148&quot; value=&quot;5&quot;/&gt;&lt;property id=&quot;20300&quot; value=&quot;Slide 12 - &amp;quot;Increasing the Bus Bandwidth&amp;quot;&quot;/&gt;&lt;property id=&quot;20307&quot; value=&quot;529&quot;/&gt;&lt;/object&gt;&lt;object type=&quot;3&quot; unique_id=&quot;12114&quot;&gt;&lt;property id=&quot;20148&quot; value=&quot;5&quot;/&gt;&lt;property id=&quot;20300&quot; value=&quot;Slide 13 - &amp;quot;Increasing Bus Transaction Rate&amp;quot;&quot;/&gt;&lt;property id=&quot;20307&quot; value=&quot;530&quot;/&gt;&lt;/object&gt;&lt;object type=&quot;3&quot; unique_id=&quot;12115&quot;&gt;&lt;property id=&quot;20148&quot; value=&quot;5&quot;/&gt;&lt;property id=&quot;20300&quot; value=&quot;Slide 14 - &amp;quot;PCI Bus&amp;quot;&quot;/&gt;&lt;property id=&quot;20307&quot; value=&quot;513&quot;/&gt;&lt;/object&gt;&lt;object type=&quot;3&quot; unique_id=&quot;12116&quot;&gt;&lt;property id=&quot;20148&quot; value=&quot;5&quot;/&gt;&lt;property id=&quot;20300&quot; value=&quot;Slide 15 - &amp;quot;PCI Read/Write Transactions&amp;quot;&quot;/&gt;&lt;property id=&quot;20307&quot; value=&quot;514&quot;/&gt;&lt;/object&gt;&lt;object type=&quot;3&quot; unique_id=&quot;12117&quot;&gt;&lt;property id=&quot;20148&quot; value=&quot;5&quot;/&gt;&lt;property id=&quot;20300&quot; value=&quot;Slide 16 - &amp;quot;PCI Bus Signals&amp;quot;&quot;/&gt;&lt;property id=&quot;20307&quot; value=&quot;515&quot;/&gt;&lt;/object&gt;&lt;object type=&quot;3&quot; unique_id=&quot;12118&quot;&gt;&lt;property id=&quot;20148&quot; value=&quot;5&quot;/&gt;&lt;property id=&quot;20300&quot; value=&quot;Slide 17 - &amp;quot;PCI Optimizations and Additional Features&amp;quot;&quot;/&gt;&lt;property id=&quot;20307&quot; value=&quot;516&quot;/&gt;&lt;/object&gt;&lt;object type=&quot;3&quot; unique_id=&quot;12180&quot;&gt;&lt;property id=&quot;20148&quot; value=&quot;5&quot;/&gt;&lt;property id=&quot;20300&quot; value=&quot;Slide 60 - &amp;quot;PCI Challenges&amp;amp;#x09;&amp;quot;&quot;/&gt;&lt;property id=&quot;20307&quot; value=&quot;532&quot;/&gt;&lt;/object&gt;&lt;/object&gt;&lt;/object&gt;&lt;/database&gt;"/>
</p:tagLst>
</file>

<file path=ppt/theme/theme1.xml><?xml version="1.0" encoding="utf-8"?>
<a:theme xmlns:a="http://schemas.openxmlformats.org/drawingml/2006/main" name="530_slide_template">
  <a:themeElements>
    <a:clrScheme name="Blank Presentation 8">
      <a:dk1>
        <a:srgbClr val="000000"/>
      </a:dk1>
      <a:lt1>
        <a:srgbClr val="FFFFFF"/>
      </a:lt1>
      <a:dk2>
        <a:srgbClr val="0000CC"/>
      </a:dk2>
      <a:lt2>
        <a:srgbClr val="969696"/>
      </a:lt2>
      <a:accent1>
        <a:srgbClr val="00CC00"/>
      </a:accent1>
      <a:accent2>
        <a:srgbClr val="FFFF00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E700"/>
      </a:accent6>
      <a:hlink>
        <a:srgbClr val="FF0000"/>
      </a:hlink>
      <a:folHlink>
        <a:srgbClr val="0000CC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288" tIns="45720" rIns="18288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288" tIns="45720" rIns="18288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00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2D00"/>
        </a:accent6>
        <a:hlink>
          <a:srgbClr val="0000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CC"/>
        </a:dk2>
        <a:lt2>
          <a:srgbClr val="969696"/>
        </a:lt2>
        <a:accent1>
          <a:srgbClr val="00CC00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E700"/>
        </a:accent6>
        <a:hlink>
          <a:srgbClr val="FF00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530_slide_template</Template>
  <TotalTime>1981</TotalTime>
  <Words>555</Words>
  <Application>Microsoft Office PowerPoint</Application>
  <PresentationFormat>On-screen Show (4:3)</PresentationFormat>
  <Paragraphs>180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530_slide_template</vt:lpstr>
      <vt:lpstr>Linux Tracepoint and Kprobe</vt:lpstr>
      <vt:lpstr>Big Picture of Linux Probe and Trace Tools</vt:lpstr>
      <vt:lpstr>Linux Kprobe (1)</vt:lpstr>
      <vt:lpstr>Linux Kprobe (2)</vt:lpstr>
      <vt:lpstr>Linux Kprobe (3)</vt:lpstr>
      <vt:lpstr>A Simple Kprobe Example</vt:lpstr>
      <vt:lpstr>Data Accessing in Kprobe</vt:lpstr>
      <vt:lpstr>Process Kernel Stack</vt:lpstr>
      <vt:lpstr>Linux Tracepoint (1)</vt:lpstr>
      <vt:lpstr>Linux Tracepoint (2)</vt:lpstr>
      <vt:lpstr>Linux Tracepoint (3)</vt:lpstr>
      <vt:lpstr>An Example – Sillymod-event.c</vt:lpstr>
    </vt:vector>
  </TitlesOfParts>
  <Company>Arizona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Tracepoint and Kprobe</dc:title>
  <dc:creator>yhlee</dc:creator>
  <cp:lastModifiedBy>yhlee</cp:lastModifiedBy>
  <cp:revision>39</cp:revision>
  <cp:lastPrinted>1998-12-02T16:22:25Z</cp:lastPrinted>
  <dcterms:created xsi:type="dcterms:W3CDTF">2016-08-23T17:01:29Z</dcterms:created>
  <dcterms:modified xsi:type="dcterms:W3CDTF">2016-09-06T21:12:27Z</dcterms:modified>
</cp:coreProperties>
</file>